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9"/>
  </p:notesMasterIdLst>
  <p:sldIdLst>
    <p:sldId id="256" r:id="rId2"/>
    <p:sldId id="260" r:id="rId3"/>
    <p:sldId id="261" r:id="rId4"/>
    <p:sldId id="499" r:id="rId5"/>
    <p:sldId id="547" r:id="rId6"/>
    <p:sldId id="409" r:id="rId7"/>
    <p:sldId id="277" r:id="rId8"/>
    <p:sldId id="408" r:id="rId9"/>
    <p:sldId id="266" r:id="rId10"/>
    <p:sldId id="413" r:id="rId11"/>
    <p:sldId id="268" r:id="rId12"/>
    <p:sldId id="270" r:id="rId13"/>
    <p:sldId id="267" r:id="rId14"/>
    <p:sldId id="466" r:id="rId15"/>
    <p:sldId id="269" r:id="rId16"/>
    <p:sldId id="410" r:id="rId17"/>
    <p:sldId id="411" r:id="rId18"/>
    <p:sldId id="271" r:id="rId19"/>
    <p:sldId id="414" r:id="rId20"/>
    <p:sldId id="272" r:id="rId21"/>
    <p:sldId id="415" r:id="rId22"/>
    <p:sldId id="417" r:id="rId23"/>
    <p:sldId id="416" r:id="rId24"/>
    <p:sldId id="274" r:id="rId25"/>
    <p:sldId id="548" r:id="rId26"/>
    <p:sldId id="473" r:id="rId27"/>
    <p:sldId id="474" r:id="rId28"/>
    <p:sldId id="479" r:id="rId29"/>
    <p:sldId id="480" r:id="rId30"/>
    <p:sldId id="501" r:id="rId31"/>
    <p:sldId id="481" r:id="rId32"/>
    <p:sldId id="476" r:id="rId33"/>
    <p:sldId id="478" r:id="rId34"/>
    <p:sldId id="482" r:id="rId35"/>
    <p:sldId id="484" r:id="rId36"/>
    <p:sldId id="485" r:id="rId37"/>
    <p:sldId id="486" r:id="rId38"/>
    <p:sldId id="491" r:id="rId39"/>
    <p:sldId id="487" r:id="rId40"/>
    <p:sldId id="490" r:id="rId41"/>
    <p:sldId id="502" r:id="rId42"/>
    <p:sldId id="418" r:id="rId43"/>
    <p:sldId id="276" r:id="rId44"/>
    <p:sldId id="420" r:id="rId45"/>
    <p:sldId id="470" r:id="rId46"/>
    <p:sldId id="471" r:id="rId47"/>
    <p:sldId id="492" r:id="rId48"/>
    <p:sldId id="550" r:id="rId49"/>
    <p:sldId id="495" r:id="rId50"/>
    <p:sldId id="498" r:id="rId51"/>
    <p:sldId id="503" r:id="rId52"/>
    <p:sldId id="551" r:id="rId53"/>
    <p:sldId id="552" r:id="rId54"/>
    <p:sldId id="554" r:id="rId55"/>
    <p:sldId id="553" r:id="rId56"/>
    <p:sldId id="555" r:id="rId57"/>
    <p:sldId id="500" r:id="rId58"/>
    <p:sldId id="508" r:id="rId59"/>
    <p:sldId id="509" r:id="rId60"/>
    <p:sldId id="510" r:id="rId61"/>
    <p:sldId id="512" r:id="rId62"/>
    <p:sldId id="524" r:id="rId63"/>
    <p:sldId id="513" r:id="rId64"/>
    <p:sldId id="514" r:id="rId65"/>
    <p:sldId id="515" r:id="rId66"/>
    <p:sldId id="516" r:id="rId67"/>
    <p:sldId id="517" r:id="rId68"/>
    <p:sldId id="518" r:id="rId69"/>
    <p:sldId id="521" r:id="rId70"/>
    <p:sldId id="556" r:id="rId71"/>
    <p:sldId id="522" r:id="rId72"/>
    <p:sldId id="546" r:id="rId73"/>
    <p:sldId id="527" r:id="rId74"/>
    <p:sldId id="528" r:id="rId75"/>
    <p:sldId id="529" r:id="rId76"/>
    <p:sldId id="530" r:id="rId77"/>
    <p:sldId id="532" r:id="rId78"/>
    <p:sldId id="533" r:id="rId79"/>
    <p:sldId id="534" r:id="rId80"/>
    <p:sldId id="558" r:id="rId81"/>
    <p:sldId id="559" r:id="rId82"/>
    <p:sldId id="560" r:id="rId83"/>
    <p:sldId id="562" r:id="rId84"/>
    <p:sldId id="544" r:id="rId85"/>
    <p:sldId id="561" r:id="rId86"/>
    <p:sldId id="259" r:id="rId87"/>
    <p:sldId id="526" r:id="rId88"/>
    <p:sldId id="467" r:id="rId89"/>
    <p:sldId id="525" r:id="rId90"/>
    <p:sldId id="265" r:id="rId91"/>
    <p:sldId id="472" r:id="rId92"/>
    <p:sldId id="421" r:id="rId93"/>
    <p:sldId id="278" r:id="rId94"/>
    <p:sldId id="279" r:id="rId95"/>
    <p:sldId id="280" r:id="rId96"/>
    <p:sldId id="523" r:id="rId97"/>
    <p:sldId id="563"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7" autoAdjust="0"/>
    <p:restoredTop sz="86396" autoAdjust="0"/>
  </p:normalViewPr>
  <p:slideViewPr>
    <p:cSldViewPr snapToGrid="0">
      <p:cViewPr varScale="1">
        <p:scale>
          <a:sx n="105" d="100"/>
          <a:sy n="105" d="100"/>
        </p:scale>
        <p:origin x="-360" y="-78"/>
      </p:cViewPr>
      <p:guideLst>
        <p:guide orient="horz" pos="2160"/>
        <p:guide pos="3840"/>
      </p:guideLst>
    </p:cSldViewPr>
  </p:slideViewPr>
  <p:outlineViewPr>
    <p:cViewPr>
      <p:scale>
        <a:sx n="33" d="100"/>
        <a:sy n="33" d="100"/>
      </p:scale>
      <p:origin x="0" y="-8328"/>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4" Type="http://schemas.openxmlformats.org/officeDocument/2006/relationships/image" Target="../media/image59.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24B00-7821-4CAE-A97C-0DDE0B4E9C09}" type="datetimeFigureOut">
              <a:rPr lang="en-US" smtClean="0"/>
              <a:pPr/>
              <a:t>8/23/2019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8A650-1732-4DFF-9E60-D5E934943DD1}" type="slidenum">
              <a:rPr lang="en-US" smtClean="0"/>
              <a:pPr/>
              <a:t>‹#›</a:t>
            </a:fld>
            <a:endParaRPr lang="en-US"/>
          </a:p>
        </p:txBody>
      </p:sp>
    </p:spTree>
    <p:extLst>
      <p:ext uri="{BB962C8B-B14F-4D97-AF65-F5344CB8AC3E}">
        <p14:creationId xmlns:p14="http://schemas.microsoft.com/office/powerpoint/2010/main" xmlns="" val="412797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Figure Caption: </a:t>
            </a:r>
            <a:r>
              <a:rPr lang="en-US" altLang="en-US" sz="1200" i="1" dirty="0"/>
              <a:t>How a Faraday Cup works. We show here a schematic cross section of a typical Faraday Cup sensor. It contains a series of wire-mesh, planar grids knitted from tungsten wire and one or more collector plates. The velocity distribution function of ions is measured by applying a sequence of voltages to the "modulator" grid. With voltage V applied to the grid, only particles having energy/charge, E/Q, greater than V will be able to pass through the grid and continue on to strike the collector plate where they produce a measurable current. As normally operated, the grid voltage is varied between two voltages, V1 and V2 at a frequency of a few hundred Hz. Thus particles normally incident on the grid and having E/Q between V1 and V2, will produce a current on the collector plate that varies at the modulation frequency and can easily be detected with an appropriate phase-sensitive measurement system. By choosing an increasing sequence of values for the modulation voltage, e.g. V2 and V3, the E/Q spectrum of the particles can be explored.</a:t>
            </a:r>
            <a:r>
              <a:rPr lang="en-US" altLang="en-US" sz="1200" dirty="0"/>
              <a:t> </a:t>
            </a:r>
          </a:p>
          <a:p>
            <a:endParaRPr lang="en-US" dirty="0"/>
          </a:p>
        </p:txBody>
      </p:sp>
      <p:sp>
        <p:nvSpPr>
          <p:cNvPr id="4" name="Slide Number Placeholder 3"/>
          <p:cNvSpPr>
            <a:spLocks noGrp="1"/>
          </p:cNvSpPr>
          <p:nvPr>
            <p:ph type="sldNum" sz="quarter" idx="5"/>
          </p:nvPr>
        </p:nvSpPr>
        <p:spPr/>
        <p:txBody>
          <a:bodyPr/>
          <a:lstStyle/>
          <a:p>
            <a:fld id="{AB08A650-1732-4DFF-9E60-D5E934943DD1}" type="slidenum">
              <a:rPr lang="en-US" smtClean="0"/>
              <a:pPr/>
              <a:t>29</a:t>
            </a:fld>
            <a:endParaRPr lang="en-US"/>
          </a:p>
        </p:txBody>
      </p:sp>
    </p:spTree>
    <p:extLst>
      <p:ext uri="{BB962C8B-B14F-4D97-AF65-F5344CB8AC3E}">
        <p14:creationId xmlns:p14="http://schemas.microsoft.com/office/powerpoint/2010/main" xmlns="" val="304249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Foil chosen to stop up to 400keV ions</a:t>
            </a:r>
            <a:endParaRPr lang="en-US" dirty="0"/>
          </a:p>
        </p:txBody>
      </p:sp>
      <p:sp>
        <p:nvSpPr>
          <p:cNvPr id="4" name="Slide Number Placeholder 3"/>
          <p:cNvSpPr>
            <a:spLocks noGrp="1"/>
          </p:cNvSpPr>
          <p:nvPr>
            <p:ph type="sldNum" sz="quarter" idx="10"/>
          </p:nvPr>
        </p:nvSpPr>
        <p:spPr/>
        <p:txBody>
          <a:bodyPr/>
          <a:lstStyle/>
          <a:p>
            <a:fld id="{AB08A650-1732-4DFF-9E60-D5E934943DD1}" type="slidenum">
              <a:rPr lang="en-US" smtClean="0"/>
              <a:pPr/>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92AEF1C6-8417-4CCE-B8F7-613D32DD4A40}" type="slidenum">
              <a:rPr lang="en-US"/>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CCA2660-9C88-4D04-A2B0-B1A76C7EFC37}" type="slidenum">
              <a:rPr lang="en-US" smtClean="0"/>
              <a:pPr/>
              <a:t>76</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BDA0EEA-EA81-4543-B282-516B16058867}" type="slidenum">
              <a:rPr lang="en-US" smtClean="0"/>
              <a:pPr/>
              <a:t>84</a:t>
            </a:fld>
            <a:endParaRPr lang="en-US" smtClean="0"/>
          </a:p>
        </p:txBody>
      </p:sp>
      <p:sp>
        <p:nvSpPr>
          <p:cNvPr id="63491" name="Rectangle 2"/>
          <p:cNvSpPr>
            <a:spLocks noGrp="1" noRot="1" noChangeAspect="1" noChangeArrowheads="1" noTextEdit="1"/>
          </p:cNvSpPr>
          <p:nvPr>
            <p:ph type="sldImg"/>
          </p:nvPr>
        </p:nvSpPr>
        <p:spPr>
          <a:xfrm>
            <a:off x="330200" y="676275"/>
            <a:ext cx="6145213" cy="3457575"/>
          </a:xfrm>
          <a:ln/>
        </p:spPr>
      </p:sp>
      <p:sp>
        <p:nvSpPr>
          <p:cNvPr id="63492" name="Rectangle 3"/>
          <p:cNvSpPr>
            <a:spLocks noGrp="1" noChangeArrowheads="1"/>
          </p:cNvSpPr>
          <p:nvPr>
            <p:ph type="body" idx="1"/>
          </p:nvPr>
        </p:nvSpPr>
        <p:spPr>
          <a:xfrm>
            <a:off x="899257" y="4359058"/>
            <a:ext cx="5011257" cy="4133589"/>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4C798B-F9A1-4394-8726-ABA48DF40087}" type="slidenum">
              <a:rPr lang="en-US"/>
              <a:pPr/>
              <a:t>85</a:t>
            </a:fld>
            <a:endParaRPr lang="en-US"/>
          </a:p>
        </p:txBody>
      </p:sp>
      <p:sp>
        <p:nvSpPr>
          <p:cNvPr id="158722" name="Rectangle 2"/>
          <p:cNvSpPr>
            <a:spLocks noGrp="1" noRot="1" noChangeAspect="1" noChangeArrowheads="1" noTextEdit="1"/>
          </p:cNvSpPr>
          <p:nvPr>
            <p:ph type="sldImg"/>
          </p:nvPr>
        </p:nvSpPr>
        <p:spPr>
          <a:xfrm>
            <a:off x="330200" y="676275"/>
            <a:ext cx="6146800" cy="3457575"/>
          </a:xfrm>
          <a:ln/>
        </p:spPr>
      </p:sp>
      <p:sp>
        <p:nvSpPr>
          <p:cNvPr id="158723" name="Rectangle 3"/>
          <p:cNvSpPr>
            <a:spLocks noGrp="1" noChangeArrowheads="1"/>
          </p:cNvSpPr>
          <p:nvPr>
            <p:ph type="body" idx="1"/>
          </p:nvPr>
        </p:nvSpPr>
        <p:spPr>
          <a:xfrm>
            <a:off x="898525" y="4359258"/>
            <a:ext cx="5011738" cy="4133269"/>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65C1B-01A9-4EE1-8C77-9052695D525A}"/>
              </a:ext>
            </a:extLst>
          </p:cNvPr>
          <p:cNvSpPr>
            <a:spLocks noGrp="1"/>
          </p:cNvSpPr>
          <p:nvPr>
            <p:ph type="title"/>
          </p:nvPr>
        </p:nvSpPr>
        <p:spPr>
          <a:xfrm>
            <a:off x="609600" y="228600"/>
            <a:ext cx="10972800" cy="4572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7F6B09F-6401-403B-BE4D-FADA8B784362}"/>
              </a:ext>
            </a:extLst>
          </p:cNvPr>
          <p:cNvSpPr>
            <a:spLocks noGrp="1"/>
          </p:cNvSpPr>
          <p:nvPr>
            <p:ph type="body" sz="half" idx="1"/>
          </p:nvPr>
        </p:nvSpPr>
        <p:spPr>
          <a:xfrm>
            <a:off x="609600" y="990600"/>
            <a:ext cx="5384800"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975D7C-614B-447C-90DD-78F7B596018C}"/>
              </a:ext>
            </a:extLst>
          </p:cNvPr>
          <p:cNvSpPr>
            <a:spLocks noGrp="1"/>
          </p:cNvSpPr>
          <p:nvPr>
            <p:ph sz="quarter" idx="2"/>
          </p:nvPr>
        </p:nvSpPr>
        <p:spPr>
          <a:xfrm>
            <a:off x="6197600" y="990600"/>
            <a:ext cx="5384800" cy="259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0BCAC8FA-A979-4112-9046-221D3DEAE6C6}"/>
              </a:ext>
            </a:extLst>
          </p:cNvPr>
          <p:cNvSpPr>
            <a:spLocks noGrp="1"/>
          </p:cNvSpPr>
          <p:nvPr>
            <p:ph sz="quarter" idx="3"/>
          </p:nvPr>
        </p:nvSpPr>
        <p:spPr>
          <a:xfrm>
            <a:off x="6197600" y="3733800"/>
            <a:ext cx="5384800" cy="259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xmlns="" id="{429FD831-B157-4172-94CB-4369C9751A4D}"/>
              </a:ext>
            </a:extLst>
          </p:cNvPr>
          <p:cNvSpPr>
            <a:spLocks noGrp="1"/>
          </p:cNvSpPr>
          <p:nvPr>
            <p:ph type="dt" sz="half" idx="10"/>
          </p:nvPr>
        </p:nvSpPr>
        <p:spPr>
          <a:xfrm>
            <a:off x="0" y="6634164"/>
            <a:ext cx="2844800" cy="223837"/>
          </a:xfrm>
        </p:spPr>
        <p:txBody>
          <a:bodyPr/>
          <a:lstStyle>
            <a:lvl1pPr>
              <a:defRPr/>
            </a:lvl1pPr>
          </a:lstStyle>
          <a:p>
            <a:r>
              <a:rPr lang="en-US" altLang="en-US"/>
              <a:t>October 19-22</a:t>
            </a:r>
          </a:p>
        </p:txBody>
      </p:sp>
      <p:sp>
        <p:nvSpPr>
          <p:cNvPr id="7" name="Slide Number Placeholder 6">
            <a:extLst>
              <a:ext uri="{FF2B5EF4-FFF2-40B4-BE49-F238E27FC236}">
                <a16:creationId xmlns:a16="http://schemas.microsoft.com/office/drawing/2014/main" xmlns="" id="{CBA88479-DAFB-45E2-B57C-221925E8FFE6}"/>
              </a:ext>
            </a:extLst>
          </p:cNvPr>
          <p:cNvSpPr>
            <a:spLocks noGrp="1"/>
          </p:cNvSpPr>
          <p:nvPr>
            <p:ph type="sldNum" sz="quarter" idx="11"/>
          </p:nvPr>
        </p:nvSpPr>
        <p:spPr>
          <a:xfrm>
            <a:off x="9347200" y="6634164"/>
            <a:ext cx="2844800" cy="223837"/>
          </a:xfrm>
        </p:spPr>
        <p:txBody>
          <a:bodyPr/>
          <a:lstStyle>
            <a:lvl1pPr>
              <a:defRPr/>
            </a:lvl1pPr>
          </a:lstStyle>
          <a:p>
            <a:fld id="{3379CE6B-19D0-46AC-AA12-B1BC7FA83AF0}" type="slidenum">
              <a:rPr lang="en-US" altLang="en-US"/>
              <a:pPr/>
              <a:t>‹#›</a:t>
            </a:fld>
            <a:endParaRPr lang="en-US" altLang="en-US"/>
          </a:p>
        </p:txBody>
      </p:sp>
    </p:spTree>
    <p:extLst>
      <p:ext uri="{BB962C8B-B14F-4D97-AF65-F5344CB8AC3E}">
        <p14:creationId xmlns:p14="http://schemas.microsoft.com/office/powerpoint/2010/main" xmlns="" val="2322385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0D76B-8B20-4298-A504-8567FE7BD9E9}"/>
              </a:ext>
            </a:extLst>
          </p:cNvPr>
          <p:cNvSpPr>
            <a:spLocks noGrp="1"/>
          </p:cNvSpPr>
          <p:nvPr>
            <p:ph type="title"/>
          </p:nvPr>
        </p:nvSpPr>
        <p:spPr>
          <a:xfrm>
            <a:off x="609600" y="228600"/>
            <a:ext cx="10972800" cy="4572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98F721C-C6E0-4AAD-8FD2-2299EC6D51E7}"/>
              </a:ext>
            </a:extLst>
          </p:cNvPr>
          <p:cNvSpPr>
            <a:spLocks noGrp="1"/>
          </p:cNvSpPr>
          <p:nvPr>
            <p:ph type="body" sz="half" idx="1"/>
          </p:nvPr>
        </p:nvSpPr>
        <p:spPr>
          <a:xfrm>
            <a:off x="609600" y="990600"/>
            <a:ext cx="5384800"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614E3C7-61C5-4270-89F7-364B48B97999}"/>
              </a:ext>
            </a:extLst>
          </p:cNvPr>
          <p:cNvSpPr>
            <a:spLocks noGrp="1"/>
          </p:cNvSpPr>
          <p:nvPr>
            <p:ph sz="half" idx="2"/>
          </p:nvPr>
        </p:nvSpPr>
        <p:spPr>
          <a:xfrm>
            <a:off x="6197600" y="990600"/>
            <a:ext cx="5384800" cy="53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7E069C7-619C-485E-91CB-611272D1C762}"/>
              </a:ext>
            </a:extLst>
          </p:cNvPr>
          <p:cNvSpPr>
            <a:spLocks noGrp="1"/>
          </p:cNvSpPr>
          <p:nvPr>
            <p:ph type="dt" sz="half" idx="10"/>
          </p:nvPr>
        </p:nvSpPr>
        <p:spPr>
          <a:xfrm>
            <a:off x="0" y="6634164"/>
            <a:ext cx="2844800" cy="223837"/>
          </a:xfrm>
        </p:spPr>
        <p:txBody>
          <a:bodyPr/>
          <a:lstStyle>
            <a:lvl1pPr>
              <a:defRPr/>
            </a:lvl1pPr>
          </a:lstStyle>
          <a:p>
            <a:r>
              <a:rPr lang="en-US" altLang="en-US"/>
              <a:t>October 19-22</a:t>
            </a:r>
          </a:p>
        </p:txBody>
      </p:sp>
      <p:sp>
        <p:nvSpPr>
          <p:cNvPr id="6" name="Slide Number Placeholder 5">
            <a:extLst>
              <a:ext uri="{FF2B5EF4-FFF2-40B4-BE49-F238E27FC236}">
                <a16:creationId xmlns:a16="http://schemas.microsoft.com/office/drawing/2014/main" xmlns="" id="{B6C579B8-DC7E-45EE-9D0A-2CAF99EF8CA4}"/>
              </a:ext>
            </a:extLst>
          </p:cNvPr>
          <p:cNvSpPr>
            <a:spLocks noGrp="1"/>
          </p:cNvSpPr>
          <p:nvPr>
            <p:ph type="sldNum" sz="quarter" idx="11"/>
          </p:nvPr>
        </p:nvSpPr>
        <p:spPr>
          <a:xfrm>
            <a:off x="9347200" y="6634164"/>
            <a:ext cx="2844800" cy="223837"/>
          </a:xfrm>
        </p:spPr>
        <p:txBody>
          <a:bodyPr/>
          <a:lstStyle>
            <a:lvl1pPr>
              <a:defRPr/>
            </a:lvl1pPr>
          </a:lstStyle>
          <a:p>
            <a:fld id="{EDDF1586-E2D5-4357-8A81-C23FCE610732}" type="slidenum">
              <a:rPr lang="en-US" altLang="en-US"/>
              <a:pPr/>
              <a:t>‹#›</a:t>
            </a:fld>
            <a:endParaRPr lang="en-US" altLang="en-US"/>
          </a:p>
        </p:txBody>
      </p:sp>
    </p:spTree>
    <p:extLst>
      <p:ext uri="{BB962C8B-B14F-4D97-AF65-F5344CB8AC3E}">
        <p14:creationId xmlns:p14="http://schemas.microsoft.com/office/powerpoint/2010/main" xmlns="" val="1672837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986" y="6245879"/>
            <a:ext cx="2844030" cy="476250"/>
          </a:xfrm>
          <a:prstGeom prst="rect">
            <a:avLst/>
          </a:prstGeom>
        </p:spPr>
        <p:txBody>
          <a:bodyPr lIns="101882" tIns="50941" rIns="101882" bIns="50941"/>
          <a:lstStyle>
            <a:lvl1pPr>
              <a:defRPr/>
            </a:lvl1pPr>
          </a:lstStyle>
          <a:p>
            <a:pPr>
              <a:defRPr/>
            </a:pPr>
            <a:endParaRPr lang="en-US"/>
          </a:p>
        </p:txBody>
      </p:sp>
      <p:sp>
        <p:nvSpPr>
          <p:cNvPr id="4" name="Footer Placeholder 3"/>
          <p:cNvSpPr>
            <a:spLocks noGrp="1"/>
          </p:cNvSpPr>
          <p:nvPr>
            <p:ph type="ftr" sz="quarter" idx="11"/>
          </p:nvPr>
        </p:nvSpPr>
        <p:spPr>
          <a:xfrm>
            <a:off x="4165986" y="6245879"/>
            <a:ext cx="3860030" cy="476250"/>
          </a:xfrm>
          <a:prstGeom prst="rect">
            <a:avLst/>
          </a:prstGeom>
        </p:spPr>
        <p:txBody>
          <a:bodyPr lIns="101882" tIns="50941" rIns="101882" bIns="50941"/>
          <a:lstStyle>
            <a:lvl1pPr>
              <a:defRPr/>
            </a:lvl1pPr>
          </a:lstStyle>
          <a:p>
            <a:pPr>
              <a:defRPr/>
            </a:pPr>
            <a:endParaRPr lang="en-US"/>
          </a:p>
        </p:txBody>
      </p:sp>
      <p:sp>
        <p:nvSpPr>
          <p:cNvPr id="5" name="Slide Number Placeholder 4"/>
          <p:cNvSpPr>
            <a:spLocks noGrp="1"/>
          </p:cNvSpPr>
          <p:nvPr>
            <p:ph type="sldNum" sz="quarter" idx="12"/>
          </p:nvPr>
        </p:nvSpPr>
        <p:spPr>
          <a:xfrm>
            <a:off x="8737986" y="6245879"/>
            <a:ext cx="2844030" cy="476250"/>
          </a:xfrm>
          <a:prstGeom prst="rect">
            <a:avLst/>
          </a:prstGeom>
        </p:spPr>
        <p:txBody>
          <a:bodyPr lIns="101882" tIns="50941" rIns="101882" bIns="50941"/>
          <a:lstStyle>
            <a:lvl1pPr>
              <a:defRPr/>
            </a:lvl1pPr>
          </a:lstStyle>
          <a:p>
            <a:pPr>
              <a:defRPr/>
            </a:pPr>
            <a:fld id="{C0738294-27F1-402D-9891-DBA11C98C30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307DC5-88D8-4FE9-96D4-09F783AFF596}"/>
              </a:ext>
            </a:extLst>
          </p:cNvPr>
          <p:cNvSpPr>
            <a:spLocks noGrp="1"/>
          </p:cNvSpPr>
          <p:nvPr>
            <p:ph type="title"/>
          </p:nvPr>
        </p:nvSpPr>
        <p:spPr>
          <a:xfrm>
            <a:off x="609600" y="228600"/>
            <a:ext cx="10972800" cy="457200"/>
          </a:xfrm>
        </p:spPr>
        <p:txBody>
          <a:bodyPr/>
          <a:lstStyle/>
          <a:p>
            <a:r>
              <a:rPr lang="en-US"/>
              <a:t>Click to edit Master title style</a:t>
            </a:r>
          </a:p>
        </p:txBody>
      </p:sp>
      <p:sp>
        <p:nvSpPr>
          <p:cNvPr id="3" name="Table Placeholder 2">
            <a:extLst>
              <a:ext uri="{FF2B5EF4-FFF2-40B4-BE49-F238E27FC236}">
                <a16:creationId xmlns:a16="http://schemas.microsoft.com/office/drawing/2014/main" xmlns="" id="{F0C48C9A-9F4C-48F7-96AD-D154AB8FA38A}"/>
              </a:ext>
            </a:extLst>
          </p:cNvPr>
          <p:cNvSpPr>
            <a:spLocks noGrp="1"/>
          </p:cNvSpPr>
          <p:nvPr>
            <p:ph type="tbl" idx="1"/>
          </p:nvPr>
        </p:nvSpPr>
        <p:spPr>
          <a:xfrm>
            <a:off x="609600" y="990600"/>
            <a:ext cx="10972800" cy="5334000"/>
          </a:xfrm>
        </p:spPr>
        <p:txBody>
          <a:bodyPr/>
          <a:lstStyle/>
          <a:p>
            <a:endParaRPr lang="en-US"/>
          </a:p>
        </p:txBody>
      </p:sp>
      <p:sp>
        <p:nvSpPr>
          <p:cNvPr id="4" name="Date Placeholder 3">
            <a:extLst>
              <a:ext uri="{FF2B5EF4-FFF2-40B4-BE49-F238E27FC236}">
                <a16:creationId xmlns:a16="http://schemas.microsoft.com/office/drawing/2014/main" xmlns="" id="{FD84580E-98DF-48CD-B15D-D6CDC7D8D951}"/>
              </a:ext>
            </a:extLst>
          </p:cNvPr>
          <p:cNvSpPr>
            <a:spLocks noGrp="1"/>
          </p:cNvSpPr>
          <p:nvPr>
            <p:ph type="dt" sz="half" idx="10"/>
          </p:nvPr>
        </p:nvSpPr>
        <p:spPr>
          <a:xfrm>
            <a:off x="0" y="6634164"/>
            <a:ext cx="2844800" cy="223837"/>
          </a:xfrm>
        </p:spPr>
        <p:txBody>
          <a:bodyPr/>
          <a:lstStyle>
            <a:lvl1pPr>
              <a:defRPr/>
            </a:lvl1pPr>
          </a:lstStyle>
          <a:p>
            <a:r>
              <a:rPr lang="en-US" altLang="en-US"/>
              <a:t>October 19-22</a:t>
            </a:r>
          </a:p>
        </p:txBody>
      </p:sp>
      <p:sp>
        <p:nvSpPr>
          <p:cNvPr id="5" name="Slide Number Placeholder 4">
            <a:extLst>
              <a:ext uri="{FF2B5EF4-FFF2-40B4-BE49-F238E27FC236}">
                <a16:creationId xmlns:a16="http://schemas.microsoft.com/office/drawing/2014/main" xmlns="" id="{837A68D3-B61D-46C1-ACB6-2E65220BA402}"/>
              </a:ext>
            </a:extLst>
          </p:cNvPr>
          <p:cNvSpPr>
            <a:spLocks noGrp="1"/>
          </p:cNvSpPr>
          <p:nvPr>
            <p:ph type="sldNum" sz="quarter" idx="11"/>
          </p:nvPr>
        </p:nvSpPr>
        <p:spPr>
          <a:xfrm>
            <a:off x="9347200" y="6634164"/>
            <a:ext cx="2844800" cy="223837"/>
          </a:xfrm>
        </p:spPr>
        <p:txBody>
          <a:bodyPr/>
          <a:lstStyle>
            <a:lvl1pPr>
              <a:defRPr/>
            </a:lvl1pPr>
          </a:lstStyle>
          <a:p>
            <a:fld id="{A8B947ED-7D58-40C8-A9FE-1C340170C9AB}" type="slidenum">
              <a:rPr lang="en-US" altLang="en-US"/>
              <a:pPr/>
              <a:t>‹#›</a:t>
            </a:fld>
            <a:endParaRPr lang="en-US" altLang="en-US"/>
          </a:p>
        </p:txBody>
      </p:sp>
    </p:spTree>
    <p:extLst>
      <p:ext uri="{BB962C8B-B14F-4D97-AF65-F5344CB8AC3E}">
        <p14:creationId xmlns:p14="http://schemas.microsoft.com/office/powerpoint/2010/main" xmlns="" val="171627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8/23/2019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8/23/2019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0">
            <a:extLst>
              <a:ext uri="{28A0092B-C50C-407E-A947-70E740481C1C}">
                <a14:useLocalDpi xmlns:a14="http://schemas.microsoft.com/office/drawing/2010/main" xmlns=""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8/23/2019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srim.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5.bin"/></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8.jpeg"/><Relationship Id="rId7" Type="http://schemas.openxmlformats.org/officeDocument/2006/relationships/image" Target="../media/image94.jpeg"/><Relationship Id="rId2" Type="http://schemas.openxmlformats.org/officeDocument/2006/relationships/slideLayout" Target="../slideLayouts/slideLayout16.xml"/><Relationship Id="rId1" Type="http://schemas.openxmlformats.org/officeDocument/2006/relationships/vmlDrawing" Target="../drawings/vmlDrawing12.vml"/><Relationship Id="rId6" Type="http://schemas.openxmlformats.org/officeDocument/2006/relationships/image" Target="../media/image93.jpeg"/><Relationship Id="rId11" Type="http://schemas.openxmlformats.org/officeDocument/2006/relationships/image" Target="../media/image97.jpeg"/><Relationship Id="rId5" Type="http://schemas.openxmlformats.org/officeDocument/2006/relationships/image" Target="../media/image92.jpeg"/><Relationship Id="rId10" Type="http://schemas.openxmlformats.org/officeDocument/2006/relationships/image" Target="../media/image96.jpeg"/><Relationship Id="rId4" Type="http://schemas.openxmlformats.org/officeDocument/2006/relationships/image" Target="../media/image91.png"/><Relationship Id="rId9" Type="http://schemas.openxmlformats.org/officeDocument/2006/relationships/oleObject" Target="../embeddings/oleObject17.bin"/></Relationships>
</file>

<file path=ppt/slides/_rels/slide79.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png"/><Relationship Id="rId1" Type="http://schemas.openxmlformats.org/officeDocument/2006/relationships/slideLayout" Target="../slideLayouts/slideLayout17.xml"/><Relationship Id="rId5" Type="http://schemas.openxmlformats.org/officeDocument/2006/relationships/image" Target="../media/image101.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FD832-A334-4B95-8128-E56902634320}"/>
              </a:ext>
            </a:extLst>
          </p:cNvPr>
          <p:cNvSpPr>
            <a:spLocks noGrp="1"/>
          </p:cNvSpPr>
          <p:nvPr>
            <p:ph type="ctrTitle"/>
          </p:nvPr>
        </p:nvSpPr>
        <p:spPr/>
        <p:txBody>
          <a:bodyPr/>
          <a:lstStyle/>
          <a:p>
            <a:r>
              <a:rPr lang="en-US" dirty="0"/>
              <a:t>In-situ Satellite Measurements</a:t>
            </a:r>
          </a:p>
        </p:txBody>
      </p:sp>
      <p:sp>
        <p:nvSpPr>
          <p:cNvPr id="3" name="Subtitle 2">
            <a:extLst>
              <a:ext uri="{FF2B5EF4-FFF2-40B4-BE49-F238E27FC236}">
                <a16:creationId xmlns:a16="http://schemas.microsoft.com/office/drawing/2014/main" xmlns="" id="{2A751EDF-0439-41F9-94B1-0ADB2C72B915}"/>
              </a:ext>
            </a:extLst>
          </p:cNvPr>
          <p:cNvSpPr>
            <a:spLocks noGrp="1"/>
          </p:cNvSpPr>
          <p:nvPr>
            <p:ph type="subTitle" idx="1"/>
          </p:nvPr>
        </p:nvSpPr>
        <p:spPr>
          <a:xfrm>
            <a:off x="2417780" y="3531203"/>
            <a:ext cx="8637072" cy="1584493"/>
          </a:xfrm>
        </p:spPr>
        <p:txBody>
          <a:bodyPr>
            <a:normAutofit fontScale="62500" lnSpcReduction="20000"/>
          </a:bodyPr>
          <a:lstStyle/>
          <a:p>
            <a:pPr>
              <a:spcBef>
                <a:spcPts val="0"/>
              </a:spcBef>
            </a:pPr>
            <a:r>
              <a:rPr lang="en-US" dirty="0"/>
              <a:t>John Sample </a:t>
            </a:r>
          </a:p>
          <a:p>
            <a:pPr>
              <a:spcBef>
                <a:spcPts val="0"/>
              </a:spcBef>
            </a:pPr>
            <a:r>
              <a:rPr lang="en-US" dirty="0"/>
              <a:t>Montana State University</a:t>
            </a:r>
          </a:p>
          <a:p>
            <a:pPr>
              <a:spcBef>
                <a:spcPts val="0"/>
              </a:spcBef>
            </a:pPr>
            <a:r>
              <a:rPr lang="en-US" dirty="0"/>
              <a:t>7-27-19</a:t>
            </a:r>
          </a:p>
          <a:p>
            <a:pPr>
              <a:tabLst>
                <a:tab pos="1376363" algn="l"/>
              </a:tabLst>
            </a:pPr>
            <a:r>
              <a:rPr lang="en-US" dirty="0"/>
              <a:t>Many thanks to: 	Mark Moldwin for slides on magnetometry</a:t>
            </a:r>
          </a:p>
          <a:p>
            <a:pPr>
              <a:tabLst>
                <a:tab pos="1376363" algn="l"/>
              </a:tabLst>
            </a:pPr>
            <a:r>
              <a:rPr lang="en-US" dirty="0"/>
              <a:t>	John Bonnell for Slides on Electric Field Measurements</a:t>
            </a:r>
          </a:p>
          <a:p>
            <a:pPr>
              <a:tabLst>
                <a:tab pos="1376363" algn="l"/>
              </a:tabLst>
            </a:pPr>
            <a:r>
              <a:rPr lang="en-US" dirty="0"/>
              <a:t>	Davin Larson for Slides on Particle measurements</a:t>
            </a:r>
          </a:p>
        </p:txBody>
      </p:sp>
    </p:spTree>
    <p:extLst>
      <p:ext uri="{BB962C8B-B14F-4D97-AF65-F5344CB8AC3E}">
        <p14:creationId xmlns:p14="http://schemas.microsoft.com/office/powerpoint/2010/main" xmlns="" val="3472863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5" name="Rectangle 5">
            <a:extLst>
              <a:ext uri="{FF2B5EF4-FFF2-40B4-BE49-F238E27FC236}">
                <a16:creationId xmlns:a16="http://schemas.microsoft.com/office/drawing/2014/main" xmlns="" id="{CE134654-7330-4378-97B0-A948CE193A63}"/>
              </a:ext>
            </a:extLst>
          </p:cNvPr>
          <p:cNvSpPr>
            <a:spLocks noGrp="1" noChangeArrowheads="1"/>
          </p:cNvSpPr>
          <p:nvPr>
            <p:ph type="title"/>
          </p:nvPr>
        </p:nvSpPr>
        <p:spPr/>
        <p:txBody>
          <a:bodyPr>
            <a:normAutofit fontScale="90000"/>
          </a:bodyPr>
          <a:lstStyle/>
          <a:p>
            <a:endParaRPr lang="en-US" altLang="en-US"/>
          </a:p>
        </p:txBody>
      </p:sp>
      <p:sp>
        <p:nvSpPr>
          <p:cNvPr id="199683" name="Rectangle 3">
            <a:extLst>
              <a:ext uri="{FF2B5EF4-FFF2-40B4-BE49-F238E27FC236}">
                <a16:creationId xmlns:a16="http://schemas.microsoft.com/office/drawing/2014/main" xmlns="" id="{5D511362-C91E-4D26-A41F-9BBE2801E621}"/>
              </a:ext>
            </a:extLst>
          </p:cNvPr>
          <p:cNvSpPr>
            <a:spLocks noGrp="1" noChangeArrowheads="1"/>
          </p:cNvSpPr>
          <p:nvPr>
            <p:ph type="body" sz="half" idx="1"/>
          </p:nvPr>
        </p:nvSpPr>
        <p:spPr/>
        <p:txBody>
          <a:bodyPr/>
          <a:lstStyle/>
          <a:p>
            <a:r>
              <a:rPr lang="en-US" altLang="en-US" sz="2600" dirty="0"/>
              <a:t>The range is given by:</a:t>
            </a:r>
          </a:p>
          <a:p>
            <a:endParaRPr lang="en-US" altLang="en-US" sz="2600" dirty="0"/>
          </a:p>
        </p:txBody>
      </p:sp>
      <p:graphicFrame>
        <p:nvGraphicFramePr>
          <p:cNvPr id="199684" name="Object 4">
            <a:extLst>
              <a:ext uri="{FF2B5EF4-FFF2-40B4-BE49-F238E27FC236}">
                <a16:creationId xmlns:a16="http://schemas.microsoft.com/office/drawing/2014/main" xmlns="" id="{186CADD7-2FAB-457D-B6BF-B204E9E0B924}"/>
              </a:ext>
            </a:extLst>
          </p:cNvPr>
          <p:cNvGraphicFramePr>
            <a:graphicFrameLocks noGrp="1" noChangeAspect="1"/>
          </p:cNvGraphicFramePr>
          <p:nvPr>
            <p:ph sz="half" idx="2"/>
          </p:nvPr>
        </p:nvGraphicFramePr>
        <p:xfrm>
          <a:off x="4038600" y="2133601"/>
          <a:ext cx="4038600" cy="1693863"/>
        </p:xfrm>
        <a:graphic>
          <a:graphicData uri="http://schemas.openxmlformats.org/presentationml/2006/ole">
            <p:oleObj spid="_x0000_s61451" name="Equation" r:id="rId3" imgW="1180588" imgH="495085" progId="">
              <p:embed/>
            </p:oleObj>
          </a:graphicData>
        </a:graphic>
      </p:graphicFrame>
      <p:sp>
        <p:nvSpPr>
          <p:cNvPr id="199687" name="Text Box 7">
            <a:extLst>
              <a:ext uri="{FF2B5EF4-FFF2-40B4-BE49-F238E27FC236}">
                <a16:creationId xmlns:a16="http://schemas.microsoft.com/office/drawing/2014/main" xmlns="" id="{E1A4DDC7-9C58-40A9-847F-00029FA13A1C}"/>
              </a:ext>
            </a:extLst>
          </p:cNvPr>
          <p:cNvSpPr txBox="1">
            <a:spLocks noChangeArrowheads="1"/>
          </p:cNvSpPr>
          <p:nvPr/>
        </p:nvSpPr>
        <p:spPr bwMode="auto">
          <a:xfrm>
            <a:off x="2743200" y="4495800"/>
            <a:ext cx="618970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This formula is only useful for ions for reasons we will soon see.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3FC1CF6-E8FE-498C-9D09-4D2D415F6B69}"/>
              </a:ext>
            </a:extLst>
          </p:cNvPr>
          <p:cNvSpPr>
            <a:spLocks noGrp="1"/>
          </p:cNvSpPr>
          <p:nvPr>
            <p:ph type="sldNum" sz="quarter" idx="11"/>
          </p:nvPr>
        </p:nvSpPr>
        <p:spPr/>
        <p:txBody>
          <a:bodyPr/>
          <a:lstStyle/>
          <a:p>
            <a:fld id="{50049B5C-E2BE-4EA4-9E09-9B22C85648AB}" type="slidenum">
              <a:rPr lang="en-US" altLang="en-US"/>
              <a:pPr/>
              <a:t>11</a:t>
            </a:fld>
            <a:endParaRPr lang="en-US" altLang="en-US"/>
          </a:p>
        </p:txBody>
      </p:sp>
      <p:sp>
        <p:nvSpPr>
          <p:cNvPr id="50178" name="Rectangle 2">
            <a:extLst>
              <a:ext uri="{FF2B5EF4-FFF2-40B4-BE49-F238E27FC236}">
                <a16:creationId xmlns:a16="http://schemas.microsoft.com/office/drawing/2014/main" xmlns="" id="{DCFD8B5D-A1B3-4B46-B0C7-E0715745A733}"/>
              </a:ext>
            </a:extLst>
          </p:cNvPr>
          <p:cNvSpPr>
            <a:spLocks noGrp="1" noChangeArrowheads="1"/>
          </p:cNvSpPr>
          <p:nvPr>
            <p:ph type="title"/>
          </p:nvPr>
        </p:nvSpPr>
        <p:spPr/>
        <p:txBody>
          <a:bodyPr/>
          <a:lstStyle/>
          <a:p>
            <a:endParaRPr lang="en-US" altLang="en-US"/>
          </a:p>
        </p:txBody>
      </p:sp>
      <p:sp>
        <p:nvSpPr>
          <p:cNvPr id="50179" name="Rectangle 3">
            <a:extLst>
              <a:ext uri="{FF2B5EF4-FFF2-40B4-BE49-F238E27FC236}">
                <a16:creationId xmlns:a16="http://schemas.microsoft.com/office/drawing/2014/main" xmlns="" id="{61C478DC-38BF-4039-98BA-5DECD8FE9BC7}"/>
              </a:ext>
            </a:extLst>
          </p:cNvPr>
          <p:cNvSpPr>
            <a:spLocks noGrp="1" noChangeArrowheads="1"/>
          </p:cNvSpPr>
          <p:nvPr>
            <p:ph type="body" idx="1"/>
          </p:nvPr>
        </p:nvSpPr>
        <p:spPr/>
        <p:txBody>
          <a:bodyPr>
            <a:normAutofit lnSpcReduction="10000"/>
          </a:bodyPr>
          <a:lstStyle/>
          <a:p>
            <a:r>
              <a:rPr lang="en-US" altLang="en-US" dirty="0"/>
              <a:t>Some Useful Software tools for determining /simulating the passage of particles through Matter  (use google to find them)</a:t>
            </a:r>
          </a:p>
          <a:p>
            <a:pPr lvl="1"/>
            <a:r>
              <a:rPr lang="en-US" altLang="en-US" dirty="0"/>
              <a:t>NIST – stopping power and range</a:t>
            </a:r>
          </a:p>
          <a:p>
            <a:pPr lvl="2"/>
            <a:r>
              <a:rPr lang="en-US" altLang="en-US" dirty="0" err="1"/>
              <a:t>Estar</a:t>
            </a:r>
            <a:r>
              <a:rPr lang="en-US" altLang="en-US" dirty="0"/>
              <a:t> - electrons</a:t>
            </a:r>
          </a:p>
          <a:p>
            <a:pPr lvl="2"/>
            <a:r>
              <a:rPr lang="en-US" altLang="en-US" dirty="0" err="1"/>
              <a:t>Pstar</a:t>
            </a:r>
            <a:r>
              <a:rPr lang="en-US" altLang="en-US" dirty="0"/>
              <a:t> - protons</a:t>
            </a:r>
          </a:p>
          <a:p>
            <a:pPr lvl="2"/>
            <a:r>
              <a:rPr lang="en-US" altLang="en-US" dirty="0" err="1"/>
              <a:t>Astar</a:t>
            </a:r>
            <a:r>
              <a:rPr lang="en-US" altLang="en-US" dirty="0"/>
              <a:t> - alphas</a:t>
            </a:r>
          </a:p>
          <a:p>
            <a:pPr lvl="1"/>
            <a:r>
              <a:rPr lang="en-US" altLang="en-US" dirty="0"/>
              <a:t>CASINO –  Electron propagation</a:t>
            </a:r>
          </a:p>
          <a:p>
            <a:pPr lvl="1"/>
            <a:r>
              <a:rPr lang="en-US" altLang="en-US" dirty="0"/>
              <a:t>SRIM / TRIM – Ion Propagation</a:t>
            </a:r>
          </a:p>
          <a:p>
            <a:pPr lvl="1"/>
            <a:r>
              <a:rPr lang="en-US" altLang="en-US" dirty="0"/>
              <a:t>GEANT –Does everything!</a:t>
            </a:r>
          </a:p>
          <a:p>
            <a:pPr lvl="1">
              <a:buFont typeface="Wingdings" panose="05000000000000000000" pitchFamily="2" charset="2"/>
              <a:buNone/>
            </a:pPr>
            <a:endParaRPr lang="en-US" altLang="en-US" dirty="0"/>
          </a:p>
          <a:p>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 id="{7600D534-6D68-466B-A6DB-AA686E94D075}"/>
              </a:ext>
            </a:extLst>
          </p:cNvPr>
          <p:cNvSpPr>
            <a:spLocks noGrp="1"/>
          </p:cNvSpPr>
          <p:nvPr>
            <p:ph type="sldNum" sz="quarter" idx="11"/>
          </p:nvPr>
        </p:nvSpPr>
        <p:spPr>
          <a:xfrm>
            <a:off x="9347200" y="6364288"/>
            <a:ext cx="2844800" cy="223837"/>
          </a:xfrm>
        </p:spPr>
        <p:txBody>
          <a:bodyPr/>
          <a:lstStyle/>
          <a:p>
            <a:fld id="{326E56B6-62AF-4405-A556-CE34EC46A428}" type="slidenum">
              <a:rPr lang="en-US" altLang="en-US"/>
              <a:pPr/>
              <a:t>12</a:t>
            </a:fld>
            <a:endParaRPr lang="en-US" altLang="en-US" dirty="0"/>
          </a:p>
        </p:txBody>
      </p:sp>
      <p:sp>
        <p:nvSpPr>
          <p:cNvPr id="52226" name="Rectangle 2">
            <a:extLst>
              <a:ext uri="{FF2B5EF4-FFF2-40B4-BE49-F238E27FC236}">
                <a16:creationId xmlns:a16="http://schemas.microsoft.com/office/drawing/2014/main" xmlns="" id="{29828FAF-64DB-4959-9339-F99364EB638B}"/>
              </a:ext>
            </a:extLst>
          </p:cNvPr>
          <p:cNvSpPr>
            <a:spLocks noGrp="1" noChangeArrowheads="1"/>
          </p:cNvSpPr>
          <p:nvPr>
            <p:ph type="title"/>
          </p:nvPr>
        </p:nvSpPr>
        <p:spPr>
          <a:xfrm>
            <a:off x="1219200" y="349898"/>
            <a:ext cx="10972800" cy="457200"/>
          </a:xfrm>
        </p:spPr>
        <p:txBody>
          <a:bodyPr/>
          <a:lstStyle/>
          <a:p>
            <a:r>
              <a:rPr lang="en-US" altLang="en-US" sz="2200" dirty="0"/>
              <a:t>Energy Loss in Matter -Electrons</a:t>
            </a:r>
          </a:p>
        </p:txBody>
      </p:sp>
      <p:sp>
        <p:nvSpPr>
          <p:cNvPr id="52227" name="Rectangle 3">
            <a:extLst>
              <a:ext uri="{FF2B5EF4-FFF2-40B4-BE49-F238E27FC236}">
                <a16:creationId xmlns:a16="http://schemas.microsoft.com/office/drawing/2014/main" xmlns="" id="{048E7159-B55E-426C-9292-9120EAAB8261}"/>
              </a:ext>
            </a:extLst>
          </p:cNvPr>
          <p:cNvSpPr>
            <a:spLocks noGrp="1" noChangeArrowheads="1"/>
          </p:cNvSpPr>
          <p:nvPr>
            <p:ph type="body" sz="half" idx="1"/>
          </p:nvPr>
        </p:nvSpPr>
        <p:spPr/>
        <p:txBody>
          <a:bodyPr/>
          <a:lstStyle/>
          <a:p>
            <a:pPr>
              <a:buFont typeface="Wingdings" panose="05000000000000000000" pitchFamily="2" charset="2"/>
              <a:buNone/>
            </a:pPr>
            <a:endParaRPr lang="en-US" altLang="en-US" sz="2600"/>
          </a:p>
          <a:p>
            <a:pPr>
              <a:buFont typeface="Wingdings" panose="05000000000000000000" pitchFamily="2" charset="2"/>
              <a:buNone/>
            </a:pPr>
            <a:endParaRPr lang="en-US" altLang="en-US" sz="2600"/>
          </a:p>
          <a:p>
            <a:endParaRPr lang="en-US" altLang="en-US" sz="2600"/>
          </a:p>
        </p:txBody>
      </p:sp>
      <p:graphicFrame>
        <p:nvGraphicFramePr>
          <p:cNvPr id="52228" name="Object 4">
            <a:extLst>
              <a:ext uri="{FF2B5EF4-FFF2-40B4-BE49-F238E27FC236}">
                <a16:creationId xmlns:a16="http://schemas.microsoft.com/office/drawing/2014/main" xmlns="" id="{17623DA7-F850-4067-9B48-A552CB121AC2}"/>
              </a:ext>
            </a:extLst>
          </p:cNvPr>
          <p:cNvGraphicFramePr>
            <a:graphicFrameLocks noGrp="1" noChangeAspect="1"/>
          </p:cNvGraphicFramePr>
          <p:nvPr>
            <p:ph sz="half" idx="2"/>
          </p:nvPr>
        </p:nvGraphicFramePr>
        <p:xfrm>
          <a:off x="875429" y="2010745"/>
          <a:ext cx="4038600" cy="2063750"/>
        </p:xfrm>
        <a:graphic>
          <a:graphicData uri="http://schemas.openxmlformats.org/presentationml/2006/ole">
            <p:oleObj spid="_x0000_s59404" name="Equation" r:id="rId3" imgW="2336800" imgH="1193800" progId="">
              <p:embed/>
            </p:oleObj>
          </a:graphicData>
        </a:graphic>
      </p:graphicFrame>
      <p:sp>
        <p:nvSpPr>
          <p:cNvPr id="52230" name="Text Box 6">
            <a:extLst>
              <a:ext uri="{FF2B5EF4-FFF2-40B4-BE49-F238E27FC236}">
                <a16:creationId xmlns:a16="http://schemas.microsoft.com/office/drawing/2014/main" xmlns="" id="{DC197909-1F49-4B62-ABC0-CCF2D2EE04BE}"/>
              </a:ext>
            </a:extLst>
          </p:cNvPr>
          <p:cNvSpPr txBox="1">
            <a:spLocks noChangeArrowheads="1"/>
          </p:cNvSpPr>
          <p:nvPr/>
        </p:nvSpPr>
        <p:spPr bwMode="auto">
          <a:xfrm>
            <a:off x="4022725" y="722313"/>
            <a:ext cx="242810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t>From the NIST website:</a:t>
            </a:r>
          </a:p>
        </p:txBody>
      </p:sp>
      <p:pic>
        <p:nvPicPr>
          <p:cNvPr id="52231" name="Picture 7">
            <a:extLst>
              <a:ext uri="{FF2B5EF4-FFF2-40B4-BE49-F238E27FC236}">
                <a16:creationId xmlns:a16="http://schemas.microsoft.com/office/drawing/2014/main" xmlns="" id="{31764E5A-1AD1-45C4-94A5-2796A8FCCA3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5471" y="1032847"/>
            <a:ext cx="7023100" cy="54269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2232" name="Text Box 8">
            <a:extLst>
              <a:ext uri="{FF2B5EF4-FFF2-40B4-BE49-F238E27FC236}">
                <a16:creationId xmlns:a16="http://schemas.microsoft.com/office/drawing/2014/main" xmlns="" id="{063C42EC-E345-4153-AD21-1A9320F1A544}"/>
              </a:ext>
            </a:extLst>
          </p:cNvPr>
          <p:cNvSpPr txBox="1">
            <a:spLocks noChangeArrowheads="1"/>
          </p:cNvSpPr>
          <p:nvPr/>
        </p:nvSpPr>
        <p:spPr bwMode="auto">
          <a:xfrm>
            <a:off x="2251443" y="1254024"/>
            <a:ext cx="128657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t>Electrons in</a:t>
            </a:r>
          </a:p>
        </p:txBody>
      </p:sp>
      <p:sp>
        <p:nvSpPr>
          <p:cNvPr id="10" name="Line 8">
            <a:extLst>
              <a:ext uri="{FF2B5EF4-FFF2-40B4-BE49-F238E27FC236}">
                <a16:creationId xmlns:a16="http://schemas.microsoft.com/office/drawing/2014/main" xmlns="" id="{E93CD8A2-D5CD-4AA2-80FA-06BE03E5A642}"/>
              </a:ext>
            </a:extLst>
          </p:cNvPr>
          <p:cNvSpPr>
            <a:spLocks noChangeShapeType="1"/>
          </p:cNvSpPr>
          <p:nvPr/>
        </p:nvSpPr>
        <p:spPr bwMode="auto">
          <a:xfrm flipH="1" flipV="1">
            <a:off x="6018273" y="2925145"/>
            <a:ext cx="343555" cy="11375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Text Box 9">
            <a:extLst>
              <a:ext uri="{FF2B5EF4-FFF2-40B4-BE49-F238E27FC236}">
                <a16:creationId xmlns:a16="http://schemas.microsoft.com/office/drawing/2014/main" xmlns="" id="{460F681D-1E18-4237-B8D7-C5CD346F6599}"/>
              </a:ext>
            </a:extLst>
          </p:cNvPr>
          <p:cNvSpPr txBox="1">
            <a:spLocks noChangeArrowheads="1"/>
          </p:cNvSpPr>
          <p:nvPr/>
        </p:nvSpPr>
        <p:spPr bwMode="auto">
          <a:xfrm>
            <a:off x="4849874" y="3653672"/>
            <a:ext cx="1612899"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dirty="0">
                <a:solidFill>
                  <a:srgbClr val="FF0000"/>
                </a:solidFill>
              </a:rPr>
              <a:t>Energy lost to primarily to ionization  (collectable)</a:t>
            </a:r>
          </a:p>
        </p:txBody>
      </p:sp>
      <p:sp>
        <p:nvSpPr>
          <p:cNvPr id="12" name="Line 10">
            <a:extLst>
              <a:ext uri="{FF2B5EF4-FFF2-40B4-BE49-F238E27FC236}">
                <a16:creationId xmlns:a16="http://schemas.microsoft.com/office/drawing/2014/main" xmlns="" id="{1A4F9F6B-5C32-43C9-A697-07911EEC1D69}"/>
              </a:ext>
            </a:extLst>
          </p:cNvPr>
          <p:cNvSpPr>
            <a:spLocks noChangeShapeType="1"/>
          </p:cNvSpPr>
          <p:nvPr/>
        </p:nvSpPr>
        <p:spPr bwMode="auto">
          <a:xfrm>
            <a:off x="3227449" y="3860909"/>
            <a:ext cx="416580" cy="67536"/>
          </a:xfrm>
          <a:prstGeom prst="line">
            <a:avLst/>
          </a:prstGeom>
          <a:noFill/>
          <a:ln w="9525">
            <a:solidFill>
              <a:srgbClr val="33CC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Text Box 11">
            <a:extLst>
              <a:ext uri="{FF2B5EF4-FFF2-40B4-BE49-F238E27FC236}">
                <a16:creationId xmlns:a16="http://schemas.microsoft.com/office/drawing/2014/main" xmlns="" id="{8A427137-EDBE-4A67-BA56-522CB9B8E9EC}"/>
              </a:ext>
            </a:extLst>
          </p:cNvPr>
          <p:cNvSpPr txBox="1">
            <a:spLocks noChangeArrowheads="1"/>
          </p:cNvSpPr>
          <p:nvPr/>
        </p:nvSpPr>
        <p:spPr bwMode="auto">
          <a:xfrm>
            <a:off x="1520850" y="3231353"/>
            <a:ext cx="2017163"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dirty="0">
                <a:solidFill>
                  <a:srgbClr val="33CC33"/>
                </a:solidFill>
              </a:rPr>
              <a:t>Energy lost to photons (not always collectable)</a:t>
            </a:r>
          </a:p>
        </p:txBody>
      </p:sp>
      <p:pic>
        <p:nvPicPr>
          <p:cNvPr id="59405" name="Picture 13"/>
          <p:cNvPicPr>
            <a:picLocks noChangeAspect="1" noChangeArrowheads="1"/>
          </p:cNvPicPr>
          <p:nvPr/>
        </p:nvPicPr>
        <p:blipFill>
          <a:blip r:embed="rId5"/>
          <a:srcRect/>
          <a:stretch>
            <a:fillRect/>
          </a:stretch>
        </p:blipFill>
        <p:spPr bwMode="auto">
          <a:xfrm>
            <a:off x="7627842" y="1257665"/>
            <a:ext cx="4286250" cy="1152525"/>
          </a:xfrm>
          <a:prstGeom prst="rect">
            <a:avLst/>
          </a:prstGeom>
          <a:noFill/>
          <a:ln w="9525">
            <a:noFill/>
            <a:miter lim="800000"/>
            <a:headEnd/>
            <a:tailEnd/>
          </a:ln>
        </p:spPr>
      </p:pic>
      <p:sp>
        <p:nvSpPr>
          <p:cNvPr id="14" name="TextBox 13"/>
          <p:cNvSpPr txBox="1"/>
          <p:nvPr/>
        </p:nvSpPr>
        <p:spPr>
          <a:xfrm>
            <a:off x="7668285" y="2815627"/>
            <a:ext cx="3784349" cy="2862322"/>
          </a:xfrm>
          <a:prstGeom prst="rect">
            <a:avLst/>
          </a:prstGeom>
          <a:noFill/>
        </p:spPr>
        <p:txBody>
          <a:bodyPr wrap="square" rtlCol="0">
            <a:spAutoFit/>
          </a:bodyPr>
          <a:lstStyle/>
          <a:p>
            <a:r>
              <a:rPr lang="en-US" dirty="0" smtClean="0"/>
              <a:t>Note “minimum ionizing deposition above ~</a:t>
            </a:r>
            <a:r>
              <a:rPr lang="en-US" dirty="0" err="1" smtClean="0"/>
              <a:t>MeV</a:t>
            </a:r>
            <a:r>
              <a:rPr lang="en-US" dirty="0" smtClean="0"/>
              <a:t> where collected energy doesn’t change with electron energy</a:t>
            </a:r>
          </a:p>
          <a:p>
            <a:endParaRPr lang="en-US" dirty="0" smtClean="0"/>
          </a:p>
          <a:p>
            <a:r>
              <a:rPr lang="en-US" dirty="0" smtClean="0"/>
              <a:t>Example above, multi </a:t>
            </a:r>
            <a:r>
              <a:rPr lang="en-US" dirty="0" err="1" smtClean="0"/>
              <a:t>MeV</a:t>
            </a:r>
            <a:r>
              <a:rPr lang="en-US" dirty="0" smtClean="0"/>
              <a:t> electron into 1mm Si will deposit minimum of 464 keV (depending on path length)</a:t>
            </a:r>
          </a:p>
          <a:p>
            <a:endParaRPr lang="en-US" dirty="0" smtClean="0"/>
          </a:p>
          <a:p>
            <a:r>
              <a:rPr lang="en-US" dirty="0" smtClean="0"/>
              <a:t>The same detector will stop a 464 keV electron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xmlns="" id="{40A021B2-DD9B-4D84-843B-19253FB1AB32}"/>
              </a:ext>
            </a:extLst>
          </p:cNvPr>
          <p:cNvSpPr>
            <a:spLocks noGrp="1"/>
          </p:cNvSpPr>
          <p:nvPr>
            <p:ph type="sldNum" sz="quarter" idx="11"/>
          </p:nvPr>
        </p:nvSpPr>
        <p:spPr/>
        <p:txBody>
          <a:bodyPr/>
          <a:lstStyle/>
          <a:p>
            <a:fld id="{31B92B60-67F7-4EDE-9EDF-8CE8BAD24194}" type="slidenum">
              <a:rPr lang="en-US" altLang="en-US"/>
              <a:pPr/>
              <a:t>13</a:t>
            </a:fld>
            <a:endParaRPr lang="en-US" altLang="en-US"/>
          </a:p>
        </p:txBody>
      </p:sp>
      <p:sp>
        <p:nvSpPr>
          <p:cNvPr id="49155" name="Rectangle 3">
            <a:extLst>
              <a:ext uri="{FF2B5EF4-FFF2-40B4-BE49-F238E27FC236}">
                <a16:creationId xmlns:a16="http://schemas.microsoft.com/office/drawing/2014/main" xmlns="" id="{9478802D-DA99-462A-9785-31D43A772CC5}"/>
              </a:ext>
            </a:extLst>
          </p:cNvPr>
          <p:cNvSpPr>
            <a:spLocks noGrp="1" noChangeArrowheads="1"/>
          </p:cNvSpPr>
          <p:nvPr>
            <p:ph type="title"/>
          </p:nvPr>
        </p:nvSpPr>
        <p:spPr/>
        <p:txBody>
          <a:bodyPr/>
          <a:lstStyle/>
          <a:p>
            <a:r>
              <a:rPr lang="en-US" altLang="en-US" sz="2200" dirty="0"/>
              <a:t>Energy Loss in Matter- Protons</a:t>
            </a:r>
            <a:endParaRPr lang="en-US" altLang="en-US" dirty="0"/>
          </a:p>
        </p:txBody>
      </p:sp>
      <p:sp>
        <p:nvSpPr>
          <p:cNvPr id="49156" name="Rectangle 4">
            <a:extLst>
              <a:ext uri="{FF2B5EF4-FFF2-40B4-BE49-F238E27FC236}">
                <a16:creationId xmlns:a16="http://schemas.microsoft.com/office/drawing/2014/main" xmlns="" id="{008E19BC-289E-441A-AE99-B401364172D6}"/>
              </a:ext>
            </a:extLst>
          </p:cNvPr>
          <p:cNvSpPr>
            <a:spLocks noGrp="1" noChangeArrowheads="1"/>
          </p:cNvSpPr>
          <p:nvPr>
            <p:ph type="body" sz="half" idx="1"/>
          </p:nvPr>
        </p:nvSpPr>
        <p:spPr/>
        <p:txBody>
          <a:bodyPr/>
          <a:lstStyle/>
          <a:p>
            <a:endParaRPr lang="en-US" altLang="en-US" sz="2600"/>
          </a:p>
          <a:p>
            <a:pPr>
              <a:buFont typeface="Wingdings" panose="05000000000000000000" pitchFamily="2" charset="2"/>
              <a:buNone/>
            </a:pPr>
            <a:endParaRPr lang="en-US" altLang="en-US" sz="2600"/>
          </a:p>
        </p:txBody>
      </p:sp>
      <p:graphicFrame>
        <p:nvGraphicFramePr>
          <p:cNvPr id="49157" name="Object 5">
            <a:extLst>
              <a:ext uri="{FF2B5EF4-FFF2-40B4-BE49-F238E27FC236}">
                <a16:creationId xmlns:a16="http://schemas.microsoft.com/office/drawing/2014/main" xmlns="" id="{7FF38160-F2D9-4F28-94F5-EA9DD8AC60DD}"/>
              </a:ext>
            </a:extLst>
          </p:cNvPr>
          <p:cNvGraphicFramePr>
            <a:graphicFrameLocks noGrp="1" noChangeAspect="1"/>
          </p:cNvGraphicFramePr>
          <p:nvPr>
            <p:ph sz="half" idx="2"/>
          </p:nvPr>
        </p:nvGraphicFramePr>
        <p:xfrm>
          <a:off x="3124200" y="2057400"/>
          <a:ext cx="4038600" cy="2063750"/>
        </p:xfrm>
        <a:graphic>
          <a:graphicData uri="http://schemas.openxmlformats.org/presentationml/2006/ole">
            <p:oleObj spid="_x0000_s58379" name="Equation" r:id="rId3" imgW="2336800" imgH="1193800" progId="">
              <p:embed/>
            </p:oleObj>
          </a:graphicData>
        </a:graphic>
      </p:graphicFrame>
      <p:pic>
        <p:nvPicPr>
          <p:cNvPr id="49158" name="Picture 6">
            <a:extLst>
              <a:ext uri="{FF2B5EF4-FFF2-40B4-BE49-F238E27FC236}">
                <a16:creationId xmlns:a16="http://schemas.microsoft.com/office/drawing/2014/main" xmlns="" id="{0BD3A5B8-13A7-4F2C-B8EC-86301780F9B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24100" y="514350"/>
            <a:ext cx="7543800" cy="582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159" name="Text Box 7">
            <a:extLst>
              <a:ext uri="{FF2B5EF4-FFF2-40B4-BE49-F238E27FC236}">
                <a16:creationId xmlns:a16="http://schemas.microsoft.com/office/drawing/2014/main" xmlns="" id="{B0347349-E93F-40B6-ABB6-537FAE8AB5DC}"/>
              </a:ext>
            </a:extLst>
          </p:cNvPr>
          <p:cNvSpPr txBox="1">
            <a:spLocks noChangeArrowheads="1"/>
          </p:cNvSpPr>
          <p:nvPr/>
        </p:nvSpPr>
        <p:spPr bwMode="auto">
          <a:xfrm>
            <a:off x="4343400" y="762000"/>
            <a:ext cx="115191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t>Protons in</a:t>
            </a:r>
          </a:p>
        </p:txBody>
      </p:sp>
      <p:sp>
        <p:nvSpPr>
          <p:cNvPr id="49160" name="Text Box 8">
            <a:extLst>
              <a:ext uri="{FF2B5EF4-FFF2-40B4-BE49-F238E27FC236}">
                <a16:creationId xmlns:a16="http://schemas.microsoft.com/office/drawing/2014/main" xmlns="" id="{7C6DD572-1576-4D28-ABB0-C3C45D953885}"/>
              </a:ext>
            </a:extLst>
          </p:cNvPr>
          <p:cNvSpPr txBox="1">
            <a:spLocks noChangeArrowheads="1"/>
          </p:cNvSpPr>
          <p:nvPr/>
        </p:nvSpPr>
        <p:spPr bwMode="auto">
          <a:xfrm>
            <a:off x="7604125" y="2627314"/>
            <a:ext cx="208499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Stopping power is</a:t>
            </a:r>
          </a:p>
          <a:p>
            <a:r>
              <a:rPr lang="en-US" altLang="en-US"/>
              <a:t>Low at  High energy</a:t>
            </a:r>
          </a:p>
        </p:txBody>
      </p:sp>
      <p:sp>
        <p:nvSpPr>
          <p:cNvPr id="49161" name="Text Box 9">
            <a:extLst>
              <a:ext uri="{FF2B5EF4-FFF2-40B4-BE49-F238E27FC236}">
                <a16:creationId xmlns:a16="http://schemas.microsoft.com/office/drawing/2014/main" xmlns="" id="{AAFB53BC-16A2-4879-95FA-50254B5108C6}"/>
              </a:ext>
            </a:extLst>
          </p:cNvPr>
          <p:cNvSpPr txBox="1">
            <a:spLocks noChangeArrowheads="1"/>
          </p:cNvSpPr>
          <p:nvPr/>
        </p:nvSpPr>
        <p:spPr bwMode="auto">
          <a:xfrm>
            <a:off x="3962400" y="1676401"/>
            <a:ext cx="216694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Stopping power is</a:t>
            </a:r>
          </a:p>
          <a:p>
            <a:r>
              <a:rPr lang="en-US" altLang="en-US"/>
              <a:t>high at  lower energy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xmlns="" id="{98093A2B-B24A-49D4-935A-2E8747A01BE5}"/>
              </a:ext>
            </a:extLst>
          </p:cNvPr>
          <p:cNvSpPr>
            <a:spLocks noGrp="1"/>
          </p:cNvSpPr>
          <p:nvPr>
            <p:ph type="sldNum" sz="quarter" idx="11"/>
          </p:nvPr>
        </p:nvSpPr>
        <p:spPr/>
        <p:txBody>
          <a:bodyPr/>
          <a:lstStyle/>
          <a:p>
            <a:fld id="{25AD755D-A625-4411-8040-54906C5737E1}" type="slidenum">
              <a:rPr lang="en-US" altLang="en-US"/>
              <a:pPr/>
              <a:t>14</a:t>
            </a:fld>
            <a:endParaRPr lang="en-US" altLang="en-US"/>
          </a:p>
        </p:txBody>
      </p:sp>
      <p:sp>
        <p:nvSpPr>
          <p:cNvPr id="284674" name="Rectangle 2">
            <a:extLst>
              <a:ext uri="{FF2B5EF4-FFF2-40B4-BE49-F238E27FC236}">
                <a16:creationId xmlns:a16="http://schemas.microsoft.com/office/drawing/2014/main" xmlns="" id="{7AF0CB26-53A8-4319-837E-FF5C2369B226}"/>
              </a:ext>
            </a:extLst>
          </p:cNvPr>
          <p:cNvSpPr>
            <a:spLocks noGrp="1" noChangeArrowheads="1"/>
          </p:cNvSpPr>
          <p:nvPr>
            <p:ph type="title"/>
          </p:nvPr>
        </p:nvSpPr>
        <p:spPr/>
        <p:txBody>
          <a:bodyPr/>
          <a:lstStyle/>
          <a:p>
            <a:r>
              <a:rPr lang="en-US" altLang="en-US" sz="2200" dirty="0"/>
              <a:t>Energy Loss in </a:t>
            </a:r>
            <a:r>
              <a:rPr lang="en-US" altLang="en-US" sz="2200" dirty="0" err="1"/>
              <a:t>MatTER</a:t>
            </a:r>
            <a:endParaRPr lang="en-US" altLang="en-US" dirty="0"/>
          </a:p>
        </p:txBody>
      </p:sp>
      <p:sp>
        <p:nvSpPr>
          <p:cNvPr id="284678" name="Text Box 6">
            <a:extLst>
              <a:ext uri="{FF2B5EF4-FFF2-40B4-BE49-F238E27FC236}">
                <a16:creationId xmlns:a16="http://schemas.microsoft.com/office/drawing/2014/main" xmlns="" id="{2807618B-C66D-42BF-AD76-16609FBB1077}"/>
              </a:ext>
            </a:extLst>
          </p:cNvPr>
          <p:cNvSpPr txBox="1">
            <a:spLocks noChangeArrowheads="1"/>
          </p:cNvSpPr>
          <p:nvPr/>
        </p:nvSpPr>
        <p:spPr bwMode="auto">
          <a:xfrm>
            <a:off x="4343400" y="762000"/>
            <a:ext cx="115191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Protons in</a:t>
            </a:r>
          </a:p>
        </p:txBody>
      </p:sp>
      <p:graphicFrame>
        <p:nvGraphicFramePr>
          <p:cNvPr id="284676" name="Object 4">
            <a:extLst>
              <a:ext uri="{FF2B5EF4-FFF2-40B4-BE49-F238E27FC236}">
                <a16:creationId xmlns:a16="http://schemas.microsoft.com/office/drawing/2014/main" xmlns="" id="{A299067B-8F90-41C5-8B76-16F5858F8646}"/>
              </a:ext>
            </a:extLst>
          </p:cNvPr>
          <p:cNvGraphicFramePr>
            <a:graphicFrameLocks noGrp="1" noChangeAspect="1"/>
          </p:cNvGraphicFramePr>
          <p:nvPr>
            <p:ph sz="half" idx="2"/>
          </p:nvPr>
        </p:nvGraphicFramePr>
        <p:xfrm>
          <a:off x="3124200" y="2057400"/>
          <a:ext cx="4038600" cy="2063750"/>
        </p:xfrm>
        <a:graphic>
          <a:graphicData uri="http://schemas.openxmlformats.org/presentationml/2006/ole">
            <p:oleObj spid="_x0000_s57356" name="Equation" r:id="rId3" imgW="2336800" imgH="1193800" progId="">
              <p:embed/>
            </p:oleObj>
          </a:graphicData>
        </a:graphic>
      </p:graphicFrame>
      <p:pic>
        <p:nvPicPr>
          <p:cNvPr id="284677" name="Picture 5">
            <a:extLst>
              <a:ext uri="{FF2B5EF4-FFF2-40B4-BE49-F238E27FC236}">
                <a16:creationId xmlns:a16="http://schemas.microsoft.com/office/drawing/2014/main" xmlns="" id="{BEF079A1-EBF4-4DA3-BE6B-7151B0B2407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62200" y="533400"/>
            <a:ext cx="7543800" cy="582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4680" name="Freeform 8">
            <a:extLst>
              <a:ext uri="{FF2B5EF4-FFF2-40B4-BE49-F238E27FC236}">
                <a16:creationId xmlns:a16="http://schemas.microsoft.com/office/drawing/2014/main" xmlns="" id="{5F534133-6925-42CA-8FDF-0F80F5592FC4}"/>
              </a:ext>
            </a:extLst>
          </p:cNvPr>
          <p:cNvSpPr>
            <a:spLocks/>
          </p:cNvSpPr>
          <p:nvPr/>
        </p:nvSpPr>
        <p:spPr bwMode="auto">
          <a:xfrm>
            <a:off x="3224214" y="1700213"/>
            <a:ext cx="5178425" cy="863600"/>
          </a:xfrm>
          <a:custGeom>
            <a:avLst/>
            <a:gdLst>
              <a:gd name="T0" fmla="*/ 0 w 3262"/>
              <a:gd name="T1" fmla="*/ 0 h 544"/>
              <a:gd name="T2" fmla="*/ 156 w 3262"/>
              <a:gd name="T3" fmla="*/ 87 h 544"/>
              <a:gd name="T4" fmla="*/ 638 w 3262"/>
              <a:gd name="T5" fmla="*/ 300 h 544"/>
              <a:gd name="T6" fmla="*/ 1170 w 3262"/>
              <a:gd name="T7" fmla="*/ 469 h 544"/>
              <a:gd name="T8" fmla="*/ 1703 w 3262"/>
              <a:gd name="T9" fmla="*/ 532 h 544"/>
              <a:gd name="T10" fmla="*/ 2216 w 3262"/>
              <a:gd name="T11" fmla="*/ 519 h 544"/>
              <a:gd name="T12" fmla="*/ 2723 w 3262"/>
              <a:gd name="T13" fmla="*/ 382 h 544"/>
              <a:gd name="T14" fmla="*/ 3262 w 3262"/>
              <a:gd name="T15" fmla="*/ 162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2" h="544">
                <a:moveTo>
                  <a:pt x="0" y="0"/>
                </a:moveTo>
                <a:cubicBezTo>
                  <a:pt x="27" y="14"/>
                  <a:pt x="50" y="37"/>
                  <a:pt x="156" y="87"/>
                </a:cubicBezTo>
                <a:cubicBezTo>
                  <a:pt x="262" y="137"/>
                  <a:pt x="469" y="236"/>
                  <a:pt x="638" y="300"/>
                </a:cubicBezTo>
                <a:cubicBezTo>
                  <a:pt x="807" y="364"/>
                  <a:pt x="993" y="430"/>
                  <a:pt x="1170" y="469"/>
                </a:cubicBezTo>
                <a:cubicBezTo>
                  <a:pt x="1347" y="508"/>
                  <a:pt x="1529" y="524"/>
                  <a:pt x="1703" y="532"/>
                </a:cubicBezTo>
                <a:cubicBezTo>
                  <a:pt x="1877" y="540"/>
                  <a:pt x="2046" y="544"/>
                  <a:pt x="2216" y="519"/>
                </a:cubicBezTo>
                <a:cubicBezTo>
                  <a:pt x="2386" y="494"/>
                  <a:pt x="2549" y="441"/>
                  <a:pt x="2723" y="382"/>
                </a:cubicBezTo>
                <a:cubicBezTo>
                  <a:pt x="2897" y="323"/>
                  <a:pt x="3150" y="208"/>
                  <a:pt x="3262" y="162"/>
                </a:cubicBezTo>
              </a:path>
            </a:pathLst>
          </a:custGeom>
          <a:noFill/>
          <a:ln w="28575" cmpd="sng">
            <a:solidFill>
              <a:srgbClr val="33CC3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84682" name="Text Box 10">
            <a:extLst>
              <a:ext uri="{FF2B5EF4-FFF2-40B4-BE49-F238E27FC236}">
                <a16:creationId xmlns:a16="http://schemas.microsoft.com/office/drawing/2014/main" xmlns="" id="{14340468-9CE8-4AC6-ACB3-94761B2F32F0}"/>
              </a:ext>
            </a:extLst>
          </p:cNvPr>
          <p:cNvSpPr txBox="1">
            <a:spLocks noChangeArrowheads="1"/>
          </p:cNvSpPr>
          <p:nvPr/>
        </p:nvSpPr>
        <p:spPr bwMode="auto">
          <a:xfrm>
            <a:off x="3200400" y="4419601"/>
            <a:ext cx="60093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1 keV</a:t>
            </a:r>
          </a:p>
        </p:txBody>
      </p:sp>
      <p:sp>
        <p:nvSpPr>
          <p:cNvPr id="284684" name="Text Box 12">
            <a:extLst>
              <a:ext uri="{FF2B5EF4-FFF2-40B4-BE49-F238E27FC236}">
                <a16:creationId xmlns:a16="http://schemas.microsoft.com/office/drawing/2014/main" xmlns="" id="{78627788-E87E-44D2-B0A2-3AA811F64880}"/>
              </a:ext>
            </a:extLst>
          </p:cNvPr>
          <p:cNvSpPr txBox="1">
            <a:spLocks noChangeArrowheads="1"/>
          </p:cNvSpPr>
          <p:nvPr/>
        </p:nvSpPr>
        <p:spPr bwMode="auto">
          <a:xfrm>
            <a:off x="3962400" y="4419601"/>
            <a:ext cx="69070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10 keV</a:t>
            </a:r>
          </a:p>
        </p:txBody>
      </p:sp>
      <p:sp>
        <p:nvSpPr>
          <p:cNvPr id="284685" name="Text Box 13">
            <a:extLst>
              <a:ext uri="{FF2B5EF4-FFF2-40B4-BE49-F238E27FC236}">
                <a16:creationId xmlns:a16="http://schemas.microsoft.com/office/drawing/2014/main" xmlns="" id="{FFD0EEF0-2BFE-4D25-898B-712731706F54}"/>
              </a:ext>
            </a:extLst>
          </p:cNvPr>
          <p:cNvSpPr txBox="1">
            <a:spLocks noChangeArrowheads="1"/>
          </p:cNvSpPr>
          <p:nvPr/>
        </p:nvSpPr>
        <p:spPr bwMode="auto">
          <a:xfrm>
            <a:off x="4724400" y="4419601"/>
            <a:ext cx="78047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100 keV</a:t>
            </a:r>
          </a:p>
        </p:txBody>
      </p:sp>
      <p:sp>
        <p:nvSpPr>
          <p:cNvPr id="284686" name="Text Box 14">
            <a:extLst>
              <a:ext uri="{FF2B5EF4-FFF2-40B4-BE49-F238E27FC236}">
                <a16:creationId xmlns:a16="http://schemas.microsoft.com/office/drawing/2014/main" xmlns="" id="{956BAC15-B04B-4E5C-A595-681010B418C2}"/>
              </a:ext>
            </a:extLst>
          </p:cNvPr>
          <p:cNvSpPr txBox="1">
            <a:spLocks noChangeArrowheads="1"/>
          </p:cNvSpPr>
          <p:nvPr/>
        </p:nvSpPr>
        <p:spPr bwMode="auto">
          <a:xfrm>
            <a:off x="5486401" y="4419601"/>
            <a:ext cx="65915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1 MeV</a:t>
            </a:r>
          </a:p>
        </p:txBody>
      </p:sp>
      <p:sp>
        <p:nvSpPr>
          <p:cNvPr id="284687" name="Text Box 15">
            <a:extLst>
              <a:ext uri="{FF2B5EF4-FFF2-40B4-BE49-F238E27FC236}">
                <a16:creationId xmlns:a16="http://schemas.microsoft.com/office/drawing/2014/main" xmlns="" id="{72CC50A1-FEAF-442F-A9F4-D8053FC29E40}"/>
              </a:ext>
            </a:extLst>
          </p:cNvPr>
          <p:cNvSpPr txBox="1">
            <a:spLocks noChangeArrowheads="1"/>
          </p:cNvSpPr>
          <p:nvPr/>
        </p:nvSpPr>
        <p:spPr bwMode="auto">
          <a:xfrm>
            <a:off x="5867400" y="2133600"/>
            <a:ext cx="1055738" cy="369332"/>
          </a:xfrm>
          <a:prstGeom prst="rect">
            <a:avLst/>
          </a:prstGeom>
          <a:noFill/>
          <a:ln w="9525">
            <a:solidFill>
              <a:srgbClr val="33CC33"/>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33CC33"/>
                </a:solidFill>
              </a:rPr>
              <a:t>Electrons</a:t>
            </a:r>
          </a:p>
        </p:txBody>
      </p:sp>
      <p:sp>
        <p:nvSpPr>
          <p:cNvPr id="284688" name="Text Box 16">
            <a:extLst>
              <a:ext uri="{FF2B5EF4-FFF2-40B4-BE49-F238E27FC236}">
                <a16:creationId xmlns:a16="http://schemas.microsoft.com/office/drawing/2014/main" xmlns="" id="{C2075E7B-9E14-455C-929C-8F427D190E1B}"/>
              </a:ext>
            </a:extLst>
          </p:cNvPr>
          <p:cNvSpPr txBox="1">
            <a:spLocks noChangeArrowheads="1"/>
          </p:cNvSpPr>
          <p:nvPr/>
        </p:nvSpPr>
        <p:spPr bwMode="auto">
          <a:xfrm>
            <a:off x="6477000" y="1600200"/>
            <a:ext cx="9210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CC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FF0000"/>
                </a:solidFill>
              </a:rPr>
              <a:t>Protons</a:t>
            </a:r>
          </a:p>
        </p:txBody>
      </p:sp>
      <p:sp>
        <p:nvSpPr>
          <p:cNvPr id="284695" name="Text Box 23">
            <a:extLst>
              <a:ext uri="{FF2B5EF4-FFF2-40B4-BE49-F238E27FC236}">
                <a16:creationId xmlns:a16="http://schemas.microsoft.com/office/drawing/2014/main" xmlns="" id="{DB92988C-C407-4461-A5C6-1FCDDBAC06D5}"/>
              </a:ext>
            </a:extLst>
          </p:cNvPr>
          <p:cNvSpPr txBox="1">
            <a:spLocks noChangeArrowheads="1"/>
          </p:cNvSpPr>
          <p:nvPr/>
        </p:nvSpPr>
        <p:spPr bwMode="auto">
          <a:xfrm>
            <a:off x="3810001" y="4038600"/>
            <a:ext cx="141961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Auroral zone</a:t>
            </a:r>
          </a:p>
        </p:txBody>
      </p:sp>
      <p:sp>
        <p:nvSpPr>
          <p:cNvPr id="284696" name="Text Box 24">
            <a:extLst>
              <a:ext uri="{FF2B5EF4-FFF2-40B4-BE49-F238E27FC236}">
                <a16:creationId xmlns:a16="http://schemas.microsoft.com/office/drawing/2014/main" xmlns="" id="{82B273AB-E6D6-465F-BDE9-147A23A1E372}"/>
              </a:ext>
            </a:extLst>
          </p:cNvPr>
          <p:cNvSpPr txBox="1">
            <a:spLocks noChangeArrowheads="1"/>
          </p:cNvSpPr>
          <p:nvPr/>
        </p:nvSpPr>
        <p:spPr bwMode="auto">
          <a:xfrm>
            <a:off x="4572000" y="3581400"/>
            <a:ext cx="141051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Ring Current</a:t>
            </a:r>
          </a:p>
        </p:txBody>
      </p:sp>
      <p:sp>
        <p:nvSpPr>
          <p:cNvPr id="284697" name="Text Box 25">
            <a:extLst>
              <a:ext uri="{FF2B5EF4-FFF2-40B4-BE49-F238E27FC236}">
                <a16:creationId xmlns:a16="http://schemas.microsoft.com/office/drawing/2014/main" xmlns="" id="{684A7AC3-BEE6-4C8C-AD16-C12732414BF1}"/>
              </a:ext>
            </a:extLst>
          </p:cNvPr>
          <p:cNvSpPr txBox="1">
            <a:spLocks noChangeArrowheads="1"/>
          </p:cNvSpPr>
          <p:nvPr/>
        </p:nvSpPr>
        <p:spPr bwMode="auto">
          <a:xfrm>
            <a:off x="5715000" y="3276600"/>
            <a:ext cx="15792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Radiation Belts</a:t>
            </a:r>
          </a:p>
        </p:txBody>
      </p:sp>
      <p:sp>
        <p:nvSpPr>
          <p:cNvPr id="284698" name="Text Box 26">
            <a:extLst>
              <a:ext uri="{FF2B5EF4-FFF2-40B4-BE49-F238E27FC236}">
                <a16:creationId xmlns:a16="http://schemas.microsoft.com/office/drawing/2014/main" xmlns="" id="{6F2F4E7F-7BAC-4B99-A082-3392E692DEEF}"/>
              </a:ext>
            </a:extLst>
          </p:cNvPr>
          <p:cNvSpPr txBox="1">
            <a:spLocks noChangeArrowheads="1"/>
          </p:cNvSpPr>
          <p:nvPr/>
        </p:nvSpPr>
        <p:spPr bwMode="auto">
          <a:xfrm>
            <a:off x="7239000" y="2895601"/>
            <a:ext cx="14414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a:t>Cosmic rays</a:t>
            </a:r>
          </a:p>
        </p:txBody>
      </p:sp>
      <p:sp>
        <p:nvSpPr>
          <p:cNvPr id="284699" name="AutoShape 27">
            <a:extLst>
              <a:ext uri="{FF2B5EF4-FFF2-40B4-BE49-F238E27FC236}">
                <a16:creationId xmlns:a16="http://schemas.microsoft.com/office/drawing/2014/main" xmlns="" id="{CE3FF87E-B75E-459F-8AB4-AD744B2630A4}"/>
              </a:ext>
            </a:extLst>
          </p:cNvPr>
          <p:cNvSpPr>
            <a:spLocks/>
          </p:cNvSpPr>
          <p:nvPr/>
        </p:nvSpPr>
        <p:spPr bwMode="auto">
          <a:xfrm rot="16200000">
            <a:off x="3886200" y="3352800"/>
            <a:ext cx="152400" cy="914400"/>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4702" name="AutoShape 30">
            <a:extLst>
              <a:ext uri="{FF2B5EF4-FFF2-40B4-BE49-F238E27FC236}">
                <a16:creationId xmlns:a16="http://schemas.microsoft.com/office/drawing/2014/main" xmlns="" id="{A5988ED9-5C4D-4F6B-BC76-1F7D545680A6}"/>
              </a:ext>
            </a:extLst>
          </p:cNvPr>
          <p:cNvSpPr>
            <a:spLocks/>
          </p:cNvSpPr>
          <p:nvPr/>
        </p:nvSpPr>
        <p:spPr bwMode="auto">
          <a:xfrm rot="16200000">
            <a:off x="4724400" y="3048000"/>
            <a:ext cx="152400" cy="914400"/>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4703" name="AutoShape 31">
            <a:extLst>
              <a:ext uri="{FF2B5EF4-FFF2-40B4-BE49-F238E27FC236}">
                <a16:creationId xmlns:a16="http://schemas.microsoft.com/office/drawing/2014/main" xmlns="" id="{2740753B-64B4-4051-AC16-61372F9AB92A}"/>
              </a:ext>
            </a:extLst>
          </p:cNvPr>
          <p:cNvSpPr>
            <a:spLocks/>
          </p:cNvSpPr>
          <p:nvPr/>
        </p:nvSpPr>
        <p:spPr bwMode="auto">
          <a:xfrm rot="16200000">
            <a:off x="5715000" y="2819400"/>
            <a:ext cx="152400" cy="914400"/>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4704" name="AutoShape 32">
            <a:extLst>
              <a:ext uri="{FF2B5EF4-FFF2-40B4-BE49-F238E27FC236}">
                <a16:creationId xmlns:a16="http://schemas.microsoft.com/office/drawing/2014/main" xmlns="" id="{8402FAA4-EFD6-44F0-AC2E-9F02C4CD9738}"/>
              </a:ext>
            </a:extLst>
          </p:cNvPr>
          <p:cNvSpPr>
            <a:spLocks/>
          </p:cNvSpPr>
          <p:nvPr/>
        </p:nvSpPr>
        <p:spPr bwMode="auto">
          <a:xfrm rot="16200000">
            <a:off x="7924800" y="1752600"/>
            <a:ext cx="152400" cy="2133600"/>
          </a:xfrm>
          <a:prstGeom prst="leftBrace">
            <a:avLst>
              <a:gd name="adj1" fmla="val 116667"/>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xmlns="" id="{D6A0F089-7A48-47B0-9E9C-A31A9B8A0650}"/>
              </a:ext>
            </a:extLst>
          </p:cNvPr>
          <p:cNvSpPr>
            <a:spLocks noGrp="1"/>
          </p:cNvSpPr>
          <p:nvPr>
            <p:ph type="sldNum" sz="quarter" idx="11"/>
          </p:nvPr>
        </p:nvSpPr>
        <p:spPr>
          <a:xfrm>
            <a:off x="7708246" y="6634163"/>
            <a:ext cx="2844800" cy="223837"/>
          </a:xfrm>
        </p:spPr>
        <p:txBody>
          <a:bodyPr/>
          <a:lstStyle/>
          <a:p>
            <a:fld id="{1C93FE8B-565A-4768-AA05-E7F76B47C6E6}" type="slidenum">
              <a:rPr lang="en-US" altLang="en-US"/>
              <a:pPr/>
              <a:t>15</a:t>
            </a:fld>
            <a:endParaRPr lang="en-US" altLang="en-US"/>
          </a:p>
        </p:txBody>
      </p:sp>
      <p:sp>
        <p:nvSpPr>
          <p:cNvPr id="51202" name="Rectangle 2">
            <a:extLst>
              <a:ext uri="{FF2B5EF4-FFF2-40B4-BE49-F238E27FC236}">
                <a16:creationId xmlns:a16="http://schemas.microsoft.com/office/drawing/2014/main" xmlns="" id="{604ADD5A-6FA3-4AE3-9135-905C00CD2948}"/>
              </a:ext>
            </a:extLst>
          </p:cNvPr>
          <p:cNvSpPr>
            <a:spLocks noGrp="1" noChangeArrowheads="1"/>
          </p:cNvSpPr>
          <p:nvPr>
            <p:ph type="title"/>
          </p:nvPr>
        </p:nvSpPr>
        <p:spPr>
          <a:xfrm>
            <a:off x="332916" y="0"/>
            <a:ext cx="10972800" cy="457200"/>
          </a:xfrm>
        </p:spPr>
        <p:txBody>
          <a:bodyPr/>
          <a:lstStyle/>
          <a:p>
            <a:r>
              <a:rPr lang="en-US" altLang="en-US" sz="2200" dirty="0"/>
              <a:t>Energy Loss in Matter - Alphas</a:t>
            </a:r>
            <a:endParaRPr lang="en-US" altLang="en-US" dirty="0"/>
          </a:p>
        </p:txBody>
      </p:sp>
      <p:sp>
        <p:nvSpPr>
          <p:cNvPr id="51203" name="Rectangle 3">
            <a:extLst>
              <a:ext uri="{FF2B5EF4-FFF2-40B4-BE49-F238E27FC236}">
                <a16:creationId xmlns:a16="http://schemas.microsoft.com/office/drawing/2014/main" xmlns="" id="{C8586268-8DC0-4928-BDC1-DF48892A52CC}"/>
              </a:ext>
            </a:extLst>
          </p:cNvPr>
          <p:cNvSpPr>
            <a:spLocks noGrp="1" noChangeArrowheads="1"/>
          </p:cNvSpPr>
          <p:nvPr>
            <p:ph type="body" sz="half" idx="1"/>
          </p:nvPr>
        </p:nvSpPr>
        <p:spPr>
          <a:xfrm>
            <a:off x="8394564" y="654697"/>
            <a:ext cx="3797436" cy="5419532"/>
          </a:xfrm>
        </p:spPr>
        <p:txBody>
          <a:bodyPr/>
          <a:lstStyle/>
          <a:p>
            <a:r>
              <a:rPr lang="en-US" altLang="en-US" sz="2600" dirty="0" smtClean="0"/>
              <a:t>As particle gets heavier, these curves continue to shift (up and to the right)</a:t>
            </a:r>
          </a:p>
          <a:p>
            <a:r>
              <a:rPr lang="en-US" altLang="en-US" sz="2600" dirty="0" smtClean="0"/>
              <a:t>This allows for differentiating species by measuring </a:t>
            </a:r>
            <a:r>
              <a:rPr lang="en-US" altLang="en-US" sz="2600" dirty="0" err="1" smtClean="0"/>
              <a:t>dE</a:t>
            </a:r>
            <a:r>
              <a:rPr lang="en-US" altLang="en-US" sz="2600" dirty="0" smtClean="0"/>
              <a:t>/</a:t>
            </a:r>
            <a:r>
              <a:rPr lang="en-US" altLang="en-US" sz="2600" dirty="0" err="1" smtClean="0"/>
              <a:t>dx</a:t>
            </a:r>
            <a:r>
              <a:rPr lang="en-US" altLang="en-US" sz="2600" dirty="0" smtClean="0"/>
              <a:t> and E</a:t>
            </a:r>
          </a:p>
          <a:p>
            <a:endParaRPr lang="en-US" altLang="en-US" sz="2600" dirty="0" smtClean="0"/>
          </a:p>
        </p:txBody>
      </p:sp>
      <p:graphicFrame>
        <p:nvGraphicFramePr>
          <p:cNvPr id="51204" name="Object 4">
            <a:extLst>
              <a:ext uri="{FF2B5EF4-FFF2-40B4-BE49-F238E27FC236}">
                <a16:creationId xmlns:a16="http://schemas.microsoft.com/office/drawing/2014/main" xmlns="" id="{96DB85FA-A51C-4FD9-97C5-26E1B9B6B660}"/>
              </a:ext>
            </a:extLst>
          </p:cNvPr>
          <p:cNvGraphicFramePr>
            <a:graphicFrameLocks noGrp="1" noChangeAspect="1"/>
          </p:cNvGraphicFramePr>
          <p:nvPr>
            <p:ph sz="half" idx="2"/>
          </p:nvPr>
        </p:nvGraphicFramePr>
        <p:xfrm>
          <a:off x="1485246" y="2057399"/>
          <a:ext cx="4038600" cy="2063750"/>
        </p:xfrm>
        <a:graphic>
          <a:graphicData uri="http://schemas.openxmlformats.org/presentationml/2006/ole">
            <p:oleObj spid="_x0000_s56332" name="Equation" r:id="rId3" imgW="2336800" imgH="1193800" progId="">
              <p:embed/>
            </p:oleObj>
          </a:graphicData>
        </a:graphic>
      </p:graphicFrame>
      <p:pic>
        <p:nvPicPr>
          <p:cNvPr id="51206" name="Picture 6">
            <a:extLst>
              <a:ext uri="{FF2B5EF4-FFF2-40B4-BE49-F238E27FC236}">
                <a16:creationId xmlns:a16="http://schemas.microsoft.com/office/drawing/2014/main" xmlns="" id="{BA588DCE-A0C6-42E7-8FE0-BE547B4C8A7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5146" y="514349"/>
            <a:ext cx="7543800" cy="582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1207" name="Text Box 7">
            <a:extLst>
              <a:ext uri="{FF2B5EF4-FFF2-40B4-BE49-F238E27FC236}">
                <a16:creationId xmlns:a16="http://schemas.microsoft.com/office/drawing/2014/main" xmlns="" id="{CDA5A489-0E64-4899-A6AE-30D23A25C3DA}"/>
              </a:ext>
            </a:extLst>
          </p:cNvPr>
          <p:cNvSpPr txBox="1">
            <a:spLocks noChangeArrowheads="1"/>
          </p:cNvSpPr>
          <p:nvPr/>
        </p:nvSpPr>
        <p:spPr bwMode="auto">
          <a:xfrm>
            <a:off x="2628246" y="761999"/>
            <a:ext cx="115288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Alphas  in:</a:t>
            </a:r>
          </a:p>
        </p:txBody>
      </p:sp>
      <p:sp>
        <p:nvSpPr>
          <p:cNvPr id="13" name="Line 8">
            <a:extLst>
              <a:ext uri="{FF2B5EF4-FFF2-40B4-BE49-F238E27FC236}">
                <a16:creationId xmlns:a16="http://schemas.microsoft.com/office/drawing/2014/main" xmlns="" id="{B29770D1-A1EF-479F-ADE8-CFDBEC254E6D}"/>
              </a:ext>
            </a:extLst>
          </p:cNvPr>
          <p:cNvSpPr>
            <a:spLocks noChangeShapeType="1"/>
          </p:cNvSpPr>
          <p:nvPr/>
        </p:nvSpPr>
        <p:spPr bwMode="auto">
          <a:xfrm flipH="1" flipV="1">
            <a:off x="2475846" y="2285999"/>
            <a:ext cx="304800" cy="1295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Text Box 9">
            <a:extLst>
              <a:ext uri="{FF2B5EF4-FFF2-40B4-BE49-F238E27FC236}">
                <a16:creationId xmlns:a16="http://schemas.microsoft.com/office/drawing/2014/main" xmlns="" id="{56A11551-2F5E-4F87-91DE-79A0D489647D}"/>
              </a:ext>
            </a:extLst>
          </p:cNvPr>
          <p:cNvSpPr txBox="1">
            <a:spLocks noChangeArrowheads="1"/>
          </p:cNvSpPr>
          <p:nvPr/>
        </p:nvSpPr>
        <p:spPr bwMode="auto">
          <a:xfrm>
            <a:off x="2323447" y="3657599"/>
            <a:ext cx="374153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FF0000"/>
                </a:solidFill>
              </a:rPr>
              <a:t>Energy lost to ionization  (collectable)</a:t>
            </a:r>
          </a:p>
        </p:txBody>
      </p:sp>
      <p:sp>
        <p:nvSpPr>
          <p:cNvPr id="15" name="Line 10">
            <a:extLst>
              <a:ext uri="{FF2B5EF4-FFF2-40B4-BE49-F238E27FC236}">
                <a16:creationId xmlns:a16="http://schemas.microsoft.com/office/drawing/2014/main" xmlns="" id="{83ACC711-6237-4A44-8E8B-1EB8A42C05B2}"/>
              </a:ext>
            </a:extLst>
          </p:cNvPr>
          <p:cNvSpPr>
            <a:spLocks noChangeShapeType="1"/>
          </p:cNvSpPr>
          <p:nvPr/>
        </p:nvSpPr>
        <p:spPr bwMode="auto">
          <a:xfrm flipV="1">
            <a:off x="6514446" y="4190999"/>
            <a:ext cx="457200" cy="152400"/>
          </a:xfrm>
          <a:prstGeom prst="line">
            <a:avLst/>
          </a:prstGeom>
          <a:noFill/>
          <a:ln w="9525">
            <a:solidFill>
              <a:srgbClr val="33CC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Text Box 11">
            <a:extLst>
              <a:ext uri="{FF2B5EF4-FFF2-40B4-BE49-F238E27FC236}">
                <a16:creationId xmlns:a16="http://schemas.microsoft.com/office/drawing/2014/main" xmlns="" id="{5B3340FA-4302-46D2-9799-94CF3492DFBD}"/>
              </a:ext>
            </a:extLst>
          </p:cNvPr>
          <p:cNvSpPr txBox="1">
            <a:spLocks noChangeArrowheads="1"/>
          </p:cNvSpPr>
          <p:nvPr/>
        </p:nvSpPr>
        <p:spPr bwMode="auto">
          <a:xfrm>
            <a:off x="2323447" y="4114799"/>
            <a:ext cx="395473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33CC33"/>
                </a:solidFill>
              </a:rPr>
              <a:t>Energy lost to phonons (not collectable)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80B9F19-B80D-47BB-ABB0-A7212A95D01F}"/>
              </a:ext>
            </a:extLst>
          </p:cNvPr>
          <p:cNvSpPr>
            <a:spLocks noGrp="1"/>
          </p:cNvSpPr>
          <p:nvPr>
            <p:ph type="sldNum" sz="quarter" idx="11"/>
          </p:nvPr>
        </p:nvSpPr>
        <p:spPr/>
        <p:txBody>
          <a:bodyPr/>
          <a:lstStyle/>
          <a:p>
            <a:fld id="{7CCA0CD9-DEA5-4F07-8E45-C6AA0E95F225}" type="slidenum">
              <a:rPr lang="en-US" altLang="en-US"/>
              <a:pPr/>
              <a:t>16</a:t>
            </a:fld>
            <a:endParaRPr lang="en-US" altLang="en-US"/>
          </a:p>
        </p:txBody>
      </p:sp>
      <p:sp>
        <p:nvSpPr>
          <p:cNvPr id="196610" name="Rectangle 2">
            <a:extLst>
              <a:ext uri="{FF2B5EF4-FFF2-40B4-BE49-F238E27FC236}">
                <a16:creationId xmlns:a16="http://schemas.microsoft.com/office/drawing/2014/main" xmlns="" id="{BE625962-EA48-4D2E-9E4D-0ECF8373F893}"/>
              </a:ext>
            </a:extLst>
          </p:cNvPr>
          <p:cNvSpPr>
            <a:spLocks noGrp="1" noChangeArrowheads="1"/>
          </p:cNvSpPr>
          <p:nvPr>
            <p:ph type="title"/>
          </p:nvPr>
        </p:nvSpPr>
        <p:spPr/>
        <p:txBody>
          <a:bodyPr/>
          <a:lstStyle/>
          <a:p>
            <a:r>
              <a:rPr lang="en-US" altLang="en-US" sz="2200" dirty="0"/>
              <a:t>Energy Loss in Matter – Differences between electrons and ions</a:t>
            </a:r>
          </a:p>
        </p:txBody>
      </p:sp>
      <p:sp>
        <p:nvSpPr>
          <p:cNvPr id="196611" name="Rectangle 3">
            <a:extLst>
              <a:ext uri="{FF2B5EF4-FFF2-40B4-BE49-F238E27FC236}">
                <a16:creationId xmlns:a16="http://schemas.microsoft.com/office/drawing/2014/main" xmlns="" id="{42D5382C-063F-4BFB-94DB-68D263458BE1}"/>
              </a:ext>
            </a:extLst>
          </p:cNvPr>
          <p:cNvSpPr>
            <a:spLocks noGrp="1" noChangeArrowheads="1"/>
          </p:cNvSpPr>
          <p:nvPr>
            <p:ph type="body" idx="1"/>
          </p:nvPr>
        </p:nvSpPr>
        <p:spPr/>
        <p:txBody>
          <a:bodyPr>
            <a:normAutofit fontScale="92500" lnSpcReduction="10000"/>
          </a:bodyPr>
          <a:lstStyle/>
          <a:p>
            <a:pPr>
              <a:lnSpc>
                <a:spcPct val="90000"/>
              </a:lnSpc>
            </a:pPr>
            <a:r>
              <a:rPr lang="en-US" altLang="en-US" sz="2600" dirty="0"/>
              <a:t>Electrons and Ions behave differently due to the different mass ratio</a:t>
            </a:r>
          </a:p>
          <a:p>
            <a:pPr>
              <a:lnSpc>
                <a:spcPct val="90000"/>
              </a:lnSpc>
            </a:pPr>
            <a:r>
              <a:rPr lang="en-US" altLang="en-US" sz="2600" dirty="0"/>
              <a:t>The primary interaction of all energetic particles is with the sea of electrons.</a:t>
            </a:r>
          </a:p>
          <a:p>
            <a:pPr>
              <a:lnSpc>
                <a:spcPct val="90000"/>
              </a:lnSpc>
            </a:pPr>
            <a:r>
              <a:rPr lang="en-US" altLang="en-US" sz="2600" dirty="0"/>
              <a:t>Ions interact with a series of distant collisions. Each interaction results in a small energy loss and very little angular scattering. – They travel in nearly straight lines as they slow down. The dispersion is small. (Imagine a fast bowling ball thrown into a sea of slow moving ping pong balls.)</a:t>
            </a:r>
          </a:p>
          <a:p>
            <a:pPr>
              <a:lnSpc>
                <a:spcPct val="90000"/>
              </a:lnSpc>
            </a:pPr>
            <a:r>
              <a:rPr lang="en-US" altLang="en-US" sz="2600" dirty="0"/>
              <a:t>Electrons can lose a large fraction of their energy and undergo large angle scattering with each interaction (Imagine a high speed ping pong ball thrown into the same sea of ping pong balls)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1EE02AC-5873-4D6F-BB92-249D8D98F78C}"/>
              </a:ext>
            </a:extLst>
          </p:cNvPr>
          <p:cNvSpPr>
            <a:spLocks noGrp="1"/>
          </p:cNvSpPr>
          <p:nvPr>
            <p:ph type="sldNum" sz="quarter" idx="11"/>
          </p:nvPr>
        </p:nvSpPr>
        <p:spPr/>
        <p:txBody>
          <a:bodyPr/>
          <a:lstStyle/>
          <a:p>
            <a:fld id="{FCC40574-555F-4EA4-9290-80B49A9D3320}" type="slidenum">
              <a:rPr lang="en-US" altLang="en-US"/>
              <a:pPr/>
              <a:t>17</a:t>
            </a:fld>
            <a:endParaRPr lang="en-US" altLang="en-US"/>
          </a:p>
        </p:txBody>
      </p:sp>
      <p:sp>
        <p:nvSpPr>
          <p:cNvPr id="197634" name="Rectangle 2">
            <a:extLst>
              <a:ext uri="{FF2B5EF4-FFF2-40B4-BE49-F238E27FC236}">
                <a16:creationId xmlns:a16="http://schemas.microsoft.com/office/drawing/2014/main" xmlns="" id="{6DE8A0BA-C957-40BD-83F0-9C7481B08523}"/>
              </a:ext>
            </a:extLst>
          </p:cNvPr>
          <p:cNvSpPr>
            <a:spLocks noGrp="1" noChangeArrowheads="1"/>
          </p:cNvSpPr>
          <p:nvPr>
            <p:ph type="title"/>
          </p:nvPr>
        </p:nvSpPr>
        <p:spPr/>
        <p:txBody>
          <a:bodyPr/>
          <a:lstStyle/>
          <a:p>
            <a:endParaRPr lang="en-US" altLang="en-US" dirty="0"/>
          </a:p>
        </p:txBody>
      </p:sp>
      <p:sp>
        <p:nvSpPr>
          <p:cNvPr id="197635" name="Rectangle 3">
            <a:extLst>
              <a:ext uri="{FF2B5EF4-FFF2-40B4-BE49-F238E27FC236}">
                <a16:creationId xmlns:a16="http://schemas.microsoft.com/office/drawing/2014/main" xmlns="" id="{683EE06F-7B9B-4421-A895-F6FE77CB8AB5}"/>
              </a:ext>
            </a:extLst>
          </p:cNvPr>
          <p:cNvSpPr>
            <a:spLocks noGrp="1" noChangeArrowheads="1"/>
          </p:cNvSpPr>
          <p:nvPr>
            <p:ph type="body" idx="1"/>
          </p:nvPr>
        </p:nvSpPr>
        <p:spPr/>
        <p:txBody>
          <a:bodyPr/>
          <a:lstStyle/>
          <a:p>
            <a:r>
              <a:rPr lang="en-US" altLang="en-US"/>
              <a:t>When an electron hits an atom it can undergo a very large angle deflection, often scattering it back out of the material.  </a:t>
            </a:r>
          </a:p>
          <a:p>
            <a:r>
              <a:rPr lang="en-US" altLang="en-US"/>
              <a:t>Bremstrahlung (breaking) radiation is produced when electrons undergo extreme accelerations. X-rays are easily generated  when energetic electrons strike high Z materials. These x-rays will easily penetrate instrument shields causing background counts (</a:t>
            </a:r>
            <a:r>
              <a:rPr lang="en-US" altLang="en-US">
                <a:solidFill>
                  <a:srgbClr val="FF0000"/>
                </a:solidFill>
              </a:rPr>
              <a:t>a good reason to avoid high Z materials on exposed surfaces</a:t>
            </a:r>
            <a:r>
              <a:rPr lang="en-US" altLang="en-US"/>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xmlns="" id="{F5C49D66-1B59-4346-90FE-44B8C96C9D1B}"/>
              </a:ext>
            </a:extLst>
          </p:cNvPr>
          <p:cNvSpPr>
            <a:spLocks noGrp="1"/>
          </p:cNvSpPr>
          <p:nvPr>
            <p:ph type="sldNum" sz="quarter" idx="11"/>
          </p:nvPr>
        </p:nvSpPr>
        <p:spPr/>
        <p:txBody>
          <a:bodyPr/>
          <a:lstStyle/>
          <a:p>
            <a:fld id="{AC973F87-2458-4D65-9A64-E945D0A9C472}" type="slidenum">
              <a:rPr lang="en-US" altLang="en-US"/>
              <a:pPr/>
              <a:t>18</a:t>
            </a:fld>
            <a:endParaRPr lang="en-US" altLang="en-US"/>
          </a:p>
        </p:txBody>
      </p:sp>
      <p:pic>
        <p:nvPicPr>
          <p:cNvPr id="53252" name="Picture 4">
            <a:extLst>
              <a:ext uri="{FF2B5EF4-FFF2-40B4-BE49-F238E27FC236}">
                <a16:creationId xmlns:a16="http://schemas.microsoft.com/office/drawing/2014/main" xmlns="" id="{B28D8BD5-6A1C-4DFD-B05D-2318965B903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20997" y="329307"/>
            <a:ext cx="7543800" cy="565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3250" name="Rectangle 2">
            <a:extLst>
              <a:ext uri="{FF2B5EF4-FFF2-40B4-BE49-F238E27FC236}">
                <a16:creationId xmlns:a16="http://schemas.microsoft.com/office/drawing/2014/main" xmlns="" id="{BA8491AA-5169-402B-BF78-9C68348D95BD}"/>
              </a:ext>
            </a:extLst>
          </p:cNvPr>
          <p:cNvSpPr>
            <a:spLocks noGrp="1" noChangeArrowheads="1"/>
          </p:cNvSpPr>
          <p:nvPr>
            <p:ph type="title"/>
          </p:nvPr>
        </p:nvSpPr>
        <p:spPr/>
        <p:txBody>
          <a:bodyPr/>
          <a:lstStyle/>
          <a:p>
            <a:r>
              <a:rPr lang="en-US" altLang="en-US" sz="2200" dirty="0"/>
              <a:t>Simulation tools</a:t>
            </a:r>
          </a:p>
        </p:txBody>
      </p:sp>
      <p:sp>
        <p:nvSpPr>
          <p:cNvPr id="53251" name="Rectangle 3">
            <a:extLst>
              <a:ext uri="{FF2B5EF4-FFF2-40B4-BE49-F238E27FC236}">
                <a16:creationId xmlns:a16="http://schemas.microsoft.com/office/drawing/2014/main" xmlns="" id="{806E1CB3-A3CE-42C5-BBF8-9C1DBB3004AE}"/>
              </a:ext>
            </a:extLst>
          </p:cNvPr>
          <p:cNvSpPr>
            <a:spLocks noGrp="1" noChangeArrowheads="1"/>
          </p:cNvSpPr>
          <p:nvPr>
            <p:ph type="body" idx="1"/>
          </p:nvPr>
        </p:nvSpPr>
        <p:spPr>
          <a:xfrm>
            <a:off x="668985" y="2021260"/>
            <a:ext cx="9603275" cy="3450613"/>
          </a:xfrm>
        </p:spPr>
        <p:txBody>
          <a:bodyPr/>
          <a:lstStyle/>
          <a:p>
            <a:r>
              <a:rPr lang="en-US" altLang="en-US" dirty="0"/>
              <a:t>CASINO - " monte </a:t>
            </a:r>
            <a:r>
              <a:rPr lang="en-US" altLang="en-US" dirty="0" err="1"/>
              <a:t>CArlo</a:t>
            </a:r>
            <a:r>
              <a:rPr lang="en-US" altLang="en-US" dirty="0"/>
              <a:t> </a:t>
            </a:r>
            <a:r>
              <a:rPr lang="en-US" altLang="en-US" dirty="0" err="1"/>
              <a:t>SImulation</a:t>
            </a:r>
            <a:r>
              <a:rPr lang="en-US" altLang="en-US" dirty="0"/>
              <a:t> of </a:t>
            </a:r>
            <a:r>
              <a:rPr lang="en-US" altLang="en-US" dirty="0" err="1"/>
              <a:t>electroN</a:t>
            </a:r>
            <a:r>
              <a:rPr lang="en-US" altLang="en-US" dirty="0"/>
              <a:t> trajectory in </a:t>
            </a:r>
            <a:r>
              <a:rPr lang="en-US" altLang="en-US" dirty="0" err="1"/>
              <a:t>sOlids</a:t>
            </a:r>
            <a:r>
              <a:rPr lang="en-US" altLang="en-US" dirty="0"/>
              <a:t> ". </a:t>
            </a:r>
          </a:p>
          <a:p>
            <a:pPr lvl="1"/>
            <a:r>
              <a:rPr lang="en-US" altLang="en-US" dirty="0"/>
              <a:t>A very useful simple tool that simulates electron propagation within solids</a:t>
            </a:r>
          </a:p>
          <a:p>
            <a:pPr lvl="1"/>
            <a:r>
              <a:rPr lang="en-US" altLang="en-US" dirty="0"/>
              <a:t>Developed for electron microscopy</a:t>
            </a:r>
          </a:p>
          <a:p>
            <a:pPr lvl="1"/>
            <a:r>
              <a:rPr lang="en-US" altLang="en-US" sz="2200" dirty="0"/>
              <a:t>http://www.gel.usherbrooke.ca/casino/index.html</a:t>
            </a:r>
          </a:p>
          <a:p>
            <a:pPr>
              <a:buFont typeface="Wingdings" panose="05000000000000000000" pitchFamily="2" charset="2"/>
              <a:buNone/>
            </a:pPr>
            <a:r>
              <a:rPr lang="en-US" altLang="en-US" sz="1600" dirty="0"/>
              <a:t>This program is a Monte Carlo simulation of electron trajectory in solids specially designed for low beam interaction in a bulk and thin foil. </a:t>
            </a: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xmlns="" id="{B7334EBC-30C9-4401-8B71-45BD74D4A3FC}"/>
              </a:ext>
            </a:extLst>
          </p:cNvPr>
          <p:cNvSpPr>
            <a:spLocks noGrp="1"/>
          </p:cNvSpPr>
          <p:nvPr>
            <p:ph type="sldNum" sz="quarter" idx="11"/>
          </p:nvPr>
        </p:nvSpPr>
        <p:spPr/>
        <p:txBody>
          <a:bodyPr/>
          <a:lstStyle/>
          <a:p>
            <a:fld id="{24D6650D-C749-4BFF-8E42-FE3FD231E6F3}" type="slidenum">
              <a:rPr lang="en-US" altLang="en-US"/>
              <a:pPr/>
              <a:t>19</a:t>
            </a:fld>
            <a:endParaRPr lang="en-US" altLang="en-US"/>
          </a:p>
        </p:txBody>
      </p:sp>
      <p:sp>
        <p:nvSpPr>
          <p:cNvPr id="201730" name="Rectangle 2">
            <a:extLst>
              <a:ext uri="{FF2B5EF4-FFF2-40B4-BE49-F238E27FC236}">
                <a16:creationId xmlns:a16="http://schemas.microsoft.com/office/drawing/2014/main" xmlns="" id="{5F579163-AEE0-4CC6-BCD0-5CA059DD4904}"/>
              </a:ext>
            </a:extLst>
          </p:cNvPr>
          <p:cNvSpPr>
            <a:spLocks noGrp="1" noChangeArrowheads="1"/>
          </p:cNvSpPr>
          <p:nvPr>
            <p:ph type="title"/>
          </p:nvPr>
        </p:nvSpPr>
        <p:spPr/>
        <p:txBody>
          <a:bodyPr/>
          <a:lstStyle/>
          <a:p>
            <a:r>
              <a:rPr lang="en-US" altLang="en-US" sz="2200" dirty="0"/>
              <a:t>CASINO Simulation</a:t>
            </a:r>
          </a:p>
        </p:txBody>
      </p:sp>
      <p:sp>
        <p:nvSpPr>
          <p:cNvPr id="201731" name="Rectangle 3">
            <a:extLst>
              <a:ext uri="{FF2B5EF4-FFF2-40B4-BE49-F238E27FC236}">
                <a16:creationId xmlns:a16="http://schemas.microsoft.com/office/drawing/2014/main" xmlns="" id="{D4E47DED-190B-424C-80CC-3A5C0865B3BB}"/>
              </a:ext>
            </a:extLst>
          </p:cNvPr>
          <p:cNvSpPr>
            <a:spLocks noGrp="1" noChangeArrowheads="1"/>
          </p:cNvSpPr>
          <p:nvPr>
            <p:ph type="body" idx="1"/>
          </p:nvPr>
        </p:nvSpPr>
        <p:spPr>
          <a:xfrm>
            <a:off x="1981200" y="990600"/>
            <a:ext cx="8229600" cy="1219200"/>
          </a:xfrm>
        </p:spPr>
        <p:txBody>
          <a:bodyPr/>
          <a:lstStyle/>
          <a:p>
            <a:r>
              <a:rPr lang="en-US" altLang="en-US"/>
              <a:t>Simulation of 30 keV electrons in Silicon</a:t>
            </a:r>
          </a:p>
        </p:txBody>
      </p:sp>
      <p:pic>
        <p:nvPicPr>
          <p:cNvPr id="201733" name="Picture 5">
            <a:extLst>
              <a:ext uri="{FF2B5EF4-FFF2-40B4-BE49-F238E27FC236}">
                <a16:creationId xmlns:a16="http://schemas.microsoft.com/office/drawing/2014/main" xmlns="" id="{FD2627C2-B330-419E-A52B-CF772D4580F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15407" y="1472754"/>
            <a:ext cx="2922588"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1735" name="Picture 7">
            <a:extLst>
              <a:ext uri="{FF2B5EF4-FFF2-40B4-BE49-F238E27FC236}">
                <a16:creationId xmlns:a16="http://schemas.microsoft.com/office/drawing/2014/main" xmlns="" id="{BC3B3784-C9EF-4246-A60C-FC2BDBD8188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72201" y="2057401"/>
            <a:ext cx="4119563" cy="298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1736" name="Text Box 8">
            <a:extLst>
              <a:ext uri="{FF2B5EF4-FFF2-40B4-BE49-F238E27FC236}">
                <a16:creationId xmlns:a16="http://schemas.microsoft.com/office/drawing/2014/main" xmlns="" id="{488D78A3-96EF-443F-87F5-8B708F88BFDD}"/>
              </a:ext>
            </a:extLst>
          </p:cNvPr>
          <p:cNvSpPr txBox="1">
            <a:spLocks noChangeArrowheads="1"/>
          </p:cNvSpPr>
          <p:nvPr/>
        </p:nvSpPr>
        <p:spPr bwMode="auto">
          <a:xfrm>
            <a:off x="0" y="5130151"/>
            <a:ext cx="2749855"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t>Electron Trajectories</a:t>
            </a:r>
          </a:p>
          <a:p>
            <a:r>
              <a:rPr lang="en-US" altLang="en-US" dirty="0">
                <a:solidFill>
                  <a:srgbClr val="0E02AE"/>
                </a:solidFill>
              </a:rPr>
              <a:t>84% come to rest (in blue)</a:t>
            </a:r>
          </a:p>
          <a:p>
            <a:r>
              <a:rPr lang="en-US" altLang="en-US" dirty="0">
                <a:solidFill>
                  <a:srgbClr val="FF0000"/>
                </a:solidFill>
              </a:rPr>
              <a:t>16 % backscattered (in red)</a:t>
            </a:r>
          </a:p>
        </p:txBody>
      </p:sp>
      <p:sp>
        <p:nvSpPr>
          <p:cNvPr id="201738" name="Text Box 10">
            <a:extLst>
              <a:ext uri="{FF2B5EF4-FFF2-40B4-BE49-F238E27FC236}">
                <a16:creationId xmlns:a16="http://schemas.microsoft.com/office/drawing/2014/main" xmlns="" id="{A1EF5FA3-857B-4717-A6C0-8C8DAD5979A5}"/>
              </a:ext>
            </a:extLst>
          </p:cNvPr>
          <p:cNvSpPr txBox="1">
            <a:spLocks noChangeArrowheads="1"/>
          </p:cNvSpPr>
          <p:nvPr/>
        </p:nvSpPr>
        <p:spPr bwMode="auto">
          <a:xfrm>
            <a:off x="6629401" y="5181601"/>
            <a:ext cx="3352969"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Distribution of Maximum Z value.</a:t>
            </a:r>
          </a:p>
          <a:p>
            <a:r>
              <a:rPr lang="en-US" altLang="en-US"/>
              <a:t>Mean: 45 microns</a:t>
            </a:r>
          </a:p>
        </p:txBody>
      </p:sp>
      <p:sp>
        <p:nvSpPr>
          <p:cNvPr id="201739" name="Line 11">
            <a:extLst>
              <a:ext uri="{FF2B5EF4-FFF2-40B4-BE49-F238E27FC236}">
                <a16:creationId xmlns:a16="http://schemas.microsoft.com/office/drawing/2014/main" xmlns="" id="{3366F7C2-BB98-49DC-8F36-505085031DAD}"/>
              </a:ext>
            </a:extLst>
          </p:cNvPr>
          <p:cNvSpPr>
            <a:spLocks noChangeShapeType="1"/>
          </p:cNvSpPr>
          <p:nvPr/>
        </p:nvSpPr>
        <p:spPr bwMode="auto">
          <a:xfrm>
            <a:off x="6553200" y="3276600"/>
            <a:ext cx="1752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1740" name="Text Box 12">
            <a:extLst>
              <a:ext uri="{FF2B5EF4-FFF2-40B4-BE49-F238E27FC236}">
                <a16:creationId xmlns:a16="http://schemas.microsoft.com/office/drawing/2014/main" xmlns="" id="{2FF87ACC-4FA7-4DB7-86C5-48AF1B4EEC98}"/>
              </a:ext>
            </a:extLst>
          </p:cNvPr>
          <p:cNvSpPr txBox="1">
            <a:spLocks noChangeArrowheads="1"/>
          </p:cNvSpPr>
          <p:nvPr/>
        </p:nvSpPr>
        <p:spPr bwMode="auto">
          <a:xfrm>
            <a:off x="6765926" y="2855913"/>
            <a:ext cx="122565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45 microns</a:t>
            </a:r>
          </a:p>
        </p:txBody>
      </p:sp>
      <p:sp>
        <p:nvSpPr>
          <p:cNvPr id="201741" name="Line 13">
            <a:extLst>
              <a:ext uri="{FF2B5EF4-FFF2-40B4-BE49-F238E27FC236}">
                <a16:creationId xmlns:a16="http://schemas.microsoft.com/office/drawing/2014/main" xmlns="" id="{422EF82C-3D47-44AF-B33C-36873C79851A}"/>
              </a:ext>
            </a:extLst>
          </p:cNvPr>
          <p:cNvSpPr>
            <a:spLocks noChangeShapeType="1"/>
          </p:cNvSpPr>
          <p:nvPr/>
        </p:nvSpPr>
        <p:spPr bwMode="auto">
          <a:xfrm flipV="1">
            <a:off x="1952625" y="3762375"/>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F6E9B-AEB2-47C0-AB53-4F0CAADB37E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xmlns="" id="{86A6C0D9-147D-4E28-B345-72D4CD16B63A}"/>
              </a:ext>
            </a:extLst>
          </p:cNvPr>
          <p:cNvSpPr>
            <a:spLocks noGrp="1"/>
          </p:cNvSpPr>
          <p:nvPr>
            <p:ph idx="1"/>
          </p:nvPr>
        </p:nvSpPr>
        <p:spPr>
          <a:xfrm>
            <a:off x="1159479" y="2015732"/>
            <a:ext cx="9603275" cy="3450613"/>
          </a:xfrm>
        </p:spPr>
        <p:txBody>
          <a:bodyPr>
            <a:normAutofit/>
          </a:bodyPr>
          <a:lstStyle/>
          <a:p>
            <a:r>
              <a:rPr lang="en-US" dirty="0"/>
              <a:t>What do we want to measure?</a:t>
            </a:r>
          </a:p>
          <a:p>
            <a:pPr lvl="1"/>
            <a:r>
              <a:rPr lang="en-US" b="1" dirty="0"/>
              <a:t>E</a:t>
            </a:r>
            <a:r>
              <a:rPr lang="en-US" dirty="0"/>
              <a:t>, </a:t>
            </a:r>
            <a:r>
              <a:rPr lang="en-US" b="1" dirty="0"/>
              <a:t>B</a:t>
            </a:r>
            <a:r>
              <a:rPr lang="en-US" dirty="0"/>
              <a:t>, </a:t>
            </a:r>
            <a:r>
              <a:rPr lang="en-US" b="1" dirty="0"/>
              <a:t>J (current or flux)</a:t>
            </a:r>
            <a:r>
              <a:rPr lang="en-US" dirty="0"/>
              <a:t>, n, </a:t>
            </a:r>
            <a:r>
              <a:rPr lang="en-US" b="1" dirty="0"/>
              <a:t>T</a:t>
            </a:r>
            <a:r>
              <a:rPr lang="en-US" dirty="0"/>
              <a:t>, </a:t>
            </a:r>
            <a:r>
              <a:rPr lang="en-US" b="1" dirty="0"/>
              <a:t>v</a:t>
            </a:r>
            <a:r>
              <a:rPr lang="en-US" dirty="0"/>
              <a:t>….</a:t>
            </a:r>
          </a:p>
          <a:p>
            <a:pPr lvl="1"/>
            <a:r>
              <a:rPr lang="en-US" dirty="0"/>
              <a:t>Within each there are subdivisions</a:t>
            </a:r>
          </a:p>
          <a:p>
            <a:pPr lvl="2"/>
            <a:r>
              <a:rPr lang="en-US" dirty="0"/>
              <a:t>frequency</a:t>
            </a:r>
          </a:p>
          <a:p>
            <a:pPr lvl="2"/>
            <a:r>
              <a:rPr lang="en-US" dirty="0"/>
              <a:t>energy</a:t>
            </a:r>
          </a:p>
          <a:p>
            <a:pPr lvl="2"/>
            <a:r>
              <a:rPr lang="en-US" dirty="0"/>
              <a:t>species </a:t>
            </a:r>
          </a:p>
          <a:p>
            <a:pPr marL="457200" lvl="1" indent="0">
              <a:buNone/>
            </a:pPr>
            <a:r>
              <a:rPr lang="en-US" dirty="0"/>
              <a:t>Many different measurement techniques required </a:t>
            </a:r>
          </a:p>
          <a:p>
            <a:pPr marL="457200" lvl="1" indent="0">
              <a:buNone/>
            </a:pPr>
            <a:r>
              <a:rPr lang="en-US" dirty="0"/>
              <a:t>Even these quantities sometimes require augmentation to get to relevant physics (e.g. PSD)</a:t>
            </a:r>
          </a:p>
        </p:txBody>
      </p:sp>
      <p:pic>
        <p:nvPicPr>
          <p:cNvPr id="4" name="Picture 3">
            <a:extLst>
              <a:ext uri="{FF2B5EF4-FFF2-40B4-BE49-F238E27FC236}">
                <a16:creationId xmlns:a16="http://schemas.microsoft.com/office/drawing/2014/main" xmlns="" id="{8872354F-D044-4700-BD1F-9867D7C3C0EA}"/>
              </a:ext>
            </a:extLst>
          </p:cNvPr>
          <p:cNvPicPr>
            <a:picLocks noChangeAspect="1"/>
          </p:cNvPicPr>
          <p:nvPr/>
        </p:nvPicPr>
        <p:blipFill>
          <a:blip r:embed="rId2"/>
          <a:stretch>
            <a:fillRect/>
          </a:stretch>
        </p:blipFill>
        <p:spPr>
          <a:xfrm>
            <a:off x="5614219" y="315137"/>
            <a:ext cx="6471828" cy="4011057"/>
          </a:xfrm>
          <a:prstGeom prst="rect">
            <a:avLst/>
          </a:prstGeom>
        </p:spPr>
      </p:pic>
      <p:sp>
        <p:nvSpPr>
          <p:cNvPr id="5" name="TextBox 4">
            <a:extLst>
              <a:ext uri="{FF2B5EF4-FFF2-40B4-BE49-F238E27FC236}">
                <a16:creationId xmlns:a16="http://schemas.microsoft.com/office/drawing/2014/main" xmlns="" id="{626EDA9E-A0DE-4F03-B353-EDBF9A4FB6C9}"/>
              </a:ext>
            </a:extLst>
          </p:cNvPr>
          <p:cNvSpPr txBox="1"/>
          <p:nvPr/>
        </p:nvSpPr>
        <p:spPr>
          <a:xfrm>
            <a:off x="254000" y="5166658"/>
            <a:ext cx="11832047" cy="830997"/>
          </a:xfrm>
          <a:prstGeom prst="rect">
            <a:avLst/>
          </a:prstGeom>
          <a:noFill/>
        </p:spPr>
        <p:txBody>
          <a:bodyPr wrap="square" rtlCol="0">
            <a:spAutoFit/>
          </a:bodyPr>
          <a:lstStyle/>
          <a:p>
            <a:r>
              <a:rPr lang="en-US" sz="1600" dirty="0">
                <a:solidFill>
                  <a:schemeClr val="accent1"/>
                </a:solidFill>
              </a:rPr>
              <a:t>“Space plasma measurements are conducted in a hostile, remote environment.  The art and science of measurements gathered in space depend therefore on unique instrument designs and fabrication methods to an extent perhaps unprecedented in experimental physics.” –Preface to “Measurement Techniques in Space Plasmas”  -Pfaff, </a:t>
            </a:r>
            <a:r>
              <a:rPr lang="en-US" sz="1600" dirty="0" err="1">
                <a:solidFill>
                  <a:schemeClr val="accent1"/>
                </a:solidFill>
              </a:rPr>
              <a:t>Borovsky</a:t>
            </a:r>
            <a:r>
              <a:rPr lang="en-US" sz="1600" dirty="0">
                <a:solidFill>
                  <a:schemeClr val="accent1"/>
                </a:solidFill>
              </a:rPr>
              <a:t>, Young - </a:t>
            </a:r>
            <a:r>
              <a:rPr lang="en-US" sz="1600" i="1" dirty="0">
                <a:solidFill>
                  <a:schemeClr val="accent1"/>
                </a:solidFill>
              </a:rPr>
              <a:t>editors</a:t>
            </a:r>
            <a:endParaRPr lang="en-US" sz="1600" dirty="0">
              <a:solidFill>
                <a:schemeClr val="accent1"/>
              </a:solidFill>
            </a:endParaRPr>
          </a:p>
        </p:txBody>
      </p:sp>
      <p:pic>
        <p:nvPicPr>
          <p:cNvPr id="6" name="Picture 5">
            <a:extLst>
              <a:ext uri="{FF2B5EF4-FFF2-40B4-BE49-F238E27FC236}">
                <a16:creationId xmlns:a16="http://schemas.microsoft.com/office/drawing/2014/main" xmlns="" id="{6F9D2169-0F72-48DE-BC3A-6F0B1022102D}"/>
              </a:ext>
            </a:extLst>
          </p:cNvPr>
          <p:cNvPicPr>
            <a:picLocks noChangeAspect="1"/>
          </p:cNvPicPr>
          <p:nvPr/>
        </p:nvPicPr>
        <p:blipFill>
          <a:blip r:embed="rId3"/>
          <a:stretch>
            <a:fillRect/>
          </a:stretch>
        </p:blipFill>
        <p:spPr>
          <a:xfrm>
            <a:off x="5639539" y="315137"/>
            <a:ext cx="6639662" cy="4011057"/>
          </a:xfrm>
          <a:prstGeom prst="rect">
            <a:avLst/>
          </a:prstGeom>
        </p:spPr>
      </p:pic>
      <p:sp>
        <p:nvSpPr>
          <p:cNvPr id="7" name="TextBox 6">
            <a:extLst>
              <a:ext uri="{FF2B5EF4-FFF2-40B4-BE49-F238E27FC236}">
                <a16:creationId xmlns:a16="http://schemas.microsoft.com/office/drawing/2014/main" xmlns="" id="{E4A7A1CB-21AE-4FBB-B4D3-8707C5211701}"/>
              </a:ext>
            </a:extLst>
          </p:cNvPr>
          <p:cNvSpPr txBox="1"/>
          <p:nvPr/>
        </p:nvSpPr>
        <p:spPr>
          <a:xfrm>
            <a:off x="9345558" y="4192428"/>
            <a:ext cx="23214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From </a:t>
            </a:r>
            <a:r>
              <a:rPr lang="en-US" dirty="0" err="1"/>
              <a:t>Mauk</a:t>
            </a:r>
            <a:r>
              <a:rPr lang="en-US" dirty="0"/>
              <a:t> et al., 2012</a:t>
            </a:r>
          </a:p>
        </p:txBody>
      </p:sp>
    </p:spTree>
    <p:extLst>
      <p:ext uri="{BB962C8B-B14F-4D97-AF65-F5344CB8AC3E}">
        <p14:creationId xmlns:p14="http://schemas.microsoft.com/office/powerpoint/2010/main" xmlns="" val="3005200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xmlns="" id="{98EE7529-2CA8-4E45-926C-250F02666606}"/>
              </a:ext>
            </a:extLst>
          </p:cNvPr>
          <p:cNvSpPr>
            <a:spLocks noGrp="1"/>
          </p:cNvSpPr>
          <p:nvPr>
            <p:ph type="sldNum" sz="quarter" idx="11"/>
          </p:nvPr>
        </p:nvSpPr>
        <p:spPr/>
        <p:txBody>
          <a:bodyPr/>
          <a:lstStyle/>
          <a:p>
            <a:fld id="{FF08798D-C0F7-48D5-A982-41B164DE8AB7}" type="slidenum">
              <a:rPr lang="en-US" altLang="en-US"/>
              <a:pPr/>
              <a:t>20</a:t>
            </a:fld>
            <a:endParaRPr lang="en-US" altLang="en-US"/>
          </a:p>
        </p:txBody>
      </p:sp>
      <p:sp>
        <p:nvSpPr>
          <p:cNvPr id="54274" name="Rectangle 2">
            <a:extLst>
              <a:ext uri="{FF2B5EF4-FFF2-40B4-BE49-F238E27FC236}">
                <a16:creationId xmlns:a16="http://schemas.microsoft.com/office/drawing/2014/main" xmlns="" id="{F6E92B9E-D9C7-49C3-9E39-C2AF49B1D4D3}"/>
              </a:ext>
            </a:extLst>
          </p:cNvPr>
          <p:cNvSpPr>
            <a:spLocks noGrp="1" noChangeArrowheads="1"/>
          </p:cNvSpPr>
          <p:nvPr>
            <p:ph type="title"/>
          </p:nvPr>
        </p:nvSpPr>
        <p:spPr/>
        <p:txBody>
          <a:bodyPr/>
          <a:lstStyle/>
          <a:p>
            <a:r>
              <a:rPr lang="en-US" altLang="en-US"/>
              <a:t>Ion simulation software</a:t>
            </a:r>
          </a:p>
        </p:txBody>
      </p:sp>
      <p:sp>
        <p:nvSpPr>
          <p:cNvPr id="54275" name="Rectangle 3">
            <a:extLst>
              <a:ext uri="{FF2B5EF4-FFF2-40B4-BE49-F238E27FC236}">
                <a16:creationId xmlns:a16="http://schemas.microsoft.com/office/drawing/2014/main" xmlns="" id="{9625F742-93AC-4DEF-B591-147D4B6276B8}"/>
              </a:ext>
            </a:extLst>
          </p:cNvPr>
          <p:cNvSpPr>
            <a:spLocks noGrp="1" noChangeArrowheads="1"/>
          </p:cNvSpPr>
          <p:nvPr>
            <p:ph type="body" idx="1"/>
          </p:nvPr>
        </p:nvSpPr>
        <p:spPr/>
        <p:txBody>
          <a:bodyPr/>
          <a:lstStyle/>
          <a:p>
            <a:r>
              <a:rPr lang="en-US" altLang="en-US"/>
              <a:t>SRIM/TRIM “Stopping and Range in Matter”</a:t>
            </a:r>
          </a:p>
          <a:p>
            <a:r>
              <a:rPr lang="en-US" altLang="en-US"/>
              <a:t>Only for ions</a:t>
            </a:r>
          </a:p>
          <a:p>
            <a:r>
              <a:rPr lang="en-US" altLang="en-US"/>
              <a:t>Download from:   </a:t>
            </a:r>
            <a:r>
              <a:rPr lang="en-US" altLang="en-US">
                <a:hlinkClick r:id="rId2"/>
              </a:rPr>
              <a:t>http://www.srim.org/</a:t>
            </a:r>
            <a:endParaRPr lang="en-US" altLang="en-US"/>
          </a:p>
          <a:p>
            <a:r>
              <a:rPr lang="en-US" altLang="en-US"/>
              <a:t>Simple to use.</a:t>
            </a:r>
          </a:p>
        </p:txBody>
      </p:sp>
      <p:pic>
        <p:nvPicPr>
          <p:cNvPr id="54277" name="Picture 5" descr="30kev_ion_si">
            <a:extLst>
              <a:ext uri="{FF2B5EF4-FFF2-40B4-BE49-F238E27FC236}">
                <a16:creationId xmlns:a16="http://schemas.microsoft.com/office/drawing/2014/main" xmlns="" id="{F1FB509D-A789-462B-9368-005AFDC6658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00800" y="3124201"/>
            <a:ext cx="3505200" cy="3040063"/>
          </a:xfrm>
          <a:prstGeom prst="rect">
            <a:avLst/>
          </a:prstGeom>
          <a:noFill/>
          <a:extLst>
            <a:ext uri="{909E8E84-426E-40DD-AFC4-6F175D3DCCD1}">
              <a14:hiddenFill xmlns:a14="http://schemas.microsoft.com/office/drawing/2010/main" xmlns="">
                <a:solidFill>
                  <a:srgbClr val="FFFFFF"/>
                </a:solidFill>
              </a14:hiddenFill>
            </a:ext>
          </a:extLst>
        </p:spPr>
      </p:pic>
      <p:sp>
        <p:nvSpPr>
          <p:cNvPr id="54278" name="Text Box 6">
            <a:extLst>
              <a:ext uri="{FF2B5EF4-FFF2-40B4-BE49-F238E27FC236}">
                <a16:creationId xmlns:a16="http://schemas.microsoft.com/office/drawing/2014/main" xmlns="" id="{46D294C4-C570-47BE-AAC2-9A82DD80E5BA}"/>
              </a:ext>
            </a:extLst>
          </p:cNvPr>
          <p:cNvSpPr txBox="1">
            <a:spLocks noChangeArrowheads="1"/>
          </p:cNvSpPr>
          <p:nvPr/>
        </p:nvSpPr>
        <p:spPr bwMode="auto">
          <a:xfrm>
            <a:off x="7010400" y="5181601"/>
            <a:ext cx="199625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t>30 keV proton in Si</a:t>
            </a:r>
          </a:p>
          <a:p>
            <a:r>
              <a:rPr lang="en-US" altLang="en-US" dirty="0"/>
              <a:t>Range: </a:t>
            </a:r>
            <a:r>
              <a:rPr lang="en-US" altLang="en-US" dirty="0" smtClean="0"/>
              <a:t>0.3 </a:t>
            </a:r>
            <a:r>
              <a:rPr lang="en-US" altLang="en-US" dirty="0"/>
              <a:t>microns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xmlns="" id="{1C32F804-700D-4BD7-910C-13E610E784D6}"/>
              </a:ext>
            </a:extLst>
          </p:cNvPr>
          <p:cNvSpPr>
            <a:spLocks noGrp="1"/>
          </p:cNvSpPr>
          <p:nvPr>
            <p:ph type="sldNum" sz="quarter" idx="11"/>
          </p:nvPr>
        </p:nvSpPr>
        <p:spPr/>
        <p:txBody>
          <a:bodyPr/>
          <a:lstStyle/>
          <a:p>
            <a:fld id="{F4FB0C1E-537B-4754-A801-15EB4890F6BB}" type="slidenum">
              <a:rPr lang="en-US" altLang="en-US"/>
              <a:pPr/>
              <a:t>21</a:t>
            </a:fld>
            <a:endParaRPr lang="en-US" altLang="en-US"/>
          </a:p>
        </p:txBody>
      </p:sp>
      <p:sp>
        <p:nvSpPr>
          <p:cNvPr id="202754" name="Rectangle 2">
            <a:extLst>
              <a:ext uri="{FF2B5EF4-FFF2-40B4-BE49-F238E27FC236}">
                <a16:creationId xmlns:a16="http://schemas.microsoft.com/office/drawing/2014/main" xmlns="" id="{FE1310F1-7C51-4AEE-B5C2-8BD9631181A5}"/>
              </a:ext>
            </a:extLst>
          </p:cNvPr>
          <p:cNvSpPr>
            <a:spLocks noGrp="1" noChangeArrowheads="1"/>
          </p:cNvSpPr>
          <p:nvPr>
            <p:ph type="title"/>
          </p:nvPr>
        </p:nvSpPr>
        <p:spPr/>
        <p:txBody>
          <a:bodyPr/>
          <a:lstStyle/>
          <a:p>
            <a:r>
              <a:rPr lang="en-US" altLang="en-US" sz="2200"/>
              <a:t>TRIM Simulation -  30 keV</a:t>
            </a:r>
          </a:p>
        </p:txBody>
      </p:sp>
      <p:sp>
        <p:nvSpPr>
          <p:cNvPr id="202755" name="Rectangle 3">
            <a:extLst>
              <a:ext uri="{FF2B5EF4-FFF2-40B4-BE49-F238E27FC236}">
                <a16:creationId xmlns:a16="http://schemas.microsoft.com/office/drawing/2014/main" xmlns="" id="{D1D29121-5F29-4A71-BD71-588AE474EA5C}"/>
              </a:ext>
            </a:extLst>
          </p:cNvPr>
          <p:cNvSpPr>
            <a:spLocks noGrp="1" noChangeArrowheads="1"/>
          </p:cNvSpPr>
          <p:nvPr>
            <p:ph type="body" idx="1"/>
          </p:nvPr>
        </p:nvSpPr>
        <p:spPr>
          <a:xfrm>
            <a:off x="1451579" y="1409181"/>
            <a:ext cx="9603275" cy="3450613"/>
          </a:xfrm>
        </p:spPr>
        <p:txBody>
          <a:bodyPr/>
          <a:lstStyle/>
          <a:p>
            <a:r>
              <a:rPr lang="en-US" altLang="en-US" dirty="0"/>
              <a:t>Simulation results for 30 keV ions in Silicon detector</a:t>
            </a:r>
          </a:p>
        </p:txBody>
      </p:sp>
      <p:pic>
        <p:nvPicPr>
          <p:cNvPr id="202757" name="Picture 5" descr="30kev_ion_si_range">
            <a:extLst>
              <a:ext uri="{FF2B5EF4-FFF2-40B4-BE49-F238E27FC236}">
                <a16:creationId xmlns:a16="http://schemas.microsoft.com/office/drawing/2014/main" xmlns="" id="{A3C7E836-5E08-4ED3-A771-F3293DF21D1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0" y="2665413"/>
            <a:ext cx="4114800" cy="3611562"/>
          </a:xfrm>
          <a:prstGeom prst="rect">
            <a:avLst/>
          </a:prstGeom>
          <a:noFill/>
          <a:extLst>
            <a:ext uri="{909E8E84-426E-40DD-AFC4-6F175D3DCCD1}">
              <a14:hiddenFill xmlns:a14="http://schemas.microsoft.com/office/drawing/2010/main" xmlns="">
                <a:solidFill>
                  <a:srgbClr val="FFFFFF"/>
                </a:solidFill>
              </a14:hiddenFill>
            </a:ext>
          </a:extLst>
        </p:spPr>
      </p:pic>
      <p:pic>
        <p:nvPicPr>
          <p:cNvPr id="202758" name="Picture 6" descr="30kev_ion_si_ionization">
            <a:extLst>
              <a:ext uri="{FF2B5EF4-FFF2-40B4-BE49-F238E27FC236}">
                <a16:creationId xmlns:a16="http://schemas.microsoft.com/office/drawing/2014/main" xmlns="" id="{7813A624-FB21-4505-B821-0DFB4258E20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0" y="2708275"/>
            <a:ext cx="4114800" cy="3568700"/>
          </a:xfrm>
          <a:prstGeom prst="rect">
            <a:avLst/>
          </a:prstGeom>
          <a:noFill/>
          <a:extLst>
            <a:ext uri="{909E8E84-426E-40DD-AFC4-6F175D3DCCD1}">
              <a14:hiddenFill xmlns:a14="http://schemas.microsoft.com/office/drawing/2010/main" xmlns="">
                <a:solidFill>
                  <a:srgbClr val="FFFFFF"/>
                </a:solidFill>
              </a14:hiddenFill>
            </a:ext>
          </a:extLst>
        </p:spPr>
      </p:pic>
      <p:sp>
        <p:nvSpPr>
          <p:cNvPr id="202759" name="Text Box 7">
            <a:extLst>
              <a:ext uri="{FF2B5EF4-FFF2-40B4-BE49-F238E27FC236}">
                <a16:creationId xmlns:a16="http://schemas.microsoft.com/office/drawing/2014/main" xmlns="" id="{F8CCE292-655C-4AE7-99B5-40D2B87BCFAF}"/>
              </a:ext>
            </a:extLst>
          </p:cNvPr>
          <p:cNvSpPr txBox="1">
            <a:spLocks noChangeArrowheads="1"/>
          </p:cNvSpPr>
          <p:nvPr/>
        </p:nvSpPr>
        <p:spPr bwMode="auto">
          <a:xfrm>
            <a:off x="7554138" y="2015732"/>
            <a:ext cx="331994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t>Ionization energy not collected in</a:t>
            </a:r>
          </a:p>
          <a:p>
            <a:r>
              <a:rPr lang="en-US" altLang="en-US" dirty="0"/>
              <a:t>400 Angstrom Dead layer</a:t>
            </a:r>
          </a:p>
        </p:txBody>
      </p:sp>
      <p:sp>
        <p:nvSpPr>
          <p:cNvPr id="202760" name="Line 8">
            <a:extLst>
              <a:ext uri="{FF2B5EF4-FFF2-40B4-BE49-F238E27FC236}">
                <a16:creationId xmlns:a16="http://schemas.microsoft.com/office/drawing/2014/main" xmlns="" id="{A04246FE-B677-4534-A2F2-E6010BE38DC0}"/>
              </a:ext>
            </a:extLst>
          </p:cNvPr>
          <p:cNvSpPr>
            <a:spLocks noChangeShapeType="1"/>
          </p:cNvSpPr>
          <p:nvPr/>
        </p:nvSpPr>
        <p:spPr bwMode="auto">
          <a:xfrm flipH="1">
            <a:off x="6553200" y="2539444"/>
            <a:ext cx="1000938" cy="50855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2761" name="Text Box 9">
            <a:extLst>
              <a:ext uri="{FF2B5EF4-FFF2-40B4-BE49-F238E27FC236}">
                <a16:creationId xmlns:a16="http://schemas.microsoft.com/office/drawing/2014/main" xmlns="" id="{FE22B4AF-4389-4A0F-9C91-024FEDD55FF1}"/>
              </a:ext>
            </a:extLst>
          </p:cNvPr>
          <p:cNvSpPr txBox="1">
            <a:spLocks noChangeArrowheads="1"/>
          </p:cNvSpPr>
          <p:nvPr/>
        </p:nvSpPr>
        <p:spPr bwMode="auto">
          <a:xfrm>
            <a:off x="2270126" y="2170113"/>
            <a:ext cx="244188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(No backscattered ions)</a:t>
            </a:r>
          </a:p>
        </p:txBody>
      </p:sp>
      <p:sp>
        <p:nvSpPr>
          <p:cNvPr id="202762" name="Text Box 10">
            <a:extLst>
              <a:ext uri="{FF2B5EF4-FFF2-40B4-BE49-F238E27FC236}">
                <a16:creationId xmlns:a16="http://schemas.microsoft.com/office/drawing/2014/main" xmlns="" id="{307F2EDE-8748-4F7B-A293-573EAA069941}"/>
              </a:ext>
            </a:extLst>
          </p:cNvPr>
          <p:cNvSpPr txBox="1">
            <a:spLocks noChangeArrowheads="1"/>
          </p:cNvSpPr>
          <p:nvPr/>
        </p:nvSpPr>
        <p:spPr bwMode="auto">
          <a:xfrm>
            <a:off x="2514601" y="3733800"/>
            <a:ext cx="80021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3000A</a:t>
            </a:r>
          </a:p>
        </p:txBody>
      </p:sp>
      <p:sp>
        <p:nvSpPr>
          <p:cNvPr id="202763" name="Line 11">
            <a:extLst>
              <a:ext uri="{FF2B5EF4-FFF2-40B4-BE49-F238E27FC236}">
                <a16:creationId xmlns:a16="http://schemas.microsoft.com/office/drawing/2014/main" xmlns="" id="{11A959E4-9AA0-457B-861A-CBEAF3EBEE7B}"/>
              </a:ext>
            </a:extLst>
          </p:cNvPr>
          <p:cNvSpPr>
            <a:spLocks noChangeShapeType="1"/>
          </p:cNvSpPr>
          <p:nvPr/>
        </p:nvSpPr>
        <p:spPr bwMode="auto">
          <a:xfrm flipV="1">
            <a:off x="2362200" y="3733800"/>
            <a:ext cx="990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xmlns="" id="{E0843C54-FE2F-477A-BAD0-429525A9C18E}"/>
              </a:ext>
            </a:extLst>
          </p:cNvPr>
          <p:cNvSpPr>
            <a:spLocks noGrp="1"/>
          </p:cNvSpPr>
          <p:nvPr>
            <p:ph type="sldNum" sz="quarter" idx="11"/>
          </p:nvPr>
        </p:nvSpPr>
        <p:spPr/>
        <p:txBody>
          <a:bodyPr/>
          <a:lstStyle/>
          <a:p>
            <a:fld id="{094E106F-C398-454E-9429-C9CB40232437}" type="slidenum">
              <a:rPr lang="en-US" altLang="en-US"/>
              <a:pPr/>
              <a:t>22</a:t>
            </a:fld>
            <a:endParaRPr lang="en-US" altLang="en-US"/>
          </a:p>
        </p:txBody>
      </p:sp>
      <p:sp>
        <p:nvSpPr>
          <p:cNvPr id="204802" name="Rectangle 2">
            <a:extLst>
              <a:ext uri="{FF2B5EF4-FFF2-40B4-BE49-F238E27FC236}">
                <a16:creationId xmlns:a16="http://schemas.microsoft.com/office/drawing/2014/main" xmlns="" id="{28956BF3-DC84-4FE4-8F6B-43E2085B470B}"/>
              </a:ext>
            </a:extLst>
          </p:cNvPr>
          <p:cNvSpPr>
            <a:spLocks noGrp="1" noChangeArrowheads="1"/>
          </p:cNvSpPr>
          <p:nvPr>
            <p:ph type="title"/>
          </p:nvPr>
        </p:nvSpPr>
        <p:spPr/>
        <p:txBody>
          <a:bodyPr/>
          <a:lstStyle/>
          <a:p>
            <a:r>
              <a:rPr lang="en-US" altLang="en-US" sz="2200"/>
              <a:t>TRIM/ SRIM ion simulation</a:t>
            </a:r>
          </a:p>
        </p:txBody>
      </p:sp>
      <p:pic>
        <p:nvPicPr>
          <p:cNvPr id="204807" name="Picture 7">
            <a:extLst>
              <a:ext uri="{FF2B5EF4-FFF2-40B4-BE49-F238E27FC236}">
                <a16:creationId xmlns:a16="http://schemas.microsoft.com/office/drawing/2014/main" xmlns="" id="{33FBCB1A-7E00-440E-9126-5C22A67E5BB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1" y="762001"/>
            <a:ext cx="7553325" cy="566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4808" name="Text Box 8">
            <a:extLst>
              <a:ext uri="{FF2B5EF4-FFF2-40B4-BE49-F238E27FC236}">
                <a16:creationId xmlns:a16="http://schemas.microsoft.com/office/drawing/2014/main" xmlns="" id="{6E1FD9DC-AA72-4AE9-8012-A57BE48B84B6}"/>
              </a:ext>
            </a:extLst>
          </p:cNvPr>
          <p:cNvSpPr txBox="1">
            <a:spLocks noChangeArrowheads="1"/>
          </p:cNvSpPr>
          <p:nvPr/>
        </p:nvSpPr>
        <p:spPr bwMode="auto">
          <a:xfrm>
            <a:off x="3260725" y="4227513"/>
            <a:ext cx="188141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FF0000"/>
                </a:solidFill>
              </a:rPr>
              <a:t>Define layers here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xmlns="" id="{A79D3C15-F81B-4FF8-83DF-24B1EB47DE1F}"/>
              </a:ext>
            </a:extLst>
          </p:cNvPr>
          <p:cNvSpPr>
            <a:spLocks noGrp="1"/>
          </p:cNvSpPr>
          <p:nvPr>
            <p:ph type="sldNum" sz="quarter" idx="11"/>
          </p:nvPr>
        </p:nvSpPr>
        <p:spPr/>
        <p:txBody>
          <a:bodyPr/>
          <a:lstStyle/>
          <a:p>
            <a:fld id="{6797BBE1-DF7E-4488-8368-536256CF013C}" type="slidenum">
              <a:rPr lang="en-US" altLang="en-US"/>
              <a:pPr/>
              <a:t>23</a:t>
            </a:fld>
            <a:endParaRPr lang="en-US" altLang="en-US"/>
          </a:p>
        </p:txBody>
      </p:sp>
      <p:sp>
        <p:nvSpPr>
          <p:cNvPr id="203778" name="Rectangle 2">
            <a:extLst>
              <a:ext uri="{FF2B5EF4-FFF2-40B4-BE49-F238E27FC236}">
                <a16:creationId xmlns:a16="http://schemas.microsoft.com/office/drawing/2014/main" xmlns="" id="{E28E1718-36F2-4BE2-9381-53B644F997CB}"/>
              </a:ext>
            </a:extLst>
          </p:cNvPr>
          <p:cNvSpPr>
            <a:spLocks noGrp="1" noChangeArrowheads="1"/>
          </p:cNvSpPr>
          <p:nvPr>
            <p:ph type="title"/>
          </p:nvPr>
        </p:nvSpPr>
        <p:spPr>
          <a:xfrm>
            <a:off x="1868039" y="126749"/>
            <a:ext cx="9603275" cy="1049235"/>
          </a:xfrm>
        </p:spPr>
        <p:txBody>
          <a:bodyPr/>
          <a:lstStyle/>
          <a:p>
            <a:r>
              <a:rPr lang="en-US" altLang="en-US" sz="2200" dirty="0" smtClean="0"/>
              <a:t>Simulation </a:t>
            </a:r>
            <a:r>
              <a:rPr lang="en-US" altLang="en-US" sz="2200" dirty="0"/>
              <a:t>showing </a:t>
            </a:r>
            <a:r>
              <a:rPr lang="en-US" altLang="en-US" sz="2200" dirty="0" smtClean="0"/>
              <a:t>absorption </a:t>
            </a:r>
            <a:r>
              <a:rPr lang="en-US" altLang="en-US" sz="2200" dirty="0"/>
              <a:t>in FOIL</a:t>
            </a:r>
          </a:p>
        </p:txBody>
      </p:sp>
      <p:pic>
        <p:nvPicPr>
          <p:cNvPr id="203780" name="Picture 4" descr="350kev_ion_foil">
            <a:extLst>
              <a:ext uri="{FF2B5EF4-FFF2-40B4-BE49-F238E27FC236}">
                <a16:creationId xmlns:a16="http://schemas.microsoft.com/office/drawing/2014/main" xmlns="" id="{6B1B08FA-10A4-45D5-BF0E-F2B1684C2A5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19400" y="990601"/>
            <a:ext cx="2743200" cy="2379663"/>
          </a:xfrm>
          <a:prstGeom prst="rect">
            <a:avLst/>
          </a:prstGeom>
          <a:noFill/>
          <a:extLst>
            <a:ext uri="{909E8E84-426E-40DD-AFC4-6F175D3DCCD1}">
              <a14:hiddenFill xmlns:a14="http://schemas.microsoft.com/office/drawing/2010/main" xmlns="">
                <a:solidFill>
                  <a:srgbClr val="FFFFFF"/>
                </a:solidFill>
              </a14:hiddenFill>
            </a:ext>
          </a:extLst>
        </p:spPr>
      </p:pic>
      <p:pic>
        <p:nvPicPr>
          <p:cNvPr id="203781" name="Picture 5" descr="350kev_ion_foil_ionization">
            <a:extLst>
              <a:ext uri="{FF2B5EF4-FFF2-40B4-BE49-F238E27FC236}">
                <a16:creationId xmlns:a16="http://schemas.microsoft.com/office/drawing/2014/main" xmlns="" id="{1F49D64C-E097-4F42-9FCB-BCD18E072EA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4600" y="3276601"/>
            <a:ext cx="3505200" cy="3040063"/>
          </a:xfrm>
          <a:prstGeom prst="rect">
            <a:avLst/>
          </a:prstGeom>
          <a:noFill/>
          <a:extLst>
            <a:ext uri="{909E8E84-426E-40DD-AFC4-6F175D3DCCD1}">
              <a14:hiddenFill xmlns:a14="http://schemas.microsoft.com/office/drawing/2010/main" xmlns="">
                <a:solidFill>
                  <a:srgbClr val="FFFFFF"/>
                </a:solidFill>
              </a14:hiddenFill>
            </a:ext>
          </a:extLst>
        </p:spPr>
      </p:pic>
      <p:pic>
        <p:nvPicPr>
          <p:cNvPr id="203782" name="Picture 6" descr="400kev_ion_foil">
            <a:extLst>
              <a:ext uri="{FF2B5EF4-FFF2-40B4-BE49-F238E27FC236}">
                <a16:creationId xmlns:a16="http://schemas.microsoft.com/office/drawing/2014/main" xmlns="" id="{742AAF70-1117-4E92-9FD6-D01E3F80DF4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58000" y="990600"/>
            <a:ext cx="2667000" cy="2312988"/>
          </a:xfrm>
          <a:prstGeom prst="rect">
            <a:avLst/>
          </a:prstGeom>
          <a:noFill/>
          <a:extLst>
            <a:ext uri="{909E8E84-426E-40DD-AFC4-6F175D3DCCD1}">
              <a14:hiddenFill xmlns:a14="http://schemas.microsoft.com/office/drawing/2010/main" xmlns="">
                <a:solidFill>
                  <a:srgbClr val="FFFFFF"/>
                </a:solidFill>
              </a14:hiddenFill>
            </a:ext>
          </a:extLst>
        </p:spPr>
      </p:pic>
      <p:pic>
        <p:nvPicPr>
          <p:cNvPr id="203783" name="Picture 7" descr="400kev_ion_foil_ionization">
            <a:extLst>
              <a:ext uri="{FF2B5EF4-FFF2-40B4-BE49-F238E27FC236}">
                <a16:creationId xmlns:a16="http://schemas.microsoft.com/office/drawing/2014/main" xmlns="" id="{429F3435-1A34-4470-A757-45575EB9B06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29400" y="3352800"/>
            <a:ext cx="3352800" cy="2908300"/>
          </a:xfrm>
          <a:prstGeom prst="rect">
            <a:avLst/>
          </a:prstGeom>
          <a:noFill/>
          <a:extLst>
            <a:ext uri="{909E8E84-426E-40DD-AFC4-6F175D3DCCD1}">
              <a14:hiddenFill xmlns:a14="http://schemas.microsoft.com/office/drawing/2010/main" xmlns="">
                <a:solidFill>
                  <a:srgbClr val="FFFFFF"/>
                </a:solidFill>
              </a14:hiddenFill>
            </a:ext>
          </a:extLst>
        </p:spPr>
      </p:pic>
      <p:sp>
        <p:nvSpPr>
          <p:cNvPr id="203784" name="Text Box 8">
            <a:extLst>
              <a:ext uri="{FF2B5EF4-FFF2-40B4-BE49-F238E27FC236}">
                <a16:creationId xmlns:a16="http://schemas.microsoft.com/office/drawing/2014/main" xmlns="" id="{EEEC4E77-DC51-4D6B-9CA6-C3E5CFB06FDD}"/>
              </a:ext>
            </a:extLst>
          </p:cNvPr>
          <p:cNvSpPr txBox="1">
            <a:spLocks noChangeArrowheads="1"/>
          </p:cNvSpPr>
          <p:nvPr/>
        </p:nvSpPr>
        <p:spPr bwMode="auto">
          <a:xfrm>
            <a:off x="3200400" y="533400"/>
            <a:ext cx="17477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350 keV protons</a:t>
            </a:r>
          </a:p>
        </p:txBody>
      </p:sp>
      <p:sp>
        <p:nvSpPr>
          <p:cNvPr id="203785" name="Text Box 9">
            <a:extLst>
              <a:ext uri="{FF2B5EF4-FFF2-40B4-BE49-F238E27FC236}">
                <a16:creationId xmlns:a16="http://schemas.microsoft.com/office/drawing/2014/main" xmlns="" id="{7FBB6E1C-3977-486A-A158-15BF8A85F00B}"/>
              </a:ext>
            </a:extLst>
          </p:cNvPr>
          <p:cNvSpPr txBox="1">
            <a:spLocks noChangeArrowheads="1"/>
          </p:cNvSpPr>
          <p:nvPr/>
        </p:nvSpPr>
        <p:spPr bwMode="auto">
          <a:xfrm>
            <a:off x="7162800" y="609600"/>
            <a:ext cx="17477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400 keV protons</a:t>
            </a:r>
          </a:p>
        </p:txBody>
      </p:sp>
      <p:sp>
        <p:nvSpPr>
          <p:cNvPr id="203786" name="Text Box 10">
            <a:extLst>
              <a:ext uri="{FF2B5EF4-FFF2-40B4-BE49-F238E27FC236}">
                <a16:creationId xmlns:a16="http://schemas.microsoft.com/office/drawing/2014/main" xmlns="" id="{922B94D4-1BC8-4974-9455-C6AE0C45723F}"/>
              </a:ext>
            </a:extLst>
          </p:cNvPr>
          <p:cNvSpPr txBox="1">
            <a:spLocks noChangeArrowheads="1"/>
          </p:cNvSpPr>
          <p:nvPr/>
        </p:nvSpPr>
        <p:spPr bwMode="auto">
          <a:xfrm>
            <a:off x="3184525" y="1408113"/>
            <a:ext cx="7377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Lexan</a:t>
            </a:r>
          </a:p>
        </p:txBody>
      </p:sp>
      <p:sp>
        <p:nvSpPr>
          <p:cNvPr id="203787" name="Text Box 11">
            <a:extLst>
              <a:ext uri="{FF2B5EF4-FFF2-40B4-BE49-F238E27FC236}">
                <a16:creationId xmlns:a16="http://schemas.microsoft.com/office/drawing/2014/main" xmlns="" id="{77BDDDD3-88D2-4B31-8340-91BCC6C8DFF6}"/>
              </a:ext>
            </a:extLst>
          </p:cNvPr>
          <p:cNvSpPr txBox="1">
            <a:spLocks noChangeArrowheads="1"/>
          </p:cNvSpPr>
          <p:nvPr/>
        </p:nvSpPr>
        <p:spPr bwMode="auto">
          <a:xfrm>
            <a:off x="5165725" y="1408113"/>
            <a:ext cx="3417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Si</a:t>
            </a:r>
          </a:p>
        </p:txBody>
      </p:sp>
      <p:sp>
        <p:nvSpPr>
          <p:cNvPr id="203788" name="Text Box 12">
            <a:extLst>
              <a:ext uri="{FF2B5EF4-FFF2-40B4-BE49-F238E27FC236}">
                <a16:creationId xmlns:a16="http://schemas.microsoft.com/office/drawing/2014/main" xmlns="" id="{71212BBA-9165-43A1-AA48-886EC40126D2}"/>
              </a:ext>
            </a:extLst>
          </p:cNvPr>
          <p:cNvSpPr txBox="1">
            <a:spLocks noChangeArrowheads="1"/>
          </p:cNvSpPr>
          <p:nvPr/>
        </p:nvSpPr>
        <p:spPr bwMode="auto">
          <a:xfrm>
            <a:off x="2193925" y="2703513"/>
            <a:ext cx="3873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Al</a:t>
            </a:r>
          </a:p>
        </p:txBody>
      </p:sp>
      <p:sp>
        <p:nvSpPr>
          <p:cNvPr id="203789" name="Line 13">
            <a:extLst>
              <a:ext uri="{FF2B5EF4-FFF2-40B4-BE49-F238E27FC236}">
                <a16:creationId xmlns:a16="http://schemas.microsoft.com/office/drawing/2014/main" xmlns="" id="{ED430BB1-BB7C-47FA-92AD-E838A631DA6D}"/>
              </a:ext>
            </a:extLst>
          </p:cNvPr>
          <p:cNvSpPr>
            <a:spLocks noChangeShapeType="1"/>
          </p:cNvSpPr>
          <p:nvPr/>
        </p:nvSpPr>
        <p:spPr bwMode="auto">
          <a:xfrm flipV="1">
            <a:off x="2514600" y="2514600"/>
            <a:ext cx="304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xmlns="" id="{9E0C5E7F-A55F-4882-ABF5-54A7B94B93A1}"/>
              </a:ext>
            </a:extLst>
          </p:cNvPr>
          <p:cNvSpPr>
            <a:spLocks noGrp="1"/>
          </p:cNvSpPr>
          <p:nvPr>
            <p:ph type="sldNum" sz="quarter" idx="11"/>
          </p:nvPr>
        </p:nvSpPr>
        <p:spPr/>
        <p:txBody>
          <a:bodyPr/>
          <a:lstStyle/>
          <a:p>
            <a:fld id="{FDBBB473-9BFB-45D5-A84B-174C0778C761}" type="slidenum">
              <a:rPr lang="en-US" altLang="en-US"/>
              <a:pPr/>
              <a:t>24</a:t>
            </a:fld>
            <a:endParaRPr lang="en-US" altLang="en-US"/>
          </a:p>
        </p:txBody>
      </p:sp>
      <p:sp>
        <p:nvSpPr>
          <p:cNvPr id="56322" name="Rectangle 2">
            <a:extLst>
              <a:ext uri="{FF2B5EF4-FFF2-40B4-BE49-F238E27FC236}">
                <a16:creationId xmlns:a16="http://schemas.microsoft.com/office/drawing/2014/main" xmlns="" id="{F0CC385A-B029-455E-A70A-8AE4ABF0C820}"/>
              </a:ext>
            </a:extLst>
          </p:cNvPr>
          <p:cNvSpPr>
            <a:spLocks noGrp="1" noChangeArrowheads="1"/>
          </p:cNvSpPr>
          <p:nvPr>
            <p:ph type="title"/>
          </p:nvPr>
        </p:nvSpPr>
        <p:spPr>
          <a:xfrm>
            <a:off x="1451579" y="628650"/>
            <a:ext cx="9603275" cy="1049235"/>
          </a:xfrm>
        </p:spPr>
        <p:txBody>
          <a:bodyPr/>
          <a:lstStyle/>
          <a:p>
            <a:r>
              <a:rPr lang="en-US" altLang="en-US" sz="2200" dirty="0"/>
              <a:t>Energetic particle simulation tools</a:t>
            </a:r>
          </a:p>
        </p:txBody>
      </p:sp>
      <p:sp>
        <p:nvSpPr>
          <p:cNvPr id="56323" name="Rectangle 3">
            <a:extLst>
              <a:ext uri="{FF2B5EF4-FFF2-40B4-BE49-F238E27FC236}">
                <a16:creationId xmlns:a16="http://schemas.microsoft.com/office/drawing/2014/main" xmlns="" id="{9BA22994-77D3-44C8-9BD3-C711D9BBC0E5}"/>
              </a:ext>
            </a:extLst>
          </p:cNvPr>
          <p:cNvSpPr>
            <a:spLocks noGrp="1" noChangeArrowheads="1"/>
          </p:cNvSpPr>
          <p:nvPr>
            <p:ph type="body" idx="1"/>
          </p:nvPr>
        </p:nvSpPr>
        <p:spPr>
          <a:xfrm>
            <a:off x="1981200" y="990600"/>
            <a:ext cx="8229600" cy="2819400"/>
          </a:xfrm>
        </p:spPr>
        <p:txBody>
          <a:bodyPr/>
          <a:lstStyle/>
          <a:p>
            <a:pPr>
              <a:lnSpc>
                <a:spcPct val="80000"/>
              </a:lnSpc>
            </a:pPr>
            <a:r>
              <a:rPr lang="en-US" altLang="en-US" sz="1900" dirty="0"/>
              <a:t>GEANT4 – </a:t>
            </a:r>
            <a:r>
              <a:rPr lang="en-US" altLang="en-US" sz="1900" b="1" dirty="0" err="1"/>
              <a:t>GEometry</a:t>
            </a:r>
            <a:r>
              <a:rPr lang="en-US" altLang="en-US" sz="1900" b="1" dirty="0"/>
              <a:t> </a:t>
            </a:r>
            <a:r>
              <a:rPr lang="en-US" altLang="en-US" sz="1900" b="1" dirty="0" err="1"/>
              <a:t>ANd</a:t>
            </a:r>
            <a:r>
              <a:rPr lang="en-US" altLang="en-US" sz="1900" b="1" dirty="0"/>
              <a:t> Tracking</a:t>
            </a:r>
            <a:r>
              <a:rPr lang="en-US" altLang="en-US" sz="1900" dirty="0"/>
              <a:t> </a:t>
            </a:r>
          </a:p>
          <a:p>
            <a:pPr lvl="1">
              <a:lnSpc>
                <a:spcPct val="80000"/>
              </a:lnSpc>
            </a:pPr>
            <a:r>
              <a:rPr lang="en-US" altLang="en-US" sz="1700" dirty="0"/>
              <a:t>The ultimate simulation tool</a:t>
            </a:r>
          </a:p>
          <a:p>
            <a:pPr lvl="1">
              <a:lnSpc>
                <a:spcPct val="80000"/>
              </a:lnSpc>
            </a:pPr>
            <a:r>
              <a:rPr lang="en-US" altLang="en-US" sz="1700" dirty="0"/>
              <a:t>Developed at CERN for high energy particle accelerators and detectors</a:t>
            </a:r>
          </a:p>
          <a:p>
            <a:pPr lvl="1">
              <a:lnSpc>
                <a:spcPct val="80000"/>
              </a:lnSpc>
            </a:pPr>
            <a:r>
              <a:rPr lang="en-US" altLang="en-US" sz="1700" dirty="0"/>
              <a:t>Allows complex 3D geometries</a:t>
            </a:r>
          </a:p>
          <a:p>
            <a:pPr lvl="1">
              <a:lnSpc>
                <a:spcPct val="80000"/>
              </a:lnSpc>
            </a:pPr>
            <a:r>
              <a:rPr lang="en-US" altLang="en-US" sz="1700" dirty="0"/>
              <a:t>Simulates all particles (electrons/ion/photons) and recursively tracks all daughter products.</a:t>
            </a:r>
          </a:p>
          <a:p>
            <a:pPr lvl="1">
              <a:lnSpc>
                <a:spcPct val="80000"/>
              </a:lnSpc>
            </a:pPr>
            <a:r>
              <a:rPr lang="en-US" altLang="en-US" sz="1700" dirty="0"/>
              <a:t>Has a moderate learning curve, especially if you don’t know C++</a:t>
            </a:r>
          </a:p>
          <a:p>
            <a:pPr lvl="1">
              <a:lnSpc>
                <a:spcPct val="80000"/>
              </a:lnSpc>
            </a:pPr>
            <a:r>
              <a:rPr lang="en-US" altLang="en-US" sz="1700" dirty="0"/>
              <a:t>More info at: http://geant4.web.cern.ch/geant4/</a:t>
            </a:r>
          </a:p>
        </p:txBody>
      </p:sp>
      <p:pic>
        <p:nvPicPr>
          <p:cNvPr id="56324" name="Picture 4">
            <a:extLst>
              <a:ext uri="{FF2B5EF4-FFF2-40B4-BE49-F238E27FC236}">
                <a16:creationId xmlns:a16="http://schemas.microsoft.com/office/drawing/2014/main" xmlns="" id="{CA3F3EE8-362C-4C81-ADBC-AEA41A266FC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29401" y="3657600"/>
            <a:ext cx="3648075" cy="2571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5" name="Picture 5">
            <a:extLst>
              <a:ext uri="{FF2B5EF4-FFF2-40B4-BE49-F238E27FC236}">
                <a16:creationId xmlns:a16="http://schemas.microsoft.com/office/drawing/2014/main" xmlns="" id="{B0F5CD83-C827-4D49-A22F-676FA7DBC29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90800" y="3689351"/>
            <a:ext cx="3276600" cy="2536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6" name="Picture 6">
            <a:extLst>
              <a:ext uri="{FF2B5EF4-FFF2-40B4-BE49-F238E27FC236}">
                <a16:creationId xmlns:a16="http://schemas.microsoft.com/office/drawing/2014/main" xmlns="" id="{22A625F5-C607-426F-9DE7-2A8E018F7E4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772400" y="3048000"/>
            <a:ext cx="2476500" cy="60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xmlns="" id="{9E0C5E7F-A55F-4882-ABF5-54A7B94B93A1}"/>
              </a:ext>
            </a:extLst>
          </p:cNvPr>
          <p:cNvSpPr>
            <a:spLocks noGrp="1"/>
          </p:cNvSpPr>
          <p:nvPr>
            <p:ph type="sldNum" sz="quarter" idx="11"/>
          </p:nvPr>
        </p:nvSpPr>
        <p:spPr/>
        <p:txBody>
          <a:bodyPr/>
          <a:lstStyle/>
          <a:p>
            <a:fld id="{FDBBB473-9BFB-45D5-A84B-174C0778C761}" type="slidenum">
              <a:rPr lang="en-US" altLang="en-US"/>
              <a:pPr/>
              <a:t>25</a:t>
            </a:fld>
            <a:endParaRPr lang="en-US" altLang="en-US"/>
          </a:p>
        </p:txBody>
      </p:sp>
      <p:sp>
        <p:nvSpPr>
          <p:cNvPr id="56322" name="Rectangle 2">
            <a:extLst>
              <a:ext uri="{FF2B5EF4-FFF2-40B4-BE49-F238E27FC236}">
                <a16:creationId xmlns:a16="http://schemas.microsoft.com/office/drawing/2014/main" xmlns="" id="{F0CC385A-B029-455E-A70A-8AE4ABF0C820}"/>
              </a:ext>
            </a:extLst>
          </p:cNvPr>
          <p:cNvSpPr>
            <a:spLocks noGrp="1" noChangeArrowheads="1"/>
          </p:cNvSpPr>
          <p:nvPr>
            <p:ph type="title"/>
          </p:nvPr>
        </p:nvSpPr>
        <p:spPr>
          <a:xfrm>
            <a:off x="1451579" y="628650"/>
            <a:ext cx="9603275" cy="1049235"/>
          </a:xfrm>
        </p:spPr>
        <p:txBody>
          <a:bodyPr/>
          <a:lstStyle/>
          <a:p>
            <a:r>
              <a:rPr lang="en-US" altLang="en-US" sz="2200" dirty="0"/>
              <a:t>Energetic particle simulation tools</a:t>
            </a:r>
          </a:p>
        </p:txBody>
      </p:sp>
      <p:sp>
        <p:nvSpPr>
          <p:cNvPr id="56323" name="Rectangle 3">
            <a:extLst>
              <a:ext uri="{FF2B5EF4-FFF2-40B4-BE49-F238E27FC236}">
                <a16:creationId xmlns:a16="http://schemas.microsoft.com/office/drawing/2014/main" xmlns="" id="{9BA22994-77D3-44C8-9BD3-C711D9BBC0E5}"/>
              </a:ext>
            </a:extLst>
          </p:cNvPr>
          <p:cNvSpPr>
            <a:spLocks noGrp="1" noChangeArrowheads="1"/>
          </p:cNvSpPr>
          <p:nvPr>
            <p:ph type="body" idx="1"/>
          </p:nvPr>
        </p:nvSpPr>
        <p:spPr>
          <a:xfrm>
            <a:off x="1981200" y="990600"/>
            <a:ext cx="8229600" cy="2819400"/>
          </a:xfrm>
        </p:spPr>
        <p:txBody>
          <a:bodyPr/>
          <a:lstStyle/>
          <a:p>
            <a:pPr>
              <a:lnSpc>
                <a:spcPct val="80000"/>
              </a:lnSpc>
            </a:pPr>
            <a:r>
              <a:rPr lang="en-US" altLang="en-US" sz="1900" dirty="0"/>
              <a:t>GEANT4 – </a:t>
            </a:r>
            <a:r>
              <a:rPr lang="en-US" altLang="en-US" sz="1900" b="1" dirty="0" err="1"/>
              <a:t>GEometry</a:t>
            </a:r>
            <a:r>
              <a:rPr lang="en-US" altLang="en-US" sz="1900" b="1" dirty="0"/>
              <a:t> </a:t>
            </a:r>
            <a:r>
              <a:rPr lang="en-US" altLang="en-US" sz="1900" b="1" dirty="0" err="1"/>
              <a:t>ANd</a:t>
            </a:r>
            <a:r>
              <a:rPr lang="en-US" altLang="en-US" sz="1900" b="1" dirty="0"/>
              <a:t> Tracking</a:t>
            </a:r>
            <a:r>
              <a:rPr lang="en-US" altLang="en-US" sz="1900" dirty="0"/>
              <a:t> </a:t>
            </a:r>
          </a:p>
          <a:p>
            <a:pPr lvl="1">
              <a:lnSpc>
                <a:spcPct val="80000"/>
              </a:lnSpc>
            </a:pPr>
            <a:r>
              <a:rPr lang="en-US" altLang="en-US" sz="1700" dirty="0"/>
              <a:t>The ultimate simulation tool</a:t>
            </a:r>
          </a:p>
          <a:p>
            <a:pPr lvl="1">
              <a:lnSpc>
                <a:spcPct val="80000"/>
              </a:lnSpc>
            </a:pPr>
            <a:r>
              <a:rPr lang="en-US" altLang="en-US" sz="1700" dirty="0"/>
              <a:t>Developed at CERN for high energy particle accelerators and detectors</a:t>
            </a:r>
          </a:p>
          <a:p>
            <a:pPr lvl="1">
              <a:lnSpc>
                <a:spcPct val="80000"/>
              </a:lnSpc>
            </a:pPr>
            <a:r>
              <a:rPr lang="en-US" altLang="en-US" sz="1700" dirty="0"/>
              <a:t>Allows complex 3D geometries</a:t>
            </a:r>
          </a:p>
          <a:p>
            <a:pPr lvl="1">
              <a:lnSpc>
                <a:spcPct val="80000"/>
              </a:lnSpc>
            </a:pPr>
            <a:r>
              <a:rPr lang="en-US" altLang="en-US" sz="1700" dirty="0"/>
              <a:t>Simulates all particles (electrons/ion/photons) and recursively tracks all daughter products.</a:t>
            </a:r>
          </a:p>
          <a:p>
            <a:pPr lvl="1">
              <a:lnSpc>
                <a:spcPct val="80000"/>
              </a:lnSpc>
            </a:pPr>
            <a:r>
              <a:rPr lang="en-US" altLang="en-US" sz="1700" dirty="0"/>
              <a:t>Has a moderate learning curve, especially if you don’t know C++</a:t>
            </a:r>
          </a:p>
          <a:p>
            <a:pPr lvl="1">
              <a:lnSpc>
                <a:spcPct val="80000"/>
              </a:lnSpc>
            </a:pPr>
            <a:r>
              <a:rPr lang="en-US" altLang="en-US" sz="1700" dirty="0"/>
              <a:t>More info at: http://geant4.web.cern.ch/geant4/</a:t>
            </a:r>
          </a:p>
        </p:txBody>
      </p:sp>
      <p:pic>
        <p:nvPicPr>
          <p:cNvPr id="56324" name="Picture 4">
            <a:extLst>
              <a:ext uri="{FF2B5EF4-FFF2-40B4-BE49-F238E27FC236}">
                <a16:creationId xmlns:a16="http://schemas.microsoft.com/office/drawing/2014/main" xmlns="" id="{CA3F3EE8-362C-4C81-ADBC-AEA41A266FC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29401" y="3657600"/>
            <a:ext cx="3648075" cy="2571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5" name="Picture 5">
            <a:extLst>
              <a:ext uri="{FF2B5EF4-FFF2-40B4-BE49-F238E27FC236}">
                <a16:creationId xmlns:a16="http://schemas.microsoft.com/office/drawing/2014/main" xmlns="" id="{B0F5CD83-C827-4D49-A22F-676FA7DBC29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90800" y="3689351"/>
            <a:ext cx="3276600" cy="2536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326" name="Picture 6">
            <a:extLst>
              <a:ext uri="{FF2B5EF4-FFF2-40B4-BE49-F238E27FC236}">
                <a16:creationId xmlns:a16="http://schemas.microsoft.com/office/drawing/2014/main" xmlns="" id="{22A625F5-C607-426F-9DE7-2A8E018F7E4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772400" y="3048000"/>
            <a:ext cx="2476500" cy="60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0530" name="Picture 2" descr="C:\Users\penguin\Downloads\pdr_0011.png"/>
          <p:cNvPicPr>
            <a:picLocks noChangeAspect="1" noChangeArrowheads="1"/>
          </p:cNvPicPr>
          <p:nvPr/>
        </p:nvPicPr>
        <p:blipFill>
          <a:blip r:embed="rId5"/>
          <a:srcRect/>
          <a:stretch>
            <a:fillRect/>
          </a:stretch>
        </p:blipFill>
        <p:spPr bwMode="auto">
          <a:xfrm>
            <a:off x="579422" y="1252838"/>
            <a:ext cx="9911300" cy="579981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177B313-56AB-4637-8C4E-4527BC476B84}"/>
              </a:ext>
            </a:extLst>
          </p:cNvPr>
          <p:cNvSpPr>
            <a:spLocks noGrp="1"/>
          </p:cNvSpPr>
          <p:nvPr>
            <p:ph type="sldNum" sz="quarter" idx="11"/>
          </p:nvPr>
        </p:nvSpPr>
        <p:spPr/>
        <p:txBody>
          <a:bodyPr/>
          <a:lstStyle/>
          <a:p>
            <a:fld id="{B8A5CC11-1C6B-4069-A267-2C4C86C8AB24}" type="slidenum">
              <a:rPr lang="en-US" altLang="en-US"/>
              <a:pPr/>
              <a:t>26</a:t>
            </a:fld>
            <a:endParaRPr lang="en-US" altLang="en-US"/>
          </a:p>
        </p:txBody>
      </p:sp>
      <p:sp>
        <p:nvSpPr>
          <p:cNvPr id="296962" name="Rectangle 2">
            <a:extLst>
              <a:ext uri="{FF2B5EF4-FFF2-40B4-BE49-F238E27FC236}">
                <a16:creationId xmlns:a16="http://schemas.microsoft.com/office/drawing/2014/main" xmlns="" id="{D6F0D10C-10A3-4FCA-840D-878D0C690FE2}"/>
              </a:ext>
            </a:extLst>
          </p:cNvPr>
          <p:cNvSpPr>
            <a:spLocks noGrp="1" noChangeArrowheads="1"/>
          </p:cNvSpPr>
          <p:nvPr>
            <p:ph type="title"/>
          </p:nvPr>
        </p:nvSpPr>
        <p:spPr/>
        <p:txBody>
          <a:bodyPr/>
          <a:lstStyle/>
          <a:p>
            <a:r>
              <a:rPr lang="en-US" altLang="en-US" sz="2200"/>
              <a:t>Summary of Particle interaction with matter</a:t>
            </a:r>
          </a:p>
        </p:txBody>
      </p:sp>
      <p:sp>
        <p:nvSpPr>
          <p:cNvPr id="296963" name="Rectangle 3">
            <a:extLst>
              <a:ext uri="{FF2B5EF4-FFF2-40B4-BE49-F238E27FC236}">
                <a16:creationId xmlns:a16="http://schemas.microsoft.com/office/drawing/2014/main" xmlns="" id="{345E993F-4285-4013-B8B4-6B95C160794C}"/>
              </a:ext>
            </a:extLst>
          </p:cNvPr>
          <p:cNvSpPr>
            <a:spLocks noGrp="1" noChangeArrowheads="1"/>
          </p:cNvSpPr>
          <p:nvPr>
            <p:ph type="body" idx="1"/>
          </p:nvPr>
        </p:nvSpPr>
        <p:spPr/>
        <p:txBody>
          <a:bodyPr>
            <a:normAutofit fontScale="92500"/>
          </a:bodyPr>
          <a:lstStyle/>
          <a:p>
            <a:r>
              <a:rPr lang="en-US" altLang="en-US"/>
              <a:t>Electrons typically:</a:t>
            </a:r>
          </a:p>
          <a:p>
            <a:pPr lvl="1"/>
            <a:r>
              <a:rPr lang="en-US" altLang="en-US"/>
              <a:t>Penetrate deeply</a:t>
            </a:r>
          </a:p>
          <a:p>
            <a:pPr lvl="1"/>
            <a:r>
              <a:rPr lang="en-US" altLang="en-US"/>
              <a:t>Scatter VERY easily (potentially causing unwanted contamination – in some cases this is beneficial)</a:t>
            </a:r>
          </a:p>
          <a:p>
            <a:pPr lvl="1"/>
            <a:r>
              <a:rPr lang="en-US" altLang="en-US"/>
              <a:t>Strongly affected by magnetic fields</a:t>
            </a:r>
          </a:p>
          <a:p>
            <a:r>
              <a:rPr lang="en-US" altLang="en-US"/>
              <a:t>Ions typically</a:t>
            </a:r>
          </a:p>
          <a:p>
            <a:pPr lvl="1"/>
            <a:r>
              <a:rPr lang="en-US" altLang="en-US"/>
              <a:t>Stop quickly in matter</a:t>
            </a:r>
          </a:p>
          <a:p>
            <a:pPr lvl="1"/>
            <a:r>
              <a:rPr lang="en-US" altLang="en-US"/>
              <a:t>Don’t scatter easily </a:t>
            </a:r>
          </a:p>
          <a:p>
            <a:r>
              <a:rPr lang="en-US" altLang="en-US"/>
              <a:t>There are easy to use software tools to help model</a:t>
            </a:r>
          </a:p>
          <a:p>
            <a:pPr lvl="1">
              <a:buFont typeface="Wingdings" panose="05000000000000000000" pitchFamily="2" charset="2"/>
              <a:buNone/>
            </a:pPr>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80B8DFC-AABA-4C09-B669-C2E79506F669}"/>
              </a:ext>
            </a:extLst>
          </p:cNvPr>
          <p:cNvSpPr>
            <a:spLocks noGrp="1"/>
          </p:cNvSpPr>
          <p:nvPr>
            <p:ph type="sldNum" sz="quarter" idx="11"/>
          </p:nvPr>
        </p:nvSpPr>
        <p:spPr/>
        <p:txBody>
          <a:bodyPr/>
          <a:lstStyle/>
          <a:p>
            <a:fld id="{8903B968-4170-467B-9FCD-6CB9BB35B208}" type="slidenum">
              <a:rPr lang="en-US" altLang="en-US"/>
              <a:pPr/>
              <a:t>27</a:t>
            </a:fld>
            <a:endParaRPr lang="en-US" altLang="en-US"/>
          </a:p>
        </p:txBody>
      </p:sp>
      <p:sp>
        <p:nvSpPr>
          <p:cNvPr id="297986" name="Rectangle 2">
            <a:extLst>
              <a:ext uri="{FF2B5EF4-FFF2-40B4-BE49-F238E27FC236}">
                <a16:creationId xmlns:a16="http://schemas.microsoft.com/office/drawing/2014/main" xmlns="" id="{1FDE5288-6620-49BA-AFF7-7FC5D32D7F05}"/>
              </a:ext>
            </a:extLst>
          </p:cNvPr>
          <p:cNvSpPr>
            <a:spLocks noGrp="1" noChangeArrowheads="1"/>
          </p:cNvSpPr>
          <p:nvPr>
            <p:ph type="title"/>
          </p:nvPr>
        </p:nvSpPr>
        <p:spPr/>
        <p:txBody>
          <a:bodyPr/>
          <a:lstStyle/>
          <a:p>
            <a:r>
              <a:rPr lang="en-US" altLang="en-US" sz="2200" dirty="0"/>
              <a:t>Basic types of detectors</a:t>
            </a:r>
          </a:p>
        </p:txBody>
      </p:sp>
      <p:sp>
        <p:nvSpPr>
          <p:cNvPr id="297987" name="Rectangle 3">
            <a:extLst>
              <a:ext uri="{FF2B5EF4-FFF2-40B4-BE49-F238E27FC236}">
                <a16:creationId xmlns:a16="http://schemas.microsoft.com/office/drawing/2014/main" xmlns="" id="{C02D18D3-D0A4-4909-B550-A398135E8867}"/>
              </a:ext>
            </a:extLst>
          </p:cNvPr>
          <p:cNvSpPr>
            <a:spLocks noGrp="1" noChangeArrowheads="1"/>
          </p:cNvSpPr>
          <p:nvPr>
            <p:ph type="body" idx="1"/>
          </p:nvPr>
        </p:nvSpPr>
        <p:spPr/>
        <p:txBody>
          <a:bodyPr>
            <a:normAutofit fontScale="92500" lnSpcReduction="20000"/>
          </a:bodyPr>
          <a:lstStyle/>
          <a:p>
            <a:pPr>
              <a:lnSpc>
                <a:spcPct val="90000"/>
              </a:lnSpc>
            </a:pPr>
            <a:r>
              <a:rPr lang="en-US" altLang="en-US"/>
              <a:t>Low energy (&lt;50 keV)   </a:t>
            </a:r>
            <a:r>
              <a:rPr lang="en-US" altLang="en-US">
                <a:solidFill>
                  <a:schemeClr val="folHlink"/>
                </a:solidFill>
              </a:rPr>
              <a:t>(no energy determination)</a:t>
            </a:r>
          </a:p>
          <a:p>
            <a:pPr lvl="1">
              <a:lnSpc>
                <a:spcPct val="90000"/>
              </a:lnSpc>
            </a:pPr>
            <a:r>
              <a:rPr lang="en-US" altLang="en-US"/>
              <a:t>Current measuring:</a:t>
            </a:r>
          </a:p>
          <a:p>
            <a:pPr lvl="2">
              <a:lnSpc>
                <a:spcPct val="90000"/>
              </a:lnSpc>
            </a:pPr>
            <a:r>
              <a:rPr lang="en-US" altLang="en-US"/>
              <a:t>Faraday cup</a:t>
            </a:r>
          </a:p>
          <a:p>
            <a:pPr lvl="2">
              <a:lnSpc>
                <a:spcPct val="90000"/>
              </a:lnSpc>
            </a:pPr>
            <a:r>
              <a:rPr lang="en-US" altLang="en-US"/>
              <a:t>Langmuir probe</a:t>
            </a:r>
          </a:p>
          <a:p>
            <a:pPr lvl="1">
              <a:lnSpc>
                <a:spcPct val="90000"/>
              </a:lnSpc>
            </a:pPr>
            <a:r>
              <a:rPr lang="en-US" altLang="en-US"/>
              <a:t>Single particle detectors</a:t>
            </a:r>
          </a:p>
          <a:p>
            <a:pPr lvl="2">
              <a:lnSpc>
                <a:spcPct val="90000"/>
              </a:lnSpc>
            </a:pPr>
            <a:r>
              <a:rPr lang="en-US" altLang="en-US"/>
              <a:t>CEM</a:t>
            </a:r>
          </a:p>
          <a:p>
            <a:pPr lvl="2">
              <a:lnSpc>
                <a:spcPct val="90000"/>
              </a:lnSpc>
            </a:pPr>
            <a:r>
              <a:rPr lang="en-US" altLang="en-US"/>
              <a:t>MCP</a:t>
            </a:r>
          </a:p>
          <a:p>
            <a:pPr>
              <a:lnSpc>
                <a:spcPct val="90000"/>
              </a:lnSpc>
            </a:pPr>
            <a:r>
              <a:rPr lang="en-US" altLang="en-US"/>
              <a:t>High Energy (&gt;2 keV) </a:t>
            </a:r>
            <a:r>
              <a:rPr lang="en-US" altLang="en-US" sz="2200">
                <a:solidFill>
                  <a:schemeClr val="folHlink"/>
                </a:solidFill>
              </a:rPr>
              <a:t>(energy determination)</a:t>
            </a:r>
          </a:p>
          <a:p>
            <a:pPr lvl="1">
              <a:lnSpc>
                <a:spcPct val="90000"/>
              </a:lnSpc>
            </a:pPr>
            <a:r>
              <a:rPr lang="en-US" altLang="en-US"/>
              <a:t>Solid State detectors</a:t>
            </a:r>
          </a:p>
          <a:p>
            <a:pPr lvl="2">
              <a:lnSpc>
                <a:spcPct val="90000"/>
              </a:lnSpc>
            </a:pPr>
            <a:r>
              <a:rPr lang="en-US" altLang="en-US"/>
              <a:t>Silicon</a:t>
            </a:r>
          </a:p>
          <a:p>
            <a:pPr lvl="2">
              <a:lnSpc>
                <a:spcPct val="90000"/>
              </a:lnSpc>
            </a:pPr>
            <a:r>
              <a:rPr lang="en-US" altLang="en-US"/>
              <a:t>Germanium</a:t>
            </a:r>
          </a:p>
          <a:p>
            <a:pPr lvl="2">
              <a:lnSpc>
                <a:spcPct val="90000"/>
              </a:lnSpc>
            </a:pPr>
            <a:r>
              <a:rPr lang="en-US" altLang="en-US"/>
              <a:t>Cad-Zinc-Telluride (CZT)</a:t>
            </a:r>
          </a:p>
          <a:p>
            <a:pPr lvl="1">
              <a:lnSpc>
                <a:spcPct val="90000"/>
              </a:lnSpc>
            </a:pPr>
            <a:r>
              <a:rPr lang="en-US" altLang="en-US"/>
              <a:t>Scintilators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xmlns="" id="{ED65EC9B-B424-4C43-9CCE-5A742E91A528}"/>
              </a:ext>
            </a:extLst>
          </p:cNvPr>
          <p:cNvSpPr>
            <a:spLocks noGrp="1"/>
          </p:cNvSpPr>
          <p:nvPr>
            <p:ph type="sldNum" sz="quarter" idx="11"/>
          </p:nvPr>
        </p:nvSpPr>
        <p:spPr/>
        <p:txBody>
          <a:bodyPr/>
          <a:lstStyle/>
          <a:p>
            <a:fld id="{EA36DE84-099A-40BD-ABED-8B249F0CA34F}" type="slidenum">
              <a:rPr lang="en-US" altLang="en-US"/>
              <a:pPr/>
              <a:t>28</a:t>
            </a:fld>
            <a:endParaRPr lang="en-US" altLang="en-US"/>
          </a:p>
        </p:txBody>
      </p:sp>
      <p:sp>
        <p:nvSpPr>
          <p:cNvPr id="304132" name="Rectangle 4">
            <a:extLst>
              <a:ext uri="{FF2B5EF4-FFF2-40B4-BE49-F238E27FC236}">
                <a16:creationId xmlns:a16="http://schemas.microsoft.com/office/drawing/2014/main" xmlns="" id="{231C63D3-3A25-4327-9C68-BDCB89AD19A8}"/>
              </a:ext>
            </a:extLst>
          </p:cNvPr>
          <p:cNvSpPr>
            <a:spLocks noGrp="1" noChangeArrowheads="1"/>
          </p:cNvSpPr>
          <p:nvPr>
            <p:ph type="title"/>
          </p:nvPr>
        </p:nvSpPr>
        <p:spPr/>
        <p:txBody>
          <a:bodyPr/>
          <a:lstStyle/>
          <a:p>
            <a:r>
              <a:rPr lang="en-US" altLang="en-US" sz="2200" dirty="0"/>
              <a:t>Faraday Cups</a:t>
            </a:r>
          </a:p>
        </p:txBody>
      </p:sp>
      <p:pic>
        <p:nvPicPr>
          <p:cNvPr id="304133" name="Picture 5" descr=".">
            <a:extLst>
              <a:ext uri="{FF2B5EF4-FFF2-40B4-BE49-F238E27FC236}">
                <a16:creationId xmlns:a16="http://schemas.microsoft.com/office/drawing/2014/main" xmlns="" id="{8FEDC29E-CD1C-43EC-A95B-3E64FF0B941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33801" y="1752600"/>
            <a:ext cx="5051425" cy="1754188"/>
          </a:xfrm>
          <a:prstGeom prst="rect">
            <a:avLst/>
          </a:prstGeom>
          <a:noFill/>
          <a:extLst>
            <a:ext uri="{909E8E84-426E-40DD-AFC4-6F175D3DCCD1}">
              <a14:hiddenFill xmlns:a14="http://schemas.microsoft.com/office/drawing/2010/main" xmlns="">
                <a:solidFill>
                  <a:srgbClr val="FFFFFF"/>
                </a:solidFill>
              </a14:hiddenFill>
            </a:ext>
          </a:extLst>
        </p:spPr>
      </p:pic>
      <p:sp>
        <p:nvSpPr>
          <p:cNvPr id="304134" name="Text Box 6">
            <a:extLst>
              <a:ext uri="{FF2B5EF4-FFF2-40B4-BE49-F238E27FC236}">
                <a16:creationId xmlns:a16="http://schemas.microsoft.com/office/drawing/2014/main" xmlns="" id="{70B71E9A-F420-4D71-B9CD-C087B385C017}"/>
              </a:ext>
            </a:extLst>
          </p:cNvPr>
          <p:cNvSpPr txBox="1">
            <a:spLocks noChangeArrowheads="1"/>
          </p:cNvSpPr>
          <p:nvPr/>
        </p:nvSpPr>
        <p:spPr bwMode="auto">
          <a:xfrm>
            <a:off x="3352800" y="4267201"/>
            <a:ext cx="5486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600" dirty="0"/>
              <a:t>A Faraday cup is </a:t>
            </a:r>
            <a:r>
              <a:rPr lang="en-US" altLang="en-US" sz="1600" dirty="0" err="1"/>
              <a:t>fundamentall</a:t>
            </a:r>
            <a:r>
              <a:rPr lang="en-US" altLang="en-US" sz="1600" dirty="0"/>
              <a:t> an electrode from which electrical current is measured while a charge particle beam (electrons or ions) impinges on it.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xmlns="" id="{1620014C-4DFB-4849-A67A-777A0DC37900}"/>
              </a:ext>
            </a:extLst>
          </p:cNvPr>
          <p:cNvSpPr>
            <a:spLocks noGrp="1"/>
          </p:cNvSpPr>
          <p:nvPr>
            <p:ph type="sldNum" sz="quarter" idx="11"/>
          </p:nvPr>
        </p:nvSpPr>
        <p:spPr/>
        <p:txBody>
          <a:bodyPr/>
          <a:lstStyle/>
          <a:p>
            <a:fld id="{B4596ED4-87F3-44E8-991A-D74E20591A4C}" type="slidenum">
              <a:rPr lang="en-US" altLang="en-US"/>
              <a:pPr/>
              <a:t>29</a:t>
            </a:fld>
            <a:endParaRPr lang="en-US" altLang="en-US"/>
          </a:p>
        </p:txBody>
      </p:sp>
      <p:sp>
        <p:nvSpPr>
          <p:cNvPr id="306180" name="Rectangle 4">
            <a:extLst>
              <a:ext uri="{FF2B5EF4-FFF2-40B4-BE49-F238E27FC236}">
                <a16:creationId xmlns:a16="http://schemas.microsoft.com/office/drawing/2014/main" xmlns="" id="{58743CFA-8436-49F6-AB85-7EEC09F86FEC}"/>
              </a:ext>
            </a:extLst>
          </p:cNvPr>
          <p:cNvSpPr>
            <a:spLocks noGrp="1" noChangeArrowheads="1"/>
          </p:cNvSpPr>
          <p:nvPr>
            <p:ph type="title"/>
          </p:nvPr>
        </p:nvSpPr>
        <p:spPr/>
        <p:txBody>
          <a:bodyPr/>
          <a:lstStyle/>
          <a:p>
            <a:r>
              <a:rPr lang="en-US" altLang="en-US" sz="2200" dirty="0"/>
              <a:t>Faraday Cup to measure the Solar wind</a:t>
            </a:r>
          </a:p>
        </p:txBody>
      </p:sp>
      <p:pic>
        <p:nvPicPr>
          <p:cNvPr id="306181" name="Picture 5">
            <a:extLst>
              <a:ext uri="{FF2B5EF4-FFF2-40B4-BE49-F238E27FC236}">
                <a16:creationId xmlns:a16="http://schemas.microsoft.com/office/drawing/2014/main" xmlns="" id="{B3A118DC-253C-4E3D-AF9C-24B77B900C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67843" y="1329136"/>
            <a:ext cx="5715000" cy="441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6183" name="Picture 7" descr="photo - Faraday Cup">
            <a:extLst>
              <a:ext uri="{FF2B5EF4-FFF2-40B4-BE49-F238E27FC236}">
                <a16:creationId xmlns:a16="http://schemas.microsoft.com/office/drawing/2014/main" xmlns="" id="{52A5A2F9-4B44-41F3-AB38-704DAF9EC04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499307" y="2019765"/>
            <a:ext cx="3228975" cy="25622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C525811E-5DF9-4958-9742-7B070D17F0A7}"/>
              </a:ext>
            </a:extLst>
          </p:cNvPr>
          <p:cNvSpPr txBox="1"/>
          <p:nvPr/>
        </p:nvSpPr>
        <p:spPr>
          <a:xfrm>
            <a:off x="7254361" y="5004247"/>
            <a:ext cx="4832157" cy="646331"/>
          </a:xfrm>
          <a:prstGeom prst="rect">
            <a:avLst/>
          </a:prstGeom>
          <a:noFill/>
        </p:spPr>
        <p:txBody>
          <a:bodyPr wrap="none" rtlCol="0">
            <a:spAutoFit/>
          </a:bodyPr>
          <a:lstStyle/>
          <a:p>
            <a:r>
              <a:rPr lang="en-US" dirty="0"/>
              <a:t>Faraday cup still in use on WIND (launched 1994)</a:t>
            </a:r>
          </a:p>
          <a:p>
            <a:r>
              <a:rPr lang="en-US" dirty="0"/>
              <a:t>Drift estimated at 0.01% per year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F6E9B-AEB2-47C0-AB53-4F0CAADB37E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xmlns="" id="{86A6C0D9-147D-4E28-B345-72D4CD16B63A}"/>
              </a:ext>
            </a:extLst>
          </p:cNvPr>
          <p:cNvSpPr>
            <a:spLocks noGrp="1"/>
          </p:cNvSpPr>
          <p:nvPr>
            <p:ph idx="1"/>
          </p:nvPr>
        </p:nvSpPr>
        <p:spPr>
          <a:xfrm>
            <a:off x="1159479" y="2015732"/>
            <a:ext cx="9603275" cy="3450613"/>
          </a:xfrm>
        </p:spPr>
        <p:txBody>
          <a:bodyPr>
            <a:normAutofit/>
          </a:bodyPr>
          <a:lstStyle/>
          <a:p>
            <a:r>
              <a:rPr lang="en-US" dirty="0"/>
              <a:t>What do we want to measure?</a:t>
            </a:r>
          </a:p>
          <a:p>
            <a:pPr lvl="1"/>
            <a:r>
              <a:rPr lang="en-US" b="1" dirty="0"/>
              <a:t>E</a:t>
            </a:r>
            <a:r>
              <a:rPr lang="en-US" dirty="0"/>
              <a:t>, </a:t>
            </a:r>
            <a:r>
              <a:rPr lang="en-US" b="1" dirty="0"/>
              <a:t>B</a:t>
            </a:r>
            <a:r>
              <a:rPr lang="en-US" dirty="0"/>
              <a:t>, </a:t>
            </a:r>
            <a:r>
              <a:rPr lang="en-US" b="1" dirty="0"/>
              <a:t>J</a:t>
            </a:r>
            <a:r>
              <a:rPr lang="en-US" dirty="0"/>
              <a:t>, n, </a:t>
            </a:r>
            <a:r>
              <a:rPr lang="en-US" b="1" dirty="0"/>
              <a:t>T</a:t>
            </a:r>
            <a:r>
              <a:rPr lang="en-US" dirty="0"/>
              <a:t>, </a:t>
            </a:r>
            <a:r>
              <a:rPr lang="en-US" b="1" dirty="0"/>
              <a:t>v</a:t>
            </a:r>
            <a:r>
              <a:rPr lang="en-US" dirty="0"/>
              <a:t>….</a:t>
            </a:r>
          </a:p>
          <a:p>
            <a:pPr lvl="1"/>
            <a:r>
              <a:rPr lang="en-US" dirty="0"/>
              <a:t>Within each there are subdivisions</a:t>
            </a:r>
          </a:p>
          <a:p>
            <a:pPr lvl="2"/>
            <a:r>
              <a:rPr lang="en-US" dirty="0"/>
              <a:t>frequency</a:t>
            </a:r>
          </a:p>
          <a:p>
            <a:pPr lvl="2"/>
            <a:r>
              <a:rPr lang="en-US" dirty="0"/>
              <a:t>energy</a:t>
            </a:r>
          </a:p>
          <a:p>
            <a:pPr lvl="2"/>
            <a:r>
              <a:rPr lang="en-US" dirty="0"/>
              <a:t>species </a:t>
            </a:r>
          </a:p>
          <a:p>
            <a:pPr marL="457200" lvl="1" indent="0">
              <a:buNone/>
            </a:pPr>
            <a:r>
              <a:rPr lang="en-US" dirty="0"/>
              <a:t>Many different measurement techniques required </a:t>
            </a:r>
          </a:p>
          <a:p>
            <a:pPr marL="457200" lvl="1" indent="0">
              <a:buNone/>
            </a:pPr>
            <a:r>
              <a:rPr lang="en-US" dirty="0"/>
              <a:t>Even these quantities sometimes require augmentation to get to relevant physics (e.g. PSD)</a:t>
            </a:r>
          </a:p>
        </p:txBody>
      </p:sp>
      <p:pic>
        <p:nvPicPr>
          <p:cNvPr id="4" name="Picture 3">
            <a:extLst>
              <a:ext uri="{FF2B5EF4-FFF2-40B4-BE49-F238E27FC236}">
                <a16:creationId xmlns:a16="http://schemas.microsoft.com/office/drawing/2014/main" xmlns="" id="{8872354F-D044-4700-BD1F-9867D7C3C0EA}"/>
              </a:ext>
            </a:extLst>
          </p:cNvPr>
          <p:cNvPicPr>
            <a:picLocks noChangeAspect="1"/>
          </p:cNvPicPr>
          <p:nvPr/>
        </p:nvPicPr>
        <p:blipFill>
          <a:blip r:embed="rId2"/>
          <a:stretch>
            <a:fillRect/>
          </a:stretch>
        </p:blipFill>
        <p:spPr>
          <a:xfrm>
            <a:off x="5614219" y="315137"/>
            <a:ext cx="6471828" cy="4011057"/>
          </a:xfrm>
          <a:prstGeom prst="rect">
            <a:avLst/>
          </a:prstGeom>
        </p:spPr>
      </p:pic>
      <p:sp>
        <p:nvSpPr>
          <p:cNvPr id="5" name="TextBox 4">
            <a:extLst>
              <a:ext uri="{FF2B5EF4-FFF2-40B4-BE49-F238E27FC236}">
                <a16:creationId xmlns:a16="http://schemas.microsoft.com/office/drawing/2014/main" xmlns="" id="{626EDA9E-A0DE-4F03-B353-EDBF9A4FB6C9}"/>
              </a:ext>
            </a:extLst>
          </p:cNvPr>
          <p:cNvSpPr txBox="1"/>
          <p:nvPr/>
        </p:nvSpPr>
        <p:spPr>
          <a:xfrm>
            <a:off x="254000" y="5166658"/>
            <a:ext cx="11832047" cy="830997"/>
          </a:xfrm>
          <a:prstGeom prst="rect">
            <a:avLst/>
          </a:prstGeom>
          <a:noFill/>
        </p:spPr>
        <p:txBody>
          <a:bodyPr wrap="square" rtlCol="0">
            <a:spAutoFit/>
          </a:bodyPr>
          <a:lstStyle/>
          <a:p>
            <a:r>
              <a:rPr lang="en-US" sz="1600" dirty="0">
                <a:solidFill>
                  <a:schemeClr val="accent1"/>
                </a:solidFill>
              </a:rPr>
              <a:t>“Space plasma measurements are conducted in a hostile, remote environment.  The art and science of measurements gathered in space depend therefore on unique instrument designs and fabrication methods to an extent perhaps unprecedented in experimental physics.” –Preface to “Measurement Techniques in Space Plasmas”  -Pfaff, </a:t>
            </a:r>
            <a:r>
              <a:rPr lang="en-US" sz="1600" dirty="0" err="1">
                <a:solidFill>
                  <a:schemeClr val="accent1"/>
                </a:solidFill>
              </a:rPr>
              <a:t>Borovsky</a:t>
            </a:r>
            <a:r>
              <a:rPr lang="en-US" sz="1600" dirty="0">
                <a:solidFill>
                  <a:schemeClr val="accent1"/>
                </a:solidFill>
              </a:rPr>
              <a:t>, Young - </a:t>
            </a:r>
            <a:r>
              <a:rPr lang="en-US" sz="1600" i="1" dirty="0">
                <a:solidFill>
                  <a:schemeClr val="accent1"/>
                </a:solidFill>
              </a:rPr>
              <a:t>editors</a:t>
            </a:r>
            <a:endParaRPr lang="en-US" sz="1600" dirty="0">
              <a:solidFill>
                <a:schemeClr val="accent1"/>
              </a:solidFill>
            </a:endParaRPr>
          </a:p>
        </p:txBody>
      </p:sp>
      <p:sp>
        <p:nvSpPr>
          <p:cNvPr id="7" name="TextBox 6">
            <a:extLst>
              <a:ext uri="{FF2B5EF4-FFF2-40B4-BE49-F238E27FC236}">
                <a16:creationId xmlns:a16="http://schemas.microsoft.com/office/drawing/2014/main" xmlns="" id="{E4A7A1CB-21AE-4FBB-B4D3-8707C5211701}"/>
              </a:ext>
            </a:extLst>
          </p:cNvPr>
          <p:cNvSpPr txBox="1"/>
          <p:nvPr/>
        </p:nvSpPr>
        <p:spPr>
          <a:xfrm>
            <a:off x="9345558" y="4192428"/>
            <a:ext cx="23214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From </a:t>
            </a:r>
            <a:r>
              <a:rPr lang="en-US" dirty="0" err="1"/>
              <a:t>Mauk</a:t>
            </a:r>
            <a:r>
              <a:rPr lang="en-US" dirty="0"/>
              <a:t> et al., 2012</a:t>
            </a:r>
          </a:p>
        </p:txBody>
      </p:sp>
    </p:spTree>
    <p:extLst>
      <p:ext uri="{BB962C8B-B14F-4D97-AF65-F5344CB8AC3E}">
        <p14:creationId xmlns:p14="http://schemas.microsoft.com/office/powerpoint/2010/main" xmlns="" val="661509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AA87BC-3DBA-43AB-9D96-FD5D0100E81F}"/>
              </a:ext>
            </a:extLst>
          </p:cNvPr>
          <p:cNvSpPr>
            <a:spLocks noGrp="1"/>
          </p:cNvSpPr>
          <p:nvPr>
            <p:ph type="title"/>
          </p:nvPr>
        </p:nvSpPr>
        <p:spPr/>
        <p:txBody>
          <a:bodyPr/>
          <a:lstStyle/>
          <a:p>
            <a:r>
              <a:rPr lang="en-US" dirty="0"/>
              <a:t>Faraday Cup for SPP</a:t>
            </a:r>
          </a:p>
        </p:txBody>
      </p:sp>
      <p:pic>
        <p:nvPicPr>
          <p:cNvPr id="63490" name="Picture 2" descr="https://media.springernature.com/original/springer-static/image/art%3A10.1007%2Fs11214-015-0206-3/MediaObjects/11214_2015_206_Fig14_HTML.gif">
            <a:extLst>
              <a:ext uri="{FF2B5EF4-FFF2-40B4-BE49-F238E27FC236}">
                <a16:creationId xmlns:a16="http://schemas.microsoft.com/office/drawing/2014/main" xmlns="" id="{1A297717-7C56-440B-96D4-302C35AAEB7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0986" y="1880914"/>
            <a:ext cx="7880578" cy="3926560"/>
          </a:xfrm>
          <a:prstGeom prst="rect">
            <a:avLst/>
          </a:prstGeom>
          <a:noFill/>
          <a:extLst>
            <a:ext uri="{909E8E84-426E-40DD-AFC4-6F175D3DCCD1}">
              <a14:hiddenFill xmlns:a14="http://schemas.microsoft.com/office/drawing/2010/main" xmlns="">
                <a:solidFill>
                  <a:srgbClr val="FFFFFF"/>
                </a:solidFill>
              </a14:hiddenFill>
            </a:ext>
          </a:extLst>
        </p:spPr>
      </p:pic>
      <p:pic>
        <p:nvPicPr>
          <p:cNvPr id="114689" name="Picture 1"/>
          <p:cNvPicPr>
            <a:picLocks noChangeAspect="1" noChangeArrowheads="1"/>
          </p:cNvPicPr>
          <p:nvPr/>
        </p:nvPicPr>
        <p:blipFill>
          <a:blip r:embed="rId3"/>
          <a:srcRect/>
          <a:stretch>
            <a:fillRect/>
          </a:stretch>
        </p:blipFill>
        <p:spPr bwMode="auto">
          <a:xfrm>
            <a:off x="8016148" y="689666"/>
            <a:ext cx="4175852" cy="3149003"/>
          </a:xfrm>
          <a:prstGeom prst="rect">
            <a:avLst/>
          </a:prstGeom>
          <a:noFill/>
          <a:ln w="9525">
            <a:noFill/>
            <a:miter lim="800000"/>
            <a:headEnd/>
            <a:tailEnd/>
          </a:ln>
        </p:spPr>
      </p:pic>
      <p:sp>
        <p:nvSpPr>
          <p:cNvPr id="5" name="TextBox 4"/>
          <p:cNvSpPr txBox="1"/>
          <p:nvPr/>
        </p:nvSpPr>
        <p:spPr>
          <a:xfrm>
            <a:off x="8464991" y="4200808"/>
            <a:ext cx="3478194" cy="1200329"/>
          </a:xfrm>
          <a:prstGeom prst="rect">
            <a:avLst/>
          </a:prstGeom>
          <a:noFill/>
        </p:spPr>
        <p:txBody>
          <a:bodyPr wrap="square" rtlCol="0">
            <a:spAutoFit/>
          </a:bodyPr>
          <a:lstStyle/>
          <a:p>
            <a:r>
              <a:rPr lang="en-US" dirty="0" smtClean="0"/>
              <a:t>By comparing ratios of modulation on the four plates the incoming direction can be determined to high accuracy</a:t>
            </a:r>
            <a:endParaRPr lang="en-US" dirty="0"/>
          </a:p>
        </p:txBody>
      </p:sp>
      <p:sp>
        <p:nvSpPr>
          <p:cNvPr id="6" name="TextBox 5"/>
          <p:cNvSpPr txBox="1"/>
          <p:nvPr/>
        </p:nvSpPr>
        <p:spPr>
          <a:xfrm>
            <a:off x="5875702" y="5803271"/>
            <a:ext cx="2420856" cy="369332"/>
          </a:xfrm>
          <a:prstGeom prst="rect">
            <a:avLst/>
          </a:prstGeom>
          <a:noFill/>
        </p:spPr>
        <p:txBody>
          <a:bodyPr wrap="none" rtlCol="0">
            <a:spAutoFit/>
          </a:bodyPr>
          <a:lstStyle/>
          <a:p>
            <a:r>
              <a:rPr lang="en-US" dirty="0" smtClean="0"/>
              <a:t>From Kasper et. al 2016</a:t>
            </a:r>
            <a:endParaRPr lang="en-US" dirty="0"/>
          </a:p>
        </p:txBody>
      </p:sp>
    </p:spTree>
    <p:extLst>
      <p:ext uri="{BB962C8B-B14F-4D97-AF65-F5344CB8AC3E}">
        <p14:creationId xmlns:p14="http://schemas.microsoft.com/office/powerpoint/2010/main" xmlns="" val="193930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xmlns="" id="{C250CD30-C0C8-4D34-8E18-F679534B745E}"/>
              </a:ext>
            </a:extLst>
          </p:cNvPr>
          <p:cNvSpPr>
            <a:spLocks noGrp="1"/>
          </p:cNvSpPr>
          <p:nvPr>
            <p:ph type="sldNum" sz="quarter" idx="11"/>
          </p:nvPr>
        </p:nvSpPr>
        <p:spPr/>
        <p:txBody>
          <a:bodyPr/>
          <a:lstStyle/>
          <a:p>
            <a:fld id="{2C90C0F9-03BA-4A93-851F-07E8C4545C10}" type="slidenum">
              <a:rPr lang="en-US" altLang="en-US"/>
              <a:pPr/>
              <a:t>31</a:t>
            </a:fld>
            <a:endParaRPr lang="en-US" altLang="en-US"/>
          </a:p>
        </p:txBody>
      </p:sp>
      <p:sp>
        <p:nvSpPr>
          <p:cNvPr id="308230" name="Rectangle 6">
            <a:extLst>
              <a:ext uri="{FF2B5EF4-FFF2-40B4-BE49-F238E27FC236}">
                <a16:creationId xmlns:a16="http://schemas.microsoft.com/office/drawing/2014/main" xmlns="" id="{CD610363-0EF6-403D-AF0B-EA5615E2741B}"/>
              </a:ext>
            </a:extLst>
          </p:cNvPr>
          <p:cNvSpPr>
            <a:spLocks noGrp="1" noChangeArrowheads="1"/>
          </p:cNvSpPr>
          <p:nvPr>
            <p:ph type="title"/>
          </p:nvPr>
        </p:nvSpPr>
        <p:spPr/>
        <p:txBody>
          <a:bodyPr/>
          <a:lstStyle/>
          <a:p>
            <a:r>
              <a:rPr lang="en-US" altLang="en-US" sz="2200" dirty="0"/>
              <a:t>Faraday Cup </a:t>
            </a:r>
          </a:p>
        </p:txBody>
      </p:sp>
      <p:sp>
        <p:nvSpPr>
          <p:cNvPr id="308231" name="Rectangle 7">
            <a:extLst>
              <a:ext uri="{FF2B5EF4-FFF2-40B4-BE49-F238E27FC236}">
                <a16:creationId xmlns:a16="http://schemas.microsoft.com/office/drawing/2014/main" xmlns="" id="{8D3DAD54-EAED-4F9F-8962-6C3C1A390820}"/>
              </a:ext>
            </a:extLst>
          </p:cNvPr>
          <p:cNvSpPr>
            <a:spLocks noGrp="1" noChangeArrowheads="1"/>
          </p:cNvSpPr>
          <p:nvPr>
            <p:ph type="body" sz="half" idx="1"/>
          </p:nvPr>
        </p:nvSpPr>
        <p:spPr>
          <a:xfrm>
            <a:off x="1130700" y="1864194"/>
            <a:ext cx="5198076" cy="4417517"/>
          </a:xfrm>
        </p:spPr>
        <p:txBody>
          <a:bodyPr/>
          <a:lstStyle/>
          <a:p>
            <a:r>
              <a:rPr lang="en-US" altLang="en-US" sz="2200" dirty="0"/>
              <a:t>Simple, reliable and stable</a:t>
            </a:r>
          </a:p>
          <a:p>
            <a:r>
              <a:rPr lang="en-US" altLang="en-US" sz="2200" dirty="0" smtClean="0"/>
              <a:t>Susceptible </a:t>
            </a:r>
            <a:r>
              <a:rPr lang="en-US" altLang="en-US" sz="2200" dirty="0"/>
              <a:t>to micro-vibrations in the grid.</a:t>
            </a:r>
          </a:p>
          <a:p>
            <a:r>
              <a:rPr lang="en-US" altLang="en-US" sz="2200" dirty="0"/>
              <a:t>3 orders of magnitude less sensitive particle counters. Not suitable for low fluxes. (&lt;10^7/cm2/s)</a:t>
            </a:r>
          </a:p>
          <a:p>
            <a:pPr>
              <a:buFont typeface="Wingdings" panose="05000000000000000000" pitchFamily="2" charset="2"/>
              <a:buNone/>
            </a:pPr>
            <a:endParaRPr lang="en-US" altLang="en-US" sz="2200" dirty="0"/>
          </a:p>
        </p:txBody>
      </p:sp>
      <p:sp>
        <p:nvSpPr>
          <p:cNvPr id="308232" name="Rectangle 8">
            <a:extLst>
              <a:ext uri="{FF2B5EF4-FFF2-40B4-BE49-F238E27FC236}">
                <a16:creationId xmlns:a16="http://schemas.microsoft.com/office/drawing/2014/main" xmlns="" id="{9969AE02-2894-42E9-98E0-5F21567435ED}"/>
              </a:ext>
            </a:extLst>
          </p:cNvPr>
          <p:cNvSpPr>
            <a:spLocks noGrp="1" noChangeArrowheads="1"/>
          </p:cNvSpPr>
          <p:nvPr>
            <p:ph type="body" sz="half" idx="2"/>
          </p:nvPr>
        </p:nvSpPr>
        <p:spPr/>
        <p:txBody>
          <a:bodyPr/>
          <a:lstStyle/>
          <a:p>
            <a:endParaRPr lang="en-US" altLang="en-US" sz="2200"/>
          </a:p>
        </p:txBody>
      </p:sp>
      <p:pic>
        <p:nvPicPr>
          <p:cNvPr id="308229" name="Picture 5" descr="http://web.mit.edu/afs/athena/org/s/space/www/wind/wind_figures/wind_ex_spec.gif">
            <a:extLst>
              <a:ext uri="{FF2B5EF4-FFF2-40B4-BE49-F238E27FC236}">
                <a16:creationId xmlns:a16="http://schemas.microsoft.com/office/drawing/2014/main" xmlns="" id="{B337CCBE-D76D-430C-AE10-65BAA03E8AE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98765" y="261911"/>
            <a:ext cx="4475163" cy="5791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17190F53-C906-4AC5-BEB2-6A9C83D062F8}"/>
              </a:ext>
            </a:extLst>
          </p:cNvPr>
          <p:cNvSpPr>
            <a:spLocks noGrp="1"/>
          </p:cNvSpPr>
          <p:nvPr>
            <p:ph type="sldNum" sz="quarter" idx="11"/>
          </p:nvPr>
        </p:nvSpPr>
        <p:spPr/>
        <p:txBody>
          <a:bodyPr/>
          <a:lstStyle/>
          <a:p>
            <a:fld id="{FED8CE6B-7AEB-457C-9638-C00DC0F55385}" type="slidenum">
              <a:rPr lang="en-US" altLang="en-US"/>
              <a:pPr/>
              <a:t>32</a:t>
            </a:fld>
            <a:endParaRPr lang="en-US" altLang="en-US"/>
          </a:p>
        </p:txBody>
      </p:sp>
      <p:sp>
        <p:nvSpPr>
          <p:cNvPr id="300034" name="Rectangle 2">
            <a:extLst>
              <a:ext uri="{FF2B5EF4-FFF2-40B4-BE49-F238E27FC236}">
                <a16:creationId xmlns:a16="http://schemas.microsoft.com/office/drawing/2014/main" xmlns="" id="{835508D8-3DF1-4850-8149-D94FC5A8C9F8}"/>
              </a:ext>
            </a:extLst>
          </p:cNvPr>
          <p:cNvSpPr>
            <a:spLocks noGrp="1" noChangeArrowheads="1"/>
          </p:cNvSpPr>
          <p:nvPr>
            <p:ph type="title"/>
          </p:nvPr>
        </p:nvSpPr>
        <p:spPr/>
        <p:txBody>
          <a:bodyPr/>
          <a:lstStyle/>
          <a:p>
            <a:r>
              <a:rPr lang="en-US" altLang="en-US" sz="2200" dirty="0" smtClean="0"/>
              <a:t>Channel Electron </a:t>
            </a:r>
            <a:r>
              <a:rPr lang="en-US" altLang="en-US" sz="2200" dirty="0" err="1" smtClean="0"/>
              <a:t>mulitipliers</a:t>
            </a:r>
            <a:r>
              <a:rPr lang="en-US" altLang="en-US" sz="2200" dirty="0" smtClean="0"/>
              <a:t> (CEMS)</a:t>
            </a:r>
            <a:endParaRPr lang="en-US" altLang="en-US" sz="2200" dirty="0"/>
          </a:p>
        </p:txBody>
      </p:sp>
      <p:pic>
        <p:nvPicPr>
          <p:cNvPr id="300036" name="Picture 4" descr="[CEM drawing]">
            <a:extLst>
              <a:ext uri="{FF2B5EF4-FFF2-40B4-BE49-F238E27FC236}">
                <a16:creationId xmlns:a16="http://schemas.microsoft.com/office/drawing/2014/main" xmlns="" id="{749607BB-90CA-4C8D-8F04-0197A018A8C2}"/>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xmlns="" val="0"/>
              </a:ext>
            </a:extLst>
          </a:blip>
          <a:srcRect/>
          <a:stretch>
            <a:fillRect/>
          </a:stretch>
        </p:blipFill>
        <p:spPr>
          <a:xfrm>
            <a:off x="337457" y="1864194"/>
            <a:ext cx="6038962" cy="36004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0039" name="Rectangle 7">
            <a:extLst>
              <a:ext uri="{FF2B5EF4-FFF2-40B4-BE49-F238E27FC236}">
                <a16:creationId xmlns:a16="http://schemas.microsoft.com/office/drawing/2014/main" xmlns="" id="{94F23B4B-DDA5-4850-ABDE-E2FE1DC79CB1}"/>
              </a:ext>
            </a:extLst>
          </p:cNvPr>
          <p:cNvSpPr>
            <a:spLocks noGrp="1" noChangeArrowheads="1"/>
          </p:cNvSpPr>
          <p:nvPr>
            <p:ph type="body" sz="half" idx="2"/>
          </p:nvPr>
        </p:nvSpPr>
        <p:spPr>
          <a:xfrm>
            <a:off x="6923314" y="2243111"/>
            <a:ext cx="4038600" cy="3810000"/>
          </a:xfrm>
        </p:spPr>
        <p:txBody>
          <a:bodyPr/>
          <a:lstStyle/>
          <a:p>
            <a:r>
              <a:rPr lang="en-US" altLang="en-US" sz="2600" dirty="0"/>
              <a:t>Good for very high count rates (~10^7/sec)</a:t>
            </a:r>
          </a:p>
          <a:p>
            <a:r>
              <a:rPr lang="en-US" altLang="en-US" sz="2600" dirty="0"/>
              <a:t>Good radiation tolerance</a:t>
            </a:r>
          </a:p>
          <a:p>
            <a:r>
              <a:rPr lang="en-US" altLang="en-US" sz="2600" dirty="0"/>
              <a:t>Highly reliable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xmlns="" id="{40426CCA-D00C-41BE-B3E1-4D9A3907F091}"/>
              </a:ext>
            </a:extLst>
          </p:cNvPr>
          <p:cNvSpPr>
            <a:spLocks noGrp="1"/>
          </p:cNvSpPr>
          <p:nvPr>
            <p:ph type="sldNum" sz="quarter" idx="11"/>
          </p:nvPr>
        </p:nvSpPr>
        <p:spPr/>
        <p:txBody>
          <a:bodyPr/>
          <a:lstStyle/>
          <a:p>
            <a:fld id="{FDFD11BE-44DE-4370-A322-EFC9A79B6F9D}" type="slidenum">
              <a:rPr lang="en-US" altLang="en-US"/>
              <a:pPr/>
              <a:t>33</a:t>
            </a:fld>
            <a:endParaRPr lang="en-US" altLang="en-US"/>
          </a:p>
        </p:txBody>
      </p:sp>
      <p:sp>
        <p:nvSpPr>
          <p:cNvPr id="303106" name="Rectangle 2">
            <a:extLst>
              <a:ext uri="{FF2B5EF4-FFF2-40B4-BE49-F238E27FC236}">
                <a16:creationId xmlns:a16="http://schemas.microsoft.com/office/drawing/2014/main" xmlns="" id="{62582DA8-DD09-4255-AE93-0DE9C157B38B}"/>
              </a:ext>
            </a:extLst>
          </p:cNvPr>
          <p:cNvSpPr>
            <a:spLocks noGrp="1" noChangeArrowheads="1"/>
          </p:cNvSpPr>
          <p:nvPr>
            <p:ph type="title"/>
          </p:nvPr>
        </p:nvSpPr>
        <p:spPr/>
        <p:txBody>
          <a:bodyPr/>
          <a:lstStyle/>
          <a:p>
            <a:r>
              <a:rPr lang="en-US" altLang="en-US" sz="2200" dirty="0" err="1"/>
              <a:t>MicroChannel</a:t>
            </a:r>
            <a:r>
              <a:rPr lang="en-US" altLang="en-US" sz="2200" dirty="0"/>
              <a:t> Plates</a:t>
            </a:r>
          </a:p>
        </p:txBody>
      </p:sp>
      <p:pic>
        <p:nvPicPr>
          <p:cNvPr id="303108" name="Picture 4" descr="http://hea-www.harvard.edu/HRC/mcp/fmcp.gif">
            <a:extLst>
              <a:ext uri="{FF2B5EF4-FFF2-40B4-BE49-F238E27FC236}">
                <a16:creationId xmlns:a16="http://schemas.microsoft.com/office/drawing/2014/main" xmlns="" id="{CA734BA1-E794-467B-9715-F71984F0987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80304" y="1237735"/>
            <a:ext cx="4848225" cy="3619500"/>
          </a:xfrm>
          <a:prstGeom prst="rect">
            <a:avLst/>
          </a:prstGeom>
          <a:noFill/>
          <a:extLst>
            <a:ext uri="{909E8E84-426E-40DD-AFC4-6F175D3DCCD1}">
              <a14:hiddenFill xmlns:a14="http://schemas.microsoft.com/office/drawing/2010/main" xmlns="">
                <a:solidFill>
                  <a:srgbClr val="FFFFFF"/>
                </a:solidFill>
              </a14:hiddenFill>
            </a:ext>
          </a:extLst>
        </p:spPr>
      </p:pic>
      <p:pic>
        <p:nvPicPr>
          <p:cNvPr id="303110" name="Picture 6" descr="fchann">
            <a:extLst>
              <a:ext uri="{FF2B5EF4-FFF2-40B4-BE49-F238E27FC236}">
                <a16:creationId xmlns:a16="http://schemas.microsoft.com/office/drawing/2014/main" xmlns="" id="{3CD9FD87-7302-41D8-944E-FEDB0D572CD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1" y="2514600"/>
            <a:ext cx="3414713" cy="3886200"/>
          </a:xfrm>
          <a:prstGeom prst="rect">
            <a:avLst/>
          </a:prstGeom>
          <a:noFill/>
          <a:extLst>
            <a:ext uri="{909E8E84-426E-40DD-AFC4-6F175D3DCCD1}">
              <a14:hiddenFill xmlns:a14="http://schemas.microsoft.com/office/drawing/2010/main" xmlns="">
                <a:solidFill>
                  <a:srgbClr val="FFFFFF"/>
                </a:solidFill>
              </a14:hiddenFill>
            </a:ext>
          </a:extLst>
        </p:spPr>
      </p:pic>
      <p:pic>
        <p:nvPicPr>
          <p:cNvPr id="303111" name="Picture 7" descr="http://www.tectra-gmbh.com/_icons/MCP_magnification.jpg">
            <a:extLst>
              <a:ext uri="{FF2B5EF4-FFF2-40B4-BE49-F238E27FC236}">
                <a16:creationId xmlns:a16="http://schemas.microsoft.com/office/drawing/2014/main" xmlns="" id="{006AE6E1-1E31-48A4-B9D8-2DD3B522D72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48401" y="304800"/>
            <a:ext cx="4003675" cy="2559050"/>
          </a:xfrm>
          <a:prstGeom prst="rect">
            <a:avLst/>
          </a:prstGeom>
          <a:noFill/>
          <a:extLst>
            <a:ext uri="{909E8E84-426E-40DD-AFC4-6F175D3DCCD1}">
              <a14:hiddenFill xmlns:a14="http://schemas.microsoft.com/office/drawing/2010/main" xmlns="">
                <a:solidFill>
                  <a:srgbClr val="FFFFFF"/>
                </a:solidFill>
              </a14:hiddenFill>
            </a:ext>
          </a:extLst>
        </p:spPr>
      </p:pic>
      <p:sp>
        <p:nvSpPr>
          <p:cNvPr id="303114" name="Text Box 10">
            <a:extLst>
              <a:ext uri="{FF2B5EF4-FFF2-40B4-BE49-F238E27FC236}">
                <a16:creationId xmlns:a16="http://schemas.microsoft.com/office/drawing/2014/main" xmlns="" id="{80420D67-53B0-4DA1-B1CA-E7B460DDCA95}"/>
              </a:ext>
            </a:extLst>
          </p:cNvPr>
          <p:cNvSpPr txBox="1">
            <a:spLocks noChangeArrowheads="1"/>
          </p:cNvSpPr>
          <p:nvPr/>
        </p:nvSpPr>
        <p:spPr bwMode="auto">
          <a:xfrm>
            <a:off x="1004116" y="4857235"/>
            <a:ext cx="480060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dirty="0"/>
              <a:t>Standard detector used for low energy particles – sensitive to all particles – photons, electrons, ions, neutrals</a:t>
            </a:r>
          </a:p>
        </p:txBody>
      </p:sp>
      <p:sp>
        <p:nvSpPr>
          <p:cNvPr id="9" name="TextBox 8"/>
          <p:cNvSpPr txBox="1"/>
          <p:nvPr/>
        </p:nvSpPr>
        <p:spPr>
          <a:xfrm>
            <a:off x="10601608" y="2372008"/>
            <a:ext cx="1590392" cy="1200329"/>
          </a:xfrm>
          <a:prstGeom prst="rect">
            <a:avLst/>
          </a:prstGeom>
          <a:noFill/>
        </p:spPr>
        <p:txBody>
          <a:bodyPr wrap="square" rtlCol="0">
            <a:spAutoFit/>
          </a:bodyPr>
          <a:lstStyle/>
          <a:p>
            <a:r>
              <a:rPr lang="en-US" dirty="0" smtClean="0"/>
              <a:t>~5 micron</a:t>
            </a:r>
          </a:p>
          <a:p>
            <a:r>
              <a:rPr lang="en-US" dirty="0" smtClean="0"/>
              <a:t>40:1 or greater is often the aspect ratio</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xmlns="" id="{7C71E8CF-C0B9-4EE7-9A24-F32C98C7D51E}"/>
              </a:ext>
            </a:extLst>
          </p:cNvPr>
          <p:cNvSpPr>
            <a:spLocks noGrp="1"/>
          </p:cNvSpPr>
          <p:nvPr>
            <p:ph type="sldNum" sz="quarter" idx="11"/>
          </p:nvPr>
        </p:nvSpPr>
        <p:spPr/>
        <p:txBody>
          <a:bodyPr/>
          <a:lstStyle/>
          <a:p>
            <a:fld id="{FBA34B28-BB76-42D7-B583-1684F1C3E8CD}" type="slidenum">
              <a:rPr lang="en-US" altLang="en-US"/>
              <a:pPr/>
              <a:t>34</a:t>
            </a:fld>
            <a:endParaRPr lang="en-US" altLang="en-US"/>
          </a:p>
        </p:txBody>
      </p:sp>
      <p:sp>
        <p:nvSpPr>
          <p:cNvPr id="315396" name="Rectangle 4">
            <a:extLst>
              <a:ext uri="{FF2B5EF4-FFF2-40B4-BE49-F238E27FC236}">
                <a16:creationId xmlns:a16="http://schemas.microsoft.com/office/drawing/2014/main" xmlns="" id="{75B2E732-A8FF-4A0C-BE4D-5979DA65883F}"/>
              </a:ext>
            </a:extLst>
          </p:cNvPr>
          <p:cNvSpPr>
            <a:spLocks noGrp="1" noChangeArrowheads="1"/>
          </p:cNvSpPr>
          <p:nvPr>
            <p:ph type="title"/>
          </p:nvPr>
        </p:nvSpPr>
        <p:spPr/>
        <p:txBody>
          <a:bodyPr/>
          <a:lstStyle/>
          <a:p>
            <a:endParaRPr lang="en-US" altLang="en-US" dirty="0"/>
          </a:p>
        </p:txBody>
      </p:sp>
      <p:pic>
        <p:nvPicPr>
          <p:cNvPr id="315397" name="Picture 5" descr="http://hea-www.harvard.edu/HRC/mcp/fmcp.gif">
            <a:extLst>
              <a:ext uri="{FF2B5EF4-FFF2-40B4-BE49-F238E27FC236}">
                <a16:creationId xmlns:a16="http://schemas.microsoft.com/office/drawing/2014/main" xmlns="" id="{B87984E4-A6EC-45DC-B7DC-2F0F914A4E6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0" y="1447800"/>
            <a:ext cx="3810000" cy="2844800"/>
          </a:xfrm>
          <a:prstGeom prst="rect">
            <a:avLst/>
          </a:prstGeom>
          <a:noFill/>
          <a:extLst>
            <a:ext uri="{909E8E84-426E-40DD-AFC4-6F175D3DCCD1}">
              <a14:hiddenFill xmlns:a14="http://schemas.microsoft.com/office/drawing/2010/main" xmlns="">
                <a:solidFill>
                  <a:srgbClr val="FFFFFF"/>
                </a:solidFill>
              </a14:hiddenFill>
            </a:ext>
          </a:extLst>
        </p:spPr>
      </p:pic>
      <p:pic>
        <p:nvPicPr>
          <p:cNvPr id="315400" name="Picture 8" descr="http://upload.wikimedia.org/wikipedia/commons/5/50/Mcp_schematic.gif">
            <a:extLst>
              <a:ext uri="{FF2B5EF4-FFF2-40B4-BE49-F238E27FC236}">
                <a16:creationId xmlns:a16="http://schemas.microsoft.com/office/drawing/2014/main" xmlns="" id="{4BFEA8E6-EAD9-4F59-8D62-5D8406C37C5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67400" y="2844800"/>
            <a:ext cx="3886200" cy="301783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http://www.amptek.com/a111aray.gif">
            <a:extLst>
              <a:ext uri="{FF2B5EF4-FFF2-40B4-BE49-F238E27FC236}">
                <a16:creationId xmlns:a16="http://schemas.microsoft.com/office/drawing/2014/main" xmlns="" id="{70786390-400B-4406-8778-638C29A0CDA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28118" y="1463211"/>
            <a:ext cx="3781425" cy="38671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xmlns="" id="{8D2BF247-D7D7-4B8B-9732-060F0B355A2F}"/>
              </a:ext>
            </a:extLst>
          </p:cNvPr>
          <p:cNvSpPr>
            <a:spLocks noGrp="1"/>
          </p:cNvSpPr>
          <p:nvPr>
            <p:ph type="sldNum" sz="quarter" idx="11"/>
          </p:nvPr>
        </p:nvSpPr>
        <p:spPr/>
        <p:txBody>
          <a:bodyPr/>
          <a:lstStyle/>
          <a:p>
            <a:fld id="{8B4F9272-142F-4815-A336-F62D1415E333}" type="slidenum">
              <a:rPr lang="en-US" altLang="en-US"/>
              <a:pPr/>
              <a:t>35</a:t>
            </a:fld>
            <a:endParaRPr lang="en-US" altLang="en-US"/>
          </a:p>
        </p:txBody>
      </p:sp>
      <p:sp>
        <p:nvSpPr>
          <p:cNvPr id="319492" name="Rectangle 4">
            <a:extLst>
              <a:ext uri="{FF2B5EF4-FFF2-40B4-BE49-F238E27FC236}">
                <a16:creationId xmlns:a16="http://schemas.microsoft.com/office/drawing/2014/main" xmlns="" id="{7DBCBA12-51F9-429F-AE84-970D3FB6EB06}"/>
              </a:ext>
            </a:extLst>
          </p:cNvPr>
          <p:cNvSpPr>
            <a:spLocks noGrp="1" noChangeArrowheads="1"/>
          </p:cNvSpPr>
          <p:nvPr>
            <p:ph type="title"/>
          </p:nvPr>
        </p:nvSpPr>
        <p:spPr/>
        <p:txBody>
          <a:bodyPr/>
          <a:lstStyle/>
          <a:p>
            <a:r>
              <a:rPr lang="en-US" altLang="en-US" sz="2200" dirty="0"/>
              <a:t>CEM   (and MCP) efficiency</a:t>
            </a:r>
          </a:p>
        </p:txBody>
      </p:sp>
      <p:pic>
        <p:nvPicPr>
          <p:cNvPr id="319494" name="Picture 6" descr="[efficiency vs. energy plot]">
            <a:extLst>
              <a:ext uri="{FF2B5EF4-FFF2-40B4-BE49-F238E27FC236}">
                <a16:creationId xmlns:a16="http://schemas.microsoft.com/office/drawing/2014/main" xmlns="" id="{6F574042-8E38-4691-9DDF-A739737C539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600" y="1143001"/>
            <a:ext cx="4191000" cy="2047875"/>
          </a:xfrm>
          <a:prstGeom prst="rect">
            <a:avLst/>
          </a:prstGeom>
          <a:noFill/>
          <a:extLst>
            <a:ext uri="{909E8E84-426E-40DD-AFC4-6F175D3DCCD1}">
              <a14:hiddenFill xmlns:a14="http://schemas.microsoft.com/office/drawing/2010/main" xmlns="">
                <a:solidFill>
                  <a:srgbClr val="FFFFFF"/>
                </a:solidFill>
              </a14:hiddenFill>
            </a:ext>
          </a:extLst>
        </p:spPr>
      </p:pic>
      <p:sp>
        <p:nvSpPr>
          <p:cNvPr id="319495" name="Text Box 7">
            <a:extLst>
              <a:ext uri="{FF2B5EF4-FFF2-40B4-BE49-F238E27FC236}">
                <a16:creationId xmlns:a16="http://schemas.microsoft.com/office/drawing/2014/main" xmlns="" id="{5BC62AB8-BD49-437F-B408-868363E2FA2D}"/>
              </a:ext>
            </a:extLst>
          </p:cNvPr>
          <p:cNvSpPr txBox="1">
            <a:spLocks noChangeArrowheads="1"/>
          </p:cNvSpPr>
          <p:nvPr/>
        </p:nvSpPr>
        <p:spPr bwMode="auto">
          <a:xfrm>
            <a:off x="1905000" y="3124200"/>
            <a:ext cx="41148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200"/>
              <a:t>CEM Electron Response</a:t>
            </a:r>
            <a:br>
              <a:rPr lang="en-US" altLang="en-US" sz="1200"/>
            </a:br>
            <a:r>
              <a:rPr lang="en-US" altLang="en-US" sz="1200"/>
              <a:t>From: Pashman, G., et al., Rev. of Sci. Inst., 41, 1706 (1970)</a:t>
            </a:r>
            <a:r>
              <a:rPr lang="en-US" altLang="en-US" sz="1600"/>
              <a:t> </a:t>
            </a:r>
          </a:p>
        </p:txBody>
      </p:sp>
      <p:pic>
        <p:nvPicPr>
          <p:cNvPr id="319496" name="Picture 8" descr="[efficiency vs. energy plot]">
            <a:extLst>
              <a:ext uri="{FF2B5EF4-FFF2-40B4-BE49-F238E27FC236}">
                <a16:creationId xmlns:a16="http://schemas.microsoft.com/office/drawing/2014/main" xmlns="" id="{4F39A8FF-82BF-4930-A892-1903256371E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8400" y="990600"/>
            <a:ext cx="4191000" cy="2190750"/>
          </a:xfrm>
          <a:prstGeom prst="rect">
            <a:avLst/>
          </a:prstGeom>
          <a:noFill/>
          <a:extLst>
            <a:ext uri="{909E8E84-426E-40DD-AFC4-6F175D3DCCD1}">
              <a14:hiddenFill xmlns:a14="http://schemas.microsoft.com/office/drawing/2010/main" xmlns="">
                <a:solidFill>
                  <a:srgbClr val="FFFFFF"/>
                </a:solidFill>
              </a14:hiddenFill>
            </a:ext>
          </a:extLst>
        </p:spPr>
      </p:pic>
      <p:sp>
        <p:nvSpPr>
          <p:cNvPr id="319497" name="Text Box 9">
            <a:extLst>
              <a:ext uri="{FF2B5EF4-FFF2-40B4-BE49-F238E27FC236}">
                <a16:creationId xmlns:a16="http://schemas.microsoft.com/office/drawing/2014/main" xmlns="" id="{A0C97DC4-42A5-4BFE-8EB1-46EE41669060}"/>
              </a:ext>
            </a:extLst>
          </p:cNvPr>
          <p:cNvSpPr txBox="1">
            <a:spLocks noChangeArrowheads="1"/>
          </p:cNvSpPr>
          <p:nvPr/>
        </p:nvSpPr>
        <p:spPr bwMode="auto">
          <a:xfrm>
            <a:off x="6858000" y="3048000"/>
            <a:ext cx="3581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200"/>
              <a:t>CEM Proton Efficiency</a:t>
            </a:r>
            <a:br>
              <a:rPr lang="en-US" altLang="en-US" sz="1200"/>
            </a:br>
            <a:r>
              <a:rPr lang="en-US" altLang="en-US" sz="1200"/>
              <a:t>From: Egidi, Rev. of Sci. Inst., 40, 88 (1969) </a:t>
            </a:r>
          </a:p>
        </p:txBody>
      </p:sp>
      <p:pic>
        <p:nvPicPr>
          <p:cNvPr id="319498" name="Picture 10" descr="[efficiency vs. wavelength plot]">
            <a:extLst>
              <a:ext uri="{FF2B5EF4-FFF2-40B4-BE49-F238E27FC236}">
                <a16:creationId xmlns:a16="http://schemas.microsoft.com/office/drawing/2014/main" xmlns="" id="{CA7EF840-9BE9-4875-A671-FB3B20BB800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43050" y="3695253"/>
            <a:ext cx="4476750" cy="2000250"/>
          </a:xfrm>
          <a:prstGeom prst="rect">
            <a:avLst/>
          </a:prstGeom>
          <a:noFill/>
          <a:extLst>
            <a:ext uri="{909E8E84-426E-40DD-AFC4-6F175D3DCCD1}">
              <a14:hiddenFill xmlns:a14="http://schemas.microsoft.com/office/drawing/2010/main" xmlns="">
                <a:solidFill>
                  <a:srgbClr val="FFFFFF"/>
                </a:solidFill>
              </a14:hiddenFill>
            </a:ext>
          </a:extLst>
        </p:spPr>
      </p:pic>
      <p:sp>
        <p:nvSpPr>
          <p:cNvPr id="319499" name="Text Box 11">
            <a:extLst>
              <a:ext uri="{FF2B5EF4-FFF2-40B4-BE49-F238E27FC236}">
                <a16:creationId xmlns:a16="http://schemas.microsoft.com/office/drawing/2014/main" xmlns="" id="{CC2D39C5-075E-44C0-BDCF-85717BF98451}"/>
              </a:ext>
            </a:extLst>
          </p:cNvPr>
          <p:cNvSpPr txBox="1">
            <a:spLocks noChangeArrowheads="1"/>
          </p:cNvSpPr>
          <p:nvPr/>
        </p:nvSpPr>
        <p:spPr bwMode="auto">
          <a:xfrm>
            <a:off x="1828800" y="5685935"/>
            <a:ext cx="411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200" dirty="0"/>
              <a:t>CEM absolute vacuum ultraviolet response</a:t>
            </a:r>
            <a:br>
              <a:rPr lang="en-US" altLang="en-US" sz="1200" dirty="0"/>
            </a:br>
            <a:r>
              <a:rPr lang="en-US" altLang="en-US" sz="1200" dirty="0"/>
              <a:t>From: Johnson, M.C., Rev. of Sci. Inst., 40, 311 (1969) </a:t>
            </a:r>
          </a:p>
        </p:txBody>
      </p:sp>
      <p:pic>
        <p:nvPicPr>
          <p:cNvPr id="319500" name="Picture 12" descr="[efficiency vs. wavelength plot]">
            <a:extLst>
              <a:ext uri="{FF2B5EF4-FFF2-40B4-BE49-F238E27FC236}">
                <a16:creationId xmlns:a16="http://schemas.microsoft.com/office/drawing/2014/main" xmlns="" id="{5E92AF94-B45D-462F-A8A2-66F025BA207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48400" y="3490499"/>
            <a:ext cx="3952875" cy="2619375"/>
          </a:xfrm>
          <a:prstGeom prst="rect">
            <a:avLst/>
          </a:prstGeom>
          <a:noFill/>
          <a:extLst>
            <a:ext uri="{909E8E84-426E-40DD-AFC4-6F175D3DCCD1}">
              <a14:hiddenFill xmlns:a14="http://schemas.microsoft.com/office/drawing/2010/main" xmlns="">
                <a:solidFill>
                  <a:srgbClr val="FFFFFF"/>
                </a:solidFill>
              </a14:hiddenFill>
            </a:ext>
          </a:extLst>
        </p:spPr>
      </p:pic>
      <p:sp>
        <p:nvSpPr>
          <p:cNvPr id="319501" name="Text Box 13">
            <a:extLst>
              <a:ext uri="{FF2B5EF4-FFF2-40B4-BE49-F238E27FC236}">
                <a16:creationId xmlns:a16="http://schemas.microsoft.com/office/drawing/2014/main" xmlns="" id="{601F415E-E95A-46F3-9847-2F01945D2F1A}"/>
              </a:ext>
            </a:extLst>
          </p:cNvPr>
          <p:cNvSpPr txBox="1">
            <a:spLocks noChangeArrowheads="1"/>
          </p:cNvSpPr>
          <p:nvPr/>
        </p:nvSpPr>
        <p:spPr bwMode="auto">
          <a:xfrm>
            <a:off x="6400800" y="6338888"/>
            <a:ext cx="42672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200"/>
              <a:t>CEM x-ray response</a:t>
            </a:r>
            <a:br>
              <a:rPr lang="en-US" altLang="en-US" sz="1200"/>
            </a:br>
            <a:r>
              <a:rPr lang="en-US" altLang="en-US" sz="1000"/>
              <a:t>From: Smith, D.G., et al., Trans. of the IEEE, NS-15, 541 (1968)</a:t>
            </a:r>
            <a:r>
              <a:rPr lang="en-US" altLang="en-US" sz="160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059B65BC-733C-4221-93E8-72A10930FD03}"/>
              </a:ext>
            </a:extLst>
          </p:cNvPr>
          <p:cNvSpPr>
            <a:spLocks noGrp="1"/>
          </p:cNvSpPr>
          <p:nvPr>
            <p:ph type="sldNum" sz="quarter" idx="11"/>
          </p:nvPr>
        </p:nvSpPr>
        <p:spPr/>
        <p:txBody>
          <a:bodyPr/>
          <a:lstStyle/>
          <a:p>
            <a:fld id="{9A48C0F0-A5C9-4D02-AF90-845CC83FC6D8}" type="slidenum">
              <a:rPr lang="en-US" altLang="en-US"/>
              <a:pPr/>
              <a:t>36</a:t>
            </a:fld>
            <a:endParaRPr lang="en-US" altLang="en-US"/>
          </a:p>
        </p:txBody>
      </p:sp>
      <p:pic>
        <p:nvPicPr>
          <p:cNvPr id="321541" name="Picture 5">
            <a:extLst>
              <a:ext uri="{FF2B5EF4-FFF2-40B4-BE49-F238E27FC236}">
                <a16:creationId xmlns:a16="http://schemas.microsoft.com/office/drawing/2014/main" xmlns="" id="{3B2C0913-4B80-47C9-ADEA-1CA66CFF7D3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14913" y="-126715"/>
            <a:ext cx="7177087" cy="635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1542" name="Rectangle 6">
            <a:extLst>
              <a:ext uri="{FF2B5EF4-FFF2-40B4-BE49-F238E27FC236}">
                <a16:creationId xmlns:a16="http://schemas.microsoft.com/office/drawing/2014/main" xmlns="" id="{AD728091-AD2C-4EB1-A2FC-B85B2D172CFE}"/>
              </a:ext>
            </a:extLst>
          </p:cNvPr>
          <p:cNvSpPr>
            <a:spLocks noGrp="1" noChangeArrowheads="1"/>
          </p:cNvSpPr>
          <p:nvPr>
            <p:ph type="title"/>
          </p:nvPr>
        </p:nvSpPr>
        <p:spPr>
          <a:xfrm>
            <a:off x="1105203" y="804889"/>
            <a:ext cx="9605635" cy="1059305"/>
          </a:xfrm>
        </p:spPr>
        <p:txBody>
          <a:bodyPr/>
          <a:lstStyle/>
          <a:p>
            <a:r>
              <a:rPr lang="en-US" altLang="en-US" sz="2200" dirty="0"/>
              <a:t>Electrostatic Analyzers</a:t>
            </a:r>
          </a:p>
        </p:txBody>
      </p:sp>
      <p:sp>
        <p:nvSpPr>
          <p:cNvPr id="321543" name="Rectangle 7">
            <a:extLst>
              <a:ext uri="{FF2B5EF4-FFF2-40B4-BE49-F238E27FC236}">
                <a16:creationId xmlns:a16="http://schemas.microsoft.com/office/drawing/2014/main" xmlns="" id="{0850C5D7-AA7C-47D1-84B3-948D369FB60F}"/>
              </a:ext>
            </a:extLst>
          </p:cNvPr>
          <p:cNvSpPr>
            <a:spLocks noGrp="1" noChangeArrowheads="1"/>
          </p:cNvSpPr>
          <p:nvPr>
            <p:ph type="body" sz="half" idx="1"/>
          </p:nvPr>
        </p:nvSpPr>
        <p:spPr>
          <a:xfrm>
            <a:off x="409254" y="1874178"/>
            <a:ext cx="4038600" cy="3886200"/>
          </a:xfrm>
        </p:spPr>
        <p:txBody>
          <a:bodyPr/>
          <a:lstStyle/>
          <a:p>
            <a:pPr>
              <a:lnSpc>
                <a:spcPct val="90000"/>
              </a:lnSpc>
            </a:pPr>
            <a:r>
              <a:rPr lang="en-US" altLang="en-US" dirty="0"/>
              <a:t>Top Hat analyzers</a:t>
            </a:r>
          </a:p>
          <a:p>
            <a:pPr lvl="1">
              <a:lnSpc>
                <a:spcPct val="90000"/>
              </a:lnSpc>
            </a:pPr>
            <a:r>
              <a:rPr lang="en-US" altLang="en-US" dirty="0"/>
              <a:t> Energy resolution: </a:t>
            </a:r>
            <a:r>
              <a:rPr lang="en-US" altLang="en-US" dirty="0" err="1"/>
              <a:t>dE</a:t>
            </a:r>
            <a:r>
              <a:rPr lang="en-US" altLang="en-US" dirty="0"/>
              <a:t>/E~0.1</a:t>
            </a:r>
          </a:p>
          <a:p>
            <a:pPr lvl="1">
              <a:lnSpc>
                <a:spcPct val="90000"/>
              </a:lnSpc>
            </a:pPr>
            <a:r>
              <a:rPr lang="en-US" altLang="en-US" dirty="0"/>
              <a:t> Angle resolution: ~7 degrees.</a:t>
            </a:r>
          </a:p>
          <a:p>
            <a:pPr lvl="1">
              <a:lnSpc>
                <a:spcPct val="90000"/>
              </a:lnSpc>
            </a:pPr>
            <a:r>
              <a:rPr lang="en-US" altLang="en-US" dirty="0"/>
              <a:t>Disk like field of view</a:t>
            </a:r>
          </a:p>
          <a:p>
            <a:pPr lvl="1">
              <a:lnSpc>
                <a:spcPct val="90000"/>
              </a:lnSpc>
            </a:pPr>
            <a:r>
              <a:rPr lang="en-US" altLang="en-US" dirty="0"/>
              <a:t>Uses Electrostatic deflection </a:t>
            </a:r>
          </a:p>
          <a:p>
            <a:pPr lvl="2">
              <a:lnSpc>
                <a:spcPct val="90000"/>
              </a:lnSpc>
            </a:pPr>
            <a:r>
              <a:rPr lang="en-US" altLang="en-US" dirty="0"/>
              <a:t>high energy limited to ~40 keV</a:t>
            </a:r>
          </a:p>
          <a:p>
            <a:pPr lvl="2">
              <a:lnSpc>
                <a:spcPct val="90000"/>
              </a:lnSpc>
            </a:pPr>
            <a:r>
              <a:rPr lang="en-US" altLang="en-US" dirty="0"/>
              <a:t>Low energy limit ~0 eV</a:t>
            </a:r>
          </a:p>
          <a:p>
            <a:pPr lvl="2">
              <a:lnSpc>
                <a:spcPct val="90000"/>
              </a:lnSpc>
            </a:pPr>
            <a:r>
              <a:rPr lang="en-US" altLang="en-US" dirty="0"/>
              <a:t>Samples phase space by sweeping voltage</a:t>
            </a:r>
          </a:p>
          <a:p>
            <a:pPr lvl="1">
              <a:lnSpc>
                <a:spcPct val="90000"/>
              </a:lnSpc>
            </a:pPr>
            <a:r>
              <a:rPr lang="en-US" altLang="en-US" dirty="0"/>
              <a:t>Rejects neutrals</a:t>
            </a:r>
          </a:p>
          <a:p>
            <a:pPr lvl="1">
              <a:lnSpc>
                <a:spcPct val="90000"/>
              </a:lnSpc>
            </a:pPr>
            <a:r>
              <a:rPr lang="en-US" altLang="en-US" dirty="0"/>
              <a:t>Discriminates electrons and 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xmlns="" id="{2A455C62-116B-4088-B01C-88AFD2D4549C}"/>
              </a:ext>
            </a:extLst>
          </p:cNvPr>
          <p:cNvSpPr>
            <a:spLocks noGrp="1"/>
          </p:cNvSpPr>
          <p:nvPr>
            <p:ph type="dt" sz="half" idx="10"/>
          </p:nvPr>
        </p:nvSpPr>
        <p:spPr/>
        <p:txBody>
          <a:bodyPr/>
          <a:lstStyle/>
          <a:p>
            <a:r>
              <a:rPr lang="en-US" altLang="en-US"/>
              <a:t>October 19-22</a:t>
            </a:r>
          </a:p>
        </p:txBody>
      </p:sp>
      <p:sp>
        <p:nvSpPr>
          <p:cNvPr id="6" name="Slide Number Placeholder 3">
            <a:extLst>
              <a:ext uri="{FF2B5EF4-FFF2-40B4-BE49-F238E27FC236}">
                <a16:creationId xmlns:a16="http://schemas.microsoft.com/office/drawing/2014/main" xmlns="" id="{56C9410C-AF34-431D-84AF-144309A2DCFD}"/>
              </a:ext>
            </a:extLst>
          </p:cNvPr>
          <p:cNvSpPr>
            <a:spLocks noGrp="1"/>
          </p:cNvSpPr>
          <p:nvPr>
            <p:ph type="sldNum" sz="quarter" idx="11"/>
          </p:nvPr>
        </p:nvSpPr>
        <p:spPr/>
        <p:txBody>
          <a:bodyPr/>
          <a:lstStyle/>
          <a:p>
            <a:fld id="{4C461BE8-C9ED-4403-9732-832E55E03A6C}" type="slidenum">
              <a:rPr lang="en-US" altLang="en-US"/>
              <a:pPr/>
              <a:t>37</a:t>
            </a:fld>
            <a:endParaRPr lang="en-US" altLang="en-US"/>
          </a:p>
        </p:txBody>
      </p:sp>
      <p:pic>
        <p:nvPicPr>
          <p:cNvPr id="324613" name="Picture 5">
            <a:extLst>
              <a:ext uri="{FF2B5EF4-FFF2-40B4-BE49-F238E27FC236}">
                <a16:creationId xmlns:a16="http://schemas.microsoft.com/office/drawing/2014/main" xmlns="" id="{38A9BCED-BAD1-4A3F-BE1D-0097910FCB9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90563" y="212724"/>
            <a:ext cx="7092950" cy="610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4612" name="Rectangle 4">
            <a:extLst>
              <a:ext uri="{FF2B5EF4-FFF2-40B4-BE49-F238E27FC236}">
                <a16:creationId xmlns:a16="http://schemas.microsoft.com/office/drawing/2014/main" xmlns="" id="{DB0B71DD-5AE9-4E23-9615-261C5C716425}"/>
              </a:ext>
            </a:extLst>
          </p:cNvPr>
          <p:cNvSpPr>
            <a:spLocks noGrp="1" noChangeArrowheads="1"/>
          </p:cNvSpPr>
          <p:nvPr>
            <p:ph type="title"/>
          </p:nvPr>
        </p:nvSpPr>
        <p:spPr>
          <a:xfrm>
            <a:off x="1451580" y="804519"/>
            <a:ext cx="3538984" cy="1049235"/>
          </a:xfrm>
        </p:spPr>
        <p:txBody>
          <a:bodyPr/>
          <a:lstStyle/>
          <a:p>
            <a:r>
              <a:rPr lang="en-US" altLang="en-US" sz="2200" dirty="0"/>
              <a:t>ESA – Energy angle response</a:t>
            </a:r>
          </a:p>
        </p:txBody>
      </p:sp>
      <p:sp>
        <p:nvSpPr>
          <p:cNvPr id="324614" name="Text Box 6">
            <a:extLst>
              <a:ext uri="{FF2B5EF4-FFF2-40B4-BE49-F238E27FC236}">
                <a16:creationId xmlns:a16="http://schemas.microsoft.com/office/drawing/2014/main" xmlns="" id="{C37A86E5-2C6B-4953-A5D5-68274C7B901F}"/>
              </a:ext>
            </a:extLst>
          </p:cNvPr>
          <p:cNvSpPr txBox="1">
            <a:spLocks noChangeArrowheads="1"/>
          </p:cNvSpPr>
          <p:nvPr/>
        </p:nvSpPr>
        <p:spPr bwMode="auto">
          <a:xfrm>
            <a:off x="7970949" y="6159423"/>
            <a:ext cx="3810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1000" dirty="0"/>
              <a:t>Calibration of Particle Instruments in Space Physics – ISSI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110A8BC5-B861-4E98-B778-BBD3050111EE}"/>
              </a:ext>
            </a:extLst>
          </p:cNvPr>
          <p:cNvSpPr>
            <a:spLocks noGrp="1"/>
          </p:cNvSpPr>
          <p:nvPr>
            <p:ph type="sldNum" sz="quarter" idx="11"/>
          </p:nvPr>
        </p:nvSpPr>
        <p:spPr/>
        <p:txBody>
          <a:bodyPr/>
          <a:lstStyle/>
          <a:p>
            <a:fld id="{87502E40-2258-4E4C-B3E7-704427FE38B0}" type="slidenum">
              <a:rPr lang="en-US" altLang="en-US"/>
              <a:pPr/>
              <a:t>38</a:t>
            </a:fld>
            <a:endParaRPr lang="en-US" altLang="en-US"/>
          </a:p>
        </p:txBody>
      </p:sp>
      <p:sp>
        <p:nvSpPr>
          <p:cNvPr id="333828" name="Rectangle 4">
            <a:extLst>
              <a:ext uri="{FF2B5EF4-FFF2-40B4-BE49-F238E27FC236}">
                <a16:creationId xmlns:a16="http://schemas.microsoft.com/office/drawing/2014/main" xmlns="" id="{F841984F-F39C-42E0-B11D-985B8A063EEE}"/>
              </a:ext>
            </a:extLst>
          </p:cNvPr>
          <p:cNvSpPr>
            <a:spLocks noGrp="1" noChangeArrowheads="1"/>
          </p:cNvSpPr>
          <p:nvPr>
            <p:ph type="title"/>
          </p:nvPr>
        </p:nvSpPr>
        <p:spPr/>
        <p:txBody>
          <a:bodyPr/>
          <a:lstStyle/>
          <a:p>
            <a:r>
              <a:rPr lang="en-US" altLang="en-US" sz="2200"/>
              <a:t>ESA on a spinning spacecraft</a:t>
            </a:r>
          </a:p>
        </p:txBody>
      </p:sp>
      <p:sp>
        <p:nvSpPr>
          <p:cNvPr id="333830" name="Rectangle 6">
            <a:extLst>
              <a:ext uri="{FF2B5EF4-FFF2-40B4-BE49-F238E27FC236}">
                <a16:creationId xmlns:a16="http://schemas.microsoft.com/office/drawing/2014/main" xmlns="" id="{A40DF1D0-F015-4B67-8B0F-BAAD4748197E}"/>
              </a:ext>
            </a:extLst>
          </p:cNvPr>
          <p:cNvSpPr>
            <a:spLocks noGrp="1" noChangeArrowheads="1"/>
          </p:cNvSpPr>
          <p:nvPr>
            <p:ph type="body" sz="half" idx="1"/>
          </p:nvPr>
        </p:nvSpPr>
        <p:spPr/>
        <p:txBody>
          <a:bodyPr/>
          <a:lstStyle/>
          <a:p>
            <a:r>
              <a:rPr lang="en-US" altLang="en-US" sz="2600" dirty="0"/>
              <a:t>Full 4Pi field of view can be obtained on a rotating </a:t>
            </a:r>
            <a:r>
              <a:rPr lang="en-US" altLang="en-US" sz="2600" dirty="0" smtClean="0"/>
              <a:t>spacecraft</a:t>
            </a:r>
          </a:p>
          <a:p>
            <a:r>
              <a:rPr lang="en-US" altLang="en-US" sz="2600" dirty="0" smtClean="0"/>
              <a:t>When you can’t spin</a:t>
            </a:r>
            <a:r>
              <a:rPr lang="en-US" altLang="en-US" sz="2600" dirty="0"/>
              <a:t> </a:t>
            </a:r>
            <a:r>
              <a:rPr lang="en-US" altLang="en-US" sz="2600" dirty="0" smtClean="0"/>
              <a:t>-&gt; deflect</a:t>
            </a:r>
          </a:p>
        </p:txBody>
      </p:sp>
      <p:pic>
        <p:nvPicPr>
          <p:cNvPr id="333829" name="Picture 5">
            <a:extLst>
              <a:ext uri="{FF2B5EF4-FFF2-40B4-BE49-F238E27FC236}">
                <a16:creationId xmlns:a16="http://schemas.microsoft.com/office/drawing/2014/main" xmlns="" id="{1E74E119-334E-4690-A717-85CA3640EFC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0" y="533400"/>
            <a:ext cx="3981450" cy="5854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xmlns="" id="{FA29DEB3-2C0C-432A-8E1C-6ED2AE6C8A0C}"/>
              </a:ext>
            </a:extLst>
          </p:cNvPr>
          <p:cNvSpPr>
            <a:spLocks noGrp="1"/>
          </p:cNvSpPr>
          <p:nvPr>
            <p:ph type="sldNum" sz="quarter" idx="11"/>
          </p:nvPr>
        </p:nvSpPr>
        <p:spPr/>
        <p:txBody>
          <a:bodyPr/>
          <a:lstStyle/>
          <a:p>
            <a:fld id="{01CE764D-3471-410F-9734-1BAED3150172}" type="slidenum">
              <a:rPr lang="en-US" altLang="en-US"/>
              <a:pPr/>
              <a:t>39</a:t>
            </a:fld>
            <a:endParaRPr lang="en-US" altLang="en-US"/>
          </a:p>
        </p:txBody>
      </p:sp>
      <p:sp>
        <p:nvSpPr>
          <p:cNvPr id="326660" name="Rectangle 4">
            <a:extLst>
              <a:ext uri="{FF2B5EF4-FFF2-40B4-BE49-F238E27FC236}">
                <a16:creationId xmlns:a16="http://schemas.microsoft.com/office/drawing/2014/main" xmlns="" id="{32855637-A556-4F45-8818-2D5309A83E5A}"/>
              </a:ext>
            </a:extLst>
          </p:cNvPr>
          <p:cNvSpPr>
            <a:spLocks noGrp="1" noChangeArrowheads="1"/>
          </p:cNvSpPr>
          <p:nvPr>
            <p:ph type="title"/>
          </p:nvPr>
        </p:nvSpPr>
        <p:spPr/>
        <p:txBody>
          <a:bodyPr/>
          <a:lstStyle/>
          <a:p>
            <a:r>
              <a:rPr lang="en-US" altLang="en-US" sz="2200" dirty="0"/>
              <a:t>ESA with deflectors</a:t>
            </a:r>
          </a:p>
        </p:txBody>
      </p:sp>
      <p:sp>
        <p:nvSpPr>
          <p:cNvPr id="326662" name="Rectangle 6">
            <a:extLst>
              <a:ext uri="{FF2B5EF4-FFF2-40B4-BE49-F238E27FC236}">
                <a16:creationId xmlns:a16="http://schemas.microsoft.com/office/drawing/2014/main" xmlns="" id="{EC340398-E77F-42AC-A6BB-27E33482B2EB}"/>
              </a:ext>
            </a:extLst>
          </p:cNvPr>
          <p:cNvSpPr>
            <a:spLocks noGrp="1" noChangeArrowheads="1"/>
          </p:cNvSpPr>
          <p:nvPr>
            <p:ph type="body" idx="1"/>
          </p:nvPr>
        </p:nvSpPr>
        <p:spPr>
          <a:xfrm>
            <a:off x="1981200" y="5029200"/>
            <a:ext cx="8229600" cy="1295400"/>
          </a:xfrm>
        </p:spPr>
        <p:txBody>
          <a:bodyPr/>
          <a:lstStyle/>
          <a:p>
            <a:pPr>
              <a:lnSpc>
                <a:spcPct val="90000"/>
              </a:lnSpc>
            </a:pPr>
            <a:r>
              <a:rPr lang="en-US" altLang="en-US" sz="2100" dirty="0"/>
              <a:t>By adding deflectors a large FOV can be obtained</a:t>
            </a:r>
          </a:p>
          <a:p>
            <a:pPr>
              <a:lnSpc>
                <a:spcPct val="90000"/>
              </a:lnSpc>
            </a:pPr>
            <a:r>
              <a:rPr lang="en-US" altLang="en-US" sz="2100" dirty="0"/>
              <a:t>Modelled using potential solving/particle tracing software  i.e. (SIMION is a popular modeling package; we use)</a:t>
            </a:r>
          </a:p>
        </p:txBody>
      </p:sp>
      <p:pic>
        <p:nvPicPr>
          <p:cNvPr id="326661" name="Picture 4" descr="SWIA CSR F5 Figure.gif">
            <a:extLst>
              <a:ext uri="{FF2B5EF4-FFF2-40B4-BE49-F238E27FC236}">
                <a16:creationId xmlns:a16="http://schemas.microsoft.com/office/drawing/2014/main" xmlns="" id="{DC83D09E-B101-4FE6-A45F-8788637EF46E}"/>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0" y="1148188"/>
            <a:ext cx="6387921" cy="3856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F6E9B-AEB2-47C0-AB53-4F0CAADB37E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xmlns="" id="{86A6C0D9-147D-4E28-B345-72D4CD16B63A}"/>
              </a:ext>
            </a:extLst>
          </p:cNvPr>
          <p:cNvSpPr>
            <a:spLocks noGrp="1"/>
          </p:cNvSpPr>
          <p:nvPr>
            <p:ph idx="1"/>
          </p:nvPr>
        </p:nvSpPr>
        <p:spPr>
          <a:xfrm>
            <a:off x="1159479" y="2015732"/>
            <a:ext cx="9603275" cy="3450613"/>
          </a:xfrm>
        </p:spPr>
        <p:txBody>
          <a:bodyPr>
            <a:normAutofit/>
          </a:bodyPr>
          <a:lstStyle/>
          <a:p>
            <a:r>
              <a:rPr lang="en-US" dirty="0"/>
              <a:t>Particle Detectors</a:t>
            </a:r>
          </a:p>
          <a:p>
            <a:r>
              <a:rPr lang="en-US" dirty="0"/>
              <a:t>Magnetic Field Sensors</a:t>
            </a:r>
          </a:p>
          <a:p>
            <a:r>
              <a:rPr lang="en-US" dirty="0"/>
              <a:t>Electric Field Sensors</a:t>
            </a:r>
          </a:p>
          <a:p>
            <a:endParaRPr lang="en-US" dirty="0"/>
          </a:p>
          <a:p>
            <a:r>
              <a:rPr lang="en-US" dirty="0"/>
              <a:t>Example instruments from (mostly) recent missions will be scattered </a:t>
            </a:r>
            <a:r>
              <a:rPr lang="en-US" dirty="0" smtClean="0"/>
              <a:t>throughout</a:t>
            </a:r>
            <a:endParaRPr lang="en-US" dirty="0"/>
          </a:p>
        </p:txBody>
      </p:sp>
    </p:spTree>
    <p:extLst>
      <p:ext uri="{BB962C8B-B14F-4D97-AF65-F5344CB8AC3E}">
        <p14:creationId xmlns:p14="http://schemas.microsoft.com/office/powerpoint/2010/main" xmlns="" val="1052429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xmlns="" id="{EDFB3BD9-5E7A-47F2-B87A-F266BDB6164F}"/>
              </a:ext>
            </a:extLst>
          </p:cNvPr>
          <p:cNvSpPr>
            <a:spLocks noGrp="1"/>
          </p:cNvSpPr>
          <p:nvPr>
            <p:ph type="sldNum" sz="quarter" idx="11"/>
          </p:nvPr>
        </p:nvSpPr>
        <p:spPr/>
        <p:txBody>
          <a:bodyPr/>
          <a:lstStyle/>
          <a:p>
            <a:fld id="{AB0347CD-1C54-4803-8B42-5EE6404AB007}" type="slidenum">
              <a:rPr lang="en-US" altLang="en-US"/>
              <a:pPr/>
              <a:t>40</a:t>
            </a:fld>
            <a:endParaRPr lang="en-US" altLang="en-US"/>
          </a:p>
        </p:txBody>
      </p:sp>
      <p:sp>
        <p:nvSpPr>
          <p:cNvPr id="331780" name="Rectangle 4">
            <a:extLst>
              <a:ext uri="{FF2B5EF4-FFF2-40B4-BE49-F238E27FC236}">
                <a16:creationId xmlns:a16="http://schemas.microsoft.com/office/drawing/2014/main" xmlns="" id="{F95EA84E-983C-4361-A493-D801EC78C57A}"/>
              </a:ext>
            </a:extLst>
          </p:cNvPr>
          <p:cNvSpPr>
            <a:spLocks noGrp="1" noChangeArrowheads="1"/>
          </p:cNvSpPr>
          <p:nvPr>
            <p:ph type="title"/>
          </p:nvPr>
        </p:nvSpPr>
        <p:spPr/>
        <p:txBody>
          <a:bodyPr/>
          <a:lstStyle/>
          <a:p>
            <a:r>
              <a:rPr lang="en-US" altLang="en-US" dirty="0" smtClean="0"/>
              <a:t>THEMIS Electrostatic </a:t>
            </a:r>
            <a:r>
              <a:rPr lang="en-US" altLang="en-US" dirty="0" err="1" smtClean="0"/>
              <a:t>AnalyzeR</a:t>
            </a:r>
            <a:endParaRPr lang="en-US" altLang="en-US" dirty="0"/>
          </a:p>
        </p:txBody>
      </p:sp>
      <p:sp>
        <p:nvSpPr>
          <p:cNvPr id="331781" name="Rectangle 5">
            <a:extLst>
              <a:ext uri="{FF2B5EF4-FFF2-40B4-BE49-F238E27FC236}">
                <a16:creationId xmlns:a16="http://schemas.microsoft.com/office/drawing/2014/main" xmlns="" id="{9C478913-67C7-44EA-9D15-CAE91BCE525A}"/>
              </a:ext>
            </a:extLst>
          </p:cNvPr>
          <p:cNvSpPr>
            <a:spLocks noChangeArrowheads="1"/>
          </p:cNvSpPr>
          <p:nvPr/>
        </p:nvSpPr>
        <p:spPr bwMode="auto">
          <a:xfrm>
            <a:off x="1981200" y="2362201"/>
            <a:ext cx="4114800" cy="3763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nSpc>
                <a:spcPct val="80000"/>
              </a:lnSpc>
              <a:buNone/>
            </a:pPr>
            <a:endParaRPr lang="en-US" altLang="en-US" sz="1800" b="1" dirty="0"/>
          </a:p>
          <a:p>
            <a:pPr>
              <a:lnSpc>
                <a:spcPct val="80000"/>
              </a:lnSpc>
            </a:pPr>
            <a:r>
              <a:rPr lang="en-US" altLang="en-US" sz="1800" dirty="0"/>
              <a:t>The THEMIS ion and electron electrostatic analyzers (</a:t>
            </a:r>
            <a:r>
              <a:rPr lang="en-US" altLang="en-US" sz="1800" dirty="0" err="1"/>
              <a:t>iESA</a:t>
            </a:r>
            <a:r>
              <a:rPr lang="en-US" altLang="en-US" sz="1800" dirty="0"/>
              <a:t> and </a:t>
            </a:r>
            <a:r>
              <a:rPr lang="en-US" altLang="en-US" sz="1800" dirty="0" err="1"/>
              <a:t>eESA</a:t>
            </a:r>
            <a:r>
              <a:rPr lang="en-US" altLang="en-US" sz="1800" dirty="0"/>
              <a:t>) measure plasma over the energy range from a few </a:t>
            </a:r>
            <a:r>
              <a:rPr lang="en-US" altLang="en-US" sz="1800" dirty="0" err="1"/>
              <a:t>eV</a:t>
            </a:r>
            <a:r>
              <a:rPr lang="en-US" altLang="en-US" sz="1800" dirty="0"/>
              <a:t> up to 30 keV for electrons and 25 keV for ions. </a:t>
            </a:r>
            <a:endParaRPr lang="en-US" altLang="en-US" sz="1800" dirty="0" smtClean="0"/>
          </a:p>
          <a:p>
            <a:pPr>
              <a:lnSpc>
                <a:spcPct val="80000"/>
              </a:lnSpc>
            </a:pPr>
            <a:r>
              <a:rPr lang="en-US" altLang="en-US" sz="1800" dirty="0" smtClean="0"/>
              <a:t>The </a:t>
            </a:r>
            <a:r>
              <a:rPr lang="en-US" altLang="en-US" sz="1800" dirty="0"/>
              <a:t>instrument consists of a pair of "top hat" electrostatic analyzers with common 180° by 6° fields-of-view that sweep out </a:t>
            </a:r>
            <a:r>
              <a:rPr lang="en-US" altLang="en-US" sz="1800" dirty="0" smtClean="0"/>
              <a:t>4</a:t>
            </a:r>
            <a:r>
              <a:rPr lang="el-GR" altLang="en-US" sz="1800" dirty="0" smtClean="0"/>
              <a:t>π</a:t>
            </a:r>
            <a:r>
              <a:rPr lang="en-US" altLang="en-US" sz="1800" dirty="0" smtClean="0"/>
              <a:t> </a:t>
            </a:r>
            <a:r>
              <a:rPr lang="en-US" altLang="en-US" sz="1800" dirty="0" err="1"/>
              <a:t>steradians</a:t>
            </a:r>
            <a:r>
              <a:rPr lang="en-US" altLang="en-US" sz="1800" dirty="0"/>
              <a:t> each 3s spin period. Particles are detected by </a:t>
            </a:r>
            <a:r>
              <a:rPr lang="en-US" altLang="en-US" sz="1800" dirty="0" smtClean="0"/>
              <a:t>MCP</a:t>
            </a:r>
          </a:p>
        </p:txBody>
      </p:sp>
      <p:pic>
        <p:nvPicPr>
          <p:cNvPr id="331782" name="Picture 6" descr="http://themis.ssl.berkeley.edu/images/ESA/fig_01b_esa_cross_section.jpg">
            <a:extLst>
              <a:ext uri="{FF2B5EF4-FFF2-40B4-BE49-F238E27FC236}">
                <a16:creationId xmlns:a16="http://schemas.microsoft.com/office/drawing/2014/main" xmlns="" id="{DD792D2F-C0F1-4602-8613-4DE16A0002A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43185" y="2494984"/>
            <a:ext cx="3876675" cy="3663950"/>
          </a:xfrm>
          <a:prstGeom prst="rect">
            <a:avLst/>
          </a:prstGeom>
          <a:noFill/>
          <a:extLst>
            <a:ext uri="{909E8E84-426E-40DD-AFC4-6F175D3DCCD1}">
              <a14:hiddenFill xmlns:a14="http://schemas.microsoft.com/office/drawing/2010/main" xmlns="">
                <a:solidFill>
                  <a:srgbClr val="FFFFFF"/>
                </a:solidFill>
              </a14:hiddenFill>
            </a:ext>
          </a:extLst>
        </p:spPr>
      </p:pic>
      <p:pic>
        <p:nvPicPr>
          <p:cNvPr id="331783" name="Picture 7" descr="ESA with anode cover removed">
            <a:extLst>
              <a:ext uri="{FF2B5EF4-FFF2-40B4-BE49-F238E27FC236}">
                <a16:creationId xmlns:a16="http://schemas.microsoft.com/office/drawing/2014/main" xmlns="" id="{AD5D3DB7-1442-4E14-8FB3-EFA6EBE6752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08064" y="513785"/>
            <a:ext cx="2286000" cy="1905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A534F-4C70-4D31-A171-CB549B25AE2C}"/>
              </a:ext>
            </a:extLst>
          </p:cNvPr>
          <p:cNvSpPr>
            <a:spLocks noGrp="1"/>
          </p:cNvSpPr>
          <p:nvPr>
            <p:ph type="title"/>
          </p:nvPr>
        </p:nvSpPr>
        <p:spPr>
          <a:xfrm>
            <a:off x="1451579" y="804519"/>
            <a:ext cx="5166935" cy="1049235"/>
          </a:xfrm>
        </p:spPr>
        <p:txBody>
          <a:bodyPr/>
          <a:lstStyle/>
          <a:p>
            <a:r>
              <a:rPr lang="en-US" dirty="0"/>
              <a:t>Combining ESA with TOF</a:t>
            </a:r>
          </a:p>
        </p:txBody>
      </p:sp>
      <p:pic>
        <p:nvPicPr>
          <p:cNvPr id="64514" name="Picture 2" descr="Fig.Â 3">
            <a:extLst>
              <a:ext uri="{FF2B5EF4-FFF2-40B4-BE49-F238E27FC236}">
                <a16:creationId xmlns:a16="http://schemas.microsoft.com/office/drawing/2014/main" xmlns="" id="{8F286D2E-8513-4606-9A34-4FD50DDC2FA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06696" y="110786"/>
            <a:ext cx="4490581" cy="6560470"/>
          </a:xfrm>
          <a:prstGeom prst="rect">
            <a:avLst/>
          </a:prstGeom>
          <a:solidFill>
            <a:schemeClr val="bg1"/>
          </a:solidFill>
        </p:spPr>
      </p:pic>
      <p:sp>
        <p:nvSpPr>
          <p:cNvPr id="3" name="TextBox 2">
            <a:extLst>
              <a:ext uri="{FF2B5EF4-FFF2-40B4-BE49-F238E27FC236}">
                <a16:creationId xmlns:a16="http://schemas.microsoft.com/office/drawing/2014/main" xmlns="" id="{AEAB656E-1AEA-44E5-A5B6-0A957313FEBB}"/>
              </a:ext>
            </a:extLst>
          </p:cNvPr>
          <p:cNvSpPr txBox="1"/>
          <p:nvPr/>
        </p:nvSpPr>
        <p:spPr>
          <a:xfrm>
            <a:off x="7506696" y="4655069"/>
            <a:ext cx="1608632" cy="646331"/>
          </a:xfrm>
          <a:prstGeom prst="rect">
            <a:avLst/>
          </a:prstGeom>
          <a:noFill/>
        </p:spPr>
        <p:txBody>
          <a:bodyPr wrap="square" rtlCol="0">
            <a:spAutoFit/>
          </a:bodyPr>
          <a:lstStyle/>
          <a:p>
            <a:r>
              <a:rPr lang="en-US" dirty="0"/>
              <a:t>MAVEN STATIC</a:t>
            </a:r>
          </a:p>
        </p:txBody>
      </p:sp>
      <p:sp>
        <p:nvSpPr>
          <p:cNvPr id="4" name="TextBox 3">
            <a:extLst>
              <a:ext uri="{FF2B5EF4-FFF2-40B4-BE49-F238E27FC236}">
                <a16:creationId xmlns:a16="http://schemas.microsoft.com/office/drawing/2014/main" xmlns="" id="{387932F9-E288-4242-9A7F-871C223D0175}"/>
              </a:ext>
            </a:extLst>
          </p:cNvPr>
          <p:cNvSpPr txBox="1"/>
          <p:nvPr/>
        </p:nvSpPr>
        <p:spPr>
          <a:xfrm>
            <a:off x="1451579" y="2176530"/>
            <a:ext cx="5618922" cy="4247317"/>
          </a:xfrm>
          <a:prstGeom prst="rect">
            <a:avLst/>
          </a:prstGeom>
          <a:noFill/>
        </p:spPr>
        <p:txBody>
          <a:bodyPr wrap="square" rtlCol="0">
            <a:spAutoFit/>
          </a:bodyPr>
          <a:lstStyle/>
          <a:p>
            <a:pPr marL="285750" indent="-285750">
              <a:buFont typeface="Arial" panose="020B0604020202020204" pitchFamily="34" charset="0"/>
              <a:buChar char="•"/>
            </a:pPr>
            <a:r>
              <a:rPr lang="en-US" sz="2400" dirty="0"/>
              <a:t>ESA determines E/q </a:t>
            </a:r>
          </a:p>
          <a:p>
            <a:pPr marL="285750" indent="-285750">
              <a:buFont typeface="Arial" panose="020B0604020202020204" pitchFamily="34" charset="0"/>
              <a:buChar char="•"/>
            </a:pPr>
            <a:r>
              <a:rPr lang="en-US" sz="2400" dirty="0"/>
              <a:t>ions are accelerated by 15kV potential</a:t>
            </a:r>
          </a:p>
          <a:p>
            <a:pPr marL="285750" indent="-285750">
              <a:buFont typeface="Arial" panose="020B0604020202020204" pitchFamily="34" charset="0"/>
              <a:buChar char="•"/>
            </a:pPr>
            <a:r>
              <a:rPr lang="en-US" sz="2400" dirty="0"/>
              <a:t>Pass through a carbon foil for start pulse</a:t>
            </a:r>
          </a:p>
          <a:p>
            <a:pPr marL="285750" indent="-285750">
              <a:buFont typeface="Arial" panose="020B0604020202020204" pitchFamily="34" charset="0"/>
              <a:buChar char="•"/>
            </a:pPr>
            <a:r>
              <a:rPr lang="en-US" sz="2400" dirty="0"/>
              <a:t>2cm Time Of Flight (TOF) region</a:t>
            </a:r>
          </a:p>
          <a:p>
            <a:pPr marL="285750" indent="-285750">
              <a:buFont typeface="Arial" panose="020B0604020202020204" pitchFamily="34" charset="0"/>
              <a:buChar char="•"/>
            </a:pPr>
            <a:r>
              <a:rPr lang="en-US" sz="2400" dirty="0"/>
              <a:t>Strike a carbon foil for stop pulse to get velocity</a:t>
            </a:r>
          </a:p>
          <a:p>
            <a:pPr marL="285750" indent="-285750">
              <a:buFont typeface="Arial" panose="020B0604020202020204" pitchFamily="34" charset="0"/>
              <a:buChar char="•"/>
            </a:pPr>
            <a:r>
              <a:rPr lang="en-US" sz="2400" dirty="0"/>
              <a:t>Allows mass determination at low-moderate </a:t>
            </a:r>
            <a:r>
              <a:rPr lang="en-US" sz="2400" dirty="0" smtClean="0"/>
              <a:t>energies</a:t>
            </a:r>
          </a:p>
          <a:p>
            <a:pPr marL="285750" indent="-285750">
              <a:buFont typeface="Arial" panose="020B0604020202020204" pitchFamily="34" charset="0"/>
              <a:buChar char="•"/>
            </a:pPr>
            <a:r>
              <a:rPr lang="en-US" sz="2400" dirty="0" smtClean="0"/>
              <a:t>Similar to SPAN on SPP (ion SPAN)</a:t>
            </a:r>
            <a:endParaRPr lang="en-US" sz="2400" dirty="0"/>
          </a:p>
          <a:p>
            <a:endParaRPr lang="en-US" dirty="0" smtClean="0"/>
          </a:p>
          <a:p>
            <a:r>
              <a:rPr lang="en-US" dirty="0" smtClean="0"/>
              <a:t>Note mechanical attenuator (similar to SPP)</a:t>
            </a:r>
            <a:endParaRPr lang="en-US" dirty="0"/>
          </a:p>
          <a:p>
            <a:endParaRPr lang="en-US" dirty="0"/>
          </a:p>
        </p:txBody>
      </p:sp>
    </p:spTree>
    <p:extLst>
      <p:ext uri="{BB962C8B-B14F-4D97-AF65-F5344CB8AC3E}">
        <p14:creationId xmlns:p14="http://schemas.microsoft.com/office/powerpoint/2010/main" xmlns="" val="2925185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1832F59-7321-41AA-B37E-A4B842F5B026}"/>
              </a:ext>
            </a:extLst>
          </p:cNvPr>
          <p:cNvSpPr>
            <a:spLocks noGrp="1"/>
          </p:cNvSpPr>
          <p:nvPr>
            <p:ph type="sldNum" sz="quarter" idx="11"/>
          </p:nvPr>
        </p:nvSpPr>
        <p:spPr/>
        <p:txBody>
          <a:bodyPr/>
          <a:lstStyle/>
          <a:p>
            <a:fld id="{6F7727C4-6789-4492-9F75-B8290F97B245}" type="slidenum">
              <a:rPr lang="en-US" altLang="en-US"/>
              <a:pPr/>
              <a:t>42</a:t>
            </a:fld>
            <a:endParaRPr lang="en-US" altLang="en-US"/>
          </a:p>
        </p:txBody>
      </p:sp>
      <p:sp>
        <p:nvSpPr>
          <p:cNvPr id="205826" name="Rectangle 2">
            <a:extLst>
              <a:ext uri="{FF2B5EF4-FFF2-40B4-BE49-F238E27FC236}">
                <a16:creationId xmlns:a16="http://schemas.microsoft.com/office/drawing/2014/main" xmlns="" id="{0A00F2D4-1FA9-463E-AE28-ED35B8655177}"/>
              </a:ext>
            </a:extLst>
          </p:cNvPr>
          <p:cNvSpPr>
            <a:spLocks noGrp="1" noChangeArrowheads="1"/>
          </p:cNvSpPr>
          <p:nvPr>
            <p:ph type="title"/>
          </p:nvPr>
        </p:nvSpPr>
        <p:spPr/>
        <p:txBody>
          <a:bodyPr/>
          <a:lstStyle/>
          <a:p>
            <a:r>
              <a:rPr lang="en-US" altLang="en-US" sz="2200"/>
              <a:t>Energetic Particle Detectors</a:t>
            </a:r>
          </a:p>
        </p:txBody>
      </p:sp>
      <p:sp>
        <p:nvSpPr>
          <p:cNvPr id="205827" name="Rectangle 3">
            <a:extLst>
              <a:ext uri="{FF2B5EF4-FFF2-40B4-BE49-F238E27FC236}">
                <a16:creationId xmlns:a16="http://schemas.microsoft.com/office/drawing/2014/main" xmlns="" id="{1FD0720C-5234-446B-ACBC-B6869DCDD2D9}"/>
              </a:ext>
            </a:extLst>
          </p:cNvPr>
          <p:cNvSpPr>
            <a:spLocks noGrp="1" noChangeArrowheads="1"/>
          </p:cNvSpPr>
          <p:nvPr>
            <p:ph type="body" idx="1"/>
          </p:nvPr>
        </p:nvSpPr>
        <p:spPr/>
        <p:txBody>
          <a:bodyPr>
            <a:normAutofit lnSpcReduction="10000"/>
          </a:bodyPr>
          <a:lstStyle/>
          <a:p>
            <a:r>
              <a:rPr lang="en-US" altLang="en-US" dirty="0"/>
              <a:t>Solid State Detectors (SSDs) not only detect individual particles, they can be used to measure particle energy with good energy resolution.</a:t>
            </a:r>
          </a:p>
          <a:p>
            <a:r>
              <a:rPr lang="en-US" altLang="en-US" dirty="0"/>
              <a:t>Typically only good for E&gt;20 keV</a:t>
            </a:r>
          </a:p>
          <a:p>
            <a:r>
              <a:rPr lang="en-US" altLang="en-US" dirty="0" smtClean="0"/>
              <a:t>Improvements in thin dead layer contacts and low noise electronics can push </a:t>
            </a:r>
            <a:r>
              <a:rPr lang="en-US" altLang="en-US" dirty="0"/>
              <a:t>the limit to ~2 keV </a:t>
            </a:r>
            <a:r>
              <a:rPr lang="en-US" altLang="en-US" dirty="0" smtClean="0"/>
              <a:t>with penalty of increased susceptibility to UV</a:t>
            </a:r>
          </a:p>
          <a:p>
            <a:pPr>
              <a:lnSpc>
                <a:spcPct val="80000"/>
              </a:lnSpc>
            </a:pPr>
            <a:r>
              <a:rPr lang="en-US" altLang="en-US" dirty="0" smtClean="0"/>
              <a:t>Typically run fully depleted (electric field extending throughout bulk of material)</a:t>
            </a:r>
          </a:p>
          <a:p>
            <a:pPr>
              <a:lnSpc>
                <a:spcPct val="80000"/>
              </a:lnSpc>
            </a:pPr>
            <a:r>
              <a:rPr lang="en-US" altLang="en-US" dirty="0" smtClean="0"/>
              <a:t>Maximum thickness is ~1000 microns – defines max energy particle that can be stopped within the detector</a:t>
            </a:r>
          </a:p>
          <a:p>
            <a:pPr>
              <a:lnSpc>
                <a:spcPct val="80000"/>
              </a:lnSpc>
            </a:pPr>
            <a:r>
              <a:rPr lang="en-US" altLang="en-US" dirty="0" smtClean="0"/>
              <a:t>Particles can be incident on either side of detector</a:t>
            </a:r>
          </a:p>
          <a:p>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4096254-6666-4261-9DD8-D685D644C6A8}"/>
              </a:ext>
            </a:extLst>
          </p:cNvPr>
          <p:cNvSpPr>
            <a:spLocks noGrp="1"/>
          </p:cNvSpPr>
          <p:nvPr>
            <p:ph type="sldNum" sz="quarter" idx="11"/>
          </p:nvPr>
        </p:nvSpPr>
        <p:spPr/>
        <p:txBody>
          <a:bodyPr/>
          <a:lstStyle/>
          <a:p>
            <a:fld id="{20813D59-E7F3-4A08-AE4A-5D0F492EE8C4}" type="slidenum">
              <a:rPr lang="en-US" altLang="en-US"/>
              <a:pPr/>
              <a:t>43</a:t>
            </a:fld>
            <a:endParaRPr lang="en-US" altLang="en-US"/>
          </a:p>
        </p:txBody>
      </p:sp>
      <p:sp>
        <p:nvSpPr>
          <p:cNvPr id="58370" name="Rectangle 2">
            <a:extLst>
              <a:ext uri="{FF2B5EF4-FFF2-40B4-BE49-F238E27FC236}">
                <a16:creationId xmlns:a16="http://schemas.microsoft.com/office/drawing/2014/main" xmlns="" id="{9DEE35EF-4741-4916-9BD6-814376C45FA5}"/>
              </a:ext>
            </a:extLst>
          </p:cNvPr>
          <p:cNvSpPr>
            <a:spLocks noGrp="1" noChangeArrowheads="1"/>
          </p:cNvSpPr>
          <p:nvPr>
            <p:ph type="title"/>
          </p:nvPr>
        </p:nvSpPr>
        <p:spPr/>
        <p:txBody>
          <a:bodyPr/>
          <a:lstStyle/>
          <a:p>
            <a:r>
              <a:rPr lang="en-US" altLang="en-US" sz="2200" dirty="0"/>
              <a:t>Other Detectors  Continued…</a:t>
            </a:r>
          </a:p>
        </p:txBody>
      </p:sp>
      <p:sp>
        <p:nvSpPr>
          <p:cNvPr id="58371" name="Rectangle 3">
            <a:extLst>
              <a:ext uri="{FF2B5EF4-FFF2-40B4-BE49-F238E27FC236}">
                <a16:creationId xmlns:a16="http://schemas.microsoft.com/office/drawing/2014/main" xmlns="" id="{FBF9EEA3-C4B7-4ABD-B3DB-E6C974766EBD}"/>
              </a:ext>
            </a:extLst>
          </p:cNvPr>
          <p:cNvSpPr>
            <a:spLocks noGrp="1" noChangeArrowheads="1"/>
          </p:cNvSpPr>
          <p:nvPr>
            <p:ph type="body" idx="1"/>
          </p:nvPr>
        </p:nvSpPr>
        <p:spPr/>
        <p:txBody>
          <a:bodyPr>
            <a:normAutofit fontScale="77500" lnSpcReduction="20000"/>
          </a:bodyPr>
          <a:lstStyle/>
          <a:p>
            <a:pPr>
              <a:lnSpc>
                <a:spcPct val="90000"/>
              </a:lnSpc>
            </a:pPr>
            <a:r>
              <a:rPr lang="en-US" altLang="en-US" sz="2600" dirty="0"/>
              <a:t>Lithium Drifted Silicon</a:t>
            </a:r>
          </a:p>
          <a:p>
            <a:pPr lvl="1">
              <a:lnSpc>
                <a:spcPct val="90000"/>
              </a:lnSpc>
            </a:pPr>
            <a:r>
              <a:rPr lang="en-US" altLang="en-US" sz="2200" dirty="0"/>
              <a:t>Requires (?) LN2 storage for stability</a:t>
            </a:r>
          </a:p>
          <a:p>
            <a:pPr lvl="1">
              <a:lnSpc>
                <a:spcPct val="90000"/>
              </a:lnSpc>
            </a:pPr>
            <a:r>
              <a:rPr lang="en-US" altLang="en-US" sz="2200" dirty="0"/>
              <a:t>Can be made in thicknesses up to 1 cm to stop very energetic ions (~100 </a:t>
            </a:r>
            <a:r>
              <a:rPr lang="en-US" altLang="en-US" sz="2200" dirty="0" err="1"/>
              <a:t>meV</a:t>
            </a:r>
            <a:r>
              <a:rPr lang="en-US" altLang="en-US" sz="2200" dirty="0"/>
              <a:t>)</a:t>
            </a:r>
          </a:p>
          <a:p>
            <a:pPr lvl="1">
              <a:lnSpc>
                <a:spcPct val="90000"/>
              </a:lnSpc>
            </a:pPr>
            <a:r>
              <a:rPr lang="en-US" altLang="en-US" sz="2200" dirty="0"/>
              <a:t>Reduced energy resolution for ion studies</a:t>
            </a:r>
          </a:p>
          <a:p>
            <a:pPr>
              <a:lnSpc>
                <a:spcPct val="90000"/>
              </a:lnSpc>
            </a:pPr>
            <a:r>
              <a:rPr lang="en-US" altLang="en-US" sz="2600" dirty="0"/>
              <a:t>HP (High Purity) Germanium</a:t>
            </a:r>
          </a:p>
          <a:p>
            <a:pPr lvl="1">
              <a:lnSpc>
                <a:spcPct val="90000"/>
              </a:lnSpc>
            </a:pPr>
            <a:r>
              <a:rPr lang="en-US" altLang="en-US" sz="2200" dirty="0"/>
              <a:t>Expensive!</a:t>
            </a:r>
          </a:p>
          <a:p>
            <a:pPr lvl="1">
              <a:lnSpc>
                <a:spcPct val="90000"/>
              </a:lnSpc>
            </a:pPr>
            <a:r>
              <a:rPr lang="en-US" altLang="en-US" sz="2200" dirty="0"/>
              <a:t>Large Z high stopping power</a:t>
            </a:r>
          </a:p>
          <a:p>
            <a:pPr lvl="1">
              <a:lnSpc>
                <a:spcPct val="90000"/>
              </a:lnSpc>
            </a:pPr>
            <a:r>
              <a:rPr lang="en-US" altLang="en-US" sz="2200" dirty="0"/>
              <a:t>Very large form factor are possible</a:t>
            </a:r>
          </a:p>
          <a:p>
            <a:pPr lvl="1">
              <a:lnSpc>
                <a:spcPct val="90000"/>
              </a:lnSpc>
            </a:pPr>
            <a:r>
              <a:rPr lang="en-US" altLang="en-US" sz="2200" dirty="0"/>
              <a:t>Generally used for x-rays, gamma-rays</a:t>
            </a:r>
          </a:p>
          <a:p>
            <a:pPr>
              <a:lnSpc>
                <a:spcPct val="90000"/>
              </a:lnSpc>
            </a:pPr>
            <a:r>
              <a:rPr lang="en-US" altLang="en-US" sz="2600" dirty="0" err="1"/>
              <a:t>CdZnTd</a:t>
            </a:r>
            <a:r>
              <a:rPr lang="en-US" altLang="en-US" sz="2600" dirty="0"/>
              <a:t> (Cad Zinc Telluride)</a:t>
            </a:r>
          </a:p>
          <a:p>
            <a:pPr lvl="1">
              <a:lnSpc>
                <a:spcPct val="90000"/>
              </a:lnSpc>
            </a:pPr>
            <a:r>
              <a:rPr lang="en-US" altLang="en-US" sz="2200" dirty="0"/>
              <a:t>High Z</a:t>
            </a:r>
          </a:p>
          <a:p>
            <a:pPr lvl="1">
              <a:lnSpc>
                <a:spcPct val="90000"/>
              </a:lnSpc>
            </a:pPr>
            <a:r>
              <a:rPr lang="en-US" altLang="en-US" sz="2200" dirty="0"/>
              <a:t>Cheaper than Ge</a:t>
            </a:r>
          </a:p>
          <a:p>
            <a:pPr lvl="1">
              <a:lnSpc>
                <a:spcPct val="90000"/>
              </a:lnSpc>
            </a:pPr>
            <a:r>
              <a:rPr lang="en-US" altLang="en-US" sz="2200" dirty="0"/>
              <a:t>Good stopping Power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xmlns="" id="{C0EAAD7C-A28D-498C-865A-3B4D8E5613DB}"/>
              </a:ext>
            </a:extLst>
          </p:cNvPr>
          <p:cNvSpPr>
            <a:spLocks noGrp="1"/>
          </p:cNvSpPr>
          <p:nvPr>
            <p:ph type="sldNum" sz="quarter" idx="11"/>
          </p:nvPr>
        </p:nvSpPr>
        <p:spPr/>
        <p:txBody>
          <a:bodyPr/>
          <a:lstStyle/>
          <a:p>
            <a:fld id="{3410E25F-7BC3-42D6-AD41-53EBFC6BDC8D}" type="slidenum">
              <a:rPr lang="en-US" altLang="en-US"/>
              <a:pPr/>
              <a:t>44</a:t>
            </a:fld>
            <a:endParaRPr lang="en-US" altLang="en-US"/>
          </a:p>
        </p:txBody>
      </p:sp>
      <p:sp>
        <p:nvSpPr>
          <p:cNvPr id="207874" name="Rectangle 2">
            <a:extLst>
              <a:ext uri="{FF2B5EF4-FFF2-40B4-BE49-F238E27FC236}">
                <a16:creationId xmlns:a16="http://schemas.microsoft.com/office/drawing/2014/main" xmlns="" id="{8ACBD944-800F-4871-8A2F-D399CC2B69C9}"/>
              </a:ext>
            </a:extLst>
          </p:cNvPr>
          <p:cNvSpPr>
            <a:spLocks noGrp="1" noChangeArrowheads="1"/>
          </p:cNvSpPr>
          <p:nvPr>
            <p:ph type="title"/>
          </p:nvPr>
        </p:nvSpPr>
        <p:spPr/>
        <p:txBody>
          <a:bodyPr/>
          <a:lstStyle/>
          <a:p>
            <a:r>
              <a:rPr lang="en-US" altLang="en-US" sz="2200"/>
              <a:t>Solid State Detectors – Principle of operation</a:t>
            </a:r>
          </a:p>
        </p:txBody>
      </p:sp>
      <p:sp>
        <p:nvSpPr>
          <p:cNvPr id="207875" name="Rectangle 3">
            <a:extLst>
              <a:ext uri="{FF2B5EF4-FFF2-40B4-BE49-F238E27FC236}">
                <a16:creationId xmlns:a16="http://schemas.microsoft.com/office/drawing/2014/main" xmlns="" id="{05AB3BB4-9012-4587-9FF2-BE0D2A7C011A}"/>
              </a:ext>
            </a:extLst>
          </p:cNvPr>
          <p:cNvSpPr>
            <a:spLocks noGrp="1" noChangeArrowheads="1"/>
          </p:cNvSpPr>
          <p:nvPr>
            <p:ph type="body" idx="1"/>
          </p:nvPr>
        </p:nvSpPr>
        <p:spPr>
          <a:xfrm>
            <a:off x="309564" y="1889126"/>
            <a:ext cx="5481637" cy="3764699"/>
          </a:xfrm>
        </p:spPr>
        <p:txBody>
          <a:bodyPr>
            <a:normAutofit fontScale="92500"/>
          </a:bodyPr>
          <a:lstStyle/>
          <a:p>
            <a:pPr>
              <a:lnSpc>
                <a:spcPct val="80000"/>
              </a:lnSpc>
            </a:pPr>
            <a:r>
              <a:rPr lang="en-US" altLang="en-US" sz="2100" dirty="0"/>
              <a:t>With the application of a (large enough) reverse bias voltage an electric field is established throughout the silicon.</a:t>
            </a:r>
          </a:p>
          <a:p>
            <a:pPr>
              <a:lnSpc>
                <a:spcPct val="80000"/>
              </a:lnSpc>
            </a:pPr>
            <a:r>
              <a:rPr lang="en-US" altLang="en-US" sz="2100" dirty="0"/>
              <a:t>An energetic charged particle will leave an ionization trail in its wake.</a:t>
            </a:r>
          </a:p>
          <a:p>
            <a:pPr>
              <a:lnSpc>
                <a:spcPct val="80000"/>
              </a:lnSpc>
            </a:pPr>
            <a:r>
              <a:rPr lang="en-US" altLang="en-US" sz="2100" dirty="0"/>
              <a:t>The electron hole pairs will separate and drift to opposite sides.</a:t>
            </a:r>
          </a:p>
          <a:p>
            <a:pPr>
              <a:lnSpc>
                <a:spcPct val="80000"/>
              </a:lnSpc>
            </a:pPr>
            <a:r>
              <a:rPr lang="en-US" altLang="en-US" sz="2100" dirty="0"/>
              <a:t>The total charge is proportional to the electronic energy deposited. (3.61 eV per pair for Silicon).</a:t>
            </a:r>
          </a:p>
          <a:p>
            <a:pPr>
              <a:lnSpc>
                <a:spcPct val="80000"/>
              </a:lnSpc>
            </a:pPr>
            <a:r>
              <a:rPr lang="en-US" altLang="en-US" sz="2100" dirty="0"/>
              <a:t>The signal contains only a few thousand electrons thus requiring sensitive electronics.</a:t>
            </a:r>
          </a:p>
          <a:p>
            <a:pPr>
              <a:lnSpc>
                <a:spcPct val="80000"/>
              </a:lnSpc>
            </a:pPr>
            <a:r>
              <a:rPr lang="en-US" altLang="en-US" sz="2100" dirty="0"/>
              <a:t>The trick is to collect and measure this small signal.</a:t>
            </a:r>
          </a:p>
          <a:p>
            <a:pPr lvl="1">
              <a:lnSpc>
                <a:spcPct val="80000"/>
              </a:lnSpc>
            </a:pPr>
            <a:endParaRPr lang="en-US" altLang="en-US" sz="2000" dirty="0"/>
          </a:p>
        </p:txBody>
      </p:sp>
      <p:sp>
        <p:nvSpPr>
          <p:cNvPr id="207876" name="Rectangle 4">
            <a:extLst>
              <a:ext uri="{FF2B5EF4-FFF2-40B4-BE49-F238E27FC236}">
                <a16:creationId xmlns:a16="http://schemas.microsoft.com/office/drawing/2014/main" xmlns="" id="{94EEB659-32DE-4E02-929A-D8555E2FB750}"/>
              </a:ext>
            </a:extLst>
          </p:cNvPr>
          <p:cNvSpPr>
            <a:spLocks noChangeArrowheads="1"/>
          </p:cNvSpPr>
          <p:nvPr/>
        </p:nvSpPr>
        <p:spPr bwMode="auto">
          <a:xfrm>
            <a:off x="7239000" y="2743200"/>
            <a:ext cx="2438400" cy="3124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ltLang="en-US"/>
          </a:p>
        </p:txBody>
      </p:sp>
      <p:sp>
        <p:nvSpPr>
          <p:cNvPr id="207877" name="Freeform 5">
            <a:extLst>
              <a:ext uri="{FF2B5EF4-FFF2-40B4-BE49-F238E27FC236}">
                <a16:creationId xmlns:a16="http://schemas.microsoft.com/office/drawing/2014/main" xmlns="" id="{97F82CD4-F94B-46CF-B849-893C80BA2516}"/>
              </a:ext>
            </a:extLst>
          </p:cNvPr>
          <p:cNvSpPr>
            <a:spLocks/>
          </p:cNvSpPr>
          <p:nvPr/>
        </p:nvSpPr>
        <p:spPr bwMode="auto">
          <a:xfrm>
            <a:off x="6629401" y="1889126"/>
            <a:ext cx="1660525" cy="2454275"/>
          </a:xfrm>
          <a:custGeom>
            <a:avLst/>
            <a:gdLst>
              <a:gd name="T0" fmla="*/ 384 w 1046"/>
              <a:gd name="T1" fmla="*/ 1546 h 1546"/>
              <a:gd name="T2" fmla="*/ 0 w 1046"/>
              <a:gd name="T3" fmla="*/ 1546 h 1546"/>
              <a:gd name="T4" fmla="*/ 0 w 1046"/>
              <a:gd name="T5" fmla="*/ 10 h 1546"/>
              <a:gd name="T6" fmla="*/ 1046 w 1046"/>
              <a:gd name="T7" fmla="*/ 0 h 1546"/>
            </a:gdLst>
            <a:ahLst/>
            <a:cxnLst>
              <a:cxn ang="0">
                <a:pos x="T0" y="T1"/>
              </a:cxn>
              <a:cxn ang="0">
                <a:pos x="T2" y="T3"/>
              </a:cxn>
              <a:cxn ang="0">
                <a:pos x="T4" y="T5"/>
              </a:cxn>
              <a:cxn ang="0">
                <a:pos x="T6" y="T7"/>
              </a:cxn>
            </a:cxnLst>
            <a:rect l="0" t="0" r="r" b="b"/>
            <a:pathLst>
              <a:path w="1046" h="1546">
                <a:moveTo>
                  <a:pt x="384" y="1546"/>
                </a:moveTo>
                <a:lnTo>
                  <a:pt x="0" y="1546"/>
                </a:lnTo>
                <a:lnTo>
                  <a:pt x="0" y="10"/>
                </a:lnTo>
                <a:lnTo>
                  <a:pt x="1046"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78" name="Freeform 6">
            <a:extLst>
              <a:ext uri="{FF2B5EF4-FFF2-40B4-BE49-F238E27FC236}">
                <a16:creationId xmlns:a16="http://schemas.microsoft.com/office/drawing/2014/main" xmlns="" id="{1105DEFD-0EF4-4298-B17C-58A6EF81FA12}"/>
              </a:ext>
            </a:extLst>
          </p:cNvPr>
          <p:cNvSpPr>
            <a:spLocks/>
          </p:cNvSpPr>
          <p:nvPr/>
        </p:nvSpPr>
        <p:spPr bwMode="auto">
          <a:xfrm>
            <a:off x="8488364" y="1889126"/>
            <a:ext cx="1874837" cy="2454275"/>
          </a:xfrm>
          <a:custGeom>
            <a:avLst/>
            <a:gdLst>
              <a:gd name="T0" fmla="*/ 749 w 1181"/>
              <a:gd name="T1" fmla="*/ 1546 h 1546"/>
              <a:gd name="T2" fmla="*/ 1181 w 1181"/>
              <a:gd name="T3" fmla="*/ 1546 h 1546"/>
              <a:gd name="T4" fmla="*/ 1181 w 1181"/>
              <a:gd name="T5" fmla="*/ 10 h 1546"/>
              <a:gd name="T6" fmla="*/ 0 w 1181"/>
              <a:gd name="T7" fmla="*/ 0 h 1546"/>
            </a:gdLst>
            <a:ahLst/>
            <a:cxnLst>
              <a:cxn ang="0">
                <a:pos x="T0" y="T1"/>
              </a:cxn>
              <a:cxn ang="0">
                <a:pos x="T2" y="T3"/>
              </a:cxn>
              <a:cxn ang="0">
                <a:pos x="T4" y="T5"/>
              </a:cxn>
              <a:cxn ang="0">
                <a:pos x="T6" y="T7"/>
              </a:cxn>
            </a:cxnLst>
            <a:rect l="0" t="0" r="r" b="b"/>
            <a:pathLst>
              <a:path w="1181" h="1546">
                <a:moveTo>
                  <a:pt x="749" y="1546"/>
                </a:moveTo>
                <a:lnTo>
                  <a:pt x="1181" y="1546"/>
                </a:lnTo>
                <a:lnTo>
                  <a:pt x="1181" y="10"/>
                </a:lnTo>
                <a:lnTo>
                  <a:pt x="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79" name="Line 7">
            <a:extLst>
              <a:ext uri="{FF2B5EF4-FFF2-40B4-BE49-F238E27FC236}">
                <a16:creationId xmlns:a16="http://schemas.microsoft.com/office/drawing/2014/main" xmlns="" id="{49952729-4833-446D-BE74-89A224D69DE6}"/>
              </a:ext>
            </a:extLst>
          </p:cNvPr>
          <p:cNvSpPr>
            <a:spLocks noChangeShapeType="1"/>
          </p:cNvSpPr>
          <p:nvPr/>
        </p:nvSpPr>
        <p:spPr bwMode="auto">
          <a:xfrm>
            <a:off x="8305800" y="1600200"/>
            <a:ext cx="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80" name="Line 8">
            <a:extLst>
              <a:ext uri="{FF2B5EF4-FFF2-40B4-BE49-F238E27FC236}">
                <a16:creationId xmlns:a16="http://schemas.microsoft.com/office/drawing/2014/main" xmlns="" id="{8A4FA508-F2B1-488B-9AAC-A59A0E43B2FF}"/>
              </a:ext>
            </a:extLst>
          </p:cNvPr>
          <p:cNvSpPr>
            <a:spLocks noChangeShapeType="1"/>
          </p:cNvSpPr>
          <p:nvPr/>
        </p:nvSpPr>
        <p:spPr bwMode="auto">
          <a:xfrm>
            <a:off x="8458200" y="1752600"/>
            <a:ext cx="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81" name="Line 9">
            <a:extLst>
              <a:ext uri="{FF2B5EF4-FFF2-40B4-BE49-F238E27FC236}">
                <a16:creationId xmlns:a16="http://schemas.microsoft.com/office/drawing/2014/main" xmlns="" id="{EBC85829-D2EB-44FE-B6DA-79C49CDFD895}"/>
              </a:ext>
            </a:extLst>
          </p:cNvPr>
          <p:cNvSpPr>
            <a:spLocks noChangeShapeType="1"/>
          </p:cNvSpPr>
          <p:nvPr/>
        </p:nvSpPr>
        <p:spPr bwMode="auto">
          <a:xfrm>
            <a:off x="7848600" y="411480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84" name="Text Box 12">
            <a:extLst>
              <a:ext uri="{FF2B5EF4-FFF2-40B4-BE49-F238E27FC236}">
                <a16:creationId xmlns:a16="http://schemas.microsoft.com/office/drawing/2014/main" xmlns="" id="{F1C85CBE-C293-49A7-9BAD-89526B66A31E}"/>
              </a:ext>
            </a:extLst>
          </p:cNvPr>
          <p:cNvSpPr txBox="1">
            <a:spLocks noChangeArrowheads="1"/>
          </p:cNvSpPr>
          <p:nvPr/>
        </p:nvSpPr>
        <p:spPr bwMode="auto">
          <a:xfrm>
            <a:off x="8305800" y="3733800"/>
            <a:ext cx="30008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E</a:t>
            </a:r>
          </a:p>
        </p:txBody>
      </p:sp>
      <p:sp>
        <p:nvSpPr>
          <p:cNvPr id="207885" name="Line 13">
            <a:extLst>
              <a:ext uri="{FF2B5EF4-FFF2-40B4-BE49-F238E27FC236}">
                <a16:creationId xmlns:a16="http://schemas.microsoft.com/office/drawing/2014/main" xmlns="" id="{8FAE4C19-6637-4022-9D31-B127F3BC415E}"/>
              </a:ext>
            </a:extLst>
          </p:cNvPr>
          <p:cNvSpPr>
            <a:spLocks noChangeShapeType="1"/>
          </p:cNvSpPr>
          <p:nvPr/>
        </p:nvSpPr>
        <p:spPr bwMode="auto">
          <a:xfrm>
            <a:off x="6400800" y="3276600"/>
            <a:ext cx="23622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86" name="Text Box 14">
            <a:extLst>
              <a:ext uri="{FF2B5EF4-FFF2-40B4-BE49-F238E27FC236}">
                <a16:creationId xmlns:a16="http://schemas.microsoft.com/office/drawing/2014/main" xmlns="" id="{FC1F10B6-F79E-4156-BE8F-CC5BA1E2C4AC}"/>
              </a:ext>
            </a:extLst>
          </p:cNvPr>
          <p:cNvSpPr txBox="1">
            <a:spLocks noChangeArrowheads="1"/>
          </p:cNvSpPr>
          <p:nvPr/>
        </p:nvSpPr>
        <p:spPr bwMode="auto">
          <a:xfrm>
            <a:off x="5715001" y="2971801"/>
            <a:ext cx="105509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Energetic</a:t>
            </a:r>
          </a:p>
          <a:p>
            <a:r>
              <a:rPr lang="en-US" altLang="en-US"/>
              <a:t>Particle</a:t>
            </a:r>
          </a:p>
        </p:txBody>
      </p:sp>
      <p:sp>
        <p:nvSpPr>
          <p:cNvPr id="207887" name="Line 15">
            <a:extLst>
              <a:ext uri="{FF2B5EF4-FFF2-40B4-BE49-F238E27FC236}">
                <a16:creationId xmlns:a16="http://schemas.microsoft.com/office/drawing/2014/main" xmlns="" id="{451C54D5-3312-43C2-8026-A9EA404AE4FC}"/>
              </a:ext>
            </a:extLst>
          </p:cNvPr>
          <p:cNvSpPr>
            <a:spLocks noChangeShapeType="1"/>
          </p:cNvSpPr>
          <p:nvPr/>
        </p:nvSpPr>
        <p:spPr bwMode="auto">
          <a:xfrm>
            <a:off x="7239000" y="3886200"/>
            <a:ext cx="1752600" cy="1219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88" name="Text Box 16">
            <a:extLst>
              <a:ext uri="{FF2B5EF4-FFF2-40B4-BE49-F238E27FC236}">
                <a16:creationId xmlns:a16="http://schemas.microsoft.com/office/drawing/2014/main" xmlns="" id="{76A34236-2087-43C7-A238-5F28CFDFB21F}"/>
              </a:ext>
            </a:extLst>
          </p:cNvPr>
          <p:cNvSpPr txBox="1">
            <a:spLocks noChangeArrowheads="1"/>
          </p:cNvSpPr>
          <p:nvPr/>
        </p:nvSpPr>
        <p:spPr bwMode="auto">
          <a:xfrm>
            <a:off x="8001000" y="4724400"/>
            <a:ext cx="370614" cy="36933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e-</a:t>
            </a:r>
          </a:p>
        </p:txBody>
      </p:sp>
      <p:sp>
        <p:nvSpPr>
          <p:cNvPr id="207889" name="Line 17">
            <a:extLst>
              <a:ext uri="{FF2B5EF4-FFF2-40B4-BE49-F238E27FC236}">
                <a16:creationId xmlns:a16="http://schemas.microsoft.com/office/drawing/2014/main" xmlns="" id="{59941119-D6DA-4127-9CA7-3D2EE9F7AA0E}"/>
              </a:ext>
            </a:extLst>
          </p:cNvPr>
          <p:cNvSpPr>
            <a:spLocks noChangeShapeType="1"/>
          </p:cNvSpPr>
          <p:nvPr/>
        </p:nvSpPr>
        <p:spPr bwMode="auto">
          <a:xfrm flipH="1">
            <a:off x="7543800" y="49530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91" name="Text Box 19">
            <a:extLst>
              <a:ext uri="{FF2B5EF4-FFF2-40B4-BE49-F238E27FC236}">
                <a16:creationId xmlns:a16="http://schemas.microsoft.com/office/drawing/2014/main" xmlns="" id="{816CC31C-D24A-426B-9312-411AD653FA8F}"/>
              </a:ext>
            </a:extLst>
          </p:cNvPr>
          <p:cNvSpPr txBox="1">
            <a:spLocks noChangeArrowheads="1"/>
          </p:cNvSpPr>
          <p:nvPr/>
        </p:nvSpPr>
        <p:spPr bwMode="auto">
          <a:xfrm>
            <a:off x="8915400" y="4724400"/>
            <a:ext cx="434734" cy="36933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h+</a:t>
            </a:r>
          </a:p>
        </p:txBody>
      </p:sp>
      <p:sp>
        <p:nvSpPr>
          <p:cNvPr id="207892" name="Line 20">
            <a:extLst>
              <a:ext uri="{FF2B5EF4-FFF2-40B4-BE49-F238E27FC236}">
                <a16:creationId xmlns:a16="http://schemas.microsoft.com/office/drawing/2014/main" xmlns="" id="{F099BD37-E330-4260-8510-033CBDBCD13B}"/>
              </a:ext>
            </a:extLst>
          </p:cNvPr>
          <p:cNvSpPr>
            <a:spLocks noChangeShapeType="1"/>
          </p:cNvSpPr>
          <p:nvPr/>
        </p:nvSpPr>
        <p:spPr bwMode="auto">
          <a:xfrm>
            <a:off x="9372600" y="4876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7893" name="Text Box 21">
            <a:extLst>
              <a:ext uri="{FF2B5EF4-FFF2-40B4-BE49-F238E27FC236}">
                <a16:creationId xmlns:a16="http://schemas.microsoft.com/office/drawing/2014/main" xmlns="" id="{7297FA2B-06D5-4921-BE33-8818EB30550F}"/>
              </a:ext>
            </a:extLst>
          </p:cNvPr>
          <p:cNvSpPr txBox="1">
            <a:spLocks noChangeArrowheads="1"/>
          </p:cNvSpPr>
          <p:nvPr/>
        </p:nvSpPr>
        <p:spPr bwMode="auto">
          <a:xfrm>
            <a:off x="7620000" y="4267201"/>
            <a:ext cx="159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FF0000"/>
                </a:solidFill>
              </a:rPr>
              <a:t>Ionization trail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lide Number Placeholder 3">
            <a:extLst>
              <a:ext uri="{FF2B5EF4-FFF2-40B4-BE49-F238E27FC236}">
                <a16:creationId xmlns:a16="http://schemas.microsoft.com/office/drawing/2014/main" xmlns="" id="{E066AA2B-2CF2-4061-91CC-DAE97265D02F}"/>
              </a:ext>
            </a:extLst>
          </p:cNvPr>
          <p:cNvSpPr>
            <a:spLocks noGrp="1"/>
          </p:cNvSpPr>
          <p:nvPr>
            <p:ph type="sldNum" sz="quarter" idx="11"/>
          </p:nvPr>
        </p:nvSpPr>
        <p:spPr/>
        <p:txBody>
          <a:bodyPr/>
          <a:lstStyle/>
          <a:p>
            <a:fld id="{94ED2E4F-4404-4230-A9B0-D4EB38DDD253}" type="slidenum">
              <a:rPr lang="en-US" altLang="en-US"/>
              <a:pPr/>
              <a:t>45</a:t>
            </a:fld>
            <a:endParaRPr lang="en-US" altLang="en-US"/>
          </a:p>
        </p:txBody>
      </p:sp>
      <p:sp>
        <p:nvSpPr>
          <p:cNvPr id="293890" name="Freeform 2">
            <a:extLst>
              <a:ext uri="{FF2B5EF4-FFF2-40B4-BE49-F238E27FC236}">
                <a16:creationId xmlns:a16="http://schemas.microsoft.com/office/drawing/2014/main" xmlns="" id="{86120E34-00D3-4E8B-AE14-2436ADBC7268}"/>
              </a:ext>
            </a:extLst>
          </p:cNvPr>
          <p:cNvSpPr>
            <a:spLocks/>
          </p:cNvSpPr>
          <p:nvPr/>
        </p:nvSpPr>
        <p:spPr bwMode="auto">
          <a:xfrm>
            <a:off x="6858000" y="1219200"/>
            <a:ext cx="838200" cy="685800"/>
          </a:xfrm>
          <a:custGeom>
            <a:avLst/>
            <a:gdLst>
              <a:gd name="T0" fmla="*/ 0 w 528"/>
              <a:gd name="T1" fmla="*/ 240 h 432"/>
              <a:gd name="T2" fmla="*/ 48 w 528"/>
              <a:gd name="T3" fmla="*/ 432 h 432"/>
              <a:gd name="T4" fmla="*/ 48 w 528"/>
              <a:gd name="T5" fmla="*/ 288 h 432"/>
              <a:gd name="T6" fmla="*/ 96 w 528"/>
              <a:gd name="T7" fmla="*/ 384 h 432"/>
              <a:gd name="T8" fmla="*/ 144 w 528"/>
              <a:gd name="T9" fmla="*/ 288 h 432"/>
              <a:gd name="T10" fmla="*/ 192 w 528"/>
              <a:gd name="T11" fmla="*/ 384 h 432"/>
              <a:gd name="T12" fmla="*/ 240 w 528"/>
              <a:gd name="T13" fmla="*/ 192 h 432"/>
              <a:gd name="T14" fmla="*/ 288 w 528"/>
              <a:gd name="T15" fmla="*/ 240 h 432"/>
              <a:gd name="T16" fmla="*/ 336 w 528"/>
              <a:gd name="T17" fmla="*/ 48 h 432"/>
              <a:gd name="T18" fmla="*/ 384 w 528"/>
              <a:gd name="T19" fmla="*/ 192 h 432"/>
              <a:gd name="T20" fmla="*/ 432 w 528"/>
              <a:gd name="T21" fmla="*/ 96 h 432"/>
              <a:gd name="T22" fmla="*/ 480 w 528"/>
              <a:gd name="T23" fmla="*/ 240 h 432"/>
              <a:gd name="T24" fmla="*/ 528 w 528"/>
              <a:gd name="T25"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8" h="432">
                <a:moveTo>
                  <a:pt x="0" y="240"/>
                </a:moveTo>
                <a:lnTo>
                  <a:pt x="48" y="432"/>
                </a:lnTo>
                <a:lnTo>
                  <a:pt x="48" y="288"/>
                </a:lnTo>
                <a:lnTo>
                  <a:pt x="96" y="384"/>
                </a:lnTo>
                <a:lnTo>
                  <a:pt x="144" y="288"/>
                </a:lnTo>
                <a:lnTo>
                  <a:pt x="192" y="384"/>
                </a:lnTo>
                <a:lnTo>
                  <a:pt x="240" y="192"/>
                </a:lnTo>
                <a:lnTo>
                  <a:pt x="288" y="240"/>
                </a:lnTo>
                <a:lnTo>
                  <a:pt x="336" y="48"/>
                </a:lnTo>
                <a:lnTo>
                  <a:pt x="384" y="192"/>
                </a:lnTo>
                <a:lnTo>
                  <a:pt x="432" y="96"/>
                </a:lnTo>
                <a:lnTo>
                  <a:pt x="480" y="240"/>
                </a:lnTo>
                <a:lnTo>
                  <a:pt x="528" y="0"/>
                </a:lnTo>
              </a:path>
            </a:pathLst>
          </a:cu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891" name="Rectangle 3">
            <a:extLst>
              <a:ext uri="{FF2B5EF4-FFF2-40B4-BE49-F238E27FC236}">
                <a16:creationId xmlns:a16="http://schemas.microsoft.com/office/drawing/2014/main" xmlns="" id="{CB69EDD2-3AC0-41B2-B4D8-40C08B2CD17F}"/>
              </a:ext>
            </a:extLst>
          </p:cNvPr>
          <p:cNvSpPr>
            <a:spLocks noGrp="1" noChangeArrowheads="1"/>
          </p:cNvSpPr>
          <p:nvPr>
            <p:ph type="title"/>
          </p:nvPr>
        </p:nvSpPr>
        <p:spPr>
          <a:xfrm>
            <a:off x="2819400" y="241300"/>
            <a:ext cx="6629400" cy="444500"/>
          </a:xfrm>
          <a:noFill/>
          <a:ln/>
        </p:spPr>
        <p:txBody>
          <a:bodyPr>
            <a:normAutofit fontScale="90000"/>
          </a:bodyPr>
          <a:lstStyle/>
          <a:p>
            <a:r>
              <a:rPr lang="en-US" altLang="en-US"/>
              <a:t>Solid State Detector Basics</a:t>
            </a:r>
          </a:p>
        </p:txBody>
      </p:sp>
      <p:sp>
        <p:nvSpPr>
          <p:cNvPr id="293892" name="Freeform 4">
            <a:extLst>
              <a:ext uri="{FF2B5EF4-FFF2-40B4-BE49-F238E27FC236}">
                <a16:creationId xmlns:a16="http://schemas.microsoft.com/office/drawing/2014/main" xmlns="" id="{E94B1737-BC3A-4FE4-91B2-A7D076C22B5C}"/>
              </a:ext>
            </a:extLst>
          </p:cNvPr>
          <p:cNvSpPr>
            <a:spLocks/>
          </p:cNvSpPr>
          <p:nvPr/>
        </p:nvSpPr>
        <p:spPr bwMode="auto">
          <a:xfrm>
            <a:off x="4419600" y="4724400"/>
            <a:ext cx="152400" cy="152400"/>
          </a:xfrm>
          <a:custGeom>
            <a:avLst/>
            <a:gdLst>
              <a:gd name="T0" fmla="*/ 0 w 96"/>
              <a:gd name="T1" fmla="*/ 0 h 96"/>
              <a:gd name="T2" fmla="*/ 48 w 96"/>
              <a:gd name="T3" fmla="*/ 96 h 96"/>
              <a:gd name="T4" fmla="*/ 96 w 96"/>
              <a:gd name="T5" fmla="*/ 0 h 96"/>
              <a:gd name="T6" fmla="*/ 0 w 96"/>
              <a:gd name="T7" fmla="*/ 0 h 96"/>
            </a:gdLst>
            <a:ahLst/>
            <a:cxnLst>
              <a:cxn ang="0">
                <a:pos x="T0" y="T1"/>
              </a:cxn>
              <a:cxn ang="0">
                <a:pos x="T2" y="T3"/>
              </a:cxn>
              <a:cxn ang="0">
                <a:pos x="T4" y="T5"/>
              </a:cxn>
              <a:cxn ang="0">
                <a:pos x="T6" y="T7"/>
              </a:cxn>
            </a:cxnLst>
            <a:rect l="0" t="0" r="r" b="b"/>
            <a:pathLst>
              <a:path w="96" h="96">
                <a:moveTo>
                  <a:pt x="0" y="0"/>
                </a:moveTo>
                <a:lnTo>
                  <a:pt x="48" y="96"/>
                </a:lnTo>
                <a:lnTo>
                  <a:pt x="96" y="0"/>
                </a:lnTo>
                <a:lnTo>
                  <a:pt x="0" y="0"/>
                </a:lnTo>
                <a:close/>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893" name="Freeform 5">
            <a:extLst>
              <a:ext uri="{FF2B5EF4-FFF2-40B4-BE49-F238E27FC236}">
                <a16:creationId xmlns:a16="http://schemas.microsoft.com/office/drawing/2014/main" xmlns="" id="{042401AC-E8C0-4DF2-B4ED-4A8E16CA6DF6}"/>
              </a:ext>
            </a:extLst>
          </p:cNvPr>
          <p:cNvSpPr>
            <a:spLocks/>
          </p:cNvSpPr>
          <p:nvPr/>
        </p:nvSpPr>
        <p:spPr bwMode="auto">
          <a:xfrm>
            <a:off x="3733800" y="1600200"/>
            <a:ext cx="152400" cy="685800"/>
          </a:xfrm>
          <a:custGeom>
            <a:avLst/>
            <a:gdLst>
              <a:gd name="T0" fmla="*/ 48 w 96"/>
              <a:gd name="T1" fmla="*/ 0 h 864"/>
              <a:gd name="T2" fmla="*/ 48 w 96"/>
              <a:gd name="T3" fmla="*/ 144 h 864"/>
              <a:gd name="T4" fmla="*/ 0 w 96"/>
              <a:gd name="T5" fmla="*/ 192 h 864"/>
              <a:gd name="T6" fmla="*/ 96 w 96"/>
              <a:gd name="T7" fmla="*/ 288 h 864"/>
              <a:gd name="T8" fmla="*/ 0 w 96"/>
              <a:gd name="T9" fmla="*/ 384 h 864"/>
              <a:gd name="T10" fmla="*/ 96 w 96"/>
              <a:gd name="T11" fmla="*/ 480 h 864"/>
              <a:gd name="T12" fmla="*/ 0 w 96"/>
              <a:gd name="T13" fmla="*/ 576 h 864"/>
              <a:gd name="T14" fmla="*/ 96 w 96"/>
              <a:gd name="T15" fmla="*/ 672 h 864"/>
              <a:gd name="T16" fmla="*/ 48 w 96"/>
              <a:gd name="T17" fmla="*/ 720 h 864"/>
              <a:gd name="T18" fmla="*/ 48 w 96"/>
              <a:gd name="T19" fmla="*/ 816 h 864"/>
              <a:gd name="T20" fmla="*/ 48 w 96"/>
              <a:gd name="T21"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864">
                <a:moveTo>
                  <a:pt x="48" y="0"/>
                </a:moveTo>
                <a:lnTo>
                  <a:pt x="48" y="144"/>
                </a:lnTo>
                <a:lnTo>
                  <a:pt x="0" y="192"/>
                </a:lnTo>
                <a:lnTo>
                  <a:pt x="96" y="288"/>
                </a:lnTo>
                <a:lnTo>
                  <a:pt x="0" y="384"/>
                </a:lnTo>
                <a:lnTo>
                  <a:pt x="96" y="480"/>
                </a:lnTo>
                <a:lnTo>
                  <a:pt x="0" y="576"/>
                </a:lnTo>
                <a:lnTo>
                  <a:pt x="96" y="672"/>
                </a:lnTo>
                <a:lnTo>
                  <a:pt x="48" y="720"/>
                </a:lnTo>
                <a:lnTo>
                  <a:pt x="48" y="816"/>
                </a:lnTo>
                <a:lnTo>
                  <a:pt x="48" y="864"/>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894" name="Line 6">
            <a:extLst>
              <a:ext uri="{FF2B5EF4-FFF2-40B4-BE49-F238E27FC236}">
                <a16:creationId xmlns:a16="http://schemas.microsoft.com/office/drawing/2014/main" xmlns="" id="{6568A5D9-7F96-4451-8CE7-92828D7EF8DD}"/>
              </a:ext>
            </a:extLst>
          </p:cNvPr>
          <p:cNvSpPr>
            <a:spLocks noChangeShapeType="1"/>
          </p:cNvSpPr>
          <p:nvPr/>
        </p:nvSpPr>
        <p:spPr bwMode="auto">
          <a:xfrm flipV="1">
            <a:off x="3810000" y="1371600"/>
            <a:ext cx="0" cy="228600"/>
          </a:xfrm>
          <a:prstGeom prst="line">
            <a:avLst/>
          </a:prstGeom>
          <a:noFill/>
          <a:ln w="12700">
            <a:solidFill>
              <a:schemeClr val="tx1"/>
            </a:solidFill>
            <a:round/>
            <a:headEnd type="oval" w="med" len="me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895" name="Line 7">
            <a:extLst>
              <a:ext uri="{FF2B5EF4-FFF2-40B4-BE49-F238E27FC236}">
                <a16:creationId xmlns:a16="http://schemas.microsoft.com/office/drawing/2014/main" xmlns="" id="{8C1174EB-C593-406A-908C-BCC20750DEDA}"/>
              </a:ext>
            </a:extLst>
          </p:cNvPr>
          <p:cNvSpPr>
            <a:spLocks noChangeShapeType="1"/>
          </p:cNvSpPr>
          <p:nvPr/>
        </p:nvSpPr>
        <p:spPr bwMode="auto">
          <a:xfrm>
            <a:off x="3810000" y="2286000"/>
            <a:ext cx="0" cy="685800"/>
          </a:xfrm>
          <a:prstGeom prst="line">
            <a:avLst/>
          </a:prstGeom>
          <a:noFill/>
          <a:ln w="12700">
            <a:solidFill>
              <a:schemeClr val="tx1"/>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896" name="Line 8">
            <a:extLst>
              <a:ext uri="{FF2B5EF4-FFF2-40B4-BE49-F238E27FC236}">
                <a16:creationId xmlns:a16="http://schemas.microsoft.com/office/drawing/2014/main" xmlns="" id="{24AFD625-36F4-47AE-AEDD-290D975ECA0C}"/>
              </a:ext>
            </a:extLst>
          </p:cNvPr>
          <p:cNvSpPr>
            <a:spLocks noChangeShapeType="1"/>
          </p:cNvSpPr>
          <p:nvPr/>
        </p:nvSpPr>
        <p:spPr bwMode="auto">
          <a:xfrm>
            <a:off x="4572000" y="2971800"/>
            <a:ext cx="54102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897" name="Text Box 9">
            <a:extLst>
              <a:ext uri="{FF2B5EF4-FFF2-40B4-BE49-F238E27FC236}">
                <a16:creationId xmlns:a16="http://schemas.microsoft.com/office/drawing/2014/main" xmlns="" id="{4C4B3653-DB5F-4E29-8FEC-3BED006AABCF}"/>
              </a:ext>
            </a:extLst>
          </p:cNvPr>
          <p:cNvSpPr txBox="1">
            <a:spLocks noChangeArrowheads="1"/>
          </p:cNvSpPr>
          <p:nvPr/>
        </p:nvSpPr>
        <p:spPr bwMode="auto">
          <a:xfrm>
            <a:off x="3505201" y="1066800"/>
            <a:ext cx="5699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200">
                <a:solidFill>
                  <a:srgbClr val="FF0000"/>
                </a:solidFill>
                <a:latin typeface="Times New Roman" panose="02020603050405020304" pitchFamily="18" charset="0"/>
              </a:rPr>
              <a:t>+35 V</a:t>
            </a:r>
          </a:p>
        </p:txBody>
      </p:sp>
      <p:grpSp>
        <p:nvGrpSpPr>
          <p:cNvPr id="293898" name="Group 10">
            <a:extLst>
              <a:ext uri="{FF2B5EF4-FFF2-40B4-BE49-F238E27FC236}">
                <a16:creationId xmlns:a16="http://schemas.microsoft.com/office/drawing/2014/main" xmlns="" id="{D4A923B7-349D-49E9-A6E7-FEA52B4F9F43}"/>
              </a:ext>
            </a:extLst>
          </p:cNvPr>
          <p:cNvGrpSpPr>
            <a:grpSpLocks/>
          </p:cNvGrpSpPr>
          <p:nvPr/>
        </p:nvGrpSpPr>
        <p:grpSpPr bwMode="auto">
          <a:xfrm>
            <a:off x="1828800" y="5867401"/>
            <a:ext cx="877888" cy="493713"/>
            <a:chOff x="336" y="3504"/>
            <a:chExt cx="553" cy="311"/>
          </a:xfrm>
        </p:grpSpPr>
        <p:sp>
          <p:nvSpPr>
            <p:cNvPr id="293899" name="Rectangle 11">
              <a:extLst>
                <a:ext uri="{FF2B5EF4-FFF2-40B4-BE49-F238E27FC236}">
                  <a16:creationId xmlns:a16="http://schemas.microsoft.com/office/drawing/2014/main" xmlns="" id="{35FD8E6A-9AC1-45BB-B7E6-E4EA17C6CB41}"/>
                </a:ext>
              </a:extLst>
            </p:cNvPr>
            <p:cNvSpPr>
              <a:spLocks noChangeArrowheads="1"/>
            </p:cNvSpPr>
            <p:nvPr/>
          </p:nvSpPr>
          <p:spPr bwMode="auto">
            <a:xfrm>
              <a:off x="642" y="3564"/>
              <a:ext cx="17"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0" name="Rectangle 12">
              <a:extLst>
                <a:ext uri="{FF2B5EF4-FFF2-40B4-BE49-F238E27FC236}">
                  <a16:creationId xmlns:a16="http://schemas.microsoft.com/office/drawing/2014/main" xmlns="" id="{FA82C774-11EB-45A5-9E5A-0E6C9CB0D949}"/>
                </a:ext>
              </a:extLst>
            </p:cNvPr>
            <p:cNvSpPr>
              <a:spLocks noChangeArrowheads="1"/>
            </p:cNvSpPr>
            <p:nvPr/>
          </p:nvSpPr>
          <p:spPr bwMode="auto">
            <a:xfrm>
              <a:off x="336" y="3504"/>
              <a:ext cx="553" cy="311"/>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1" name="Rectangle 13">
              <a:extLst>
                <a:ext uri="{FF2B5EF4-FFF2-40B4-BE49-F238E27FC236}">
                  <a16:creationId xmlns:a16="http://schemas.microsoft.com/office/drawing/2014/main" xmlns="" id="{EE59CF52-C348-424C-9936-CF3027E47C37}"/>
                </a:ext>
              </a:extLst>
            </p:cNvPr>
            <p:cNvSpPr>
              <a:spLocks noChangeArrowheads="1"/>
            </p:cNvSpPr>
            <p:nvPr/>
          </p:nvSpPr>
          <p:spPr bwMode="auto">
            <a:xfrm>
              <a:off x="457" y="3558"/>
              <a:ext cx="311" cy="20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2" name="Rectangle 14">
              <a:extLst>
                <a:ext uri="{FF2B5EF4-FFF2-40B4-BE49-F238E27FC236}">
                  <a16:creationId xmlns:a16="http://schemas.microsoft.com/office/drawing/2014/main" xmlns="" id="{20C004E1-E1A5-453F-9B8F-136E26D6F451}"/>
                </a:ext>
              </a:extLst>
            </p:cNvPr>
            <p:cNvSpPr>
              <a:spLocks noChangeArrowheads="1"/>
            </p:cNvSpPr>
            <p:nvPr/>
          </p:nvSpPr>
          <p:spPr bwMode="auto">
            <a:xfrm>
              <a:off x="463" y="3564"/>
              <a:ext cx="299" cy="19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3" name="Rectangle 15">
              <a:extLst>
                <a:ext uri="{FF2B5EF4-FFF2-40B4-BE49-F238E27FC236}">
                  <a16:creationId xmlns:a16="http://schemas.microsoft.com/office/drawing/2014/main" xmlns="" id="{428B1141-90E1-48B4-83C2-E3D32F0F7645}"/>
                </a:ext>
              </a:extLst>
            </p:cNvPr>
            <p:cNvSpPr>
              <a:spLocks noChangeArrowheads="1"/>
            </p:cNvSpPr>
            <p:nvPr/>
          </p:nvSpPr>
          <p:spPr bwMode="auto">
            <a:xfrm>
              <a:off x="474" y="3570"/>
              <a:ext cx="47"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4" name="Rectangle 16">
              <a:extLst>
                <a:ext uri="{FF2B5EF4-FFF2-40B4-BE49-F238E27FC236}">
                  <a16:creationId xmlns:a16="http://schemas.microsoft.com/office/drawing/2014/main" xmlns="" id="{BE8A4E82-6D4D-4C6E-A9A9-97911D7A3CA9}"/>
                </a:ext>
              </a:extLst>
            </p:cNvPr>
            <p:cNvSpPr>
              <a:spLocks noChangeArrowheads="1"/>
            </p:cNvSpPr>
            <p:nvPr/>
          </p:nvSpPr>
          <p:spPr bwMode="auto">
            <a:xfrm>
              <a:off x="532"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5" name="Rectangle 17">
              <a:extLst>
                <a:ext uri="{FF2B5EF4-FFF2-40B4-BE49-F238E27FC236}">
                  <a16:creationId xmlns:a16="http://schemas.microsoft.com/office/drawing/2014/main" xmlns="" id="{71988436-7762-4986-A890-1BBAB9D3EB32}"/>
                </a:ext>
              </a:extLst>
            </p:cNvPr>
            <p:cNvSpPr>
              <a:spLocks noChangeArrowheads="1"/>
            </p:cNvSpPr>
            <p:nvPr/>
          </p:nvSpPr>
          <p:spPr bwMode="auto">
            <a:xfrm>
              <a:off x="590"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6" name="Rectangle 18">
              <a:extLst>
                <a:ext uri="{FF2B5EF4-FFF2-40B4-BE49-F238E27FC236}">
                  <a16:creationId xmlns:a16="http://schemas.microsoft.com/office/drawing/2014/main" xmlns="" id="{9A913B1A-E4F1-4AC0-B17F-A2AB68FE3ACB}"/>
                </a:ext>
              </a:extLst>
            </p:cNvPr>
            <p:cNvSpPr>
              <a:spLocks noChangeArrowheads="1"/>
            </p:cNvSpPr>
            <p:nvPr/>
          </p:nvSpPr>
          <p:spPr bwMode="auto">
            <a:xfrm>
              <a:off x="647"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7" name="Rectangle 19">
              <a:extLst>
                <a:ext uri="{FF2B5EF4-FFF2-40B4-BE49-F238E27FC236}">
                  <a16:creationId xmlns:a16="http://schemas.microsoft.com/office/drawing/2014/main" xmlns="" id="{7FA055C8-CC7E-45E6-B253-A4822837BDC1}"/>
                </a:ext>
              </a:extLst>
            </p:cNvPr>
            <p:cNvSpPr>
              <a:spLocks noChangeArrowheads="1"/>
            </p:cNvSpPr>
            <p:nvPr/>
          </p:nvSpPr>
          <p:spPr bwMode="auto">
            <a:xfrm>
              <a:off x="705"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8" name="Rectangle 20">
              <a:extLst>
                <a:ext uri="{FF2B5EF4-FFF2-40B4-BE49-F238E27FC236}">
                  <a16:creationId xmlns:a16="http://schemas.microsoft.com/office/drawing/2014/main" xmlns="" id="{1B9CE439-6F90-4DD1-930E-4531664B9F30}"/>
                </a:ext>
              </a:extLst>
            </p:cNvPr>
            <p:cNvSpPr>
              <a:spLocks noChangeArrowheads="1"/>
            </p:cNvSpPr>
            <p:nvPr/>
          </p:nvSpPr>
          <p:spPr bwMode="auto">
            <a:xfrm>
              <a:off x="469" y="3587"/>
              <a:ext cx="288"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09" name="Rectangle 21">
              <a:extLst>
                <a:ext uri="{FF2B5EF4-FFF2-40B4-BE49-F238E27FC236}">
                  <a16:creationId xmlns:a16="http://schemas.microsoft.com/office/drawing/2014/main" xmlns="" id="{F82D9012-A0B6-4542-B3BD-764B176609C9}"/>
                </a:ext>
              </a:extLst>
            </p:cNvPr>
            <p:cNvSpPr>
              <a:spLocks noChangeArrowheads="1"/>
            </p:cNvSpPr>
            <p:nvPr/>
          </p:nvSpPr>
          <p:spPr bwMode="auto">
            <a:xfrm>
              <a:off x="469" y="3737"/>
              <a:ext cx="17"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10" name="Rectangle 22">
              <a:extLst>
                <a:ext uri="{FF2B5EF4-FFF2-40B4-BE49-F238E27FC236}">
                  <a16:creationId xmlns:a16="http://schemas.microsoft.com/office/drawing/2014/main" xmlns="" id="{A7C6D3E6-8383-480D-B047-7F49E23BC7A8}"/>
                </a:ext>
              </a:extLst>
            </p:cNvPr>
            <p:cNvSpPr>
              <a:spLocks noChangeArrowheads="1"/>
            </p:cNvSpPr>
            <p:nvPr/>
          </p:nvSpPr>
          <p:spPr bwMode="auto">
            <a:xfrm>
              <a:off x="739" y="3737"/>
              <a:ext cx="18"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11" name="Rectangle 23">
              <a:extLst>
                <a:ext uri="{FF2B5EF4-FFF2-40B4-BE49-F238E27FC236}">
                  <a16:creationId xmlns:a16="http://schemas.microsoft.com/office/drawing/2014/main" xmlns="" id="{7C4462F3-368B-48FA-BE47-4281038E7B3E}"/>
                </a:ext>
              </a:extLst>
            </p:cNvPr>
            <p:cNvSpPr>
              <a:spLocks noChangeArrowheads="1"/>
            </p:cNvSpPr>
            <p:nvPr/>
          </p:nvSpPr>
          <p:spPr bwMode="auto">
            <a:xfrm>
              <a:off x="492" y="3737"/>
              <a:ext cx="242"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93912" name="Freeform 24">
            <a:extLst>
              <a:ext uri="{FF2B5EF4-FFF2-40B4-BE49-F238E27FC236}">
                <a16:creationId xmlns:a16="http://schemas.microsoft.com/office/drawing/2014/main" xmlns="" id="{30C21FBE-F67B-4EA3-8B0C-43D4DACD4FD5}"/>
              </a:ext>
            </a:extLst>
          </p:cNvPr>
          <p:cNvSpPr>
            <a:spLocks/>
          </p:cNvSpPr>
          <p:nvPr/>
        </p:nvSpPr>
        <p:spPr bwMode="auto">
          <a:xfrm flipH="1" flipV="1">
            <a:off x="3124200" y="3962400"/>
            <a:ext cx="838200" cy="609600"/>
          </a:xfrm>
          <a:custGeom>
            <a:avLst/>
            <a:gdLst>
              <a:gd name="T0" fmla="*/ 0 w 528"/>
              <a:gd name="T1" fmla="*/ 432 h 432"/>
              <a:gd name="T2" fmla="*/ 192 w 528"/>
              <a:gd name="T3" fmla="*/ 144 h 432"/>
              <a:gd name="T4" fmla="*/ 384 w 528"/>
              <a:gd name="T5" fmla="*/ 240 h 432"/>
              <a:gd name="T6" fmla="*/ 528 w 528"/>
              <a:gd name="T7" fmla="*/ 0 h 432"/>
            </a:gdLst>
            <a:ahLst/>
            <a:cxnLst>
              <a:cxn ang="0">
                <a:pos x="T0" y="T1"/>
              </a:cxn>
              <a:cxn ang="0">
                <a:pos x="T2" y="T3"/>
              </a:cxn>
              <a:cxn ang="0">
                <a:pos x="T4" y="T5"/>
              </a:cxn>
              <a:cxn ang="0">
                <a:pos x="T6" y="T7"/>
              </a:cxn>
            </a:cxnLst>
            <a:rect l="0" t="0" r="r" b="b"/>
            <a:pathLst>
              <a:path w="528" h="432">
                <a:moveTo>
                  <a:pt x="0" y="432"/>
                </a:moveTo>
                <a:cubicBezTo>
                  <a:pt x="64" y="304"/>
                  <a:pt x="128" y="176"/>
                  <a:pt x="192" y="144"/>
                </a:cubicBezTo>
                <a:cubicBezTo>
                  <a:pt x="256" y="112"/>
                  <a:pt x="328" y="264"/>
                  <a:pt x="384" y="240"/>
                </a:cubicBezTo>
                <a:cubicBezTo>
                  <a:pt x="440" y="216"/>
                  <a:pt x="504" y="40"/>
                  <a:pt x="528" y="0"/>
                </a:cubicBez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13" name="Text Box 25">
            <a:extLst>
              <a:ext uri="{FF2B5EF4-FFF2-40B4-BE49-F238E27FC236}">
                <a16:creationId xmlns:a16="http://schemas.microsoft.com/office/drawing/2014/main" xmlns="" id="{7D139B8B-115F-462B-85B4-308F721E6B01}"/>
              </a:ext>
            </a:extLst>
          </p:cNvPr>
          <p:cNvSpPr txBox="1">
            <a:spLocks noChangeArrowheads="1"/>
          </p:cNvSpPr>
          <p:nvPr/>
        </p:nvSpPr>
        <p:spPr bwMode="auto">
          <a:xfrm>
            <a:off x="2819400" y="4572000"/>
            <a:ext cx="1219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200">
                <a:latin typeface="Times New Roman" panose="02020603050405020304" pitchFamily="18" charset="0"/>
              </a:rPr>
              <a:t>~200A  Al</a:t>
            </a:r>
          </a:p>
          <a:p>
            <a:r>
              <a:rPr lang="en-US" altLang="en-US" sz="1200">
                <a:latin typeface="Times New Roman" panose="02020603050405020304" pitchFamily="18" charset="0"/>
              </a:rPr>
              <a:t>~200A  Poly Si</a:t>
            </a:r>
          </a:p>
        </p:txBody>
      </p:sp>
      <p:sp>
        <p:nvSpPr>
          <p:cNvPr id="293914" name="Text Box 26">
            <a:extLst>
              <a:ext uri="{FF2B5EF4-FFF2-40B4-BE49-F238E27FC236}">
                <a16:creationId xmlns:a16="http://schemas.microsoft.com/office/drawing/2014/main" xmlns="" id="{9FCC6185-C686-4D9B-B3D6-6A8B63992508}"/>
              </a:ext>
            </a:extLst>
          </p:cNvPr>
          <p:cNvSpPr txBox="1">
            <a:spLocks noChangeArrowheads="1"/>
          </p:cNvSpPr>
          <p:nvPr/>
        </p:nvSpPr>
        <p:spPr bwMode="auto">
          <a:xfrm>
            <a:off x="2743200" y="5791200"/>
            <a:ext cx="14351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300 micron</a:t>
            </a:r>
          </a:p>
          <a:p>
            <a:r>
              <a:rPr lang="en-US" altLang="en-US">
                <a:latin typeface="Times New Roman" panose="02020603050405020304" pitchFamily="18" charset="0"/>
              </a:rPr>
              <a:t>thick detector</a:t>
            </a:r>
          </a:p>
        </p:txBody>
      </p:sp>
      <p:sp>
        <p:nvSpPr>
          <p:cNvPr id="293915" name="Text Box 27">
            <a:extLst>
              <a:ext uri="{FF2B5EF4-FFF2-40B4-BE49-F238E27FC236}">
                <a16:creationId xmlns:a16="http://schemas.microsoft.com/office/drawing/2014/main" xmlns="" id="{C27D453A-CF29-4A1D-8AB5-16BED8DEE8C9}"/>
              </a:ext>
            </a:extLst>
          </p:cNvPr>
          <p:cNvSpPr txBox="1">
            <a:spLocks noChangeArrowheads="1"/>
          </p:cNvSpPr>
          <p:nvPr/>
        </p:nvSpPr>
        <p:spPr bwMode="auto">
          <a:xfrm>
            <a:off x="1905001" y="1371600"/>
            <a:ext cx="18510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latin typeface="Times New Roman" panose="02020603050405020304" pitchFamily="18" charset="0"/>
              </a:rPr>
              <a:t>Outside at bias Voltage</a:t>
            </a:r>
          </a:p>
        </p:txBody>
      </p:sp>
      <p:grpSp>
        <p:nvGrpSpPr>
          <p:cNvPr id="293916" name="Group 28">
            <a:extLst>
              <a:ext uri="{FF2B5EF4-FFF2-40B4-BE49-F238E27FC236}">
                <a16:creationId xmlns:a16="http://schemas.microsoft.com/office/drawing/2014/main" xmlns="" id="{3FB39D12-7CFB-40F8-B36E-3ABA373E524B}"/>
              </a:ext>
            </a:extLst>
          </p:cNvPr>
          <p:cNvGrpSpPr>
            <a:grpSpLocks/>
          </p:cNvGrpSpPr>
          <p:nvPr/>
        </p:nvGrpSpPr>
        <p:grpSpPr bwMode="auto">
          <a:xfrm>
            <a:off x="3810000" y="1752600"/>
            <a:ext cx="762000" cy="2514600"/>
            <a:chOff x="768" y="1200"/>
            <a:chExt cx="480" cy="1584"/>
          </a:xfrm>
        </p:grpSpPr>
        <p:sp>
          <p:nvSpPr>
            <p:cNvPr id="293917" name="Rectangle 29">
              <a:extLst>
                <a:ext uri="{FF2B5EF4-FFF2-40B4-BE49-F238E27FC236}">
                  <a16:creationId xmlns:a16="http://schemas.microsoft.com/office/drawing/2014/main" xmlns="" id="{7DA2B60C-EBF7-455E-9526-A3BD6D8BE4C5}"/>
                </a:ext>
              </a:extLst>
            </p:cNvPr>
            <p:cNvSpPr>
              <a:spLocks noChangeArrowheads="1"/>
            </p:cNvSpPr>
            <p:nvPr/>
          </p:nvSpPr>
          <p:spPr bwMode="auto">
            <a:xfrm rot="16200000" flipH="1">
              <a:off x="200" y="1896"/>
              <a:ext cx="1584"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18" name="Line 30">
              <a:extLst>
                <a:ext uri="{FF2B5EF4-FFF2-40B4-BE49-F238E27FC236}">
                  <a16:creationId xmlns:a16="http://schemas.microsoft.com/office/drawing/2014/main" xmlns="" id="{E8490A98-2D88-4BDE-9D9C-3B5C222A4E97}"/>
                </a:ext>
              </a:extLst>
            </p:cNvPr>
            <p:cNvSpPr>
              <a:spLocks noChangeShapeType="1"/>
            </p:cNvSpPr>
            <p:nvPr/>
          </p:nvSpPr>
          <p:spPr bwMode="auto">
            <a:xfrm rot="16200000" flipH="1">
              <a:off x="657" y="1991"/>
              <a:ext cx="864" cy="1"/>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19" name="Freeform 31">
              <a:extLst>
                <a:ext uri="{FF2B5EF4-FFF2-40B4-BE49-F238E27FC236}">
                  <a16:creationId xmlns:a16="http://schemas.microsoft.com/office/drawing/2014/main" xmlns="" id="{17E4B76A-7577-4170-9DA5-1BD04CCEFBF8}"/>
                </a:ext>
              </a:extLst>
            </p:cNvPr>
            <p:cNvSpPr>
              <a:spLocks/>
            </p:cNvSpPr>
            <p:nvPr/>
          </p:nvSpPr>
          <p:spPr bwMode="auto">
            <a:xfrm rot="16200000" flipH="1">
              <a:off x="960" y="1920"/>
              <a:ext cx="96" cy="96"/>
            </a:xfrm>
            <a:custGeom>
              <a:avLst/>
              <a:gdLst>
                <a:gd name="T0" fmla="*/ 48 w 96"/>
                <a:gd name="T1" fmla="*/ 0 h 96"/>
                <a:gd name="T2" fmla="*/ 0 w 96"/>
                <a:gd name="T3" fmla="*/ 96 h 96"/>
                <a:gd name="T4" fmla="*/ 96 w 96"/>
                <a:gd name="T5" fmla="*/ 96 h 96"/>
                <a:gd name="T6" fmla="*/ 48 w 96"/>
                <a:gd name="T7" fmla="*/ 0 h 96"/>
              </a:gdLst>
              <a:ahLst/>
              <a:cxnLst>
                <a:cxn ang="0">
                  <a:pos x="T0" y="T1"/>
                </a:cxn>
                <a:cxn ang="0">
                  <a:pos x="T2" y="T3"/>
                </a:cxn>
                <a:cxn ang="0">
                  <a:pos x="T4" y="T5"/>
                </a:cxn>
                <a:cxn ang="0">
                  <a:pos x="T6" y="T7"/>
                </a:cxn>
              </a:cxnLst>
              <a:rect l="0" t="0" r="r" b="b"/>
              <a:pathLst>
                <a:path w="96" h="96">
                  <a:moveTo>
                    <a:pt x="48" y="0"/>
                  </a:moveTo>
                  <a:lnTo>
                    <a:pt x="0" y="96"/>
                  </a:lnTo>
                  <a:lnTo>
                    <a:pt x="96" y="96"/>
                  </a:lnTo>
                  <a:lnTo>
                    <a:pt x="48" y="0"/>
                  </a:ln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0" name="Line 32">
              <a:extLst>
                <a:ext uri="{FF2B5EF4-FFF2-40B4-BE49-F238E27FC236}">
                  <a16:creationId xmlns:a16="http://schemas.microsoft.com/office/drawing/2014/main" xmlns="" id="{457BF764-A822-4409-BEEC-6AB408E3D922}"/>
                </a:ext>
              </a:extLst>
            </p:cNvPr>
            <p:cNvSpPr>
              <a:spLocks noChangeShapeType="1"/>
            </p:cNvSpPr>
            <p:nvPr/>
          </p:nvSpPr>
          <p:spPr bwMode="auto">
            <a:xfrm rot="16200000" flipH="1">
              <a:off x="1152" y="1872"/>
              <a:ext cx="0"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1" name="Line 33">
              <a:extLst>
                <a:ext uri="{FF2B5EF4-FFF2-40B4-BE49-F238E27FC236}">
                  <a16:creationId xmlns:a16="http://schemas.microsoft.com/office/drawing/2014/main" xmlns="" id="{6E5CDEE9-A408-4A70-9A94-ECF2F9DA0885}"/>
                </a:ext>
              </a:extLst>
            </p:cNvPr>
            <p:cNvSpPr>
              <a:spLocks noChangeShapeType="1"/>
            </p:cNvSpPr>
            <p:nvPr/>
          </p:nvSpPr>
          <p:spPr bwMode="auto">
            <a:xfrm rot="-5400000" flipH="1" flipV="1">
              <a:off x="864" y="1872"/>
              <a:ext cx="0"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2" name="Line 34">
              <a:extLst>
                <a:ext uri="{FF2B5EF4-FFF2-40B4-BE49-F238E27FC236}">
                  <a16:creationId xmlns:a16="http://schemas.microsoft.com/office/drawing/2014/main" xmlns="" id="{CFF7CF55-1023-419C-A486-84948A3485AA}"/>
                </a:ext>
              </a:extLst>
            </p:cNvPr>
            <p:cNvSpPr>
              <a:spLocks noChangeShapeType="1"/>
            </p:cNvSpPr>
            <p:nvPr/>
          </p:nvSpPr>
          <p:spPr bwMode="auto">
            <a:xfrm rot="16200000" flipH="1">
              <a:off x="913" y="1967"/>
              <a:ext cx="96" cy="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3" name="Line 35">
              <a:extLst>
                <a:ext uri="{FF2B5EF4-FFF2-40B4-BE49-F238E27FC236}">
                  <a16:creationId xmlns:a16="http://schemas.microsoft.com/office/drawing/2014/main" xmlns="" id="{42ED0B1D-216C-4760-ACC3-2BD9041D714C}"/>
                </a:ext>
              </a:extLst>
            </p:cNvPr>
            <p:cNvSpPr>
              <a:spLocks noChangeShapeType="1"/>
            </p:cNvSpPr>
            <p:nvPr/>
          </p:nvSpPr>
          <p:spPr bwMode="auto">
            <a:xfrm rot="16200000" flipH="1">
              <a:off x="1041" y="1367"/>
              <a:ext cx="96" cy="1"/>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4" name="Line 36">
              <a:extLst>
                <a:ext uri="{FF2B5EF4-FFF2-40B4-BE49-F238E27FC236}">
                  <a16:creationId xmlns:a16="http://schemas.microsoft.com/office/drawing/2014/main" xmlns="" id="{B0BCEC05-2A61-407A-9EAF-C41C5B11D30D}"/>
                </a:ext>
              </a:extLst>
            </p:cNvPr>
            <p:cNvSpPr>
              <a:spLocks noChangeShapeType="1"/>
            </p:cNvSpPr>
            <p:nvPr/>
          </p:nvSpPr>
          <p:spPr bwMode="auto">
            <a:xfrm rot="16200000" flipH="1">
              <a:off x="1040" y="2614"/>
              <a:ext cx="96" cy="1"/>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5" name="Text Box 37">
              <a:extLst>
                <a:ext uri="{FF2B5EF4-FFF2-40B4-BE49-F238E27FC236}">
                  <a16:creationId xmlns:a16="http://schemas.microsoft.com/office/drawing/2014/main" xmlns="" id="{CAD2930E-E3D6-4A09-A3DE-55C99C94B08A}"/>
                </a:ext>
              </a:extLst>
            </p:cNvPr>
            <p:cNvSpPr txBox="1">
              <a:spLocks noChangeArrowheads="1"/>
            </p:cNvSpPr>
            <p:nvPr/>
          </p:nvSpPr>
          <p:spPr bwMode="auto">
            <a:xfrm>
              <a:off x="768" y="1776"/>
              <a:ext cx="17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latin typeface="Times New Roman" panose="02020603050405020304" pitchFamily="18" charset="0"/>
                </a:rPr>
                <a:t>n</a:t>
              </a:r>
            </a:p>
          </p:txBody>
        </p:sp>
        <p:sp>
          <p:nvSpPr>
            <p:cNvPr id="293926" name="Text Box 38">
              <a:extLst>
                <a:ext uri="{FF2B5EF4-FFF2-40B4-BE49-F238E27FC236}">
                  <a16:creationId xmlns:a16="http://schemas.microsoft.com/office/drawing/2014/main" xmlns="" id="{6865C258-1F76-49D2-969B-28D469BB8640}"/>
                </a:ext>
              </a:extLst>
            </p:cNvPr>
            <p:cNvSpPr txBox="1">
              <a:spLocks noChangeArrowheads="1"/>
            </p:cNvSpPr>
            <p:nvPr/>
          </p:nvSpPr>
          <p:spPr bwMode="auto">
            <a:xfrm>
              <a:off x="1056" y="1776"/>
              <a:ext cx="17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latin typeface="Times New Roman" panose="02020603050405020304" pitchFamily="18" charset="0"/>
                </a:rPr>
                <a:t>p</a:t>
              </a:r>
            </a:p>
          </p:txBody>
        </p:sp>
      </p:grpSp>
      <p:sp>
        <p:nvSpPr>
          <p:cNvPr id="293927" name="Line 39">
            <a:extLst>
              <a:ext uri="{FF2B5EF4-FFF2-40B4-BE49-F238E27FC236}">
                <a16:creationId xmlns:a16="http://schemas.microsoft.com/office/drawing/2014/main" xmlns="" id="{CB75F264-7A84-49F8-8055-AD847840A0D3}"/>
              </a:ext>
            </a:extLst>
          </p:cNvPr>
          <p:cNvSpPr>
            <a:spLocks noChangeShapeType="1"/>
          </p:cNvSpPr>
          <p:nvPr/>
        </p:nvSpPr>
        <p:spPr bwMode="auto">
          <a:xfrm>
            <a:off x="4343400" y="40386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8" name="Line 40">
            <a:extLst>
              <a:ext uri="{FF2B5EF4-FFF2-40B4-BE49-F238E27FC236}">
                <a16:creationId xmlns:a16="http://schemas.microsoft.com/office/drawing/2014/main" xmlns="" id="{D3CE140D-BAF7-45AB-8AF6-4C42536DB195}"/>
              </a:ext>
            </a:extLst>
          </p:cNvPr>
          <p:cNvSpPr>
            <a:spLocks noChangeShapeType="1"/>
          </p:cNvSpPr>
          <p:nvPr/>
        </p:nvSpPr>
        <p:spPr bwMode="auto">
          <a:xfrm>
            <a:off x="4495800" y="4038600"/>
            <a:ext cx="0" cy="685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29" name="Freeform 41">
            <a:extLst>
              <a:ext uri="{FF2B5EF4-FFF2-40B4-BE49-F238E27FC236}">
                <a16:creationId xmlns:a16="http://schemas.microsoft.com/office/drawing/2014/main" xmlns="" id="{1844E5F7-F9B5-46C8-A684-A5725BF965BE}"/>
              </a:ext>
            </a:extLst>
          </p:cNvPr>
          <p:cNvSpPr>
            <a:spLocks/>
          </p:cNvSpPr>
          <p:nvPr/>
        </p:nvSpPr>
        <p:spPr bwMode="auto">
          <a:xfrm>
            <a:off x="8458200" y="2743200"/>
            <a:ext cx="533400" cy="457200"/>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293930" name="Group 42">
            <a:extLst>
              <a:ext uri="{FF2B5EF4-FFF2-40B4-BE49-F238E27FC236}">
                <a16:creationId xmlns:a16="http://schemas.microsoft.com/office/drawing/2014/main" xmlns="" id="{7D7565BF-C4B4-49DC-96A4-AEECABFBC171}"/>
              </a:ext>
            </a:extLst>
          </p:cNvPr>
          <p:cNvGrpSpPr>
            <a:grpSpLocks/>
          </p:cNvGrpSpPr>
          <p:nvPr/>
        </p:nvGrpSpPr>
        <p:grpSpPr bwMode="auto">
          <a:xfrm>
            <a:off x="9753600" y="2819400"/>
            <a:ext cx="76200" cy="304800"/>
            <a:chOff x="2688" y="2736"/>
            <a:chExt cx="48" cy="192"/>
          </a:xfrm>
        </p:grpSpPr>
        <p:sp>
          <p:nvSpPr>
            <p:cNvPr id="293931" name="Rectangle 43">
              <a:extLst>
                <a:ext uri="{FF2B5EF4-FFF2-40B4-BE49-F238E27FC236}">
                  <a16:creationId xmlns:a16="http://schemas.microsoft.com/office/drawing/2014/main" xmlns="" id="{03F0933D-609F-446E-AC10-B10E4A3730C4}"/>
                </a:ext>
              </a:extLst>
            </p:cNvPr>
            <p:cNvSpPr>
              <a:spLocks noChangeArrowheads="1"/>
            </p:cNvSpPr>
            <p:nvPr/>
          </p:nvSpPr>
          <p:spPr bwMode="auto">
            <a:xfrm>
              <a:off x="2688" y="2736"/>
              <a:ext cx="48" cy="19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32" name="Line 44">
              <a:extLst>
                <a:ext uri="{FF2B5EF4-FFF2-40B4-BE49-F238E27FC236}">
                  <a16:creationId xmlns:a16="http://schemas.microsoft.com/office/drawing/2014/main" xmlns="" id="{077F27F3-A08E-4997-A8A2-6746620916B0}"/>
                </a:ext>
              </a:extLst>
            </p:cNvPr>
            <p:cNvSpPr>
              <a:spLocks noChangeShapeType="1"/>
            </p:cNvSpPr>
            <p:nvPr/>
          </p:nvSpPr>
          <p:spPr bwMode="auto">
            <a:xfrm>
              <a:off x="2736" y="2736"/>
              <a:ext cx="0"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33" name="Line 45">
              <a:extLst>
                <a:ext uri="{FF2B5EF4-FFF2-40B4-BE49-F238E27FC236}">
                  <a16:creationId xmlns:a16="http://schemas.microsoft.com/office/drawing/2014/main" xmlns="" id="{ED60F5BE-E061-4E01-8103-E03334450794}"/>
                </a:ext>
              </a:extLst>
            </p:cNvPr>
            <p:cNvSpPr>
              <a:spLocks noChangeShapeType="1"/>
            </p:cNvSpPr>
            <p:nvPr/>
          </p:nvSpPr>
          <p:spPr bwMode="auto">
            <a:xfrm>
              <a:off x="2688" y="2736"/>
              <a:ext cx="0"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293934" name="Line 46">
            <a:extLst>
              <a:ext uri="{FF2B5EF4-FFF2-40B4-BE49-F238E27FC236}">
                <a16:creationId xmlns:a16="http://schemas.microsoft.com/office/drawing/2014/main" xmlns="" id="{40DFC89C-2B27-427D-88FC-821BBBD17E3A}"/>
              </a:ext>
            </a:extLst>
          </p:cNvPr>
          <p:cNvSpPr>
            <a:spLocks noChangeShapeType="1"/>
          </p:cNvSpPr>
          <p:nvPr/>
        </p:nvSpPr>
        <p:spPr bwMode="auto">
          <a:xfrm>
            <a:off x="3429000" y="3124200"/>
            <a:ext cx="685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35" name="Text Box 47">
            <a:extLst>
              <a:ext uri="{FF2B5EF4-FFF2-40B4-BE49-F238E27FC236}">
                <a16:creationId xmlns:a16="http://schemas.microsoft.com/office/drawing/2014/main" xmlns="" id="{22148D7A-C88E-4771-B885-577BD2C16B4E}"/>
              </a:ext>
            </a:extLst>
          </p:cNvPr>
          <p:cNvSpPr txBox="1">
            <a:spLocks noChangeArrowheads="1"/>
          </p:cNvSpPr>
          <p:nvPr/>
        </p:nvSpPr>
        <p:spPr bwMode="auto">
          <a:xfrm>
            <a:off x="1752601" y="2438401"/>
            <a:ext cx="1561005" cy="120032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Example:</a:t>
            </a:r>
          </a:p>
          <a:p>
            <a:r>
              <a:rPr lang="en-US" altLang="en-US"/>
              <a:t>3.6 keV</a:t>
            </a:r>
          </a:p>
          <a:p>
            <a:r>
              <a:rPr lang="en-US" altLang="en-US"/>
              <a:t>Particle strikes</a:t>
            </a:r>
          </a:p>
          <a:p>
            <a:r>
              <a:rPr lang="en-US" altLang="en-US"/>
              <a:t>detector</a:t>
            </a:r>
          </a:p>
        </p:txBody>
      </p:sp>
      <p:grpSp>
        <p:nvGrpSpPr>
          <p:cNvPr id="293936" name="Group 48">
            <a:extLst>
              <a:ext uri="{FF2B5EF4-FFF2-40B4-BE49-F238E27FC236}">
                <a16:creationId xmlns:a16="http://schemas.microsoft.com/office/drawing/2014/main" xmlns="" id="{30EFE1BD-1F1D-41D6-89D0-5F2501047318}"/>
              </a:ext>
            </a:extLst>
          </p:cNvPr>
          <p:cNvGrpSpPr>
            <a:grpSpLocks/>
          </p:cNvGrpSpPr>
          <p:nvPr/>
        </p:nvGrpSpPr>
        <p:grpSpPr bwMode="auto">
          <a:xfrm>
            <a:off x="5943600" y="2514600"/>
            <a:ext cx="990600" cy="1447800"/>
            <a:chOff x="2448" y="1584"/>
            <a:chExt cx="624" cy="912"/>
          </a:xfrm>
        </p:grpSpPr>
        <p:sp>
          <p:nvSpPr>
            <p:cNvPr id="293937" name="Freeform 49">
              <a:extLst>
                <a:ext uri="{FF2B5EF4-FFF2-40B4-BE49-F238E27FC236}">
                  <a16:creationId xmlns:a16="http://schemas.microsoft.com/office/drawing/2014/main" xmlns="" id="{494E9F6D-58D4-4F11-884A-21BA642D3A25}"/>
                </a:ext>
              </a:extLst>
            </p:cNvPr>
            <p:cNvSpPr>
              <a:spLocks/>
            </p:cNvSpPr>
            <p:nvPr/>
          </p:nvSpPr>
          <p:spPr bwMode="auto">
            <a:xfrm>
              <a:off x="2592" y="1728"/>
              <a:ext cx="336" cy="288"/>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38" name="Line 50">
              <a:extLst>
                <a:ext uri="{FF2B5EF4-FFF2-40B4-BE49-F238E27FC236}">
                  <a16:creationId xmlns:a16="http://schemas.microsoft.com/office/drawing/2014/main" xmlns="" id="{EB4AAA71-7C7B-4900-8E01-ADEE00E122B3}"/>
                </a:ext>
              </a:extLst>
            </p:cNvPr>
            <p:cNvSpPr>
              <a:spLocks noChangeShapeType="1"/>
            </p:cNvSpPr>
            <p:nvPr/>
          </p:nvSpPr>
          <p:spPr bwMode="auto">
            <a:xfrm>
              <a:off x="2544" y="1872"/>
              <a:ext cx="0" cy="4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39" name="Freeform 51">
              <a:extLst>
                <a:ext uri="{FF2B5EF4-FFF2-40B4-BE49-F238E27FC236}">
                  <a16:creationId xmlns:a16="http://schemas.microsoft.com/office/drawing/2014/main" xmlns="" id="{9A6DEB9C-E0F8-488A-8D5E-59CCF2C0FE40}"/>
                </a:ext>
              </a:extLst>
            </p:cNvPr>
            <p:cNvSpPr>
              <a:spLocks/>
            </p:cNvSpPr>
            <p:nvPr/>
          </p:nvSpPr>
          <p:spPr bwMode="auto">
            <a:xfrm rot="5400000">
              <a:off x="2712" y="2136"/>
              <a:ext cx="96" cy="432"/>
            </a:xfrm>
            <a:custGeom>
              <a:avLst/>
              <a:gdLst>
                <a:gd name="T0" fmla="*/ 48 w 96"/>
                <a:gd name="T1" fmla="*/ 0 h 864"/>
                <a:gd name="T2" fmla="*/ 48 w 96"/>
                <a:gd name="T3" fmla="*/ 144 h 864"/>
                <a:gd name="T4" fmla="*/ 0 w 96"/>
                <a:gd name="T5" fmla="*/ 192 h 864"/>
                <a:gd name="T6" fmla="*/ 96 w 96"/>
                <a:gd name="T7" fmla="*/ 288 h 864"/>
                <a:gd name="T8" fmla="*/ 0 w 96"/>
                <a:gd name="T9" fmla="*/ 384 h 864"/>
                <a:gd name="T10" fmla="*/ 96 w 96"/>
                <a:gd name="T11" fmla="*/ 480 h 864"/>
                <a:gd name="T12" fmla="*/ 0 w 96"/>
                <a:gd name="T13" fmla="*/ 576 h 864"/>
                <a:gd name="T14" fmla="*/ 96 w 96"/>
                <a:gd name="T15" fmla="*/ 672 h 864"/>
                <a:gd name="T16" fmla="*/ 48 w 96"/>
                <a:gd name="T17" fmla="*/ 720 h 864"/>
                <a:gd name="T18" fmla="*/ 48 w 96"/>
                <a:gd name="T19" fmla="*/ 816 h 864"/>
                <a:gd name="T20" fmla="*/ 48 w 96"/>
                <a:gd name="T21"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864">
                  <a:moveTo>
                    <a:pt x="48" y="0"/>
                  </a:moveTo>
                  <a:lnTo>
                    <a:pt x="48" y="144"/>
                  </a:lnTo>
                  <a:lnTo>
                    <a:pt x="0" y="192"/>
                  </a:lnTo>
                  <a:lnTo>
                    <a:pt x="96" y="288"/>
                  </a:lnTo>
                  <a:lnTo>
                    <a:pt x="0" y="384"/>
                  </a:lnTo>
                  <a:lnTo>
                    <a:pt x="96" y="480"/>
                  </a:lnTo>
                  <a:lnTo>
                    <a:pt x="0" y="576"/>
                  </a:lnTo>
                  <a:lnTo>
                    <a:pt x="96" y="672"/>
                  </a:lnTo>
                  <a:lnTo>
                    <a:pt x="48" y="720"/>
                  </a:lnTo>
                  <a:lnTo>
                    <a:pt x="48" y="816"/>
                  </a:lnTo>
                  <a:lnTo>
                    <a:pt x="48" y="864"/>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40" name="Line 52">
              <a:extLst>
                <a:ext uri="{FF2B5EF4-FFF2-40B4-BE49-F238E27FC236}">
                  <a16:creationId xmlns:a16="http://schemas.microsoft.com/office/drawing/2014/main" xmlns="" id="{E3755F7D-D94A-434C-A2F7-971322276682}"/>
                </a:ext>
              </a:extLst>
            </p:cNvPr>
            <p:cNvSpPr>
              <a:spLocks noChangeShapeType="1"/>
            </p:cNvSpPr>
            <p:nvPr/>
          </p:nvSpPr>
          <p:spPr bwMode="auto">
            <a:xfrm>
              <a:off x="2976" y="1872"/>
              <a:ext cx="0" cy="48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41" name="Line 53">
              <a:extLst>
                <a:ext uri="{FF2B5EF4-FFF2-40B4-BE49-F238E27FC236}">
                  <a16:creationId xmlns:a16="http://schemas.microsoft.com/office/drawing/2014/main" xmlns="" id="{27CAC561-F668-4B9B-8252-86F96A7DEB41}"/>
                </a:ext>
              </a:extLst>
            </p:cNvPr>
            <p:cNvSpPr>
              <a:spLocks noChangeShapeType="1"/>
            </p:cNvSpPr>
            <p:nvPr/>
          </p:nvSpPr>
          <p:spPr bwMode="auto">
            <a:xfrm>
              <a:off x="2544" y="2160"/>
              <a:ext cx="43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293942" name="Group 54">
              <a:extLst>
                <a:ext uri="{FF2B5EF4-FFF2-40B4-BE49-F238E27FC236}">
                  <a16:creationId xmlns:a16="http://schemas.microsoft.com/office/drawing/2014/main" xmlns="" id="{FFEC32C9-291A-4605-A19E-30E8C83A4FAB}"/>
                </a:ext>
              </a:extLst>
            </p:cNvPr>
            <p:cNvGrpSpPr>
              <a:grpSpLocks/>
            </p:cNvGrpSpPr>
            <p:nvPr/>
          </p:nvGrpSpPr>
          <p:grpSpPr bwMode="auto">
            <a:xfrm>
              <a:off x="2736" y="2064"/>
              <a:ext cx="48" cy="192"/>
              <a:chOff x="2688" y="2736"/>
              <a:chExt cx="48" cy="192"/>
            </a:xfrm>
          </p:grpSpPr>
          <p:sp>
            <p:nvSpPr>
              <p:cNvPr id="293943" name="Rectangle 55">
                <a:extLst>
                  <a:ext uri="{FF2B5EF4-FFF2-40B4-BE49-F238E27FC236}">
                    <a16:creationId xmlns:a16="http://schemas.microsoft.com/office/drawing/2014/main" xmlns="" id="{3ADCD6B2-686C-41D2-B82B-28B18CAE3CE9}"/>
                  </a:ext>
                </a:extLst>
              </p:cNvPr>
              <p:cNvSpPr>
                <a:spLocks noChangeArrowheads="1"/>
              </p:cNvSpPr>
              <p:nvPr/>
            </p:nvSpPr>
            <p:spPr bwMode="auto">
              <a:xfrm>
                <a:off x="2688" y="2736"/>
                <a:ext cx="48" cy="19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44" name="Line 56">
                <a:extLst>
                  <a:ext uri="{FF2B5EF4-FFF2-40B4-BE49-F238E27FC236}">
                    <a16:creationId xmlns:a16="http://schemas.microsoft.com/office/drawing/2014/main" xmlns="" id="{D51F417F-4FCF-458C-9C9E-4CBC6B1D890C}"/>
                  </a:ext>
                </a:extLst>
              </p:cNvPr>
              <p:cNvSpPr>
                <a:spLocks noChangeShapeType="1"/>
              </p:cNvSpPr>
              <p:nvPr/>
            </p:nvSpPr>
            <p:spPr bwMode="auto">
              <a:xfrm>
                <a:off x="2736" y="2736"/>
                <a:ext cx="0"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45" name="Line 57">
                <a:extLst>
                  <a:ext uri="{FF2B5EF4-FFF2-40B4-BE49-F238E27FC236}">
                    <a16:creationId xmlns:a16="http://schemas.microsoft.com/office/drawing/2014/main" xmlns="" id="{20DBC2DB-1465-4226-AC10-800EA80DB640}"/>
                  </a:ext>
                </a:extLst>
              </p:cNvPr>
              <p:cNvSpPr>
                <a:spLocks noChangeShapeType="1"/>
              </p:cNvSpPr>
              <p:nvPr/>
            </p:nvSpPr>
            <p:spPr bwMode="auto">
              <a:xfrm>
                <a:off x="2688" y="2736"/>
                <a:ext cx="0"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293946" name="Rectangle 58">
              <a:extLst>
                <a:ext uri="{FF2B5EF4-FFF2-40B4-BE49-F238E27FC236}">
                  <a16:creationId xmlns:a16="http://schemas.microsoft.com/office/drawing/2014/main" xmlns="" id="{1C067FD2-4495-4ADA-9D7C-7F29A0FAB00B}"/>
                </a:ext>
              </a:extLst>
            </p:cNvPr>
            <p:cNvSpPr>
              <a:spLocks noChangeArrowheads="1"/>
            </p:cNvSpPr>
            <p:nvPr/>
          </p:nvSpPr>
          <p:spPr bwMode="auto">
            <a:xfrm>
              <a:off x="2448" y="1584"/>
              <a:ext cx="624" cy="912"/>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93947" name="Text Box 59">
            <a:extLst>
              <a:ext uri="{FF2B5EF4-FFF2-40B4-BE49-F238E27FC236}">
                <a16:creationId xmlns:a16="http://schemas.microsoft.com/office/drawing/2014/main" xmlns="" id="{04EEF750-F036-46D7-A50D-16A4807D3011}"/>
              </a:ext>
            </a:extLst>
          </p:cNvPr>
          <p:cNvSpPr txBox="1">
            <a:spLocks noChangeArrowheads="1"/>
          </p:cNvSpPr>
          <p:nvPr/>
        </p:nvSpPr>
        <p:spPr bwMode="auto">
          <a:xfrm>
            <a:off x="4648201" y="3810001"/>
            <a:ext cx="81073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200"/>
              <a:t>guard ring</a:t>
            </a:r>
          </a:p>
        </p:txBody>
      </p:sp>
      <p:sp>
        <p:nvSpPr>
          <p:cNvPr id="293948" name="Line 60">
            <a:extLst>
              <a:ext uri="{FF2B5EF4-FFF2-40B4-BE49-F238E27FC236}">
                <a16:creationId xmlns:a16="http://schemas.microsoft.com/office/drawing/2014/main" xmlns="" id="{12A733F2-A51D-40B1-AB31-CFF1EE10BA2E}"/>
              </a:ext>
            </a:extLst>
          </p:cNvPr>
          <p:cNvSpPr>
            <a:spLocks noChangeShapeType="1"/>
          </p:cNvSpPr>
          <p:nvPr/>
        </p:nvSpPr>
        <p:spPr bwMode="auto">
          <a:xfrm flipH="1" flipV="1">
            <a:off x="4419600" y="3962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49" name="Text Box 61">
            <a:extLst>
              <a:ext uri="{FF2B5EF4-FFF2-40B4-BE49-F238E27FC236}">
                <a16:creationId xmlns:a16="http://schemas.microsoft.com/office/drawing/2014/main" xmlns="" id="{1587D367-F424-4F00-BD68-A9192DEA5A4C}"/>
              </a:ext>
            </a:extLst>
          </p:cNvPr>
          <p:cNvSpPr txBox="1">
            <a:spLocks noChangeArrowheads="1"/>
          </p:cNvSpPr>
          <p:nvPr/>
        </p:nvSpPr>
        <p:spPr bwMode="auto">
          <a:xfrm>
            <a:off x="4724400" y="4724400"/>
            <a:ext cx="5562600" cy="1614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It takes 3.6 eV to make one electron-hole pair</a:t>
            </a:r>
          </a:p>
          <a:p>
            <a:pPr>
              <a:spcBef>
                <a:spcPct val="50000"/>
              </a:spcBef>
            </a:pPr>
            <a:r>
              <a:rPr lang="en-US" altLang="en-US"/>
              <a:t>Total charge produced is:</a:t>
            </a:r>
          </a:p>
          <a:p>
            <a:pPr>
              <a:spcBef>
                <a:spcPct val="50000"/>
              </a:spcBef>
            </a:pPr>
            <a:r>
              <a:rPr lang="en-US" altLang="en-US"/>
              <a:t>N = 3600 eV /3.6eV = 1000 electrons = 1.6e-16C</a:t>
            </a:r>
          </a:p>
          <a:p>
            <a:pPr>
              <a:spcBef>
                <a:spcPct val="50000"/>
              </a:spcBef>
            </a:pPr>
            <a:r>
              <a:rPr lang="en-US" altLang="en-US"/>
              <a:t>Output PH is proportional to deposited energy!</a:t>
            </a:r>
          </a:p>
        </p:txBody>
      </p:sp>
      <p:sp>
        <p:nvSpPr>
          <p:cNvPr id="293950" name="Rectangle 62">
            <a:extLst>
              <a:ext uri="{FF2B5EF4-FFF2-40B4-BE49-F238E27FC236}">
                <a16:creationId xmlns:a16="http://schemas.microsoft.com/office/drawing/2014/main" xmlns="" id="{33DCCA97-6F80-4FFA-ABDF-D3B13A7FE956}"/>
              </a:ext>
            </a:extLst>
          </p:cNvPr>
          <p:cNvSpPr>
            <a:spLocks noChangeArrowheads="1"/>
          </p:cNvSpPr>
          <p:nvPr/>
        </p:nvSpPr>
        <p:spPr bwMode="auto">
          <a:xfrm>
            <a:off x="5105400" y="1219200"/>
            <a:ext cx="990600" cy="762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51" name="Freeform 63">
            <a:extLst>
              <a:ext uri="{FF2B5EF4-FFF2-40B4-BE49-F238E27FC236}">
                <a16:creationId xmlns:a16="http://schemas.microsoft.com/office/drawing/2014/main" xmlns="" id="{04DAC24C-EECC-4E47-A98E-78E88E1E9B43}"/>
              </a:ext>
            </a:extLst>
          </p:cNvPr>
          <p:cNvSpPr>
            <a:spLocks/>
          </p:cNvSpPr>
          <p:nvPr/>
        </p:nvSpPr>
        <p:spPr bwMode="auto">
          <a:xfrm>
            <a:off x="5181600" y="1371600"/>
            <a:ext cx="838200" cy="457200"/>
          </a:xfrm>
          <a:custGeom>
            <a:avLst/>
            <a:gdLst>
              <a:gd name="T0" fmla="*/ 0 w 528"/>
              <a:gd name="T1" fmla="*/ 288 h 288"/>
              <a:gd name="T2" fmla="*/ 192 w 528"/>
              <a:gd name="T3" fmla="*/ 288 h 288"/>
              <a:gd name="T4" fmla="*/ 192 w 528"/>
              <a:gd name="T5" fmla="*/ 0 h 288"/>
              <a:gd name="T6" fmla="*/ 528 w 528"/>
              <a:gd name="T7" fmla="*/ 0 h 288"/>
            </a:gdLst>
            <a:ahLst/>
            <a:cxnLst>
              <a:cxn ang="0">
                <a:pos x="T0" y="T1"/>
              </a:cxn>
              <a:cxn ang="0">
                <a:pos x="T2" y="T3"/>
              </a:cxn>
              <a:cxn ang="0">
                <a:pos x="T4" y="T5"/>
              </a:cxn>
              <a:cxn ang="0">
                <a:pos x="T6" y="T7"/>
              </a:cxn>
            </a:cxnLst>
            <a:rect l="0" t="0" r="r" b="b"/>
            <a:pathLst>
              <a:path w="528" h="288">
                <a:moveTo>
                  <a:pt x="0" y="288"/>
                </a:moveTo>
                <a:lnTo>
                  <a:pt x="192" y="288"/>
                </a:lnTo>
                <a:lnTo>
                  <a:pt x="192" y="0"/>
                </a:lnTo>
                <a:lnTo>
                  <a:pt x="528"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52" name="Rectangle 64">
            <a:extLst>
              <a:ext uri="{FF2B5EF4-FFF2-40B4-BE49-F238E27FC236}">
                <a16:creationId xmlns:a16="http://schemas.microsoft.com/office/drawing/2014/main" xmlns="" id="{5E4CE641-62DF-40CE-86A2-9A323693A3E1}"/>
              </a:ext>
            </a:extLst>
          </p:cNvPr>
          <p:cNvSpPr>
            <a:spLocks noChangeArrowheads="1"/>
          </p:cNvSpPr>
          <p:nvPr/>
        </p:nvSpPr>
        <p:spPr bwMode="auto">
          <a:xfrm>
            <a:off x="6781800" y="1219200"/>
            <a:ext cx="990600" cy="762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53" name="Freeform 65">
            <a:extLst>
              <a:ext uri="{FF2B5EF4-FFF2-40B4-BE49-F238E27FC236}">
                <a16:creationId xmlns:a16="http://schemas.microsoft.com/office/drawing/2014/main" xmlns="" id="{22833DF7-32D8-4C6A-8693-68F78E2FCCFD}"/>
              </a:ext>
            </a:extLst>
          </p:cNvPr>
          <p:cNvSpPr>
            <a:spLocks/>
          </p:cNvSpPr>
          <p:nvPr/>
        </p:nvSpPr>
        <p:spPr bwMode="auto">
          <a:xfrm>
            <a:off x="6858000" y="1447800"/>
            <a:ext cx="838200" cy="304800"/>
          </a:xfrm>
          <a:custGeom>
            <a:avLst/>
            <a:gdLst>
              <a:gd name="T0" fmla="*/ 0 w 528"/>
              <a:gd name="T1" fmla="*/ 291 h 291"/>
              <a:gd name="T2" fmla="*/ 192 w 528"/>
              <a:gd name="T3" fmla="*/ 291 h 291"/>
              <a:gd name="T4" fmla="*/ 272 w 528"/>
              <a:gd name="T5" fmla="*/ 0 h 291"/>
              <a:gd name="T6" fmla="*/ 528 w 528"/>
              <a:gd name="T7" fmla="*/ 3 h 291"/>
            </a:gdLst>
            <a:ahLst/>
            <a:cxnLst>
              <a:cxn ang="0">
                <a:pos x="T0" y="T1"/>
              </a:cxn>
              <a:cxn ang="0">
                <a:pos x="T2" y="T3"/>
              </a:cxn>
              <a:cxn ang="0">
                <a:pos x="T4" y="T5"/>
              </a:cxn>
              <a:cxn ang="0">
                <a:pos x="T6" y="T7"/>
              </a:cxn>
            </a:cxnLst>
            <a:rect l="0" t="0" r="r" b="b"/>
            <a:pathLst>
              <a:path w="528" h="291">
                <a:moveTo>
                  <a:pt x="0" y="291"/>
                </a:moveTo>
                <a:lnTo>
                  <a:pt x="192" y="291"/>
                </a:lnTo>
                <a:lnTo>
                  <a:pt x="272" y="0"/>
                </a:lnTo>
                <a:lnTo>
                  <a:pt x="528" y="3"/>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54" name="Rectangle 66">
            <a:extLst>
              <a:ext uri="{FF2B5EF4-FFF2-40B4-BE49-F238E27FC236}">
                <a16:creationId xmlns:a16="http://schemas.microsoft.com/office/drawing/2014/main" xmlns="" id="{370A8F91-A0CA-4BC4-AE74-8FC3107121F2}"/>
              </a:ext>
            </a:extLst>
          </p:cNvPr>
          <p:cNvSpPr>
            <a:spLocks noChangeArrowheads="1"/>
          </p:cNvSpPr>
          <p:nvPr/>
        </p:nvSpPr>
        <p:spPr bwMode="auto">
          <a:xfrm>
            <a:off x="8305800" y="1219200"/>
            <a:ext cx="1981200" cy="762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55" name="Freeform 67">
            <a:extLst>
              <a:ext uri="{FF2B5EF4-FFF2-40B4-BE49-F238E27FC236}">
                <a16:creationId xmlns:a16="http://schemas.microsoft.com/office/drawing/2014/main" xmlns="" id="{BE0497F7-9777-433B-8084-497BCAB5327F}"/>
              </a:ext>
            </a:extLst>
          </p:cNvPr>
          <p:cNvSpPr>
            <a:spLocks/>
          </p:cNvSpPr>
          <p:nvPr/>
        </p:nvSpPr>
        <p:spPr bwMode="auto">
          <a:xfrm>
            <a:off x="8305800" y="1295401"/>
            <a:ext cx="1936750" cy="563563"/>
          </a:xfrm>
          <a:custGeom>
            <a:avLst/>
            <a:gdLst>
              <a:gd name="T0" fmla="*/ 0 w 1220"/>
              <a:gd name="T1" fmla="*/ 323 h 355"/>
              <a:gd name="T2" fmla="*/ 260 w 1220"/>
              <a:gd name="T3" fmla="*/ 288 h 355"/>
              <a:gd name="T4" fmla="*/ 509 w 1220"/>
              <a:gd name="T5" fmla="*/ 2 h 355"/>
              <a:gd name="T6" fmla="*/ 830 w 1220"/>
              <a:gd name="T7" fmla="*/ 299 h 355"/>
              <a:gd name="T8" fmla="*/ 1220 w 1220"/>
              <a:gd name="T9" fmla="*/ 336 h 355"/>
            </a:gdLst>
            <a:ahLst/>
            <a:cxnLst>
              <a:cxn ang="0">
                <a:pos x="T0" y="T1"/>
              </a:cxn>
              <a:cxn ang="0">
                <a:pos x="T2" y="T3"/>
              </a:cxn>
              <a:cxn ang="0">
                <a:pos x="T4" y="T5"/>
              </a:cxn>
              <a:cxn ang="0">
                <a:pos x="T6" y="T7"/>
              </a:cxn>
              <a:cxn ang="0">
                <a:pos x="T8" y="T9"/>
              </a:cxn>
            </a:cxnLst>
            <a:rect l="0" t="0" r="r" b="b"/>
            <a:pathLst>
              <a:path w="1220" h="355">
                <a:moveTo>
                  <a:pt x="0" y="323"/>
                </a:moveTo>
                <a:cubicBezTo>
                  <a:pt x="43" y="317"/>
                  <a:pt x="175" y="341"/>
                  <a:pt x="260" y="288"/>
                </a:cubicBezTo>
                <a:cubicBezTo>
                  <a:pt x="345" y="235"/>
                  <a:pt x="414" y="0"/>
                  <a:pt x="509" y="2"/>
                </a:cubicBezTo>
                <a:cubicBezTo>
                  <a:pt x="604" y="4"/>
                  <a:pt x="711" y="243"/>
                  <a:pt x="830" y="299"/>
                </a:cubicBezTo>
                <a:cubicBezTo>
                  <a:pt x="949" y="355"/>
                  <a:pt x="1139" y="328"/>
                  <a:pt x="1220" y="336"/>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56" name="Text Box 68">
            <a:extLst>
              <a:ext uri="{FF2B5EF4-FFF2-40B4-BE49-F238E27FC236}">
                <a16:creationId xmlns:a16="http://schemas.microsoft.com/office/drawing/2014/main" xmlns="" id="{6DFDCBA6-AC8D-46BF-8FA8-D5C3E8E86851}"/>
              </a:ext>
            </a:extLst>
          </p:cNvPr>
          <p:cNvSpPr txBox="1">
            <a:spLocks noChangeArrowheads="1"/>
          </p:cNvSpPr>
          <p:nvPr/>
        </p:nvSpPr>
        <p:spPr bwMode="auto">
          <a:xfrm rot="16200000">
            <a:off x="4574376" y="1474580"/>
            <a:ext cx="78899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Charge</a:t>
            </a:r>
          </a:p>
        </p:txBody>
      </p:sp>
      <p:sp>
        <p:nvSpPr>
          <p:cNvPr id="293957" name="Text Box 69">
            <a:extLst>
              <a:ext uri="{FF2B5EF4-FFF2-40B4-BE49-F238E27FC236}">
                <a16:creationId xmlns:a16="http://schemas.microsoft.com/office/drawing/2014/main" xmlns="" id="{622BE6CD-32BB-415C-A344-96B8F66BABC1}"/>
              </a:ext>
            </a:extLst>
          </p:cNvPr>
          <p:cNvSpPr txBox="1">
            <a:spLocks noChangeArrowheads="1"/>
          </p:cNvSpPr>
          <p:nvPr/>
        </p:nvSpPr>
        <p:spPr bwMode="auto">
          <a:xfrm>
            <a:off x="5241925" y="1965325"/>
            <a:ext cx="60946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Time</a:t>
            </a:r>
          </a:p>
        </p:txBody>
      </p:sp>
      <p:sp>
        <p:nvSpPr>
          <p:cNvPr id="293958" name="Text Box 70">
            <a:extLst>
              <a:ext uri="{FF2B5EF4-FFF2-40B4-BE49-F238E27FC236}">
                <a16:creationId xmlns:a16="http://schemas.microsoft.com/office/drawing/2014/main" xmlns="" id="{EF332699-1EC8-43D0-B78A-5CA70114C985}"/>
              </a:ext>
            </a:extLst>
          </p:cNvPr>
          <p:cNvSpPr txBox="1">
            <a:spLocks noChangeArrowheads="1"/>
          </p:cNvSpPr>
          <p:nvPr/>
        </p:nvSpPr>
        <p:spPr bwMode="auto">
          <a:xfrm>
            <a:off x="7010400" y="1981200"/>
            <a:ext cx="60946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Time</a:t>
            </a:r>
          </a:p>
        </p:txBody>
      </p:sp>
      <p:sp>
        <p:nvSpPr>
          <p:cNvPr id="293959" name="Text Box 71">
            <a:extLst>
              <a:ext uri="{FF2B5EF4-FFF2-40B4-BE49-F238E27FC236}">
                <a16:creationId xmlns:a16="http://schemas.microsoft.com/office/drawing/2014/main" xmlns="" id="{28D135CD-92A0-4F78-9C64-81B381E4EDC2}"/>
              </a:ext>
            </a:extLst>
          </p:cNvPr>
          <p:cNvSpPr txBox="1">
            <a:spLocks noChangeArrowheads="1"/>
          </p:cNvSpPr>
          <p:nvPr/>
        </p:nvSpPr>
        <p:spPr bwMode="auto">
          <a:xfrm>
            <a:off x="8610600" y="1981200"/>
            <a:ext cx="60946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Time</a:t>
            </a:r>
          </a:p>
        </p:txBody>
      </p:sp>
      <p:sp>
        <p:nvSpPr>
          <p:cNvPr id="293960" name="Text Box 72">
            <a:extLst>
              <a:ext uri="{FF2B5EF4-FFF2-40B4-BE49-F238E27FC236}">
                <a16:creationId xmlns:a16="http://schemas.microsoft.com/office/drawing/2014/main" xmlns="" id="{59B1E59F-A0D2-41C1-B5EF-E1B75B4B98AB}"/>
              </a:ext>
            </a:extLst>
          </p:cNvPr>
          <p:cNvSpPr txBox="1">
            <a:spLocks noChangeArrowheads="1"/>
          </p:cNvSpPr>
          <p:nvPr/>
        </p:nvSpPr>
        <p:spPr bwMode="auto">
          <a:xfrm rot="16200000">
            <a:off x="6250616" y="1461880"/>
            <a:ext cx="78931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Voltage</a:t>
            </a:r>
          </a:p>
        </p:txBody>
      </p:sp>
      <p:sp>
        <p:nvSpPr>
          <p:cNvPr id="293961" name="Text Box 73">
            <a:extLst>
              <a:ext uri="{FF2B5EF4-FFF2-40B4-BE49-F238E27FC236}">
                <a16:creationId xmlns:a16="http://schemas.microsoft.com/office/drawing/2014/main" xmlns="" id="{6933387D-27EA-45F5-B9CA-C6F9339B0E88}"/>
              </a:ext>
            </a:extLst>
          </p:cNvPr>
          <p:cNvSpPr txBox="1">
            <a:spLocks noChangeArrowheads="1"/>
          </p:cNvSpPr>
          <p:nvPr/>
        </p:nvSpPr>
        <p:spPr bwMode="auto">
          <a:xfrm rot="16200000">
            <a:off x="7774616" y="1485692"/>
            <a:ext cx="78931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Voltage</a:t>
            </a:r>
          </a:p>
        </p:txBody>
      </p:sp>
      <p:sp>
        <p:nvSpPr>
          <p:cNvPr id="293962" name="Text Box 74">
            <a:extLst>
              <a:ext uri="{FF2B5EF4-FFF2-40B4-BE49-F238E27FC236}">
                <a16:creationId xmlns:a16="http://schemas.microsoft.com/office/drawing/2014/main" xmlns="" id="{594F4D8B-9C28-41F3-8901-B697629E69D7}"/>
              </a:ext>
            </a:extLst>
          </p:cNvPr>
          <p:cNvSpPr txBox="1">
            <a:spLocks noChangeArrowheads="1"/>
          </p:cNvSpPr>
          <p:nvPr/>
        </p:nvSpPr>
        <p:spPr bwMode="auto">
          <a:xfrm>
            <a:off x="6096001" y="2438400"/>
            <a:ext cx="60785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CSA</a:t>
            </a:r>
          </a:p>
        </p:txBody>
      </p:sp>
      <p:sp>
        <p:nvSpPr>
          <p:cNvPr id="293963" name="Text Box 75">
            <a:extLst>
              <a:ext uri="{FF2B5EF4-FFF2-40B4-BE49-F238E27FC236}">
                <a16:creationId xmlns:a16="http://schemas.microsoft.com/office/drawing/2014/main" xmlns="" id="{90096CBB-765C-47B4-8E7F-9864DB26359B}"/>
              </a:ext>
            </a:extLst>
          </p:cNvPr>
          <p:cNvSpPr txBox="1">
            <a:spLocks noChangeArrowheads="1"/>
          </p:cNvSpPr>
          <p:nvPr/>
        </p:nvSpPr>
        <p:spPr bwMode="auto">
          <a:xfrm>
            <a:off x="7985125" y="2398713"/>
            <a:ext cx="81881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Shaper</a:t>
            </a:r>
          </a:p>
        </p:txBody>
      </p:sp>
      <p:sp>
        <p:nvSpPr>
          <p:cNvPr id="293964" name="Text Box 76">
            <a:extLst>
              <a:ext uri="{FF2B5EF4-FFF2-40B4-BE49-F238E27FC236}">
                <a16:creationId xmlns:a16="http://schemas.microsoft.com/office/drawing/2014/main" xmlns="" id="{83221E3C-7CBC-479F-8467-13EFF460ABBC}"/>
              </a:ext>
            </a:extLst>
          </p:cNvPr>
          <p:cNvSpPr txBox="1">
            <a:spLocks noChangeArrowheads="1"/>
          </p:cNvSpPr>
          <p:nvPr/>
        </p:nvSpPr>
        <p:spPr bwMode="auto">
          <a:xfrm>
            <a:off x="7239000" y="1676401"/>
            <a:ext cx="43313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2ns</a:t>
            </a:r>
          </a:p>
        </p:txBody>
      </p:sp>
      <p:sp>
        <p:nvSpPr>
          <p:cNvPr id="293965" name="Text Box 77">
            <a:extLst>
              <a:ext uri="{FF2B5EF4-FFF2-40B4-BE49-F238E27FC236}">
                <a16:creationId xmlns:a16="http://schemas.microsoft.com/office/drawing/2014/main" xmlns="" id="{509395D8-4B03-474D-89B5-474B23F8B554}"/>
              </a:ext>
            </a:extLst>
          </p:cNvPr>
          <p:cNvSpPr txBox="1">
            <a:spLocks noChangeArrowheads="1"/>
          </p:cNvSpPr>
          <p:nvPr/>
        </p:nvSpPr>
        <p:spPr bwMode="auto">
          <a:xfrm>
            <a:off x="8747125" y="1660525"/>
            <a:ext cx="46839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2us</a:t>
            </a:r>
          </a:p>
        </p:txBody>
      </p:sp>
      <p:sp>
        <p:nvSpPr>
          <p:cNvPr id="293966" name="Line 78">
            <a:extLst>
              <a:ext uri="{FF2B5EF4-FFF2-40B4-BE49-F238E27FC236}">
                <a16:creationId xmlns:a16="http://schemas.microsoft.com/office/drawing/2014/main" xmlns="" id="{DAF47AE1-D835-4F91-989A-B850184BC46A}"/>
              </a:ext>
            </a:extLst>
          </p:cNvPr>
          <p:cNvSpPr>
            <a:spLocks noChangeShapeType="1"/>
          </p:cNvSpPr>
          <p:nvPr/>
        </p:nvSpPr>
        <p:spPr bwMode="auto">
          <a:xfrm flipH="1">
            <a:off x="5410200" y="2286000"/>
            <a:ext cx="1524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67" name="Line 79">
            <a:extLst>
              <a:ext uri="{FF2B5EF4-FFF2-40B4-BE49-F238E27FC236}">
                <a16:creationId xmlns:a16="http://schemas.microsoft.com/office/drawing/2014/main" xmlns="" id="{CF3FD3BE-DE15-4301-A5CF-F3620240C9EE}"/>
              </a:ext>
            </a:extLst>
          </p:cNvPr>
          <p:cNvSpPr>
            <a:spLocks noChangeShapeType="1"/>
          </p:cNvSpPr>
          <p:nvPr/>
        </p:nvSpPr>
        <p:spPr bwMode="auto">
          <a:xfrm flipH="1">
            <a:off x="7239000" y="2286000"/>
            <a:ext cx="76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68" name="Line 80">
            <a:extLst>
              <a:ext uri="{FF2B5EF4-FFF2-40B4-BE49-F238E27FC236}">
                <a16:creationId xmlns:a16="http://schemas.microsoft.com/office/drawing/2014/main" xmlns="" id="{A34F5A2E-E409-4125-88EB-62CAA4829665}"/>
              </a:ext>
            </a:extLst>
          </p:cNvPr>
          <p:cNvSpPr>
            <a:spLocks noChangeShapeType="1"/>
          </p:cNvSpPr>
          <p:nvPr/>
        </p:nvSpPr>
        <p:spPr bwMode="auto">
          <a:xfrm flipH="1">
            <a:off x="9296400" y="2209800"/>
            <a:ext cx="152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69" name="Text Box 81">
            <a:extLst>
              <a:ext uri="{FF2B5EF4-FFF2-40B4-BE49-F238E27FC236}">
                <a16:creationId xmlns:a16="http://schemas.microsoft.com/office/drawing/2014/main" xmlns="" id="{BB66B9BC-4EAC-4B2B-8AC4-C0CB800CB02F}"/>
              </a:ext>
            </a:extLst>
          </p:cNvPr>
          <p:cNvSpPr txBox="1">
            <a:spLocks noChangeArrowheads="1"/>
          </p:cNvSpPr>
          <p:nvPr/>
        </p:nvSpPr>
        <p:spPr bwMode="auto">
          <a:xfrm>
            <a:off x="9601200" y="1371600"/>
            <a:ext cx="47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PH</a:t>
            </a:r>
          </a:p>
        </p:txBody>
      </p:sp>
      <p:sp>
        <p:nvSpPr>
          <p:cNvPr id="293970" name="Line 82">
            <a:extLst>
              <a:ext uri="{FF2B5EF4-FFF2-40B4-BE49-F238E27FC236}">
                <a16:creationId xmlns:a16="http://schemas.microsoft.com/office/drawing/2014/main" xmlns="" id="{C07CC9A4-7675-4117-A40E-7DDE4EB53F10}"/>
              </a:ext>
            </a:extLst>
          </p:cNvPr>
          <p:cNvSpPr>
            <a:spLocks noChangeShapeType="1"/>
          </p:cNvSpPr>
          <p:nvPr/>
        </p:nvSpPr>
        <p:spPr bwMode="auto">
          <a:xfrm flipV="1">
            <a:off x="9829800" y="12954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71" name="Line 83">
            <a:extLst>
              <a:ext uri="{FF2B5EF4-FFF2-40B4-BE49-F238E27FC236}">
                <a16:creationId xmlns:a16="http://schemas.microsoft.com/office/drawing/2014/main" xmlns="" id="{AC20BBEB-7490-46C5-9182-D140EFA87A2B}"/>
              </a:ext>
            </a:extLst>
          </p:cNvPr>
          <p:cNvSpPr>
            <a:spLocks noChangeShapeType="1"/>
          </p:cNvSpPr>
          <p:nvPr/>
        </p:nvSpPr>
        <p:spPr bwMode="auto">
          <a:xfrm>
            <a:off x="9829800" y="16764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72" name="Line 84">
            <a:extLst>
              <a:ext uri="{FF2B5EF4-FFF2-40B4-BE49-F238E27FC236}">
                <a16:creationId xmlns:a16="http://schemas.microsoft.com/office/drawing/2014/main" xmlns="" id="{94DE6608-B38C-4EAD-B7E7-0A0D6B391F5A}"/>
              </a:ext>
            </a:extLst>
          </p:cNvPr>
          <p:cNvSpPr>
            <a:spLocks noChangeShapeType="1"/>
          </p:cNvSpPr>
          <p:nvPr/>
        </p:nvSpPr>
        <p:spPr bwMode="auto">
          <a:xfrm>
            <a:off x="9372600" y="12954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73" name="Freeform 85">
            <a:extLst>
              <a:ext uri="{FF2B5EF4-FFF2-40B4-BE49-F238E27FC236}">
                <a16:creationId xmlns:a16="http://schemas.microsoft.com/office/drawing/2014/main" xmlns="" id="{AE3B2ECE-2716-47E9-BE13-FEF0E810D1E9}"/>
              </a:ext>
            </a:extLst>
          </p:cNvPr>
          <p:cNvSpPr>
            <a:spLocks/>
          </p:cNvSpPr>
          <p:nvPr/>
        </p:nvSpPr>
        <p:spPr bwMode="auto">
          <a:xfrm>
            <a:off x="5105400" y="1143000"/>
            <a:ext cx="990600" cy="838200"/>
          </a:xfrm>
          <a:custGeom>
            <a:avLst/>
            <a:gdLst>
              <a:gd name="T0" fmla="*/ 0 w 624"/>
              <a:gd name="T1" fmla="*/ 336 h 528"/>
              <a:gd name="T2" fmla="*/ 48 w 624"/>
              <a:gd name="T3" fmla="*/ 528 h 528"/>
              <a:gd name="T4" fmla="*/ 96 w 624"/>
              <a:gd name="T5" fmla="*/ 336 h 528"/>
              <a:gd name="T6" fmla="*/ 144 w 624"/>
              <a:gd name="T7" fmla="*/ 480 h 528"/>
              <a:gd name="T8" fmla="*/ 192 w 624"/>
              <a:gd name="T9" fmla="*/ 384 h 528"/>
              <a:gd name="T10" fmla="*/ 240 w 624"/>
              <a:gd name="T11" fmla="*/ 480 h 528"/>
              <a:gd name="T12" fmla="*/ 288 w 624"/>
              <a:gd name="T13" fmla="*/ 48 h 528"/>
              <a:gd name="T14" fmla="*/ 336 w 624"/>
              <a:gd name="T15" fmla="*/ 192 h 528"/>
              <a:gd name="T16" fmla="*/ 384 w 624"/>
              <a:gd name="T17" fmla="*/ 48 h 528"/>
              <a:gd name="T18" fmla="*/ 432 w 624"/>
              <a:gd name="T19" fmla="*/ 240 h 528"/>
              <a:gd name="T20" fmla="*/ 480 w 624"/>
              <a:gd name="T21" fmla="*/ 0 h 528"/>
              <a:gd name="T22" fmla="*/ 528 w 624"/>
              <a:gd name="T23" fmla="*/ 192 h 528"/>
              <a:gd name="T24" fmla="*/ 576 w 624"/>
              <a:gd name="T25" fmla="*/ 96 h 528"/>
              <a:gd name="T26" fmla="*/ 624 w 624"/>
              <a:gd name="T27" fmla="*/ 24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4" h="528">
                <a:moveTo>
                  <a:pt x="0" y="336"/>
                </a:moveTo>
                <a:lnTo>
                  <a:pt x="48" y="528"/>
                </a:lnTo>
                <a:lnTo>
                  <a:pt x="96" y="336"/>
                </a:lnTo>
                <a:lnTo>
                  <a:pt x="144" y="480"/>
                </a:lnTo>
                <a:lnTo>
                  <a:pt x="192" y="384"/>
                </a:lnTo>
                <a:lnTo>
                  <a:pt x="240" y="480"/>
                </a:lnTo>
                <a:lnTo>
                  <a:pt x="288" y="48"/>
                </a:lnTo>
                <a:lnTo>
                  <a:pt x="336" y="192"/>
                </a:lnTo>
                <a:lnTo>
                  <a:pt x="384" y="48"/>
                </a:lnTo>
                <a:lnTo>
                  <a:pt x="432" y="240"/>
                </a:lnTo>
                <a:lnTo>
                  <a:pt x="480" y="0"/>
                </a:lnTo>
                <a:lnTo>
                  <a:pt x="528" y="192"/>
                </a:lnTo>
                <a:lnTo>
                  <a:pt x="576" y="96"/>
                </a:lnTo>
                <a:lnTo>
                  <a:pt x="624" y="240"/>
                </a:lnTo>
              </a:path>
            </a:pathLst>
          </a:cu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74" name="Text Box 86">
            <a:extLst>
              <a:ext uri="{FF2B5EF4-FFF2-40B4-BE49-F238E27FC236}">
                <a16:creationId xmlns:a16="http://schemas.microsoft.com/office/drawing/2014/main" xmlns="" id="{74059A4F-5EFE-4864-A543-DD8523CB9E66}"/>
              </a:ext>
            </a:extLst>
          </p:cNvPr>
          <p:cNvSpPr txBox="1">
            <a:spLocks noChangeArrowheads="1"/>
          </p:cNvSpPr>
          <p:nvPr/>
        </p:nvSpPr>
        <p:spPr bwMode="auto">
          <a:xfrm>
            <a:off x="6629400" y="838200"/>
            <a:ext cx="112402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000"/>
              <a:t>Avg signal in black</a:t>
            </a:r>
          </a:p>
          <a:p>
            <a:r>
              <a:rPr lang="en-US" altLang="en-US" sz="1000">
                <a:solidFill>
                  <a:srgbClr val="FF0000"/>
                </a:solidFill>
              </a:rPr>
              <a:t>Real signal in red</a:t>
            </a:r>
          </a:p>
        </p:txBody>
      </p:sp>
      <p:sp>
        <p:nvSpPr>
          <p:cNvPr id="293975" name="Freeform 87">
            <a:extLst>
              <a:ext uri="{FF2B5EF4-FFF2-40B4-BE49-F238E27FC236}">
                <a16:creationId xmlns:a16="http://schemas.microsoft.com/office/drawing/2014/main" xmlns="" id="{1C679280-0A42-4A84-9C94-3D022F881F14}"/>
              </a:ext>
            </a:extLst>
          </p:cNvPr>
          <p:cNvSpPr>
            <a:spLocks/>
          </p:cNvSpPr>
          <p:nvPr/>
        </p:nvSpPr>
        <p:spPr bwMode="auto">
          <a:xfrm>
            <a:off x="8305800" y="1295401"/>
            <a:ext cx="1936750" cy="563563"/>
          </a:xfrm>
          <a:custGeom>
            <a:avLst/>
            <a:gdLst>
              <a:gd name="T0" fmla="*/ 0 w 1220"/>
              <a:gd name="T1" fmla="*/ 323 h 355"/>
              <a:gd name="T2" fmla="*/ 260 w 1220"/>
              <a:gd name="T3" fmla="*/ 288 h 355"/>
              <a:gd name="T4" fmla="*/ 509 w 1220"/>
              <a:gd name="T5" fmla="*/ 2 h 355"/>
              <a:gd name="T6" fmla="*/ 830 w 1220"/>
              <a:gd name="T7" fmla="*/ 299 h 355"/>
              <a:gd name="T8" fmla="*/ 1220 w 1220"/>
              <a:gd name="T9" fmla="*/ 336 h 355"/>
            </a:gdLst>
            <a:ahLst/>
            <a:cxnLst>
              <a:cxn ang="0">
                <a:pos x="T0" y="T1"/>
              </a:cxn>
              <a:cxn ang="0">
                <a:pos x="T2" y="T3"/>
              </a:cxn>
              <a:cxn ang="0">
                <a:pos x="T4" y="T5"/>
              </a:cxn>
              <a:cxn ang="0">
                <a:pos x="T6" y="T7"/>
              </a:cxn>
              <a:cxn ang="0">
                <a:pos x="T8" y="T9"/>
              </a:cxn>
            </a:cxnLst>
            <a:rect l="0" t="0" r="r" b="b"/>
            <a:pathLst>
              <a:path w="1220" h="355">
                <a:moveTo>
                  <a:pt x="0" y="323"/>
                </a:moveTo>
                <a:cubicBezTo>
                  <a:pt x="43" y="317"/>
                  <a:pt x="175" y="341"/>
                  <a:pt x="260" y="288"/>
                </a:cubicBezTo>
                <a:cubicBezTo>
                  <a:pt x="345" y="235"/>
                  <a:pt x="414" y="0"/>
                  <a:pt x="509" y="2"/>
                </a:cubicBezTo>
                <a:cubicBezTo>
                  <a:pt x="604" y="4"/>
                  <a:pt x="711" y="243"/>
                  <a:pt x="830" y="299"/>
                </a:cubicBezTo>
                <a:cubicBezTo>
                  <a:pt x="949" y="355"/>
                  <a:pt x="1139" y="328"/>
                  <a:pt x="1220" y="336"/>
                </a:cubicBezTo>
              </a:path>
            </a:pathLst>
          </a:cu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76" name="Text Box 88">
            <a:extLst>
              <a:ext uri="{FF2B5EF4-FFF2-40B4-BE49-F238E27FC236}">
                <a16:creationId xmlns:a16="http://schemas.microsoft.com/office/drawing/2014/main" xmlns="" id="{1BA10C25-0BED-4FE8-96F8-9F77F1E1E8EA}"/>
              </a:ext>
            </a:extLst>
          </p:cNvPr>
          <p:cNvSpPr txBox="1">
            <a:spLocks noChangeArrowheads="1"/>
          </p:cNvSpPr>
          <p:nvPr/>
        </p:nvSpPr>
        <p:spPr bwMode="auto">
          <a:xfrm>
            <a:off x="7696200" y="3276601"/>
            <a:ext cx="1905000" cy="9255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The shaper circuit averages out the “noise”</a:t>
            </a:r>
          </a:p>
        </p:txBody>
      </p:sp>
      <p:sp>
        <p:nvSpPr>
          <p:cNvPr id="293977" name="Line 89">
            <a:extLst>
              <a:ext uri="{FF2B5EF4-FFF2-40B4-BE49-F238E27FC236}">
                <a16:creationId xmlns:a16="http://schemas.microsoft.com/office/drawing/2014/main" xmlns="" id="{3D8AC5D4-363D-43EC-B2D2-D208AEAB97AF}"/>
              </a:ext>
            </a:extLst>
          </p:cNvPr>
          <p:cNvSpPr>
            <a:spLocks noChangeShapeType="1"/>
          </p:cNvSpPr>
          <p:nvPr/>
        </p:nvSpPr>
        <p:spPr bwMode="auto">
          <a:xfrm>
            <a:off x="7391400" y="1676400"/>
            <a:ext cx="228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78" name="Line 90">
            <a:extLst>
              <a:ext uri="{FF2B5EF4-FFF2-40B4-BE49-F238E27FC236}">
                <a16:creationId xmlns:a16="http://schemas.microsoft.com/office/drawing/2014/main" xmlns="" id="{8916CE41-60DD-4EE0-9AB4-528667839AAF}"/>
              </a:ext>
            </a:extLst>
          </p:cNvPr>
          <p:cNvSpPr>
            <a:spLocks noChangeShapeType="1"/>
          </p:cNvSpPr>
          <p:nvPr/>
        </p:nvSpPr>
        <p:spPr bwMode="auto">
          <a:xfrm>
            <a:off x="8763000" y="1676400"/>
            <a:ext cx="381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79" name="AutoShape 91">
            <a:extLst>
              <a:ext uri="{FF2B5EF4-FFF2-40B4-BE49-F238E27FC236}">
                <a16:creationId xmlns:a16="http://schemas.microsoft.com/office/drawing/2014/main" xmlns="" id="{12DA2467-28D6-4F93-BFAF-D2DAD5F9A0D2}"/>
              </a:ext>
            </a:extLst>
          </p:cNvPr>
          <p:cNvSpPr>
            <a:spLocks/>
          </p:cNvSpPr>
          <p:nvPr/>
        </p:nvSpPr>
        <p:spPr bwMode="auto">
          <a:xfrm rot="16200000">
            <a:off x="5067300" y="2552700"/>
            <a:ext cx="152400" cy="1295400"/>
          </a:xfrm>
          <a:prstGeom prst="leftBrace">
            <a:avLst>
              <a:gd name="adj1" fmla="val 70833"/>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3980" name="Text Box 92">
            <a:extLst>
              <a:ext uri="{FF2B5EF4-FFF2-40B4-BE49-F238E27FC236}">
                <a16:creationId xmlns:a16="http://schemas.microsoft.com/office/drawing/2014/main" xmlns="" id="{4277EB8F-6C9E-4AEB-A5D5-047F2D058C7F}"/>
              </a:ext>
            </a:extLst>
          </p:cNvPr>
          <p:cNvSpPr txBox="1">
            <a:spLocks noChangeArrowheads="1"/>
          </p:cNvSpPr>
          <p:nvPr/>
        </p:nvSpPr>
        <p:spPr bwMode="auto">
          <a:xfrm>
            <a:off x="4572001" y="3276601"/>
            <a:ext cx="13112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000"/>
              <a:t>Minimize distance</a:t>
            </a:r>
          </a:p>
        </p:txBody>
      </p:sp>
      <p:sp>
        <p:nvSpPr>
          <p:cNvPr id="293981" name="Freeform 93">
            <a:extLst>
              <a:ext uri="{FF2B5EF4-FFF2-40B4-BE49-F238E27FC236}">
                <a16:creationId xmlns:a16="http://schemas.microsoft.com/office/drawing/2014/main" xmlns="" id="{92AE74CE-C10F-4941-BF14-D92441A4A5DE}"/>
              </a:ext>
            </a:extLst>
          </p:cNvPr>
          <p:cNvSpPr>
            <a:spLocks/>
          </p:cNvSpPr>
          <p:nvPr/>
        </p:nvSpPr>
        <p:spPr bwMode="auto">
          <a:xfrm>
            <a:off x="8305800" y="1371600"/>
            <a:ext cx="381000" cy="152400"/>
          </a:xfrm>
          <a:custGeom>
            <a:avLst/>
            <a:gdLst>
              <a:gd name="T0" fmla="*/ 0 w 240"/>
              <a:gd name="T1" fmla="*/ 96 h 96"/>
              <a:gd name="T2" fmla="*/ 144 w 240"/>
              <a:gd name="T3" fmla="*/ 96 h 96"/>
              <a:gd name="T4" fmla="*/ 144 w 240"/>
              <a:gd name="T5" fmla="*/ 0 h 96"/>
              <a:gd name="T6" fmla="*/ 240 w 240"/>
              <a:gd name="T7" fmla="*/ 0 h 96"/>
            </a:gdLst>
            <a:ahLst/>
            <a:cxnLst>
              <a:cxn ang="0">
                <a:pos x="T0" y="T1"/>
              </a:cxn>
              <a:cxn ang="0">
                <a:pos x="T2" y="T3"/>
              </a:cxn>
              <a:cxn ang="0">
                <a:pos x="T4" y="T5"/>
              </a:cxn>
              <a:cxn ang="0">
                <a:pos x="T6" y="T7"/>
              </a:cxn>
            </a:cxnLst>
            <a:rect l="0" t="0" r="r" b="b"/>
            <a:pathLst>
              <a:path w="240" h="96">
                <a:moveTo>
                  <a:pt x="0" y="96"/>
                </a:moveTo>
                <a:lnTo>
                  <a:pt x="144" y="96"/>
                </a:lnTo>
                <a:lnTo>
                  <a:pt x="144" y="0"/>
                </a:lnTo>
                <a:lnTo>
                  <a:pt x="24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82" name="Text Box 94">
            <a:extLst>
              <a:ext uri="{FF2B5EF4-FFF2-40B4-BE49-F238E27FC236}">
                <a16:creationId xmlns:a16="http://schemas.microsoft.com/office/drawing/2014/main" xmlns="" id="{F7724691-1DBE-4F8F-873E-82A45080B0E5}"/>
              </a:ext>
            </a:extLst>
          </p:cNvPr>
          <p:cNvSpPr txBox="1">
            <a:spLocks noChangeArrowheads="1"/>
          </p:cNvSpPr>
          <p:nvPr/>
        </p:nvSpPr>
        <p:spPr bwMode="auto">
          <a:xfrm>
            <a:off x="3962400" y="3276601"/>
            <a:ext cx="3937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a:t>
            </a:r>
          </a:p>
        </p:txBody>
      </p:sp>
      <p:sp>
        <p:nvSpPr>
          <p:cNvPr id="293983" name="Line 95">
            <a:extLst>
              <a:ext uri="{FF2B5EF4-FFF2-40B4-BE49-F238E27FC236}">
                <a16:creationId xmlns:a16="http://schemas.microsoft.com/office/drawing/2014/main" xmlns="" id="{CC3DF33B-0CD1-4E9E-BA15-F72CAC8894C1}"/>
              </a:ext>
            </a:extLst>
          </p:cNvPr>
          <p:cNvSpPr>
            <a:spLocks noChangeShapeType="1"/>
          </p:cNvSpPr>
          <p:nvPr/>
        </p:nvSpPr>
        <p:spPr bwMode="auto">
          <a:xfrm flipH="1">
            <a:off x="4013200" y="3581400"/>
            <a:ext cx="15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3984" name="Line 96">
            <a:extLst>
              <a:ext uri="{FF2B5EF4-FFF2-40B4-BE49-F238E27FC236}">
                <a16:creationId xmlns:a16="http://schemas.microsoft.com/office/drawing/2014/main" xmlns="" id="{F932C9CC-B4DA-46F5-B065-E916F4EF33BE}"/>
              </a:ext>
            </a:extLst>
          </p:cNvPr>
          <p:cNvSpPr>
            <a:spLocks noChangeShapeType="1"/>
          </p:cNvSpPr>
          <p:nvPr/>
        </p:nvSpPr>
        <p:spPr bwMode="auto">
          <a:xfrm>
            <a:off x="4191000" y="3581400"/>
            <a:ext cx="15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3">
            <a:extLst>
              <a:ext uri="{FF2B5EF4-FFF2-40B4-BE49-F238E27FC236}">
                <a16:creationId xmlns:a16="http://schemas.microsoft.com/office/drawing/2014/main" xmlns="" id="{7FC83CF9-425D-44B3-AB42-17B3678DB187}"/>
              </a:ext>
            </a:extLst>
          </p:cNvPr>
          <p:cNvSpPr>
            <a:spLocks noGrp="1"/>
          </p:cNvSpPr>
          <p:nvPr>
            <p:ph type="sldNum" sz="quarter" idx="11"/>
          </p:nvPr>
        </p:nvSpPr>
        <p:spPr/>
        <p:txBody>
          <a:bodyPr/>
          <a:lstStyle/>
          <a:p>
            <a:fld id="{EDF6A1B5-5D2B-443B-8C8D-764311155AFA}" type="slidenum">
              <a:rPr lang="en-US" altLang="en-US"/>
              <a:pPr/>
              <a:t>46</a:t>
            </a:fld>
            <a:endParaRPr lang="en-US" altLang="en-US"/>
          </a:p>
        </p:txBody>
      </p:sp>
      <p:sp>
        <p:nvSpPr>
          <p:cNvPr id="294914" name="Rectangle 2">
            <a:extLst>
              <a:ext uri="{FF2B5EF4-FFF2-40B4-BE49-F238E27FC236}">
                <a16:creationId xmlns:a16="http://schemas.microsoft.com/office/drawing/2014/main" xmlns="" id="{BCBC33E4-264D-435A-832D-A384CBDFD9F1}"/>
              </a:ext>
            </a:extLst>
          </p:cNvPr>
          <p:cNvSpPr>
            <a:spLocks noGrp="1" noChangeArrowheads="1"/>
          </p:cNvSpPr>
          <p:nvPr>
            <p:ph type="title"/>
          </p:nvPr>
        </p:nvSpPr>
        <p:spPr>
          <a:xfrm>
            <a:off x="2819400" y="241300"/>
            <a:ext cx="6629400" cy="444500"/>
          </a:xfrm>
          <a:noFill/>
          <a:ln/>
        </p:spPr>
        <p:txBody>
          <a:bodyPr>
            <a:normAutofit fontScale="90000"/>
          </a:bodyPr>
          <a:lstStyle/>
          <a:p>
            <a:r>
              <a:rPr lang="en-US" altLang="en-US"/>
              <a:t>Solid State Detector Basics  (Cont)</a:t>
            </a:r>
          </a:p>
        </p:txBody>
      </p:sp>
      <p:sp>
        <p:nvSpPr>
          <p:cNvPr id="294915" name="Line 3">
            <a:extLst>
              <a:ext uri="{FF2B5EF4-FFF2-40B4-BE49-F238E27FC236}">
                <a16:creationId xmlns:a16="http://schemas.microsoft.com/office/drawing/2014/main" xmlns="" id="{53359E2C-22F9-4C58-905A-6403225E19C0}"/>
              </a:ext>
            </a:extLst>
          </p:cNvPr>
          <p:cNvSpPr>
            <a:spLocks noChangeShapeType="1"/>
          </p:cNvSpPr>
          <p:nvPr/>
        </p:nvSpPr>
        <p:spPr bwMode="auto">
          <a:xfrm>
            <a:off x="1905000" y="2971800"/>
            <a:ext cx="6553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294916" name="Group 4">
            <a:extLst>
              <a:ext uri="{FF2B5EF4-FFF2-40B4-BE49-F238E27FC236}">
                <a16:creationId xmlns:a16="http://schemas.microsoft.com/office/drawing/2014/main" xmlns="" id="{2BDFE4F1-32B0-4058-A832-CFF4357BFB48}"/>
              </a:ext>
            </a:extLst>
          </p:cNvPr>
          <p:cNvGrpSpPr>
            <a:grpSpLocks/>
          </p:cNvGrpSpPr>
          <p:nvPr/>
        </p:nvGrpSpPr>
        <p:grpSpPr bwMode="auto">
          <a:xfrm>
            <a:off x="1828800" y="5867401"/>
            <a:ext cx="877888" cy="493713"/>
            <a:chOff x="336" y="3504"/>
            <a:chExt cx="553" cy="311"/>
          </a:xfrm>
        </p:grpSpPr>
        <p:sp>
          <p:nvSpPr>
            <p:cNvPr id="294917" name="Rectangle 5">
              <a:extLst>
                <a:ext uri="{FF2B5EF4-FFF2-40B4-BE49-F238E27FC236}">
                  <a16:creationId xmlns:a16="http://schemas.microsoft.com/office/drawing/2014/main" xmlns="" id="{76FF0B91-549F-483B-B4F1-209ADE2C0378}"/>
                </a:ext>
              </a:extLst>
            </p:cNvPr>
            <p:cNvSpPr>
              <a:spLocks noChangeArrowheads="1"/>
            </p:cNvSpPr>
            <p:nvPr/>
          </p:nvSpPr>
          <p:spPr bwMode="auto">
            <a:xfrm>
              <a:off x="642" y="3564"/>
              <a:ext cx="17"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18" name="Rectangle 6">
              <a:extLst>
                <a:ext uri="{FF2B5EF4-FFF2-40B4-BE49-F238E27FC236}">
                  <a16:creationId xmlns:a16="http://schemas.microsoft.com/office/drawing/2014/main" xmlns="" id="{5AD2FD3D-D14F-4B4B-8A6B-6E564CE30EBC}"/>
                </a:ext>
              </a:extLst>
            </p:cNvPr>
            <p:cNvSpPr>
              <a:spLocks noChangeArrowheads="1"/>
            </p:cNvSpPr>
            <p:nvPr/>
          </p:nvSpPr>
          <p:spPr bwMode="auto">
            <a:xfrm>
              <a:off x="336" y="3504"/>
              <a:ext cx="553" cy="311"/>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19" name="Rectangle 7">
              <a:extLst>
                <a:ext uri="{FF2B5EF4-FFF2-40B4-BE49-F238E27FC236}">
                  <a16:creationId xmlns:a16="http://schemas.microsoft.com/office/drawing/2014/main" xmlns="" id="{C1557CA5-F31F-4CD3-AE85-E05F73900099}"/>
                </a:ext>
              </a:extLst>
            </p:cNvPr>
            <p:cNvSpPr>
              <a:spLocks noChangeArrowheads="1"/>
            </p:cNvSpPr>
            <p:nvPr/>
          </p:nvSpPr>
          <p:spPr bwMode="auto">
            <a:xfrm>
              <a:off x="457" y="3558"/>
              <a:ext cx="311" cy="20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0" name="Rectangle 8">
              <a:extLst>
                <a:ext uri="{FF2B5EF4-FFF2-40B4-BE49-F238E27FC236}">
                  <a16:creationId xmlns:a16="http://schemas.microsoft.com/office/drawing/2014/main" xmlns="" id="{7CF6AC22-612C-4212-BF62-79F79087CF23}"/>
                </a:ext>
              </a:extLst>
            </p:cNvPr>
            <p:cNvSpPr>
              <a:spLocks noChangeArrowheads="1"/>
            </p:cNvSpPr>
            <p:nvPr/>
          </p:nvSpPr>
          <p:spPr bwMode="auto">
            <a:xfrm>
              <a:off x="463" y="3564"/>
              <a:ext cx="299" cy="19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1" name="Rectangle 9">
              <a:extLst>
                <a:ext uri="{FF2B5EF4-FFF2-40B4-BE49-F238E27FC236}">
                  <a16:creationId xmlns:a16="http://schemas.microsoft.com/office/drawing/2014/main" xmlns="" id="{F5074FCB-1F28-454B-9BF6-8B58AF594B42}"/>
                </a:ext>
              </a:extLst>
            </p:cNvPr>
            <p:cNvSpPr>
              <a:spLocks noChangeArrowheads="1"/>
            </p:cNvSpPr>
            <p:nvPr/>
          </p:nvSpPr>
          <p:spPr bwMode="auto">
            <a:xfrm>
              <a:off x="474" y="3570"/>
              <a:ext cx="47"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2" name="Rectangle 10">
              <a:extLst>
                <a:ext uri="{FF2B5EF4-FFF2-40B4-BE49-F238E27FC236}">
                  <a16:creationId xmlns:a16="http://schemas.microsoft.com/office/drawing/2014/main" xmlns="" id="{64E727C6-FFF3-4CC7-ADC6-8BB3718C1D17}"/>
                </a:ext>
              </a:extLst>
            </p:cNvPr>
            <p:cNvSpPr>
              <a:spLocks noChangeArrowheads="1"/>
            </p:cNvSpPr>
            <p:nvPr/>
          </p:nvSpPr>
          <p:spPr bwMode="auto">
            <a:xfrm>
              <a:off x="532"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3" name="Rectangle 11">
              <a:extLst>
                <a:ext uri="{FF2B5EF4-FFF2-40B4-BE49-F238E27FC236}">
                  <a16:creationId xmlns:a16="http://schemas.microsoft.com/office/drawing/2014/main" xmlns="" id="{35D5A06D-2148-49D4-A610-88C30B9529D0}"/>
                </a:ext>
              </a:extLst>
            </p:cNvPr>
            <p:cNvSpPr>
              <a:spLocks noChangeArrowheads="1"/>
            </p:cNvSpPr>
            <p:nvPr/>
          </p:nvSpPr>
          <p:spPr bwMode="auto">
            <a:xfrm>
              <a:off x="590"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4" name="Rectangle 12">
              <a:extLst>
                <a:ext uri="{FF2B5EF4-FFF2-40B4-BE49-F238E27FC236}">
                  <a16:creationId xmlns:a16="http://schemas.microsoft.com/office/drawing/2014/main" xmlns="" id="{A4D69E84-C689-43B3-AA64-5E230953D3D4}"/>
                </a:ext>
              </a:extLst>
            </p:cNvPr>
            <p:cNvSpPr>
              <a:spLocks noChangeArrowheads="1"/>
            </p:cNvSpPr>
            <p:nvPr/>
          </p:nvSpPr>
          <p:spPr bwMode="auto">
            <a:xfrm>
              <a:off x="647"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5" name="Rectangle 13">
              <a:extLst>
                <a:ext uri="{FF2B5EF4-FFF2-40B4-BE49-F238E27FC236}">
                  <a16:creationId xmlns:a16="http://schemas.microsoft.com/office/drawing/2014/main" xmlns="" id="{AE759DE6-5440-4DE9-AA9A-6A7F3F6ECF18}"/>
                </a:ext>
              </a:extLst>
            </p:cNvPr>
            <p:cNvSpPr>
              <a:spLocks noChangeArrowheads="1"/>
            </p:cNvSpPr>
            <p:nvPr/>
          </p:nvSpPr>
          <p:spPr bwMode="auto">
            <a:xfrm>
              <a:off x="705" y="3570"/>
              <a:ext cx="46"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6" name="Rectangle 14">
              <a:extLst>
                <a:ext uri="{FF2B5EF4-FFF2-40B4-BE49-F238E27FC236}">
                  <a16:creationId xmlns:a16="http://schemas.microsoft.com/office/drawing/2014/main" xmlns="" id="{105896C4-3CE7-44E8-A730-E7E3695357D0}"/>
                </a:ext>
              </a:extLst>
            </p:cNvPr>
            <p:cNvSpPr>
              <a:spLocks noChangeArrowheads="1"/>
            </p:cNvSpPr>
            <p:nvPr/>
          </p:nvSpPr>
          <p:spPr bwMode="auto">
            <a:xfrm>
              <a:off x="469" y="3587"/>
              <a:ext cx="288"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7" name="Rectangle 15">
              <a:extLst>
                <a:ext uri="{FF2B5EF4-FFF2-40B4-BE49-F238E27FC236}">
                  <a16:creationId xmlns:a16="http://schemas.microsoft.com/office/drawing/2014/main" xmlns="" id="{18477411-1248-47DC-9512-DD02F11C5A60}"/>
                </a:ext>
              </a:extLst>
            </p:cNvPr>
            <p:cNvSpPr>
              <a:spLocks noChangeArrowheads="1"/>
            </p:cNvSpPr>
            <p:nvPr/>
          </p:nvSpPr>
          <p:spPr bwMode="auto">
            <a:xfrm>
              <a:off x="469" y="3737"/>
              <a:ext cx="17"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8" name="Rectangle 16">
              <a:extLst>
                <a:ext uri="{FF2B5EF4-FFF2-40B4-BE49-F238E27FC236}">
                  <a16:creationId xmlns:a16="http://schemas.microsoft.com/office/drawing/2014/main" xmlns="" id="{A31BD314-C016-45F7-81C7-AA37408A20EA}"/>
                </a:ext>
              </a:extLst>
            </p:cNvPr>
            <p:cNvSpPr>
              <a:spLocks noChangeArrowheads="1"/>
            </p:cNvSpPr>
            <p:nvPr/>
          </p:nvSpPr>
          <p:spPr bwMode="auto">
            <a:xfrm>
              <a:off x="739" y="3737"/>
              <a:ext cx="18"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29" name="Rectangle 17">
              <a:extLst>
                <a:ext uri="{FF2B5EF4-FFF2-40B4-BE49-F238E27FC236}">
                  <a16:creationId xmlns:a16="http://schemas.microsoft.com/office/drawing/2014/main" xmlns="" id="{8E3A4D72-163E-4E8F-A72A-164CA7F608B7}"/>
                </a:ext>
              </a:extLst>
            </p:cNvPr>
            <p:cNvSpPr>
              <a:spLocks noChangeArrowheads="1"/>
            </p:cNvSpPr>
            <p:nvPr/>
          </p:nvSpPr>
          <p:spPr bwMode="auto">
            <a:xfrm>
              <a:off x="492" y="3737"/>
              <a:ext cx="242" cy="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94930" name="Text Box 18">
            <a:extLst>
              <a:ext uri="{FF2B5EF4-FFF2-40B4-BE49-F238E27FC236}">
                <a16:creationId xmlns:a16="http://schemas.microsoft.com/office/drawing/2014/main" xmlns="" id="{799997D7-E3D3-4755-B9F0-439DE2CB7A2B}"/>
              </a:ext>
            </a:extLst>
          </p:cNvPr>
          <p:cNvSpPr txBox="1">
            <a:spLocks noChangeArrowheads="1"/>
          </p:cNvSpPr>
          <p:nvPr/>
        </p:nvSpPr>
        <p:spPr bwMode="auto">
          <a:xfrm>
            <a:off x="2743200" y="5791200"/>
            <a:ext cx="14351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300 micron</a:t>
            </a:r>
          </a:p>
          <a:p>
            <a:r>
              <a:rPr lang="en-US" altLang="en-US">
                <a:latin typeface="Times New Roman" panose="02020603050405020304" pitchFamily="18" charset="0"/>
              </a:rPr>
              <a:t>thick detector</a:t>
            </a:r>
          </a:p>
        </p:txBody>
      </p:sp>
      <p:sp>
        <p:nvSpPr>
          <p:cNvPr id="294931" name="Freeform 19">
            <a:extLst>
              <a:ext uri="{FF2B5EF4-FFF2-40B4-BE49-F238E27FC236}">
                <a16:creationId xmlns:a16="http://schemas.microsoft.com/office/drawing/2014/main" xmlns="" id="{E48AACEF-4EE2-437C-A0C4-D202D5D8BD2D}"/>
              </a:ext>
            </a:extLst>
          </p:cNvPr>
          <p:cNvSpPr>
            <a:spLocks/>
          </p:cNvSpPr>
          <p:nvPr/>
        </p:nvSpPr>
        <p:spPr bwMode="auto">
          <a:xfrm>
            <a:off x="2819400" y="2743200"/>
            <a:ext cx="533400" cy="457200"/>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32" name="Rectangle 20">
            <a:extLst>
              <a:ext uri="{FF2B5EF4-FFF2-40B4-BE49-F238E27FC236}">
                <a16:creationId xmlns:a16="http://schemas.microsoft.com/office/drawing/2014/main" xmlns="" id="{A6A0ABBF-598F-4345-AEF7-DE87EC895731}"/>
              </a:ext>
            </a:extLst>
          </p:cNvPr>
          <p:cNvSpPr>
            <a:spLocks noChangeArrowheads="1"/>
          </p:cNvSpPr>
          <p:nvPr/>
        </p:nvSpPr>
        <p:spPr bwMode="auto">
          <a:xfrm>
            <a:off x="2133600" y="1371600"/>
            <a:ext cx="1981200" cy="762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33" name="Freeform 21">
            <a:extLst>
              <a:ext uri="{FF2B5EF4-FFF2-40B4-BE49-F238E27FC236}">
                <a16:creationId xmlns:a16="http://schemas.microsoft.com/office/drawing/2014/main" xmlns="" id="{0576C139-656E-4D34-916F-73BB04C408BE}"/>
              </a:ext>
            </a:extLst>
          </p:cNvPr>
          <p:cNvSpPr>
            <a:spLocks/>
          </p:cNvSpPr>
          <p:nvPr/>
        </p:nvSpPr>
        <p:spPr bwMode="auto">
          <a:xfrm>
            <a:off x="2133600" y="1447801"/>
            <a:ext cx="1936750" cy="563563"/>
          </a:xfrm>
          <a:custGeom>
            <a:avLst/>
            <a:gdLst>
              <a:gd name="T0" fmla="*/ 0 w 1220"/>
              <a:gd name="T1" fmla="*/ 323 h 355"/>
              <a:gd name="T2" fmla="*/ 260 w 1220"/>
              <a:gd name="T3" fmla="*/ 288 h 355"/>
              <a:gd name="T4" fmla="*/ 509 w 1220"/>
              <a:gd name="T5" fmla="*/ 2 h 355"/>
              <a:gd name="T6" fmla="*/ 830 w 1220"/>
              <a:gd name="T7" fmla="*/ 299 h 355"/>
              <a:gd name="T8" fmla="*/ 1220 w 1220"/>
              <a:gd name="T9" fmla="*/ 336 h 355"/>
            </a:gdLst>
            <a:ahLst/>
            <a:cxnLst>
              <a:cxn ang="0">
                <a:pos x="T0" y="T1"/>
              </a:cxn>
              <a:cxn ang="0">
                <a:pos x="T2" y="T3"/>
              </a:cxn>
              <a:cxn ang="0">
                <a:pos x="T4" y="T5"/>
              </a:cxn>
              <a:cxn ang="0">
                <a:pos x="T6" y="T7"/>
              </a:cxn>
              <a:cxn ang="0">
                <a:pos x="T8" y="T9"/>
              </a:cxn>
            </a:cxnLst>
            <a:rect l="0" t="0" r="r" b="b"/>
            <a:pathLst>
              <a:path w="1220" h="355">
                <a:moveTo>
                  <a:pt x="0" y="323"/>
                </a:moveTo>
                <a:cubicBezTo>
                  <a:pt x="43" y="317"/>
                  <a:pt x="175" y="341"/>
                  <a:pt x="260" y="288"/>
                </a:cubicBezTo>
                <a:cubicBezTo>
                  <a:pt x="345" y="235"/>
                  <a:pt x="414" y="0"/>
                  <a:pt x="509" y="2"/>
                </a:cubicBezTo>
                <a:cubicBezTo>
                  <a:pt x="604" y="4"/>
                  <a:pt x="711" y="243"/>
                  <a:pt x="830" y="299"/>
                </a:cubicBezTo>
                <a:cubicBezTo>
                  <a:pt x="949" y="355"/>
                  <a:pt x="1139" y="328"/>
                  <a:pt x="1220" y="336"/>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34" name="Text Box 22">
            <a:extLst>
              <a:ext uri="{FF2B5EF4-FFF2-40B4-BE49-F238E27FC236}">
                <a16:creationId xmlns:a16="http://schemas.microsoft.com/office/drawing/2014/main" xmlns="" id="{3A616BC7-D0DC-4B4F-B2ED-9FB6AAF8FAC3}"/>
              </a:ext>
            </a:extLst>
          </p:cNvPr>
          <p:cNvSpPr txBox="1">
            <a:spLocks noChangeArrowheads="1"/>
          </p:cNvSpPr>
          <p:nvPr/>
        </p:nvSpPr>
        <p:spPr bwMode="auto">
          <a:xfrm>
            <a:off x="2667000" y="2057400"/>
            <a:ext cx="60946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Time</a:t>
            </a:r>
          </a:p>
        </p:txBody>
      </p:sp>
      <p:sp>
        <p:nvSpPr>
          <p:cNvPr id="294935" name="Text Box 23">
            <a:extLst>
              <a:ext uri="{FF2B5EF4-FFF2-40B4-BE49-F238E27FC236}">
                <a16:creationId xmlns:a16="http://schemas.microsoft.com/office/drawing/2014/main" xmlns="" id="{2549BB85-FDEA-4AC5-AB1D-CFA367686C96}"/>
              </a:ext>
            </a:extLst>
          </p:cNvPr>
          <p:cNvSpPr txBox="1">
            <a:spLocks noChangeArrowheads="1"/>
          </p:cNvSpPr>
          <p:nvPr/>
        </p:nvSpPr>
        <p:spPr bwMode="auto">
          <a:xfrm rot="16200000">
            <a:off x="1602416" y="1638092"/>
            <a:ext cx="78931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Voltage</a:t>
            </a:r>
          </a:p>
        </p:txBody>
      </p:sp>
      <p:sp>
        <p:nvSpPr>
          <p:cNvPr id="294936" name="Text Box 24">
            <a:extLst>
              <a:ext uri="{FF2B5EF4-FFF2-40B4-BE49-F238E27FC236}">
                <a16:creationId xmlns:a16="http://schemas.microsoft.com/office/drawing/2014/main" xmlns="" id="{5157CCD3-88A8-4D3C-9481-5E5B242C282F}"/>
              </a:ext>
            </a:extLst>
          </p:cNvPr>
          <p:cNvSpPr txBox="1">
            <a:spLocks noChangeArrowheads="1"/>
          </p:cNvSpPr>
          <p:nvPr/>
        </p:nvSpPr>
        <p:spPr bwMode="auto">
          <a:xfrm>
            <a:off x="2667000" y="2362200"/>
            <a:ext cx="81881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Shaper</a:t>
            </a:r>
          </a:p>
        </p:txBody>
      </p:sp>
      <p:sp>
        <p:nvSpPr>
          <p:cNvPr id="294937" name="Text Box 25">
            <a:extLst>
              <a:ext uri="{FF2B5EF4-FFF2-40B4-BE49-F238E27FC236}">
                <a16:creationId xmlns:a16="http://schemas.microsoft.com/office/drawing/2014/main" xmlns="" id="{DF7BADED-E740-4CEF-A5A0-7EE29C12D259}"/>
              </a:ext>
            </a:extLst>
          </p:cNvPr>
          <p:cNvSpPr txBox="1">
            <a:spLocks noChangeArrowheads="1"/>
          </p:cNvSpPr>
          <p:nvPr/>
        </p:nvSpPr>
        <p:spPr bwMode="auto">
          <a:xfrm>
            <a:off x="2574925" y="1812925"/>
            <a:ext cx="46839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2us</a:t>
            </a:r>
          </a:p>
        </p:txBody>
      </p:sp>
      <p:sp>
        <p:nvSpPr>
          <p:cNvPr id="294938" name="Line 26">
            <a:extLst>
              <a:ext uri="{FF2B5EF4-FFF2-40B4-BE49-F238E27FC236}">
                <a16:creationId xmlns:a16="http://schemas.microsoft.com/office/drawing/2014/main" xmlns="" id="{FCCC37B4-EC84-444E-BA91-21B10A7D18EA}"/>
              </a:ext>
            </a:extLst>
          </p:cNvPr>
          <p:cNvSpPr>
            <a:spLocks noChangeShapeType="1"/>
          </p:cNvSpPr>
          <p:nvPr/>
        </p:nvSpPr>
        <p:spPr bwMode="auto">
          <a:xfrm flipH="1">
            <a:off x="3657600" y="2209800"/>
            <a:ext cx="152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39" name="Text Box 27">
            <a:extLst>
              <a:ext uri="{FF2B5EF4-FFF2-40B4-BE49-F238E27FC236}">
                <a16:creationId xmlns:a16="http://schemas.microsoft.com/office/drawing/2014/main" xmlns="" id="{7B72F046-1697-4502-8FBD-285876021C04}"/>
              </a:ext>
            </a:extLst>
          </p:cNvPr>
          <p:cNvSpPr txBox="1">
            <a:spLocks noChangeArrowheads="1"/>
          </p:cNvSpPr>
          <p:nvPr/>
        </p:nvSpPr>
        <p:spPr bwMode="auto">
          <a:xfrm>
            <a:off x="3429000" y="1524000"/>
            <a:ext cx="47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PH</a:t>
            </a:r>
          </a:p>
        </p:txBody>
      </p:sp>
      <p:sp>
        <p:nvSpPr>
          <p:cNvPr id="294940" name="Line 28">
            <a:extLst>
              <a:ext uri="{FF2B5EF4-FFF2-40B4-BE49-F238E27FC236}">
                <a16:creationId xmlns:a16="http://schemas.microsoft.com/office/drawing/2014/main" xmlns="" id="{7AF37BEB-AFC9-4BF6-B4D8-13534ADFDAE4}"/>
              </a:ext>
            </a:extLst>
          </p:cNvPr>
          <p:cNvSpPr>
            <a:spLocks noChangeShapeType="1"/>
          </p:cNvSpPr>
          <p:nvPr/>
        </p:nvSpPr>
        <p:spPr bwMode="auto">
          <a:xfrm flipV="1">
            <a:off x="3657600" y="14478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41" name="Line 29">
            <a:extLst>
              <a:ext uri="{FF2B5EF4-FFF2-40B4-BE49-F238E27FC236}">
                <a16:creationId xmlns:a16="http://schemas.microsoft.com/office/drawing/2014/main" xmlns="" id="{8B806287-AD40-40E0-8B98-51C71279BEDD}"/>
              </a:ext>
            </a:extLst>
          </p:cNvPr>
          <p:cNvSpPr>
            <a:spLocks noChangeShapeType="1"/>
          </p:cNvSpPr>
          <p:nvPr/>
        </p:nvSpPr>
        <p:spPr bwMode="auto">
          <a:xfrm>
            <a:off x="3657600" y="18288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42" name="Line 30">
            <a:extLst>
              <a:ext uri="{FF2B5EF4-FFF2-40B4-BE49-F238E27FC236}">
                <a16:creationId xmlns:a16="http://schemas.microsoft.com/office/drawing/2014/main" xmlns="" id="{D27ADFCF-C0B4-4600-B8AC-22D891E493CF}"/>
              </a:ext>
            </a:extLst>
          </p:cNvPr>
          <p:cNvSpPr>
            <a:spLocks noChangeShapeType="1"/>
          </p:cNvSpPr>
          <p:nvPr/>
        </p:nvSpPr>
        <p:spPr bwMode="auto">
          <a:xfrm>
            <a:off x="3200400" y="14478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43" name="Freeform 31">
            <a:extLst>
              <a:ext uri="{FF2B5EF4-FFF2-40B4-BE49-F238E27FC236}">
                <a16:creationId xmlns:a16="http://schemas.microsoft.com/office/drawing/2014/main" xmlns="" id="{239A9138-4511-492D-8677-814ACD74A773}"/>
              </a:ext>
            </a:extLst>
          </p:cNvPr>
          <p:cNvSpPr>
            <a:spLocks/>
          </p:cNvSpPr>
          <p:nvPr/>
        </p:nvSpPr>
        <p:spPr bwMode="auto">
          <a:xfrm>
            <a:off x="2133600" y="1447801"/>
            <a:ext cx="1936750" cy="563563"/>
          </a:xfrm>
          <a:custGeom>
            <a:avLst/>
            <a:gdLst>
              <a:gd name="T0" fmla="*/ 0 w 1220"/>
              <a:gd name="T1" fmla="*/ 323 h 355"/>
              <a:gd name="T2" fmla="*/ 260 w 1220"/>
              <a:gd name="T3" fmla="*/ 288 h 355"/>
              <a:gd name="T4" fmla="*/ 509 w 1220"/>
              <a:gd name="T5" fmla="*/ 2 h 355"/>
              <a:gd name="T6" fmla="*/ 830 w 1220"/>
              <a:gd name="T7" fmla="*/ 299 h 355"/>
              <a:gd name="T8" fmla="*/ 1220 w 1220"/>
              <a:gd name="T9" fmla="*/ 336 h 355"/>
            </a:gdLst>
            <a:ahLst/>
            <a:cxnLst>
              <a:cxn ang="0">
                <a:pos x="T0" y="T1"/>
              </a:cxn>
              <a:cxn ang="0">
                <a:pos x="T2" y="T3"/>
              </a:cxn>
              <a:cxn ang="0">
                <a:pos x="T4" y="T5"/>
              </a:cxn>
              <a:cxn ang="0">
                <a:pos x="T6" y="T7"/>
              </a:cxn>
              <a:cxn ang="0">
                <a:pos x="T8" y="T9"/>
              </a:cxn>
            </a:cxnLst>
            <a:rect l="0" t="0" r="r" b="b"/>
            <a:pathLst>
              <a:path w="1220" h="355">
                <a:moveTo>
                  <a:pt x="0" y="323"/>
                </a:moveTo>
                <a:cubicBezTo>
                  <a:pt x="43" y="317"/>
                  <a:pt x="175" y="341"/>
                  <a:pt x="260" y="288"/>
                </a:cubicBezTo>
                <a:cubicBezTo>
                  <a:pt x="345" y="235"/>
                  <a:pt x="414" y="0"/>
                  <a:pt x="509" y="2"/>
                </a:cubicBezTo>
                <a:cubicBezTo>
                  <a:pt x="604" y="4"/>
                  <a:pt x="711" y="243"/>
                  <a:pt x="830" y="299"/>
                </a:cubicBezTo>
                <a:cubicBezTo>
                  <a:pt x="949" y="355"/>
                  <a:pt x="1139" y="328"/>
                  <a:pt x="1220" y="336"/>
                </a:cubicBezTo>
              </a:path>
            </a:pathLst>
          </a:cu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44" name="Text Box 32">
            <a:extLst>
              <a:ext uri="{FF2B5EF4-FFF2-40B4-BE49-F238E27FC236}">
                <a16:creationId xmlns:a16="http://schemas.microsoft.com/office/drawing/2014/main" xmlns="" id="{7C3D74E0-1EB6-4C79-91A5-0D807B5EAA99}"/>
              </a:ext>
            </a:extLst>
          </p:cNvPr>
          <p:cNvSpPr txBox="1">
            <a:spLocks noChangeArrowheads="1"/>
          </p:cNvSpPr>
          <p:nvPr/>
        </p:nvSpPr>
        <p:spPr bwMode="auto">
          <a:xfrm>
            <a:off x="2057400" y="3276601"/>
            <a:ext cx="1905000" cy="9255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t>The shaper circuit averages out the “noise”</a:t>
            </a:r>
          </a:p>
        </p:txBody>
      </p:sp>
      <p:sp>
        <p:nvSpPr>
          <p:cNvPr id="294945" name="Line 33">
            <a:extLst>
              <a:ext uri="{FF2B5EF4-FFF2-40B4-BE49-F238E27FC236}">
                <a16:creationId xmlns:a16="http://schemas.microsoft.com/office/drawing/2014/main" xmlns="" id="{44D85D6A-97E8-4944-ADD1-F162F4C4D168}"/>
              </a:ext>
            </a:extLst>
          </p:cNvPr>
          <p:cNvSpPr>
            <a:spLocks noChangeShapeType="1"/>
          </p:cNvSpPr>
          <p:nvPr/>
        </p:nvSpPr>
        <p:spPr bwMode="auto">
          <a:xfrm>
            <a:off x="2590800" y="1828800"/>
            <a:ext cx="381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46" name="Freeform 34">
            <a:extLst>
              <a:ext uri="{FF2B5EF4-FFF2-40B4-BE49-F238E27FC236}">
                <a16:creationId xmlns:a16="http://schemas.microsoft.com/office/drawing/2014/main" xmlns="" id="{45ED3B47-3914-4054-AD7E-55934467DA89}"/>
              </a:ext>
            </a:extLst>
          </p:cNvPr>
          <p:cNvSpPr>
            <a:spLocks/>
          </p:cNvSpPr>
          <p:nvPr/>
        </p:nvSpPr>
        <p:spPr bwMode="auto">
          <a:xfrm>
            <a:off x="2133600" y="1524000"/>
            <a:ext cx="381000" cy="152400"/>
          </a:xfrm>
          <a:custGeom>
            <a:avLst/>
            <a:gdLst>
              <a:gd name="T0" fmla="*/ 0 w 240"/>
              <a:gd name="T1" fmla="*/ 96 h 96"/>
              <a:gd name="T2" fmla="*/ 144 w 240"/>
              <a:gd name="T3" fmla="*/ 96 h 96"/>
              <a:gd name="T4" fmla="*/ 144 w 240"/>
              <a:gd name="T5" fmla="*/ 0 h 96"/>
              <a:gd name="T6" fmla="*/ 240 w 240"/>
              <a:gd name="T7" fmla="*/ 0 h 96"/>
            </a:gdLst>
            <a:ahLst/>
            <a:cxnLst>
              <a:cxn ang="0">
                <a:pos x="T0" y="T1"/>
              </a:cxn>
              <a:cxn ang="0">
                <a:pos x="T2" y="T3"/>
              </a:cxn>
              <a:cxn ang="0">
                <a:pos x="T4" y="T5"/>
              </a:cxn>
              <a:cxn ang="0">
                <a:pos x="T6" y="T7"/>
              </a:cxn>
            </a:cxnLst>
            <a:rect l="0" t="0" r="r" b="b"/>
            <a:pathLst>
              <a:path w="240" h="96">
                <a:moveTo>
                  <a:pt x="0" y="96"/>
                </a:moveTo>
                <a:lnTo>
                  <a:pt x="144" y="96"/>
                </a:lnTo>
                <a:lnTo>
                  <a:pt x="144" y="0"/>
                </a:lnTo>
                <a:lnTo>
                  <a:pt x="24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47" name="Freeform 35">
            <a:extLst>
              <a:ext uri="{FF2B5EF4-FFF2-40B4-BE49-F238E27FC236}">
                <a16:creationId xmlns:a16="http://schemas.microsoft.com/office/drawing/2014/main" xmlns="" id="{89816315-3FC3-4EB4-BD1A-A3C41AA5C04E}"/>
              </a:ext>
            </a:extLst>
          </p:cNvPr>
          <p:cNvSpPr>
            <a:spLocks/>
          </p:cNvSpPr>
          <p:nvPr/>
        </p:nvSpPr>
        <p:spPr bwMode="auto">
          <a:xfrm>
            <a:off x="2819400" y="2743200"/>
            <a:ext cx="533400" cy="457200"/>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48" name="Text Box 36">
            <a:extLst>
              <a:ext uri="{FF2B5EF4-FFF2-40B4-BE49-F238E27FC236}">
                <a16:creationId xmlns:a16="http://schemas.microsoft.com/office/drawing/2014/main" xmlns="" id="{0F0945C6-5CDF-4FE9-8A99-8634F0CC45B8}"/>
              </a:ext>
            </a:extLst>
          </p:cNvPr>
          <p:cNvSpPr txBox="1">
            <a:spLocks noChangeArrowheads="1"/>
          </p:cNvSpPr>
          <p:nvPr/>
        </p:nvSpPr>
        <p:spPr bwMode="auto">
          <a:xfrm>
            <a:off x="2667000" y="2362200"/>
            <a:ext cx="81881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Shaper</a:t>
            </a:r>
          </a:p>
        </p:txBody>
      </p:sp>
      <p:sp>
        <p:nvSpPr>
          <p:cNvPr id="294949" name="Line 37">
            <a:extLst>
              <a:ext uri="{FF2B5EF4-FFF2-40B4-BE49-F238E27FC236}">
                <a16:creationId xmlns:a16="http://schemas.microsoft.com/office/drawing/2014/main" xmlns="" id="{8D70B206-7FC3-4340-AF76-5DEAB8C4CF4D}"/>
              </a:ext>
            </a:extLst>
          </p:cNvPr>
          <p:cNvSpPr>
            <a:spLocks noChangeShapeType="1"/>
          </p:cNvSpPr>
          <p:nvPr/>
        </p:nvSpPr>
        <p:spPr bwMode="auto">
          <a:xfrm>
            <a:off x="4419600" y="2971800"/>
            <a:ext cx="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50" name="Line 38">
            <a:extLst>
              <a:ext uri="{FF2B5EF4-FFF2-40B4-BE49-F238E27FC236}">
                <a16:creationId xmlns:a16="http://schemas.microsoft.com/office/drawing/2014/main" xmlns="" id="{0B0F6853-5FBE-4C15-AFCA-D8915B532F07}"/>
              </a:ext>
            </a:extLst>
          </p:cNvPr>
          <p:cNvSpPr>
            <a:spLocks noChangeShapeType="1"/>
          </p:cNvSpPr>
          <p:nvPr/>
        </p:nvSpPr>
        <p:spPr bwMode="auto">
          <a:xfrm>
            <a:off x="4419600" y="3810000"/>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51" name="Freeform 39">
            <a:extLst>
              <a:ext uri="{FF2B5EF4-FFF2-40B4-BE49-F238E27FC236}">
                <a16:creationId xmlns:a16="http://schemas.microsoft.com/office/drawing/2014/main" xmlns="" id="{C38A7BE2-8BED-4D73-A44A-B47717301093}"/>
              </a:ext>
            </a:extLst>
          </p:cNvPr>
          <p:cNvSpPr>
            <a:spLocks/>
          </p:cNvSpPr>
          <p:nvPr/>
        </p:nvSpPr>
        <p:spPr bwMode="auto">
          <a:xfrm>
            <a:off x="4800600" y="3581400"/>
            <a:ext cx="533400" cy="457200"/>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52" name="Rectangle 40">
            <a:extLst>
              <a:ext uri="{FF2B5EF4-FFF2-40B4-BE49-F238E27FC236}">
                <a16:creationId xmlns:a16="http://schemas.microsoft.com/office/drawing/2014/main" xmlns="" id="{81B837E6-DB15-4D74-8C09-395D17CE76DD}"/>
              </a:ext>
            </a:extLst>
          </p:cNvPr>
          <p:cNvSpPr>
            <a:spLocks noChangeArrowheads="1"/>
          </p:cNvSpPr>
          <p:nvPr/>
        </p:nvSpPr>
        <p:spPr bwMode="auto">
          <a:xfrm>
            <a:off x="5334000" y="4495800"/>
            <a:ext cx="2133600" cy="17526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4953" name="Freeform 41">
            <a:extLst>
              <a:ext uri="{FF2B5EF4-FFF2-40B4-BE49-F238E27FC236}">
                <a16:creationId xmlns:a16="http://schemas.microsoft.com/office/drawing/2014/main" xmlns="" id="{95EBF293-61A3-414C-87F3-F0D6FC2E4419}"/>
              </a:ext>
            </a:extLst>
          </p:cNvPr>
          <p:cNvSpPr>
            <a:spLocks/>
          </p:cNvSpPr>
          <p:nvPr/>
        </p:nvSpPr>
        <p:spPr bwMode="auto">
          <a:xfrm>
            <a:off x="5334000" y="4648201"/>
            <a:ext cx="1936750" cy="563563"/>
          </a:xfrm>
          <a:custGeom>
            <a:avLst/>
            <a:gdLst>
              <a:gd name="T0" fmla="*/ 0 w 1220"/>
              <a:gd name="T1" fmla="*/ 323 h 355"/>
              <a:gd name="T2" fmla="*/ 260 w 1220"/>
              <a:gd name="T3" fmla="*/ 288 h 355"/>
              <a:gd name="T4" fmla="*/ 509 w 1220"/>
              <a:gd name="T5" fmla="*/ 2 h 355"/>
              <a:gd name="T6" fmla="*/ 830 w 1220"/>
              <a:gd name="T7" fmla="*/ 299 h 355"/>
              <a:gd name="T8" fmla="*/ 1220 w 1220"/>
              <a:gd name="T9" fmla="*/ 336 h 355"/>
            </a:gdLst>
            <a:ahLst/>
            <a:cxnLst>
              <a:cxn ang="0">
                <a:pos x="T0" y="T1"/>
              </a:cxn>
              <a:cxn ang="0">
                <a:pos x="T2" y="T3"/>
              </a:cxn>
              <a:cxn ang="0">
                <a:pos x="T4" y="T5"/>
              </a:cxn>
              <a:cxn ang="0">
                <a:pos x="T6" y="T7"/>
              </a:cxn>
              <a:cxn ang="0">
                <a:pos x="T8" y="T9"/>
              </a:cxn>
            </a:cxnLst>
            <a:rect l="0" t="0" r="r" b="b"/>
            <a:pathLst>
              <a:path w="1220" h="355">
                <a:moveTo>
                  <a:pt x="0" y="323"/>
                </a:moveTo>
                <a:cubicBezTo>
                  <a:pt x="43" y="317"/>
                  <a:pt x="175" y="341"/>
                  <a:pt x="260" y="288"/>
                </a:cubicBezTo>
                <a:cubicBezTo>
                  <a:pt x="345" y="235"/>
                  <a:pt x="414" y="0"/>
                  <a:pt x="509" y="2"/>
                </a:cubicBezTo>
                <a:cubicBezTo>
                  <a:pt x="604" y="4"/>
                  <a:pt x="711" y="243"/>
                  <a:pt x="830" y="299"/>
                </a:cubicBezTo>
                <a:cubicBezTo>
                  <a:pt x="949" y="355"/>
                  <a:pt x="1139" y="328"/>
                  <a:pt x="1220" y="336"/>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54" name="Text Box 42">
            <a:extLst>
              <a:ext uri="{FF2B5EF4-FFF2-40B4-BE49-F238E27FC236}">
                <a16:creationId xmlns:a16="http://schemas.microsoft.com/office/drawing/2014/main" xmlns="" id="{BC5EF7A9-AAE7-4E25-85E2-D87B17D20C96}"/>
              </a:ext>
            </a:extLst>
          </p:cNvPr>
          <p:cNvSpPr txBox="1">
            <a:spLocks noChangeArrowheads="1"/>
          </p:cNvSpPr>
          <p:nvPr/>
        </p:nvSpPr>
        <p:spPr bwMode="auto">
          <a:xfrm>
            <a:off x="5410200" y="6172200"/>
            <a:ext cx="60946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Time</a:t>
            </a:r>
          </a:p>
        </p:txBody>
      </p:sp>
      <p:sp>
        <p:nvSpPr>
          <p:cNvPr id="294955" name="Text Box 43">
            <a:extLst>
              <a:ext uri="{FF2B5EF4-FFF2-40B4-BE49-F238E27FC236}">
                <a16:creationId xmlns:a16="http://schemas.microsoft.com/office/drawing/2014/main" xmlns="" id="{C7B22D93-B27F-4BB7-9D57-DCD21DD71BA3}"/>
              </a:ext>
            </a:extLst>
          </p:cNvPr>
          <p:cNvSpPr txBox="1">
            <a:spLocks noChangeArrowheads="1"/>
          </p:cNvSpPr>
          <p:nvPr/>
        </p:nvSpPr>
        <p:spPr bwMode="auto">
          <a:xfrm rot="16200000">
            <a:off x="7317416" y="5219492"/>
            <a:ext cx="78931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Voltage</a:t>
            </a:r>
          </a:p>
        </p:txBody>
      </p:sp>
      <p:sp>
        <p:nvSpPr>
          <p:cNvPr id="294956" name="Text Box 44">
            <a:extLst>
              <a:ext uri="{FF2B5EF4-FFF2-40B4-BE49-F238E27FC236}">
                <a16:creationId xmlns:a16="http://schemas.microsoft.com/office/drawing/2014/main" xmlns="" id="{2020B2A7-CFBE-42C6-A883-57A79495889A}"/>
              </a:ext>
            </a:extLst>
          </p:cNvPr>
          <p:cNvSpPr txBox="1">
            <a:spLocks noChangeArrowheads="1"/>
          </p:cNvSpPr>
          <p:nvPr/>
        </p:nvSpPr>
        <p:spPr bwMode="auto">
          <a:xfrm>
            <a:off x="5775325" y="5013325"/>
            <a:ext cx="46839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2us</a:t>
            </a:r>
          </a:p>
        </p:txBody>
      </p:sp>
      <p:sp>
        <p:nvSpPr>
          <p:cNvPr id="294957" name="Text Box 45">
            <a:extLst>
              <a:ext uri="{FF2B5EF4-FFF2-40B4-BE49-F238E27FC236}">
                <a16:creationId xmlns:a16="http://schemas.microsoft.com/office/drawing/2014/main" xmlns="" id="{9F54A725-D6F8-4AD1-B0B7-94B896839B90}"/>
              </a:ext>
            </a:extLst>
          </p:cNvPr>
          <p:cNvSpPr txBox="1">
            <a:spLocks noChangeArrowheads="1"/>
          </p:cNvSpPr>
          <p:nvPr/>
        </p:nvSpPr>
        <p:spPr bwMode="auto">
          <a:xfrm>
            <a:off x="6858000" y="4800601"/>
            <a:ext cx="62241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200"/>
              <a:t>Thresh</a:t>
            </a:r>
          </a:p>
        </p:txBody>
      </p:sp>
      <p:sp>
        <p:nvSpPr>
          <p:cNvPr id="294958" name="Line 46">
            <a:extLst>
              <a:ext uri="{FF2B5EF4-FFF2-40B4-BE49-F238E27FC236}">
                <a16:creationId xmlns:a16="http://schemas.microsoft.com/office/drawing/2014/main" xmlns="" id="{0DEE006F-DF21-4560-A984-A78653B6CBA4}"/>
              </a:ext>
            </a:extLst>
          </p:cNvPr>
          <p:cNvSpPr>
            <a:spLocks noChangeShapeType="1"/>
          </p:cNvSpPr>
          <p:nvPr/>
        </p:nvSpPr>
        <p:spPr bwMode="auto">
          <a:xfrm flipV="1">
            <a:off x="6858000" y="48006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59" name="Line 47">
            <a:extLst>
              <a:ext uri="{FF2B5EF4-FFF2-40B4-BE49-F238E27FC236}">
                <a16:creationId xmlns:a16="http://schemas.microsoft.com/office/drawing/2014/main" xmlns="" id="{72AEC945-7436-4E03-99AE-1A75004C77C4}"/>
              </a:ext>
            </a:extLst>
          </p:cNvPr>
          <p:cNvSpPr>
            <a:spLocks noChangeShapeType="1"/>
          </p:cNvSpPr>
          <p:nvPr/>
        </p:nvSpPr>
        <p:spPr bwMode="auto">
          <a:xfrm>
            <a:off x="6858000" y="50292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60" name="Line 48">
            <a:extLst>
              <a:ext uri="{FF2B5EF4-FFF2-40B4-BE49-F238E27FC236}">
                <a16:creationId xmlns:a16="http://schemas.microsoft.com/office/drawing/2014/main" xmlns="" id="{ED6126CF-BB83-4A79-9ED9-29D4266D73A9}"/>
              </a:ext>
            </a:extLst>
          </p:cNvPr>
          <p:cNvSpPr>
            <a:spLocks noChangeShapeType="1"/>
          </p:cNvSpPr>
          <p:nvPr/>
        </p:nvSpPr>
        <p:spPr bwMode="auto">
          <a:xfrm>
            <a:off x="5867400" y="4800600"/>
            <a:ext cx="1143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61" name="Freeform 49">
            <a:extLst>
              <a:ext uri="{FF2B5EF4-FFF2-40B4-BE49-F238E27FC236}">
                <a16:creationId xmlns:a16="http://schemas.microsoft.com/office/drawing/2014/main" xmlns="" id="{AF8011C0-670B-4125-9685-B3F2B35DA8FD}"/>
              </a:ext>
            </a:extLst>
          </p:cNvPr>
          <p:cNvSpPr>
            <a:spLocks/>
          </p:cNvSpPr>
          <p:nvPr/>
        </p:nvSpPr>
        <p:spPr bwMode="auto">
          <a:xfrm>
            <a:off x="5334000" y="4648201"/>
            <a:ext cx="1936750" cy="563563"/>
          </a:xfrm>
          <a:custGeom>
            <a:avLst/>
            <a:gdLst>
              <a:gd name="T0" fmla="*/ 0 w 1220"/>
              <a:gd name="T1" fmla="*/ 323 h 355"/>
              <a:gd name="T2" fmla="*/ 260 w 1220"/>
              <a:gd name="T3" fmla="*/ 288 h 355"/>
              <a:gd name="T4" fmla="*/ 509 w 1220"/>
              <a:gd name="T5" fmla="*/ 2 h 355"/>
              <a:gd name="T6" fmla="*/ 830 w 1220"/>
              <a:gd name="T7" fmla="*/ 299 h 355"/>
              <a:gd name="T8" fmla="*/ 1220 w 1220"/>
              <a:gd name="T9" fmla="*/ 336 h 355"/>
            </a:gdLst>
            <a:ahLst/>
            <a:cxnLst>
              <a:cxn ang="0">
                <a:pos x="T0" y="T1"/>
              </a:cxn>
              <a:cxn ang="0">
                <a:pos x="T2" y="T3"/>
              </a:cxn>
              <a:cxn ang="0">
                <a:pos x="T4" y="T5"/>
              </a:cxn>
              <a:cxn ang="0">
                <a:pos x="T6" y="T7"/>
              </a:cxn>
              <a:cxn ang="0">
                <a:pos x="T8" y="T9"/>
              </a:cxn>
            </a:cxnLst>
            <a:rect l="0" t="0" r="r" b="b"/>
            <a:pathLst>
              <a:path w="1220" h="355">
                <a:moveTo>
                  <a:pt x="0" y="323"/>
                </a:moveTo>
                <a:cubicBezTo>
                  <a:pt x="43" y="317"/>
                  <a:pt x="175" y="341"/>
                  <a:pt x="260" y="288"/>
                </a:cubicBezTo>
                <a:cubicBezTo>
                  <a:pt x="345" y="235"/>
                  <a:pt x="414" y="0"/>
                  <a:pt x="509" y="2"/>
                </a:cubicBezTo>
                <a:cubicBezTo>
                  <a:pt x="604" y="4"/>
                  <a:pt x="711" y="243"/>
                  <a:pt x="830" y="299"/>
                </a:cubicBezTo>
                <a:cubicBezTo>
                  <a:pt x="949" y="355"/>
                  <a:pt x="1139" y="328"/>
                  <a:pt x="1220" y="336"/>
                </a:cubicBezTo>
              </a:path>
            </a:pathLst>
          </a:cu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62" name="Line 50">
            <a:extLst>
              <a:ext uri="{FF2B5EF4-FFF2-40B4-BE49-F238E27FC236}">
                <a16:creationId xmlns:a16="http://schemas.microsoft.com/office/drawing/2014/main" xmlns="" id="{18505090-B495-43D1-B548-D04EA471CE9E}"/>
              </a:ext>
            </a:extLst>
          </p:cNvPr>
          <p:cNvSpPr>
            <a:spLocks noChangeShapeType="1"/>
          </p:cNvSpPr>
          <p:nvPr/>
        </p:nvSpPr>
        <p:spPr bwMode="auto">
          <a:xfrm>
            <a:off x="5715000" y="5029200"/>
            <a:ext cx="381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63" name="Freeform 51">
            <a:extLst>
              <a:ext uri="{FF2B5EF4-FFF2-40B4-BE49-F238E27FC236}">
                <a16:creationId xmlns:a16="http://schemas.microsoft.com/office/drawing/2014/main" xmlns="" id="{6575700A-EDDD-4E32-A105-DAE3895491F5}"/>
              </a:ext>
            </a:extLst>
          </p:cNvPr>
          <p:cNvSpPr>
            <a:spLocks/>
          </p:cNvSpPr>
          <p:nvPr/>
        </p:nvSpPr>
        <p:spPr bwMode="auto">
          <a:xfrm>
            <a:off x="5334000" y="5243513"/>
            <a:ext cx="1981200" cy="919162"/>
          </a:xfrm>
          <a:custGeom>
            <a:avLst/>
            <a:gdLst>
              <a:gd name="T0" fmla="*/ 0 w 1200"/>
              <a:gd name="T1" fmla="*/ 297 h 579"/>
              <a:gd name="T2" fmla="*/ 214 w 1200"/>
              <a:gd name="T3" fmla="*/ 264 h 579"/>
              <a:gd name="T4" fmla="*/ 402 w 1200"/>
              <a:gd name="T5" fmla="*/ 45 h 579"/>
              <a:gd name="T6" fmla="*/ 624 w 1200"/>
              <a:gd name="T7" fmla="*/ 537 h 579"/>
              <a:gd name="T8" fmla="*/ 816 w 1200"/>
              <a:gd name="T9" fmla="*/ 297 h 579"/>
              <a:gd name="T10" fmla="*/ 1200 w 1200"/>
              <a:gd name="T11" fmla="*/ 249 h 579"/>
            </a:gdLst>
            <a:ahLst/>
            <a:cxnLst>
              <a:cxn ang="0">
                <a:pos x="T0" y="T1"/>
              </a:cxn>
              <a:cxn ang="0">
                <a:pos x="T2" y="T3"/>
              </a:cxn>
              <a:cxn ang="0">
                <a:pos x="T4" y="T5"/>
              </a:cxn>
              <a:cxn ang="0">
                <a:pos x="T6" y="T7"/>
              </a:cxn>
              <a:cxn ang="0">
                <a:pos x="T8" y="T9"/>
              </a:cxn>
              <a:cxn ang="0">
                <a:pos x="T10" y="T11"/>
              </a:cxn>
            </a:cxnLst>
            <a:rect l="0" t="0" r="r" b="b"/>
            <a:pathLst>
              <a:path w="1200" h="579">
                <a:moveTo>
                  <a:pt x="0" y="297"/>
                </a:moveTo>
                <a:cubicBezTo>
                  <a:pt x="36" y="291"/>
                  <a:pt x="147" y="306"/>
                  <a:pt x="214" y="264"/>
                </a:cubicBezTo>
                <a:cubicBezTo>
                  <a:pt x="281" y="222"/>
                  <a:pt x="334" y="0"/>
                  <a:pt x="402" y="45"/>
                </a:cubicBezTo>
                <a:cubicBezTo>
                  <a:pt x="470" y="90"/>
                  <a:pt x="555" y="495"/>
                  <a:pt x="624" y="537"/>
                </a:cubicBezTo>
                <a:cubicBezTo>
                  <a:pt x="693" y="579"/>
                  <a:pt x="720" y="345"/>
                  <a:pt x="816" y="297"/>
                </a:cubicBezTo>
                <a:cubicBezTo>
                  <a:pt x="912" y="249"/>
                  <a:pt x="1056" y="249"/>
                  <a:pt x="1200" y="249"/>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64" name="Rectangle 52">
            <a:extLst>
              <a:ext uri="{FF2B5EF4-FFF2-40B4-BE49-F238E27FC236}">
                <a16:creationId xmlns:a16="http://schemas.microsoft.com/office/drawing/2014/main" xmlns="" id="{2ABBC4F5-4479-41D2-BD5B-7064239D84D0}"/>
              </a:ext>
            </a:extLst>
          </p:cNvPr>
          <p:cNvSpPr>
            <a:spLocks noChangeArrowheads="1"/>
          </p:cNvSpPr>
          <p:nvPr/>
        </p:nvSpPr>
        <p:spPr bwMode="auto">
          <a:xfrm>
            <a:off x="5715000" y="2743200"/>
            <a:ext cx="12192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t>ADC</a:t>
            </a:r>
          </a:p>
        </p:txBody>
      </p:sp>
      <p:sp>
        <p:nvSpPr>
          <p:cNvPr id="294965" name="Rectangle 53">
            <a:extLst>
              <a:ext uri="{FF2B5EF4-FFF2-40B4-BE49-F238E27FC236}">
                <a16:creationId xmlns:a16="http://schemas.microsoft.com/office/drawing/2014/main" xmlns="" id="{225B7652-9F4B-40AE-B593-459326EBB095}"/>
              </a:ext>
            </a:extLst>
          </p:cNvPr>
          <p:cNvSpPr>
            <a:spLocks noChangeArrowheads="1"/>
          </p:cNvSpPr>
          <p:nvPr/>
        </p:nvSpPr>
        <p:spPr bwMode="auto">
          <a:xfrm>
            <a:off x="8458200" y="1752600"/>
            <a:ext cx="1905000" cy="2514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t>FPGA</a:t>
            </a:r>
          </a:p>
          <a:p>
            <a:pPr algn="ctr"/>
            <a:r>
              <a:rPr lang="en-US" altLang="en-US"/>
              <a:t>(logic)</a:t>
            </a:r>
          </a:p>
          <a:p>
            <a:pPr algn="ctr"/>
            <a:r>
              <a:rPr lang="en-US" altLang="en-US"/>
              <a:t> </a:t>
            </a:r>
          </a:p>
          <a:p>
            <a:pPr algn="ctr"/>
            <a:r>
              <a:rPr lang="en-US" altLang="en-US" sz="1200"/>
              <a:t>Convert signal occurs</a:t>
            </a:r>
          </a:p>
          <a:p>
            <a:pPr algn="ctr"/>
            <a:r>
              <a:rPr lang="en-US" altLang="en-US" sz="1200"/>
              <a:t>when THRESH is high and</a:t>
            </a:r>
          </a:p>
          <a:p>
            <a:pPr algn="ctr"/>
            <a:r>
              <a:rPr lang="en-US" altLang="en-US" sz="1200"/>
              <a:t>PD passes through zero</a:t>
            </a:r>
          </a:p>
        </p:txBody>
      </p:sp>
      <p:sp>
        <p:nvSpPr>
          <p:cNvPr id="294966" name="Rectangle 54">
            <a:extLst>
              <a:ext uri="{FF2B5EF4-FFF2-40B4-BE49-F238E27FC236}">
                <a16:creationId xmlns:a16="http://schemas.microsoft.com/office/drawing/2014/main" xmlns="" id="{27BCF656-2151-40D9-8E8E-46467ECE781B}"/>
              </a:ext>
            </a:extLst>
          </p:cNvPr>
          <p:cNvSpPr>
            <a:spLocks noChangeArrowheads="1"/>
          </p:cNvSpPr>
          <p:nvPr/>
        </p:nvSpPr>
        <p:spPr bwMode="auto">
          <a:xfrm>
            <a:off x="8458200" y="4724400"/>
            <a:ext cx="1981200" cy="609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t>Memory</a:t>
            </a:r>
          </a:p>
        </p:txBody>
      </p:sp>
      <p:sp>
        <p:nvSpPr>
          <p:cNvPr id="294967" name="Line 55">
            <a:extLst>
              <a:ext uri="{FF2B5EF4-FFF2-40B4-BE49-F238E27FC236}">
                <a16:creationId xmlns:a16="http://schemas.microsoft.com/office/drawing/2014/main" xmlns="" id="{3A367A68-4C34-482C-A4A8-1A05ABC8929C}"/>
              </a:ext>
            </a:extLst>
          </p:cNvPr>
          <p:cNvSpPr>
            <a:spLocks noChangeShapeType="1"/>
          </p:cNvSpPr>
          <p:nvPr/>
        </p:nvSpPr>
        <p:spPr bwMode="auto">
          <a:xfrm>
            <a:off x="9372600" y="4267200"/>
            <a:ext cx="0" cy="4572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68" name="Line 56">
            <a:extLst>
              <a:ext uri="{FF2B5EF4-FFF2-40B4-BE49-F238E27FC236}">
                <a16:creationId xmlns:a16="http://schemas.microsoft.com/office/drawing/2014/main" xmlns="" id="{2F213A78-09FA-44AD-B4A9-B8A690476738}"/>
              </a:ext>
            </a:extLst>
          </p:cNvPr>
          <p:cNvSpPr>
            <a:spLocks noChangeShapeType="1"/>
          </p:cNvSpPr>
          <p:nvPr/>
        </p:nvSpPr>
        <p:spPr bwMode="auto">
          <a:xfrm flipV="1">
            <a:off x="4419600" y="2057400"/>
            <a:ext cx="0" cy="914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69" name="Line 57">
            <a:extLst>
              <a:ext uri="{FF2B5EF4-FFF2-40B4-BE49-F238E27FC236}">
                <a16:creationId xmlns:a16="http://schemas.microsoft.com/office/drawing/2014/main" xmlns="" id="{C65ABBE7-A027-4C82-94B1-20DD17EF2DD7}"/>
              </a:ext>
            </a:extLst>
          </p:cNvPr>
          <p:cNvSpPr>
            <a:spLocks noChangeShapeType="1"/>
          </p:cNvSpPr>
          <p:nvPr/>
        </p:nvSpPr>
        <p:spPr bwMode="auto">
          <a:xfrm>
            <a:off x="4419600" y="2057400"/>
            <a:ext cx="1600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0" name="Line 58">
            <a:extLst>
              <a:ext uri="{FF2B5EF4-FFF2-40B4-BE49-F238E27FC236}">
                <a16:creationId xmlns:a16="http://schemas.microsoft.com/office/drawing/2014/main" xmlns="" id="{C5FB4428-53FE-428A-A895-F0F31B813A50}"/>
              </a:ext>
            </a:extLst>
          </p:cNvPr>
          <p:cNvSpPr>
            <a:spLocks noChangeShapeType="1"/>
          </p:cNvSpPr>
          <p:nvPr/>
        </p:nvSpPr>
        <p:spPr bwMode="auto">
          <a:xfrm flipH="1">
            <a:off x="6705600" y="3505200"/>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1" name="Line 59">
            <a:extLst>
              <a:ext uri="{FF2B5EF4-FFF2-40B4-BE49-F238E27FC236}">
                <a16:creationId xmlns:a16="http://schemas.microsoft.com/office/drawing/2014/main" xmlns="" id="{34B08513-B92F-444B-9ECD-631DBA777B9A}"/>
              </a:ext>
            </a:extLst>
          </p:cNvPr>
          <p:cNvSpPr>
            <a:spLocks noChangeShapeType="1"/>
          </p:cNvSpPr>
          <p:nvPr/>
        </p:nvSpPr>
        <p:spPr bwMode="auto">
          <a:xfrm flipV="1">
            <a:off x="6705600" y="3200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2" name="Line 60">
            <a:extLst>
              <a:ext uri="{FF2B5EF4-FFF2-40B4-BE49-F238E27FC236}">
                <a16:creationId xmlns:a16="http://schemas.microsoft.com/office/drawing/2014/main" xmlns="" id="{41C5E870-5D72-45A1-9102-0427639A5898}"/>
              </a:ext>
            </a:extLst>
          </p:cNvPr>
          <p:cNvSpPr>
            <a:spLocks noChangeShapeType="1"/>
          </p:cNvSpPr>
          <p:nvPr/>
        </p:nvSpPr>
        <p:spPr bwMode="auto">
          <a:xfrm>
            <a:off x="4419600" y="3810000"/>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3" name="Freeform 61">
            <a:extLst>
              <a:ext uri="{FF2B5EF4-FFF2-40B4-BE49-F238E27FC236}">
                <a16:creationId xmlns:a16="http://schemas.microsoft.com/office/drawing/2014/main" xmlns="" id="{44A125F4-60C2-40CE-878C-8C1CD6357EB9}"/>
              </a:ext>
            </a:extLst>
          </p:cNvPr>
          <p:cNvSpPr>
            <a:spLocks/>
          </p:cNvSpPr>
          <p:nvPr/>
        </p:nvSpPr>
        <p:spPr bwMode="auto">
          <a:xfrm>
            <a:off x="4800600" y="3581400"/>
            <a:ext cx="533400" cy="457200"/>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4" name="Line 62">
            <a:extLst>
              <a:ext uri="{FF2B5EF4-FFF2-40B4-BE49-F238E27FC236}">
                <a16:creationId xmlns:a16="http://schemas.microsoft.com/office/drawing/2014/main" xmlns="" id="{93C33AF2-4D2A-48A4-BCAF-5128345839C7}"/>
              </a:ext>
            </a:extLst>
          </p:cNvPr>
          <p:cNvSpPr>
            <a:spLocks noChangeShapeType="1"/>
          </p:cNvSpPr>
          <p:nvPr/>
        </p:nvSpPr>
        <p:spPr bwMode="auto">
          <a:xfrm>
            <a:off x="3962400" y="4800600"/>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5" name="Freeform 63">
            <a:extLst>
              <a:ext uri="{FF2B5EF4-FFF2-40B4-BE49-F238E27FC236}">
                <a16:creationId xmlns:a16="http://schemas.microsoft.com/office/drawing/2014/main" xmlns="" id="{1FBB47DA-0576-4B2B-A6FD-8FE28B372B55}"/>
              </a:ext>
            </a:extLst>
          </p:cNvPr>
          <p:cNvSpPr>
            <a:spLocks/>
          </p:cNvSpPr>
          <p:nvPr/>
        </p:nvSpPr>
        <p:spPr bwMode="auto">
          <a:xfrm>
            <a:off x="6172200" y="3657600"/>
            <a:ext cx="533400" cy="457200"/>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6" name="Line 64">
            <a:extLst>
              <a:ext uri="{FF2B5EF4-FFF2-40B4-BE49-F238E27FC236}">
                <a16:creationId xmlns:a16="http://schemas.microsoft.com/office/drawing/2014/main" xmlns="" id="{CBD3EEA1-C0AE-4328-B906-1AABEDBB577D}"/>
              </a:ext>
            </a:extLst>
          </p:cNvPr>
          <p:cNvSpPr>
            <a:spLocks noChangeShapeType="1"/>
          </p:cNvSpPr>
          <p:nvPr/>
        </p:nvSpPr>
        <p:spPr bwMode="auto">
          <a:xfrm flipH="1">
            <a:off x="5943600" y="3962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7" name="Line 65">
            <a:extLst>
              <a:ext uri="{FF2B5EF4-FFF2-40B4-BE49-F238E27FC236}">
                <a16:creationId xmlns:a16="http://schemas.microsoft.com/office/drawing/2014/main" xmlns="" id="{61F9D5F0-E81B-48EF-980F-A712F0B88C21}"/>
              </a:ext>
            </a:extLst>
          </p:cNvPr>
          <p:cNvSpPr>
            <a:spLocks noChangeShapeType="1"/>
          </p:cNvSpPr>
          <p:nvPr/>
        </p:nvSpPr>
        <p:spPr bwMode="auto">
          <a:xfrm>
            <a:off x="5943600" y="3962400"/>
            <a:ext cx="0" cy="76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8" name="Freeform 66">
            <a:extLst>
              <a:ext uri="{FF2B5EF4-FFF2-40B4-BE49-F238E27FC236}">
                <a16:creationId xmlns:a16="http://schemas.microsoft.com/office/drawing/2014/main" xmlns="" id="{4899E39A-A664-4E5D-A964-832ACDE7AE68}"/>
              </a:ext>
            </a:extLst>
          </p:cNvPr>
          <p:cNvSpPr>
            <a:spLocks/>
          </p:cNvSpPr>
          <p:nvPr/>
        </p:nvSpPr>
        <p:spPr bwMode="auto">
          <a:xfrm>
            <a:off x="5867400" y="4038600"/>
            <a:ext cx="152400" cy="152400"/>
          </a:xfrm>
          <a:custGeom>
            <a:avLst/>
            <a:gdLst>
              <a:gd name="T0" fmla="*/ 0 w 96"/>
              <a:gd name="T1" fmla="*/ 0 h 96"/>
              <a:gd name="T2" fmla="*/ 48 w 96"/>
              <a:gd name="T3" fmla="*/ 96 h 96"/>
              <a:gd name="T4" fmla="*/ 96 w 96"/>
              <a:gd name="T5" fmla="*/ 0 h 96"/>
              <a:gd name="T6" fmla="*/ 0 w 96"/>
              <a:gd name="T7" fmla="*/ 0 h 96"/>
            </a:gdLst>
            <a:ahLst/>
            <a:cxnLst>
              <a:cxn ang="0">
                <a:pos x="T0" y="T1"/>
              </a:cxn>
              <a:cxn ang="0">
                <a:pos x="T2" y="T3"/>
              </a:cxn>
              <a:cxn ang="0">
                <a:pos x="T4" y="T5"/>
              </a:cxn>
              <a:cxn ang="0">
                <a:pos x="T6" y="T7"/>
              </a:cxn>
            </a:cxnLst>
            <a:rect l="0" t="0" r="r" b="b"/>
            <a:pathLst>
              <a:path w="96" h="96">
                <a:moveTo>
                  <a:pt x="0" y="0"/>
                </a:moveTo>
                <a:lnTo>
                  <a:pt x="48" y="96"/>
                </a:lnTo>
                <a:lnTo>
                  <a:pt x="96" y="0"/>
                </a:lnTo>
                <a:lnTo>
                  <a:pt x="0" y="0"/>
                </a:lnTo>
                <a:close/>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79" name="Line 67">
            <a:extLst>
              <a:ext uri="{FF2B5EF4-FFF2-40B4-BE49-F238E27FC236}">
                <a16:creationId xmlns:a16="http://schemas.microsoft.com/office/drawing/2014/main" xmlns="" id="{358DC6BB-6392-4029-AFC5-B4C00DFD34EA}"/>
              </a:ext>
            </a:extLst>
          </p:cNvPr>
          <p:cNvSpPr>
            <a:spLocks noChangeShapeType="1"/>
          </p:cNvSpPr>
          <p:nvPr/>
        </p:nvSpPr>
        <p:spPr bwMode="auto">
          <a:xfrm>
            <a:off x="6705600" y="3886200"/>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0" name="Line 68">
            <a:extLst>
              <a:ext uri="{FF2B5EF4-FFF2-40B4-BE49-F238E27FC236}">
                <a16:creationId xmlns:a16="http://schemas.microsoft.com/office/drawing/2014/main" xmlns="" id="{603A6BF1-760D-4920-BBA6-0AE113EC51EC}"/>
              </a:ext>
            </a:extLst>
          </p:cNvPr>
          <p:cNvSpPr>
            <a:spLocks noChangeShapeType="1"/>
          </p:cNvSpPr>
          <p:nvPr/>
        </p:nvSpPr>
        <p:spPr bwMode="auto">
          <a:xfrm>
            <a:off x="6172200" y="4572000"/>
            <a:ext cx="0" cy="16764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1" name="Line 69">
            <a:extLst>
              <a:ext uri="{FF2B5EF4-FFF2-40B4-BE49-F238E27FC236}">
                <a16:creationId xmlns:a16="http://schemas.microsoft.com/office/drawing/2014/main" xmlns="" id="{C08F7B19-7A47-43D4-B03D-B0B0ED24495F}"/>
              </a:ext>
            </a:extLst>
          </p:cNvPr>
          <p:cNvSpPr>
            <a:spLocks noChangeShapeType="1"/>
          </p:cNvSpPr>
          <p:nvPr/>
        </p:nvSpPr>
        <p:spPr bwMode="auto">
          <a:xfrm>
            <a:off x="5715000" y="5638800"/>
            <a:ext cx="1143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2" name="Text Box 70">
            <a:extLst>
              <a:ext uri="{FF2B5EF4-FFF2-40B4-BE49-F238E27FC236}">
                <a16:creationId xmlns:a16="http://schemas.microsoft.com/office/drawing/2014/main" xmlns="" id="{ED727B72-EF41-47BE-AE2D-08DC0DBB2D7E}"/>
              </a:ext>
            </a:extLst>
          </p:cNvPr>
          <p:cNvSpPr txBox="1">
            <a:spLocks noChangeArrowheads="1"/>
          </p:cNvSpPr>
          <p:nvPr/>
        </p:nvSpPr>
        <p:spPr bwMode="auto">
          <a:xfrm>
            <a:off x="4648200" y="2667001"/>
            <a:ext cx="59022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Signal</a:t>
            </a:r>
          </a:p>
        </p:txBody>
      </p:sp>
      <p:sp>
        <p:nvSpPr>
          <p:cNvPr id="294983" name="Freeform 71">
            <a:extLst>
              <a:ext uri="{FF2B5EF4-FFF2-40B4-BE49-F238E27FC236}">
                <a16:creationId xmlns:a16="http://schemas.microsoft.com/office/drawing/2014/main" xmlns="" id="{1812264A-4778-4C93-9BE7-5F9F9AC7B186}"/>
              </a:ext>
            </a:extLst>
          </p:cNvPr>
          <p:cNvSpPr>
            <a:spLocks/>
          </p:cNvSpPr>
          <p:nvPr/>
        </p:nvSpPr>
        <p:spPr bwMode="auto">
          <a:xfrm>
            <a:off x="6019800" y="1752600"/>
            <a:ext cx="533400" cy="457200"/>
          </a:xfrm>
          <a:custGeom>
            <a:avLst/>
            <a:gdLst>
              <a:gd name="T0" fmla="*/ 0 w 288"/>
              <a:gd name="T1" fmla="*/ 0 h 288"/>
              <a:gd name="T2" fmla="*/ 0 w 288"/>
              <a:gd name="T3" fmla="*/ 288 h 288"/>
              <a:gd name="T4" fmla="*/ 288 w 288"/>
              <a:gd name="T5" fmla="*/ 144 h 288"/>
              <a:gd name="T6" fmla="*/ 0 w 288"/>
              <a:gd name="T7" fmla="*/ 0 h 288"/>
            </a:gdLst>
            <a:ahLst/>
            <a:cxnLst>
              <a:cxn ang="0">
                <a:pos x="T0" y="T1"/>
              </a:cxn>
              <a:cxn ang="0">
                <a:pos x="T2" y="T3"/>
              </a:cxn>
              <a:cxn ang="0">
                <a:pos x="T4" y="T5"/>
              </a:cxn>
              <a:cxn ang="0">
                <a:pos x="T6" y="T7"/>
              </a:cxn>
            </a:cxnLst>
            <a:rect l="0" t="0" r="r" b="b"/>
            <a:pathLst>
              <a:path w="288" h="288">
                <a:moveTo>
                  <a:pt x="0" y="0"/>
                </a:moveTo>
                <a:lnTo>
                  <a:pt x="0" y="288"/>
                </a:lnTo>
                <a:lnTo>
                  <a:pt x="288" y="144"/>
                </a:lnTo>
                <a:lnTo>
                  <a:pt x="0" y="0"/>
                </a:lnTo>
                <a:close/>
              </a:path>
            </a:pathLst>
          </a:custGeom>
          <a:solidFill>
            <a:schemeClr val="bg1"/>
          </a:solidFill>
          <a:ln w="12700"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4" name="Line 72">
            <a:extLst>
              <a:ext uri="{FF2B5EF4-FFF2-40B4-BE49-F238E27FC236}">
                <a16:creationId xmlns:a16="http://schemas.microsoft.com/office/drawing/2014/main" xmlns="" id="{4D317141-3522-441D-B510-F535DADDCD17}"/>
              </a:ext>
            </a:extLst>
          </p:cNvPr>
          <p:cNvSpPr>
            <a:spLocks noChangeShapeType="1"/>
          </p:cNvSpPr>
          <p:nvPr/>
        </p:nvSpPr>
        <p:spPr bwMode="auto">
          <a:xfrm flipH="1">
            <a:off x="5791200" y="2057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5" name="Line 73">
            <a:extLst>
              <a:ext uri="{FF2B5EF4-FFF2-40B4-BE49-F238E27FC236}">
                <a16:creationId xmlns:a16="http://schemas.microsoft.com/office/drawing/2014/main" xmlns="" id="{4BE5135B-F75C-40E3-B85D-EBCBC68CDAA6}"/>
              </a:ext>
            </a:extLst>
          </p:cNvPr>
          <p:cNvSpPr>
            <a:spLocks noChangeShapeType="1"/>
          </p:cNvSpPr>
          <p:nvPr/>
        </p:nvSpPr>
        <p:spPr bwMode="auto">
          <a:xfrm flipV="1">
            <a:off x="5791200" y="1066800"/>
            <a:ext cx="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6" name="Line 74">
            <a:extLst>
              <a:ext uri="{FF2B5EF4-FFF2-40B4-BE49-F238E27FC236}">
                <a16:creationId xmlns:a16="http://schemas.microsoft.com/office/drawing/2014/main" xmlns="" id="{10CFB188-3E28-42CC-8F5F-F303C7D4476B}"/>
              </a:ext>
            </a:extLst>
          </p:cNvPr>
          <p:cNvSpPr>
            <a:spLocks noChangeShapeType="1"/>
          </p:cNvSpPr>
          <p:nvPr/>
        </p:nvSpPr>
        <p:spPr bwMode="auto">
          <a:xfrm>
            <a:off x="6553200" y="1981200"/>
            <a:ext cx="190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7" name="Rectangle 75">
            <a:extLst>
              <a:ext uri="{FF2B5EF4-FFF2-40B4-BE49-F238E27FC236}">
                <a16:creationId xmlns:a16="http://schemas.microsoft.com/office/drawing/2014/main" xmlns="" id="{5A15D792-1BBC-4BF1-8DDC-1849AA20C2A4}"/>
              </a:ext>
            </a:extLst>
          </p:cNvPr>
          <p:cNvSpPr>
            <a:spLocks noChangeArrowheads="1"/>
          </p:cNvSpPr>
          <p:nvPr/>
        </p:nvSpPr>
        <p:spPr bwMode="auto">
          <a:xfrm>
            <a:off x="7010400" y="838200"/>
            <a:ext cx="12192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t>DAC</a:t>
            </a:r>
          </a:p>
        </p:txBody>
      </p:sp>
      <p:sp>
        <p:nvSpPr>
          <p:cNvPr id="294988" name="Line 76">
            <a:extLst>
              <a:ext uri="{FF2B5EF4-FFF2-40B4-BE49-F238E27FC236}">
                <a16:creationId xmlns:a16="http://schemas.microsoft.com/office/drawing/2014/main" xmlns="" id="{8CD3111B-0B9E-4883-8CF6-DC52EF349A75}"/>
              </a:ext>
            </a:extLst>
          </p:cNvPr>
          <p:cNvSpPr>
            <a:spLocks noChangeShapeType="1"/>
          </p:cNvSpPr>
          <p:nvPr/>
        </p:nvSpPr>
        <p:spPr bwMode="auto">
          <a:xfrm>
            <a:off x="5791200" y="1066800"/>
            <a:ext cx="1219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89" name="Line 77">
            <a:extLst>
              <a:ext uri="{FF2B5EF4-FFF2-40B4-BE49-F238E27FC236}">
                <a16:creationId xmlns:a16="http://schemas.microsoft.com/office/drawing/2014/main" xmlns="" id="{1CAF4C7A-AAA4-4C50-AC5A-680A68320454}"/>
              </a:ext>
            </a:extLst>
          </p:cNvPr>
          <p:cNvSpPr>
            <a:spLocks noChangeShapeType="1"/>
          </p:cNvSpPr>
          <p:nvPr/>
        </p:nvSpPr>
        <p:spPr bwMode="auto">
          <a:xfrm>
            <a:off x="5791200" y="19050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90" name="Text Box 78">
            <a:extLst>
              <a:ext uri="{FF2B5EF4-FFF2-40B4-BE49-F238E27FC236}">
                <a16:creationId xmlns:a16="http://schemas.microsoft.com/office/drawing/2014/main" xmlns="" id="{767EC0FE-EB79-4255-A1DD-DA1E278E22D6}"/>
              </a:ext>
            </a:extLst>
          </p:cNvPr>
          <p:cNvSpPr txBox="1">
            <a:spLocks noChangeArrowheads="1"/>
          </p:cNvSpPr>
          <p:nvPr/>
        </p:nvSpPr>
        <p:spPr bwMode="auto">
          <a:xfrm>
            <a:off x="6553200" y="1727201"/>
            <a:ext cx="69564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Thresh</a:t>
            </a:r>
          </a:p>
        </p:txBody>
      </p:sp>
      <p:sp>
        <p:nvSpPr>
          <p:cNvPr id="294991" name="Line 79">
            <a:extLst>
              <a:ext uri="{FF2B5EF4-FFF2-40B4-BE49-F238E27FC236}">
                <a16:creationId xmlns:a16="http://schemas.microsoft.com/office/drawing/2014/main" xmlns="" id="{136AAC76-2B58-4620-90FA-E6053D5D10BD}"/>
              </a:ext>
            </a:extLst>
          </p:cNvPr>
          <p:cNvSpPr>
            <a:spLocks noChangeShapeType="1"/>
          </p:cNvSpPr>
          <p:nvPr/>
        </p:nvSpPr>
        <p:spPr bwMode="auto">
          <a:xfrm flipV="1">
            <a:off x="9372600" y="1066800"/>
            <a:ext cx="0" cy="685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92" name="Line 80">
            <a:extLst>
              <a:ext uri="{FF2B5EF4-FFF2-40B4-BE49-F238E27FC236}">
                <a16:creationId xmlns:a16="http://schemas.microsoft.com/office/drawing/2014/main" xmlns="" id="{02E0F2FB-43D2-4174-9115-94367F5D1FEB}"/>
              </a:ext>
            </a:extLst>
          </p:cNvPr>
          <p:cNvSpPr>
            <a:spLocks noChangeShapeType="1"/>
          </p:cNvSpPr>
          <p:nvPr/>
        </p:nvSpPr>
        <p:spPr bwMode="auto">
          <a:xfrm flipH="1">
            <a:off x="8229600" y="10668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93" name="Text Box 81">
            <a:extLst>
              <a:ext uri="{FF2B5EF4-FFF2-40B4-BE49-F238E27FC236}">
                <a16:creationId xmlns:a16="http://schemas.microsoft.com/office/drawing/2014/main" xmlns="" id="{7A1D7982-AC22-42C5-BC78-9713B5EEF89A}"/>
              </a:ext>
            </a:extLst>
          </p:cNvPr>
          <p:cNvSpPr txBox="1">
            <a:spLocks noChangeArrowheads="1"/>
          </p:cNvSpPr>
          <p:nvPr/>
        </p:nvSpPr>
        <p:spPr bwMode="auto">
          <a:xfrm>
            <a:off x="7070726" y="3211513"/>
            <a:ext cx="8048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Convert</a:t>
            </a:r>
          </a:p>
        </p:txBody>
      </p:sp>
      <p:sp>
        <p:nvSpPr>
          <p:cNvPr id="294994" name="Line 82">
            <a:extLst>
              <a:ext uri="{FF2B5EF4-FFF2-40B4-BE49-F238E27FC236}">
                <a16:creationId xmlns:a16="http://schemas.microsoft.com/office/drawing/2014/main" xmlns="" id="{DD29A1AE-C63B-4B04-ACF8-F0403D5C830C}"/>
              </a:ext>
            </a:extLst>
          </p:cNvPr>
          <p:cNvSpPr>
            <a:spLocks noChangeShapeType="1"/>
          </p:cNvSpPr>
          <p:nvPr/>
        </p:nvSpPr>
        <p:spPr bwMode="auto">
          <a:xfrm flipH="1">
            <a:off x="6705600" y="2514600"/>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95" name="Line 83">
            <a:extLst>
              <a:ext uri="{FF2B5EF4-FFF2-40B4-BE49-F238E27FC236}">
                <a16:creationId xmlns:a16="http://schemas.microsoft.com/office/drawing/2014/main" xmlns="" id="{B0551C9E-120C-415F-BE86-5AB9A9968432}"/>
              </a:ext>
            </a:extLst>
          </p:cNvPr>
          <p:cNvSpPr>
            <a:spLocks noChangeShapeType="1"/>
          </p:cNvSpPr>
          <p:nvPr/>
        </p:nvSpPr>
        <p:spPr bwMode="auto">
          <a:xfrm>
            <a:off x="6705600" y="25146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96" name="Text Box 84">
            <a:extLst>
              <a:ext uri="{FF2B5EF4-FFF2-40B4-BE49-F238E27FC236}">
                <a16:creationId xmlns:a16="http://schemas.microsoft.com/office/drawing/2014/main" xmlns="" id="{7C1C1C20-56E7-45B9-B4A4-72E861894A84}"/>
              </a:ext>
            </a:extLst>
          </p:cNvPr>
          <p:cNvSpPr txBox="1">
            <a:spLocks noChangeArrowheads="1"/>
          </p:cNvSpPr>
          <p:nvPr/>
        </p:nvSpPr>
        <p:spPr bwMode="auto">
          <a:xfrm>
            <a:off x="7070725" y="2220914"/>
            <a:ext cx="54854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Read</a:t>
            </a:r>
          </a:p>
        </p:txBody>
      </p:sp>
      <p:sp>
        <p:nvSpPr>
          <p:cNvPr id="294997" name="Line 85">
            <a:extLst>
              <a:ext uri="{FF2B5EF4-FFF2-40B4-BE49-F238E27FC236}">
                <a16:creationId xmlns:a16="http://schemas.microsoft.com/office/drawing/2014/main" xmlns="" id="{9A568380-D4C7-4B39-B6E2-22E5B136D817}"/>
              </a:ext>
            </a:extLst>
          </p:cNvPr>
          <p:cNvSpPr>
            <a:spLocks noChangeShapeType="1"/>
          </p:cNvSpPr>
          <p:nvPr/>
        </p:nvSpPr>
        <p:spPr bwMode="auto">
          <a:xfrm>
            <a:off x="5334000" y="5181600"/>
            <a:ext cx="2133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98" name="Line 86">
            <a:extLst>
              <a:ext uri="{FF2B5EF4-FFF2-40B4-BE49-F238E27FC236}">
                <a16:creationId xmlns:a16="http://schemas.microsoft.com/office/drawing/2014/main" xmlns="" id="{82C887DA-72E9-4756-8472-9D02D21BBDDD}"/>
              </a:ext>
            </a:extLst>
          </p:cNvPr>
          <p:cNvSpPr>
            <a:spLocks noChangeShapeType="1"/>
          </p:cNvSpPr>
          <p:nvPr/>
        </p:nvSpPr>
        <p:spPr bwMode="auto">
          <a:xfrm>
            <a:off x="6172200" y="4343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4999" name="Text Box 87">
            <a:extLst>
              <a:ext uri="{FF2B5EF4-FFF2-40B4-BE49-F238E27FC236}">
                <a16:creationId xmlns:a16="http://schemas.microsoft.com/office/drawing/2014/main" xmlns="" id="{ED501820-5702-4D21-9192-AC4A898FB151}"/>
              </a:ext>
            </a:extLst>
          </p:cNvPr>
          <p:cNvSpPr txBox="1">
            <a:spLocks noChangeArrowheads="1"/>
          </p:cNvSpPr>
          <p:nvPr/>
        </p:nvSpPr>
        <p:spPr bwMode="auto">
          <a:xfrm>
            <a:off x="6096001" y="4191000"/>
            <a:ext cx="71596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200"/>
              <a:t>Convert</a:t>
            </a:r>
          </a:p>
        </p:txBody>
      </p:sp>
      <p:sp>
        <p:nvSpPr>
          <p:cNvPr id="295000" name="Text Box 88">
            <a:extLst>
              <a:ext uri="{FF2B5EF4-FFF2-40B4-BE49-F238E27FC236}">
                <a16:creationId xmlns:a16="http://schemas.microsoft.com/office/drawing/2014/main" xmlns="" id="{267E7007-28CB-4D9C-AE18-F75CEB33360E}"/>
              </a:ext>
            </a:extLst>
          </p:cNvPr>
          <p:cNvSpPr txBox="1">
            <a:spLocks noChangeArrowheads="1"/>
          </p:cNvSpPr>
          <p:nvPr/>
        </p:nvSpPr>
        <p:spPr bwMode="auto">
          <a:xfrm>
            <a:off x="4800600" y="5562601"/>
            <a:ext cx="41069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PD</a:t>
            </a:r>
          </a:p>
        </p:txBody>
      </p:sp>
      <p:sp>
        <p:nvSpPr>
          <p:cNvPr id="295001" name="Text Box 89">
            <a:extLst>
              <a:ext uri="{FF2B5EF4-FFF2-40B4-BE49-F238E27FC236}">
                <a16:creationId xmlns:a16="http://schemas.microsoft.com/office/drawing/2014/main" xmlns="" id="{BBCF12A8-14EA-4BF1-835B-056DAB2640C4}"/>
              </a:ext>
            </a:extLst>
          </p:cNvPr>
          <p:cNvSpPr txBox="1">
            <a:spLocks noChangeArrowheads="1"/>
          </p:cNvSpPr>
          <p:nvPr/>
        </p:nvSpPr>
        <p:spPr bwMode="auto">
          <a:xfrm>
            <a:off x="5334000" y="3505201"/>
            <a:ext cx="41069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PD</a:t>
            </a:r>
          </a:p>
        </p:txBody>
      </p:sp>
      <p:sp>
        <p:nvSpPr>
          <p:cNvPr id="295002" name="Text Box 90">
            <a:extLst>
              <a:ext uri="{FF2B5EF4-FFF2-40B4-BE49-F238E27FC236}">
                <a16:creationId xmlns:a16="http://schemas.microsoft.com/office/drawing/2014/main" xmlns="" id="{F8ADD7BF-9C1F-43A0-804A-47AA5C1295A9}"/>
              </a:ext>
            </a:extLst>
          </p:cNvPr>
          <p:cNvSpPr txBox="1">
            <a:spLocks noChangeArrowheads="1"/>
          </p:cNvSpPr>
          <p:nvPr/>
        </p:nvSpPr>
        <p:spPr bwMode="auto">
          <a:xfrm>
            <a:off x="4572000" y="5029201"/>
            <a:ext cx="59022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Signal</a:t>
            </a:r>
          </a:p>
        </p:txBody>
      </p:sp>
      <p:sp>
        <p:nvSpPr>
          <p:cNvPr id="295003" name="Text Box 91">
            <a:extLst>
              <a:ext uri="{FF2B5EF4-FFF2-40B4-BE49-F238E27FC236}">
                <a16:creationId xmlns:a16="http://schemas.microsoft.com/office/drawing/2014/main" xmlns="" id="{5195CCB3-C9E5-4341-AF1A-359EC02441D8}"/>
              </a:ext>
            </a:extLst>
          </p:cNvPr>
          <p:cNvSpPr txBox="1">
            <a:spLocks noChangeArrowheads="1"/>
          </p:cNvSpPr>
          <p:nvPr/>
        </p:nvSpPr>
        <p:spPr bwMode="auto">
          <a:xfrm>
            <a:off x="7010400" y="3657601"/>
            <a:ext cx="119039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a:t>Zero crossing</a:t>
            </a:r>
          </a:p>
        </p:txBody>
      </p:sp>
      <p:sp>
        <p:nvSpPr>
          <p:cNvPr id="295004" name="Text Box 92">
            <a:extLst>
              <a:ext uri="{FF2B5EF4-FFF2-40B4-BE49-F238E27FC236}">
                <a16:creationId xmlns:a16="http://schemas.microsoft.com/office/drawing/2014/main" xmlns="" id="{EB00977B-88D3-4038-902B-9EDD087266F2}"/>
              </a:ext>
            </a:extLst>
          </p:cNvPr>
          <p:cNvSpPr txBox="1">
            <a:spLocks noChangeArrowheads="1"/>
          </p:cNvSpPr>
          <p:nvPr/>
        </p:nvSpPr>
        <p:spPr bwMode="auto">
          <a:xfrm>
            <a:off x="6019800" y="1981201"/>
            <a:ext cx="8524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000"/>
              <a:t>Comparator</a:t>
            </a:r>
          </a:p>
        </p:txBody>
      </p:sp>
      <p:sp>
        <p:nvSpPr>
          <p:cNvPr id="295005" name="Text Box 93">
            <a:extLst>
              <a:ext uri="{FF2B5EF4-FFF2-40B4-BE49-F238E27FC236}">
                <a16:creationId xmlns:a16="http://schemas.microsoft.com/office/drawing/2014/main" xmlns="" id="{62F319D7-D1CD-413F-9C47-ECEDE99E68A7}"/>
              </a:ext>
            </a:extLst>
          </p:cNvPr>
          <p:cNvSpPr txBox="1">
            <a:spLocks noChangeArrowheads="1"/>
          </p:cNvSpPr>
          <p:nvPr/>
        </p:nvSpPr>
        <p:spPr bwMode="auto">
          <a:xfrm>
            <a:off x="6172200" y="3886201"/>
            <a:ext cx="8524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000"/>
              <a:t>Comparator</a:t>
            </a:r>
          </a:p>
        </p:txBody>
      </p:sp>
      <p:sp>
        <p:nvSpPr>
          <p:cNvPr id="295006" name="Text Box 94">
            <a:extLst>
              <a:ext uri="{FF2B5EF4-FFF2-40B4-BE49-F238E27FC236}">
                <a16:creationId xmlns:a16="http://schemas.microsoft.com/office/drawing/2014/main" xmlns="" id="{5946FD5B-3FD9-42F9-B04E-61BC64A36B57}"/>
              </a:ext>
            </a:extLst>
          </p:cNvPr>
          <p:cNvSpPr txBox="1">
            <a:spLocks noChangeArrowheads="1"/>
          </p:cNvSpPr>
          <p:nvPr/>
        </p:nvSpPr>
        <p:spPr bwMode="auto">
          <a:xfrm>
            <a:off x="4784725" y="3792539"/>
            <a:ext cx="9080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000"/>
              <a:t>Differentiator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8DFD7D2-80A9-4D75-A83D-0386718255D6}"/>
              </a:ext>
            </a:extLst>
          </p:cNvPr>
          <p:cNvSpPr>
            <a:spLocks noGrp="1"/>
          </p:cNvSpPr>
          <p:nvPr>
            <p:ph type="dt" sz="half" idx="10"/>
          </p:nvPr>
        </p:nvSpPr>
        <p:spPr/>
        <p:txBody>
          <a:bodyPr/>
          <a:lstStyle/>
          <a:p>
            <a:r>
              <a:rPr lang="en-US" altLang="en-US"/>
              <a:t>October 19-22</a:t>
            </a:r>
          </a:p>
        </p:txBody>
      </p:sp>
      <p:sp>
        <p:nvSpPr>
          <p:cNvPr id="5" name="Slide Number Placeholder 4">
            <a:extLst>
              <a:ext uri="{FF2B5EF4-FFF2-40B4-BE49-F238E27FC236}">
                <a16:creationId xmlns:a16="http://schemas.microsoft.com/office/drawing/2014/main" xmlns="" id="{ADEE9899-DF37-4F72-8E75-ED5B0B7B494D}"/>
              </a:ext>
            </a:extLst>
          </p:cNvPr>
          <p:cNvSpPr>
            <a:spLocks noGrp="1"/>
          </p:cNvSpPr>
          <p:nvPr>
            <p:ph type="sldNum" sz="quarter" idx="11"/>
          </p:nvPr>
        </p:nvSpPr>
        <p:spPr/>
        <p:txBody>
          <a:bodyPr/>
          <a:lstStyle/>
          <a:p>
            <a:fld id="{E51C5A60-A7B5-42C4-AB01-5CFAF2062086}" type="slidenum">
              <a:rPr lang="en-US" altLang="en-US"/>
              <a:pPr/>
              <a:t>47</a:t>
            </a:fld>
            <a:endParaRPr lang="en-US" altLang="en-US"/>
          </a:p>
        </p:txBody>
      </p:sp>
      <p:sp>
        <p:nvSpPr>
          <p:cNvPr id="339970" name="Rectangle 2">
            <a:extLst>
              <a:ext uri="{FF2B5EF4-FFF2-40B4-BE49-F238E27FC236}">
                <a16:creationId xmlns:a16="http://schemas.microsoft.com/office/drawing/2014/main" xmlns="" id="{25884DF6-4D77-4286-967D-3A8AD50CCD28}"/>
              </a:ext>
            </a:extLst>
          </p:cNvPr>
          <p:cNvSpPr>
            <a:spLocks noGrp="1" noChangeArrowheads="1"/>
          </p:cNvSpPr>
          <p:nvPr>
            <p:ph type="title"/>
          </p:nvPr>
        </p:nvSpPr>
        <p:spPr/>
        <p:txBody>
          <a:bodyPr/>
          <a:lstStyle/>
          <a:p>
            <a:r>
              <a:rPr lang="en-US" altLang="en-US" sz="2200"/>
              <a:t>Techniques to discriminate species with Solid State detectors</a:t>
            </a:r>
          </a:p>
        </p:txBody>
      </p:sp>
      <p:sp>
        <p:nvSpPr>
          <p:cNvPr id="339971" name="Rectangle 3">
            <a:extLst>
              <a:ext uri="{FF2B5EF4-FFF2-40B4-BE49-F238E27FC236}">
                <a16:creationId xmlns:a16="http://schemas.microsoft.com/office/drawing/2014/main" xmlns="" id="{37D0EB86-F353-4412-A37B-426BAD98F29D}"/>
              </a:ext>
            </a:extLst>
          </p:cNvPr>
          <p:cNvSpPr>
            <a:spLocks noGrp="1" noChangeArrowheads="1"/>
          </p:cNvSpPr>
          <p:nvPr>
            <p:ph type="body" idx="1"/>
          </p:nvPr>
        </p:nvSpPr>
        <p:spPr/>
        <p:txBody>
          <a:bodyPr/>
          <a:lstStyle/>
          <a:p>
            <a:pPr>
              <a:lnSpc>
                <a:spcPct val="90000"/>
              </a:lnSpc>
            </a:pPr>
            <a:r>
              <a:rPr lang="en-US" altLang="en-US" dirty="0"/>
              <a:t>Solid state detectors do not discriminate species but there are methods to filter out one or another species</a:t>
            </a:r>
          </a:p>
          <a:p>
            <a:pPr lvl="1">
              <a:lnSpc>
                <a:spcPct val="90000"/>
              </a:lnSpc>
            </a:pPr>
            <a:r>
              <a:rPr lang="en-US" altLang="en-US" b="1" dirty="0"/>
              <a:t>Broom Magnets</a:t>
            </a:r>
            <a:r>
              <a:rPr lang="en-US" altLang="en-US" dirty="0"/>
              <a:t> can “sweep” electrons away leaving only ions and neutrals (with similar energies) to pass through</a:t>
            </a:r>
          </a:p>
          <a:p>
            <a:pPr lvl="1">
              <a:lnSpc>
                <a:spcPct val="90000"/>
              </a:lnSpc>
            </a:pPr>
            <a:r>
              <a:rPr lang="en-US" altLang="en-US" b="1" dirty="0"/>
              <a:t>Thin Foils</a:t>
            </a:r>
            <a:r>
              <a:rPr lang="en-US" altLang="en-US" dirty="0"/>
              <a:t> can absorb lower energy ions (and neutrals) allowing electrons (with similar energy) to pass through with little degradation.</a:t>
            </a:r>
          </a:p>
          <a:p>
            <a:pPr lvl="1">
              <a:lnSpc>
                <a:spcPct val="90000"/>
              </a:lnSpc>
            </a:pPr>
            <a:r>
              <a:rPr lang="en-US" altLang="en-US" b="1" dirty="0"/>
              <a:t>Electrostatic deflection</a:t>
            </a:r>
            <a:r>
              <a:rPr lang="en-US" altLang="en-US" dirty="0"/>
              <a:t> can be used to filter all charged species.</a:t>
            </a:r>
          </a:p>
          <a:p>
            <a:pPr lvl="1">
              <a:lnSpc>
                <a:spcPct val="90000"/>
              </a:lnSpc>
            </a:pPr>
            <a:r>
              <a:rPr lang="en-US" altLang="en-US" b="1" dirty="0"/>
              <a:t>Stacking multiple detectors</a:t>
            </a:r>
            <a:r>
              <a:rPr lang="en-US" altLang="en-US" dirty="0"/>
              <a:t> to measure </a:t>
            </a:r>
            <a:r>
              <a:rPr lang="en-US" altLang="en-US" dirty="0" err="1"/>
              <a:t>dE</a:t>
            </a:r>
            <a:r>
              <a:rPr lang="en-US" altLang="en-US" dirty="0"/>
              <a:t>/dx</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xmlns="" id="{BE39955C-9F0E-4E87-9B40-7E46359D900F}"/>
              </a:ext>
            </a:extLst>
          </p:cNvPr>
          <p:cNvSpPr>
            <a:spLocks noGrp="1" noChangeArrowheads="1"/>
          </p:cNvSpPr>
          <p:nvPr>
            <p:ph type="title"/>
          </p:nvPr>
        </p:nvSpPr>
        <p:spPr bwMode="auto">
          <a:xfrm>
            <a:off x="4876800" y="228600"/>
            <a:ext cx="4495800" cy="609600"/>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90000"/>
          </a:bodyPr>
          <a:lstStyle/>
          <a:p>
            <a:r>
              <a:rPr lang="en-US" altLang="en-US" dirty="0" smtClean="0"/>
              <a:t>THEMIS SST Sensor </a:t>
            </a:r>
            <a:r>
              <a:rPr lang="en-US" altLang="en-US" dirty="0"/>
              <a:t>Unit Schematic</a:t>
            </a:r>
          </a:p>
        </p:txBody>
      </p:sp>
      <p:sp>
        <p:nvSpPr>
          <p:cNvPr id="40963" name="Rectangle 3">
            <a:extLst>
              <a:ext uri="{FF2B5EF4-FFF2-40B4-BE49-F238E27FC236}">
                <a16:creationId xmlns:a16="http://schemas.microsoft.com/office/drawing/2014/main" xmlns="" id="{11B389A1-CBCA-4F50-98D9-5F9EFE1DBC16}"/>
              </a:ext>
            </a:extLst>
          </p:cNvPr>
          <p:cNvSpPr>
            <a:spLocks noGrp="1" noChangeArrowheads="1"/>
          </p:cNvSpPr>
          <p:nvPr>
            <p:ph type="body" idx="1"/>
          </p:nvPr>
        </p:nvSpPr>
        <p:spPr>
          <a:xfrm>
            <a:off x="2133600" y="762001"/>
            <a:ext cx="7772400" cy="506413"/>
          </a:xfrm>
        </p:spPr>
        <p:txBody>
          <a:bodyPr/>
          <a:lstStyle/>
          <a:p>
            <a:endParaRPr lang="en-US" altLang="en-US"/>
          </a:p>
        </p:txBody>
      </p:sp>
      <p:sp>
        <p:nvSpPr>
          <p:cNvPr id="40964" name="Rectangle 4">
            <a:extLst>
              <a:ext uri="{FF2B5EF4-FFF2-40B4-BE49-F238E27FC236}">
                <a16:creationId xmlns:a16="http://schemas.microsoft.com/office/drawing/2014/main" xmlns="" id="{8926F408-989A-4E96-ABE1-25A6FEB32895}"/>
              </a:ext>
            </a:extLst>
          </p:cNvPr>
          <p:cNvSpPr>
            <a:spLocks noChangeArrowheads="1"/>
          </p:cNvSpPr>
          <p:nvPr/>
        </p:nvSpPr>
        <p:spPr bwMode="auto">
          <a:xfrm>
            <a:off x="5899151" y="3038476"/>
            <a:ext cx="53975" cy="754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5" name="Rectangle 5">
            <a:extLst>
              <a:ext uri="{FF2B5EF4-FFF2-40B4-BE49-F238E27FC236}">
                <a16:creationId xmlns:a16="http://schemas.microsoft.com/office/drawing/2014/main" xmlns="" id="{EB5599DA-E1E1-400C-81BB-2AADDA1D1269}"/>
              </a:ext>
            </a:extLst>
          </p:cNvPr>
          <p:cNvSpPr>
            <a:spLocks noChangeArrowheads="1"/>
          </p:cNvSpPr>
          <p:nvPr/>
        </p:nvSpPr>
        <p:spPr bwMode="auto">
          <a:xfrm>
            <a:off x="6007101" y="3038476"/>
            <a:ext cx="106363" cy="754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6" name="Rectangle 6">
            <a:extLst>
              <a:ext uri="{FF2B5EF4-FFF2-40B4-BE49-F238E27FC236}">
                <a16:creationId xmlns:a16="http://schemas.microsoft.com/office/drawing/2014/main" xmlns="" id="{024CF269-6C26-4302-A1FB-D9E650B854F3}"/>
              </a:ext>
            </a:extLst>
          </p:cNvPr>
          <p:cNvSpPr>
            <a:spLocks noChangeArrowheads="1"/>
          </p:cNvSpPr>
          <p:nvPr/>
        </p:nvSpPr>
        <p:spPr bwMode="auto">
          <a:xfrm>
            <a:off x="6167439" y="3038476"/>
            <a:ext cx="53975" cy="754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7" name="Line 7">
            <a:extLst>
              <a:ext uri="{FF2B5EF4-FFF2-40B4-BE49-F238E27FC236}">
                <a16:creationId xmlns:a16="http://schemas.microsoft.com/office/drawing/2014/main" xmlns="" id="{233132AD-7914-4C3E-8493-B55F971C96C8}"/>
              </a:ext>
            </a:extLst>
          </p:cNvPr>
          <p:cNvSpPr>
            <a:spLocks noChangeShapeType="1"/>
          </p:cNvSpPr>
          <p:nvPr/>
        </p:nvSpPr>
        <p:spPr bwMode="auto">
          <a:xfrm>
            <a:off x="5791200" y="2959101"/>
            <a:ext cx="0" cy="912813"/>
          </a:xfrm>
          <a:prstGeom prst="line">
            <a:avLst/>
          </a:prstGeom>
          <a:noFill/>
          <a:ln w="317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68" name="Rectangle 8">
            <a:extLst>
              <a:ext uri="{FF2B5EF4-FFF2-40B4-BE49-F238E27FC236}">
                <a16:creationId xmlns:a16="http://schemas.microsoft.com/office/drawing/2014/main" xmlns="" id="{98B8C34A-29C2-4135-927E-1D458633D33E}"/>
              </a:ext>
            </a:extLst>
          </p:cNvPr>
          <p:cNvSpPr>
            <a:spLocks noChangeArrowheads="1"/>
          </p:cNvSpPr>
          <p:nvPr/>
        </p:nvSpPr>
        <p:spPr bwMode="auto">
          <a:xfrm>
            <a:off x="6840538" y="2743201"/>
            <a:ext cx="322262" cy="1344613"/>
          </a:xfrm>
          <a:prstGeom prst="rect">
            <a:avLst/>
          </a:prstGeom>
          <a:solidFill>
            <a:srgbClr val="6699FF"/>
          </a:solidFill>
          <a:ln w="9525">
            <a:solidFill>
              <a:srgbClr val="6699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0969" name="Line 9">
            <a:extLst>
              <a:ext uri="{FF2B5EF4-FFF2-40B4-BE49-F238E27FC236}">
                <a16:creationId xmlns:a16="http://schemas.microsoft.com/office/drawing/2014/main" xmlns="" id="{A18EFFDF-F902-41E0-A0C8-36BC33830DB0}"/>
              </a:ext>
            </a:extLst>
          </p:cNvPr>
          <p:cNvSpPr>
            <a:spLocks noChangeShapeType="1"/>
          </p:cNvSpPr>
          <p:nvPr/>
        </p:nvSpPr>
        <p:spPr bwMode="auto">
          <a:xfrm>
            <a:off x="7315200" y="2590800"/>
            <a:ext cx="0" cy="762000"/>
          </a:xfrm>
          <a:prstGeom prst="line">
            <a:avLst/>
          </a:prstGeom>
          <a:noFill/>
          <a:ln w="38100">
            <a:solidFill>
              <a:srgbClr val="FF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0" name="Line 10">
            <a:extLst>
              <a:ext uri="{FF2B5EF4-FFF2-40B4-BE49-F238E27FC236}">
                <a16:creationId xmlns:a16="http://schemas.microsoft.com/office/drawing/2014/main" xmlns="" id="{E3DEAE8F-3477-48A6-BB6F-08F7E680B4D3}"/>
              </a:ext>
            </a:extLst>
          </p:cNvPr>
          <p:cNvSpPr>
            <a:spLocks noChangeShapeType="1"/>
          </p:cNvSpPr>
          <p:nvPr/>
        </p:nvSpPr>
        <p:spPr bwMode="auto">
          <a:xfrm>
            <a:off x="7315200" y="3505200"/>
            <a:ext cx="0" cy="762000"/>
          </a:xfrm>
          <a:prstGeom prst="line">
            <a:avLst/>
          </a:prstGeom>
          <a:noFill/>
          <a:ln w="38100">
            <a:solidFill>
              <a:srgbClr val="FF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1" name="Freeform 11">
            <a:extLst>
              <a:ext uri="{FF2B5EF4-FFF2-40B4-BE49-F238E27FC236}">
                <a16:creationId xmlns:a16="http://schemas.microsoft.com/office/drawing/2014/main" xmlns="" id="{C6E5DDF3-F816-4C2B-8929-97500B9D5642}"/>
              </a:ext>
            </a:extLst>
          </p:cNvPr>
          <p:cNvSpPr>
            <a:spLocks/>
          </p:cNvSpPr>
          <p:nvPr/>
        </p:nvSpPr>
        <p:spPr bwMode="auto">
          <a:xfrm>
            <a:off x="7543800" y="2286000"/>
            <a:ext cx="1524000" cy="609600"/>
          </a:xfrm>
          <a:custGeom>
            <a:avLst/>
            <a:gdLst>
              <a:gd name="T0" fmla="*/ 0 w 960"/>
              <a:gd name="T1" fmla="*/ 384 h 384"/>
              <a:gd name="T2" fmla="*/ 144 w 960"/>
              <a:gd name="T3" fmla="*/ 384 h 384"/>
              <a:gd name="T4" fmla="*/ 144 w 960"/>
              <a:gd name="T5" fmla="*/ 288 h 384"/>
              <a:gd name="T6" fmla="*/ 384 w 960"/>
              <a:gd name="T7" fmla="*/ 288 h 384"/>
              <a:gd name="T8" fmla="*/ 384 w 960"/>
              <a:gd name="T9" fmla="*/ 144 h 384"/>
              <a:gd name="T10" fmla="*/ 720 w 960"/>
              <a:gd name="T11" fmla="*/ 144 h 384"/>
              <a:gd name="T12" fmla="*/ 720 w 960"/>
              <a:gd name="T13" fmla="*/ 0 h 384"/>
              <a:gd name="T14" fmla="*/ 960 w 960"/>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0" h="384">
                <a:moveTo>
                  <a:pt x="0" y="384"/>
                </a:moveTo>
                <a:lnTo>
                  <a:pt x="144" y="384"/>
                </a:lnTo>
                <a:lnTo>
                  <a:pt x="144" y="288"/>
                </a:lnTo>
                <a:lnTo>
                  <a:pt x="384" y="288"/>
                </a:lnTo>
                <a:lnTo>
                  <a:pt x="384" y="144"/>
                </a:lnTo>
                <a:lnTo>
                  <a:pt x="720" y="144"/>
                </a:lnTo>
                <a:lnTo>
                  <a:pt x="720" y="0"/>
                </a:lnTo>
                <a:lnTo>
                  <a:pt x="960" y="0"/>
                </a:lnTo>
              </a:path>
            </a:pathLst>
          </a:cu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2" name="Freeform 12">
            <a:extLst>
              <a:ext uri="{FF2B5EF4-FFF2-40B4-BE49-F238E27FC236}">
                <a16:creationId xmlns:a16="http://schemas.microsoft.com/office/drawing/2014/main" xmlns="" id="{ABA21C7E-297D-4F0F-8B4C-C4AA01CE6BDF}"/>
              </a:ext>
            </a:extLst>
          </p:cNvPr>
          <p:cNvSpPr>
            <a:spLocks/>
          </p:cNvSpPr>
          <p:nvPr/>
        </p:nvSpPr>
        <p:spPr bwMode="auto">
          <a:xfrm flipV="1">
            <a:off x="7543800" y="3962400"/>
            <a:ext cx="1524000" cy="609600"/>
          </a:xfrm>
          <a:custGeom>
            <a:avLst/>
            <a:gdLst>
              <a:gd name="T0" fmla="*/ 0 w 960"/>
              <a:gd name="T1" fmla="*/ 384 h 384"/>
              <a:gd name="T2" fmla="*/ 144 w 960"/>
              <a:gd name="T3" fmla="*/ 384 h 384"/>
              <a:gd name="T4" fmla="*/ 144 w 960"/>
              <a:gd name="T5" fmla="*/ 288 h 384"/>
              <a:gd name="T6" fmla="*/ 384 w 960"/>
              <a:gd name="T7" fmla="*/ 288 h 384"/>
              <a:gd name="T8" fmla="*/ 384 w 960"/>
              <a:gd name="T9" fmla="*/ 144 h 384"/>
              <a:gd name="T10" fmla="*/ 720 w 960"/>
              <a:gd name="T11" fmla="*/ 144 h 384"/>
              <a:gd name="T12" fmla="*/ 720 w 960"/>
              <a:gd name="T13" fmla="*/ 0 h 384"/>
              <a:gd name="T14" fmla="*/ 960 w 960"/>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0" h="384">
                <a:moveTo>
                  <a:pt x="0" y="384"/>
                </a:moveTo>
                <a:lnTo>
                  <a:pt x="144" y="384"/>
                </a:lnTo>
                <a:lnTo>
                  <a:pt x="144" y="288"/>
                </a:lnTo>
                <a:lnTo>
                  <a:pt x="384" y="288"/>
                </a:lnTo>
                <a:lnTo>
                  <a:pt x="384" y="144"/>
                </a:lnTo>
                <a:lnTo>
                  <a:pt x="720" y="144"/>
                </a:lnTo>
                <a:lnTo>
                  <a:pt x="720" y="0"/>
                </a:lnTo>
                <a:lnTo>
                  <a:pt x="960" y="0"/>
                </a:lnTo>
              </a:path>
            </a:pathLst>
          </a:cu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3" name="Freeform 13">
            <a:extLst>
              <a:ext uri="{FF2B5EF4-FFF2-40B4-BE49-F238E27FC236}">
                <a16:creationId xmlns:a16="http://schemas.microsoft.com/office/drawing/2014/main" xmlns="" id="{914A3B0D-8BD6-4785-9B91-F9E03F87DF53}"/>
              </a:ext>
            </a:extLst>
          </p:cNvPr>
          <p:cNvSpPr>
            <a:spLocks/>
          </p:cNvSpPr>
          <p:nvPr/>
        </p:nvSpPr>
        <p:spPr bwMode="auto">
          <a:xfrm flipH="1">
            <a:off x="2895600" y="2286000"/>
            <a:ext cx="1524000" cy="609600"/>
          </a:xfrm>
          <a:custGeom>
            <a:avLst/>
            <a:gdLst>
              <a:gd name="T0" fmla="*/ 0 w 960"/>
              <a:gd name="T1" fmla="*/ 384 h 384"/>
              <a:gd name="T2" fmla="*/ 144 w 960"/>
              <a:gd name="T3" fmla="*/ 384 h 384"/>
              <a:gd name="T4" fmla="*/ 144 w 960"/>
              <a:gd name="T5" fmla="*/ 288 h 384"/>
              <a:gd name="T6" fmla="*/ 384 w 960"/>
              <a:gd name="T7" fmla="*/ 288 h 384"/>
              <a:gd name="T8" fmla="*/ 384 w 960"/>
              <a:gd name="T9" fmla="*/ 144 h 384"/>
              <a:gd name="T10" fmla="*/ 720 w 960"/>
              <a:gd name="T11" fmla="*/ 144 h 384"/>
              <a:gd name="T12" fmla="*/ 720 w 960"/>
              <a:gd name="T13" fmla="*/ 0 h 384"/>
              <a:gd name="T14" fmla="*/ 960 w 960"/>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0" h="384">
                <a:moveTo>
                  <a:pt x="0" y="384"/>
                </a:moveTo>
                <a:lnTo>
                  <a:pt x="144" y="384"/>
                </a:lnTo>
                <a:lnTo>
                  <a:pt x="144" y="288"/>
                </a:lnTo>
                <a:lnTo>
                  <a:pt x="384" y="288"/>
                </a:lnTo>
                <a:lnTo>
                  <a:pt x="384" y="144"/>
                </a:lnTo>
                <a:lnTo>
                  <a:pt x="720" y="144"/>
                </a:lnTo>
                <a:lnTo>
                  <a:pt x="720" y="0"/>
                </a:lnTo>
                <a:lnTo>
                  <a:pt x="960" y="0"/>
                </a:lnTo>
              </a:path>
            </a:pathLst>
          </a:cu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4" name="Freeform 14">
            <a:extLst>
              <a:ext uri="{FF2B5EF4-FFF2-40B4-BE49-F238E27FC236}">
                <a16:creationId xmlns:a16="http://schemas.microsoft.com/office/drawing/2014/main" xmlns="" id="{3A1D79A7-A593-4C2E-ACEF-B6F37F7641E0}"/>
              </a:ext>
            </a:extLst>
          </p:cNvPr>
          <p:cNvSpPr>
            <a:spLocks/>
          </p:cNvSpPr>
          <p:nvPr/>
        </p:nvSpPr>
        <p:spPr bwMode="auto">
          <a:xfrm flipH="1" flipV="1">
            <a:off x="2895600" y="3962400"/>
            <a:ext cx="1524000" cy="609600"/>
          </a:xfrm>
          <a:custGeom>
            <a:avLst/>
            <a:gdLst>
              <a:gd name="T0" fmla="*/ 0 w 960"/>
              <a:gd name="T1" fmla="*/ 384 h 384"/>
              <a:gd name="T2" fmla="*/ 144 w 960"/>
              <a:gd name="T3" fmla="*/ 384 h 384"/>
              <a:gd name="T4" fmla="*/ 144 w 960"/>
              <a:gd name="T5" fmla="*/ 288 h 384"/>
              <a:gd name="T6" fmla="*/ 384 w 960"/>
              <a:gd name="T7" fmla="*/ 288 h 384"/>
              <a:gd name="T8" fmla="*/ 384 w 960"/>
              <a:gd name="T9" fmla="*/ 144 h 384"/>
              <a:gd name="T10" fmla="*/ 720 w 960"/>
              <a:gd name="T11" fmla="*/ 144 h 384"/>
              <a:gd name="T12" fmla="*/ 720 w 960"/>
              <a:gd name="T13" fmla="*/ 0 h 384"/>
              <a:gd name="T14" fmla="*/ 960 w 960"/>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0" h="384">
                <a:moveTo>
                  <a:pt x="0" y="384"/>
                </a:moveTo>
                <a:lnTo>
                  <a:pt x="144" y="384"/>
                </a:lnTo>
                <a:lnTo>
                  <a:pt x="144" y="288"/>
                </a:lnTo>
                <a:lnTo>
                  <a:pt x="384" y="288"/>
                </a:lnTo>
                <a:lnTo>
                  <a:pt x="384" y="144"/>
                </a:lnTo>
                <a:lnTo>
                  <a:pt x="720" y="144"/>
                </a:lnTo>
                <a:lnTo>
                  <a:pt x="720" y="0"/>
                </a:lnTo>
                <a:lnTo>
                  <a:pt x="960" y="0"/>
                </a:lnTo>
              </a:path>
            </a:pathLst>
          </a:cu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5" name="Line 15">
            <a:extLst>
              <a:ext uri="{FF2B5EF4-FFF2-40B4-BE49-F238E27FC236}">
                <a16:creationId xmlns:a16="http://schemas.microsoft.com/office/drawing/2014/main" xmlns="" id="{58B6F6DF-FED0-4D92-81F0-CF5486D3ADC3}"/>
              </a:ext>
            </a:extLst>
          </p:cNvPr>
          <p:cNvSpPr>
            <a:spLocks noChangeShapeType="1"/>
          </p:cNvSpPr>
          <p:nvPr/>
        </p:nvSpPr>
        <p:spPr bwMode="auto">
          <a:xfrm>
            <a:off x="4648200" y="2590800"/>
            <a:ext cx="0" cy="762000"/>
          </a:xfrm>
          <a:prstGeom prst="line">
            <a:avLst/>
          </a:prstGeom>
          <a:noFill/>
          <a:ln w="38100">
            <a:solidFill>
              <a:srgbClr val="FF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6" name="Line 16">
            <a:extLst>
              <a:ext uri="{FF2B5EF4-FFF2-40B4-BE49-F238E27FC236}">
                <a16:creationId xmlns:a16="http://schemas.microsoft.com/office/drawing/2014/main" xmlns="" id="{37523E15-ECD2-4491-90D1-4475E82585C5}"/>
              </a:ext>
            </a:extLst>
          </p:cNvPr>
          <p:cNvSpPr>
            <a:spLocks noChangeShapeType="1"/>
          </p:cNvSpPr>
          <p:nvPr/>
        </p:nvSpPr>
        <p:spPr bwMode="auto">
          <a:xfrm>
            <a:off x="4648200" y="3505200"/>
            <a:ext cx="0" cy="762000"/>
          </a:xfrm>
          <a:prstGeom prst="line">
            <a:avLst/>
          </a:prstGeom>
          <a:noFill/>
          <a:ln w="38100">
            <a:solidFill>
              <a:srgbClr val="FF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0977" name="Text Box 17">
            <a:extLst>
              <a:ext uri="{FF2B5EF4-FFF2-40B4-BE49-F238E27FC236}">
                <a16:creationId xmlns:a16="http://schemas.microsoft.com/office/drawing/2014/main" xmlns="" id="{49D60962-7C45-4533-B9E4-DE2A36B9BB83}"/>
              </a:ext>
            </a:extLst>
          </p:cNvPr>
          <p:cNvSpPr txBox="1">
            <a:spLocks noChangeArrowheads="1"/>
          </p:cNvSpPr>
          <p:nvPr/>
        </p:nvSpPr>
        <p:spPr bwMode="auto">
          <a:xfrm>
            <a:off x="2286000" y="4800600"/>
            <a:ext cx="11747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Foil</a:t>
            </a:r>
          </a:p>
          <a:p>
            <a:r>
              <a:rPr lang="en-US" altLang="en-US">
                <a:latin typeface="Times New Roman" panose="02020603050405020304" pitchFamily="18" charset="0"/>
              </a:rPr>
              <a:t>Collimator</a:t>
            </a:r>
          </a:p>
        </p:txBody>
      </p:sp>
      <p:sp>
        <p:nvSpPr>
          <p:cNvPr id="40978" name="Text Box 18">
            <a:extLst>
              <a:ext uri="{FF2B5EF4-FFF2-40B4-BE49-F238E27FC236}">
                <a16:creationId xmlns:a16="http://schemas.microsoft.com/office/drawing/2014/main" xmlns="" id="{DFDC3F2C-5117-44BD-B995-DEABDD85AE27}"/>
              </a:ext>
            </a:extLst>
          </p:cNvPr>
          <p:cNvSpPr txBox="1">
            <a:spLocks noChangeArrowheads="1"/>
          </p:cNvSpPr>
          <p:nvPr/>
        </p:nvSpPr>
        <p:spPr bwMode="auto">
          <a:xfrm>
            <a:off x="6477000" y="1600201"/>
            <a:ext cx="15621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chemeClr val="accent1"/>
                </a:solidFill>
                <a:latin typeface="Times New Roman" panose="02020603050405020304" pitchFamily="18" charset="0"/>
              </a:rPr>
              <a:t>Thick Detector</a:t>
            </a:r>
          </a:p>
        </p:txBody>
      </p:sp>
      <p:sp>
        <p:nvSpPr>
          <p:cNvPr id="40979" name="Text Box 19">
            <a:extLst>
              <a:ext uri="{FF2B5EF4-FFF2-40B4-BE49-F238E27FC236}">
                <a16:creationId xmlns:a16="http://schemas.microsoft.com/office/drawing/2014/main" xmlns="" id="{AEEE0A1F-880F-4D68-861C-82794C55436C}"/>
              </a:ext>
            </a:extLst>
          </p:cNvPr>
          <p:cNvSpPr txBox="1">
            <a:spLocks noChangeArrowheads="1"/>
          </p:cNvSpPr>
          <p:nvPr/>
        </p:nvSpPr>
        <p:spPr bwMode="auto">
          <a:xfrm>
            <a:off x="7239000" y="5562601"/>
            <a:ext cx="15875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6699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6699FF"/>
                </a:solidFill>
                <a:latin typeface="Times New Roman" panose="02020603050405020304" pitchFamily="18" charset="0"/>
              </a:rPr>
              <a:t>Sm-Co Magnet</a:t>
            </a:r>
          </a:p>
        </p:txBody>
      </p:sp>
      <p:sp>
        <p:nvSpPr>
          <p:cNvPr id="40980" name="Text Box 20">
            <a:extLst>
              <a:ext uri="{FF2B5EF4-FFF2-40B4-BE49-F238E27FC236}">
                <a16:creationId xmlns:a16="http://schemas.microsoft.com/office/drawing/2014/main" xmlns="" id="{68C1202C-531F-4551-BAF1-DE0E3095A272}"/>
              </a:ext>
            </a:extLst>
          </p:cNvPr>
          <p:cNvSpPr txBox="1">
            <a:spLocks noChangeArrowheads="1"/>
          </p:cNvSpPr>
          <p:nvPr/>
        </p:nvSpPr>
        <p:spPr bwMode="auto">
          <a:xfrm>
            <a:off x="7467600" y="5181601"/>
            <a:ext cx="11620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FF00FF"/>
                </a:solidFill>
                <a:latin typeface="Times New Roman" panose="02020603050405020304" pitchFamily="18" charset="0"/>
              </a:rPr>
              <a:t>Attenuator</a:t>
            </a:r>
          </a:p>
        </p:txBody>
      </p:sp>
      <p:sp>
        <p:nvSpPr>
          <p:cNvPr id="40981" name="Text Box 21">
            <a:extLst>
              <a:ext uri="{FF2B5EF4-FFF2-40B4-BE49-F238E27FC236}">
                <a16:creationId xmlns:a16="http://schemas.microsoft.com/office/drawing/2014/main" xmlns="" id="{E5F9D3CE-BABB-4DC8-8F62-1E40423B77A9}"/>
              </a:ext>
            </a:extLst>
          </p:cNvPr>
          <p:cNvSpPr txBox="1">
            <a:spLocks noChangeArrowheads="1"/>
          </p:cNvSpPr>
          <p:nvPr/>
        </p:nvSpPr>
        <p:spPr bwMode="auto">
          <a:xfrm>
            <a:off x="2743200" y="1600201"/>
            <a:ext cx="21717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Al/</a:t>
            </a:r>
            <a:r>
              <a:rPr lang="en-US" altLang="en-US">
                <a:solidFill>
                  <a:srgbClr val="FF0000"/>
                </a:solidFill>
                <a:latin typeface="Times New Roman" panose="02020603050405020304" pitchFamily="18" charset="0"/>
              </a:rPr>
              <a:t>Polyamide</a:t>
            </a:r>
            <a:r>
              <a:rPr lang="en-US" altLang="en-US">
                <a:latin typeface="Times New Roman" panose="02020603050405020304" pitchFamily="18" charset="0"/>
              </a:rPr>
              <a:t>/Al Foil</a:t>
            </a:r>
          </a:p>
        </p:txBody>
      </p:sp>
      <p:sp>
        <p:nvSpPr>
          <p:cNvPr id="40982" name="Text Box 22">
            <a:extLst>
              <a:ext uri="{FF2B5EF4-FFF2-40B4-BE49-F238E27FC236}">
                <a16:creationId xmlns:a16="http://schemas.microsoft.com/office/drawing/2014/main" xmlns="" id="{AE616721-E8C8-494A-A980-F66EBDAACB64}"/>
              </a:ext>
            </a:extLst>
          </p:cNvPr>
          <p:cNvSpPr txBox="1">
            <a:spLocks noChangeArrowheads="1"/>
          </p:cNvSpPr>
          <p:nvPr/>
        </p:nvSpPr>
        <p:spPr bwMode="auto">
          <a:xfrm>
            <a:off x="6477000" y="1905001"/>
            <a:ext cx="1524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chemeClr val="accent1"/>
                </a:solidFill>
                <a:latin typeface="Times New Roman" panose="02020603050405020304" pitchFamily="18" charset="0"/>
              </a:rPr>
              <a:t>Open Detector</a:t>
            </a:r>
          </a:p>
        </p:txBody>
      </p:sp>
      <p:sp>
        <p:nvSpPr>
          <p:cNvPr id="40983" name="Text Box 23">
            <a:extLst>
              <a:ext uri="{FF2B5EF4-FFF2-40B4-BE49-F238E27FC236}">
                <a16:creationId xmlns:a16="http://schemas.microsoft.com/office/drawing/2014/main" xmlns="" id="{1724E2E9-C702-4B0F-B84C-8A1801D6FFC6}"/>
              </a:ext>
            </a:extLst>
          </p:cNvPr>
          <p:cNvSpPr txBox="1">
            <a:spLocks noChangeArrowheads="1"/>
          </p:cNvSpPr>
          <p:nvPr/>
        </p:nvSpPr>
        <p:spPr bwMode="auto">
          <a:xfrm>
            <a:off x="6477000" y="1295401"/>
            <a:ext cx="1397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chemeClr val="accent1"/>
                </a:solidFill>
                <a:latin typeface="Times New Roman" panose="02020603050405020304" pitchFamily="18" charset="0"/>
              </a:rPr>
              <a:t>Foil Detector</a:t>
            </a:r>
          </a:p>
        </p:txBody>
      </p:sp>
      <p:cxnSp>
        <p:nvCxnSpPr>
          <p:cNvPr id="40984" name="AutoShape 24">
            <a:extLst>
              <a:ext uri="{FF2B5EF4-FFF2-40B4-BE49-F238E27FC236}">
                <a16:creationId xmlns:a16="http://schemas.microsoft.com/office/drawing/2014/main" xmlns="" id="{60B181EA-2E62-4DDF-9995-D8AFD7ED4420}"/>
              </a:ext>
            </a:extLst>
          </p:cNvPr>
          <p:cNvCxnSpPr>
            <a:cxnSpLocks noChangeShapeType="1"/>
            <a:stCxn id="40983" idx="1"/>
            <a:endCxn id="40964" idx="0"/>
          </p:cNvCxnSpPr>
          <p:nvPr/>
        </p:nvCxnSpPr>
        <p:spPr bwMode="auto">
          <a:xfrm rot="10800000" flipV="1">
            <a:off x="5926138" y="1479551"/>
            <a:ext cx="550862" cy="1558925"/>
          </a:xfrm>
          <a:prstGeom prst="bentConnector2">
            <a:avLst/>
          </a:prstGeom>
          <a:noFill/>
          <a:ln w="9525">
            <a:solidFill>
              <a:schemeClr val="accent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985" name="AutoShape 25">
            <a:extLst>
              <a:ext uri="{FF2B5EF4-FFF2-40B4-BE49-F238E27FC236}">
                <a16:creationId xmlns:a16="http://schemas.microsoft.com/office/drawing/2014/main" xmlns="" id="{5C98810B-55B7-47CB-BE66-2DB3419865BC}"/>
              </a:ext>
            </a:extLst>
          </p:cNvPr>
          <p:cNvCxnSpPr>
            <a:cxnSpLocks noChangeShapeType="1"/>
            <a:stCxn id="40978" idx="1"/>
            <a:endCxn id="40965" idx="0"/>
          </p:cNvCxnSpPr>
          <p:nvPr/>
        </p:nvCxnSpPr>
        <p:spPr bwMode="auto">
          <a:xfrm rot="10800000" flipV="1">
            <a:off x="6061076" y="1784351"/>
            <a:ext cx="415925" cy="1254125"/>
          </a:xfrm>
          <a:prstGeom prst="bentConnector2">
            <a:avLst/>
          </a:prstGeom>
          <a:noFill/>
          <a:ln w="9525">
            <a:solidFill>
              <a:schemeClr val="accent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986" name="AutoShape 26">
            <a:extLst>
              <a:ext uri="{FF2B5EF4-FFF2-40B4-BE49-F238E27FC236}">
                <a16:creationId xmlns:a16="http://schemas.microsoft.com/office/drawing/2014/main" xmlns="" id="{CE93AA12-C987-4D80-9DB9-42EFBFF9F743}"/>
              </a:ext>
            </a:extLst>
          </p:cNvPr>
          <p:cNvCxnSpPr>
            <a:cxnSpLocks noChangeShapeType="1"/>
            <a:stCxn id="40982" idx="1"/>
            <a:endCxn id="40966" idx="0"/>
          </p:cNvCxnSpPr>
          <p:nvPr/>
        </p:nvCxnSpPr>
        <p:spPr bwMode="auto">
          <a:xfrm rot="10800000" flipV="1">
            <a:off x="6194426" y="2089151"/>
            <a:ext cx="282575" cy="949325"/>
          </a:xfrm>
          <a:prstGeom prst="bentConnector2">
            <a:avLst/>
          </a:prstGeom>
          <a:noFill/>
          <a:ln w="9525">
            <a:solidFill>
              <a:schemeClr val="accent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987" name="AutoShape 27">
            <a:extLst>
              <a:ext uri="{FF2B5EF4-FFF2-40B4-BE49-F238E27FC236}">
                <a16:creationId xmlns:a16="http://schemas.microsoft.com/office/drawing/2014/main" xmlns="" id="{F091A258-0474-4CCD-9168-B88DBC7EFFAA}"/>
              </a:ext>
            </a:extLst>
          </p:cNvPr>
          <p:cNvCxnSpPr>
            <a:cxnSpLocks noChangeShapeType="1"/>
            <a:stCxn id="40981" idx="3"/>
            <a:endCxn id="40967" idx="0"/>
          </p:cNvCxnSpPr>
          <p:nvPr/>
        </p:nvCxnSpPr>
        <p:spPr bwMode="auto">
          <a:xfrm>
            <a:off x="4914900" y="1784351"/>
            <a:ext cx="876300" cy="1158875"/>
          </a:xfrm>
          <a:prstGeom prst="bentConnector2">
            <a:avLst/>
          </a:prstGeom>
          <a:noFill/>
          <a:ln w="9525">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988" name="AutoShape 28">
            <a:extLst>
              <a:ext uri="{FF2B5EF4-FFF2-40B4-BE49-F238E27FC236}">
                <a16:creationId xmlns:a16="http://schemas.microsoft.com/office/drawing/2014/main" xmlns="" id="{A152CFE8-2387-43D0-9EB2-96C50A117B95}"/>
              </a:ext>
            </a:extLst>
          </p:cNvPr>
          <p:cNvCxnSpPr>
            <a:cxnSpLocks noChangeShapeType="1"/>
            <a:stCxn id="40979" idx="1"/>
            <a:endCxn id="40968" idx="2"/>
          </p:cNvCxnSpPr>
          <p:nvPr/>
        </p:nvCxnSpPr>
        <p:spPr bwMode="auto">
          <a:xfrm rot="10800000">
            <a:off x="7002464" y="4087814"/>
            <a:ext cx="236537" cy="1658937"/>
          </a:xfrm>
          <a:prstGeom prst="bentConnector2">
            <a:avLst/>
          </a:prstGeom>
          <a:noFill/>
          <a:ln w="9525">
            <a:solidFill>
              <a:srgbClr val="6699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989" name="AutoShape 29">
            <a:extLst>
              <a:ext uri="{FF2B5EF4-FFF2-40B4-BE49-F238E27FC236}">
                <a16:creationId xmlns:a16="http://schemas.microsoft.com/office/drawing/2014/main" xmlns="" id="{458BEFAB-F65D-48EA-951A-86E28CB36DB4}"/>
              </a:ext>
            </a:extLst>
          </p:cNvPr>
          <p:cNvCxnSpPr>
            <a:cxnSpLocks noChangeShapeType="1"/>
            <a:stCxn id="40980" idx="1"/>
            <a:endCxn id="40970" idx="1"/>
          </p:cNvCxnSpPr>
          <p:nvPr/>
        </p:nvCxnSpPr>
        <p:spPr bwMode="auto">
          <a:xfrm rot="10800000">
            <a:off x="7315200" y="4286250"/>
            <a:ext cx="152400" cy="1079500"/>
          </a:xfrm>
          <a:prstGeom prst="bentConnector2">
            <a:avLst/>
          </a:prstGeom>
          <a:noFill/>
          <a:ln w="9525">
            <a:solidFill>
              <a:srgbClr val="FF00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0990" name="Text Box 30">
            <a:extLst>
              <a:ext uri="{FF2B5EF4-FFF2-40B4-BE49-F238E27FC236}">
                <a16:creationId xmlns:a16="http://schemas.microsoft.com/office/drawing/2014/main" xmlns="" id="{F1561120-7A23-4585-AF42-1F1026B7AA31}"/>
              </a:ext>
            </a:extLst>
          </p:cNvPr>
          <p:cNvSpPr txBox="1">
            <a:spLocks noChangeArrowheads="1"/>
          </p:cNvSpPr>
          <p:nvPr/>
        </p:nvSpPr>
        <p:spPr bwMode="auto">
          <a:xfrm>
            <a:off x="2286000" y="5486401"/>
            <a:ext cx="11620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solidFill>
                  <a:srgbClr val="FF00FF"/>
                </a:solidFill>
                <a:latin typeface="Times New Roman" panose="02020603050405020304" pitchFamily="18" charset="0"/>
              </a:rPr>
              <a:t>Attenuator</a:t>
            </a:r>
          </a:p>
        </p:txBody>
      </p:sp>
      <p:cxnSp>
        <p:nvCxnSpPr>
          <p:cNvPr id="40991" name="AutoShape 31">
            <a:extLst>
              <a:ext uri="{FF2B5EF4-FFF2-40B4-BE49-F238E27FC236}">
                <a16:creationId xmlns:a16="http://schemas.microsoft.com/office/drawing/2014/main" xmlns="" id="{FB8A7706-0174-4DEB-95A7-7B89D9FF1334}"/>
              </a:ext>
            </a:extLst>
          </p:cNvPr>
          <p:cNvCxnSpPr>
            <a:cxnSpLocks noChangeShapeType="1"/>
            <a:stCxn id="40977" idx="3"/>
            <a:endCxn id="40974" idx="4"/>
          </p:cNvCxnSpPr>
          <p:nvPr/>
        </p:nvCxnSpPr>
        <p:spPr bwMode="auto">
          <a:xfrm flipV="1">
            <a:off x="3460750" y="4343401"/>
            <a:ext cx="361950" cy="777875"/>
          </a:xfrm>
          <a:prstGeom prst="bentConnector3">
            <a:avLst>
              <a:gd name="adj1" fmla="val 99560"/>
            </a:avLst>
          </a:prstGeom>
          <a:noFill/>
          <a:ln w="952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0992" name="Text Box 32">
            <a:extLst>
              <a:ext uri="{FF2B5EF4-FFF2-40B4-BE49-F238E27FC236}">
                <a16:creationId xmlns:a16="http://schemas.microsoft.com/office/drawing/2014/main" xmlns="" id="{86255252-7984-4878-8513-A2A69A0C2F7F}"/>
              </a:ext>
            </a:extLst>
          </p:cNvPr>
          <p:cNvSpPr txBox="1">
            <a:spLocks noChangeArrowheads="1"/>
          </p:cNvSpPr>
          <p:nvPr/>
        </p:nvSpPr>
        <p:spPr bwMode="auto">
          <a:xfrm>
            <a:off x="7696200" y="4800601"/>
            <a:ext cx="1727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Open Collimator</a:t>
            </a:r>
          </a:p>
        </p:txBody>
      </p:sp>
      <p:cxnSp>
        <p:nvCxnSpPr>
          <p:cNvPr id="40993" name="AutoShape 33">
            <a:extLst>
              <a:ext uri="{FF2B5EF4-FFF2-40B4-BE49-F238E27FC236}">
                <a16:creationId xmlns:a16="http://schemas.microsoft.com/office/drawing/2014/main" xmlns="" id="{C9078C73-4F95-4F81-A2A5-902583C22633}"/>
              </a:ext>
            </a:extLst>
          </p:cNvPr>
          <p:cNvCxnSpPr>
            <a:cxnSpLocks noChangeShapeType="1"/>
            <a:endCxn id="40976" idx="1"/>
          </p:cNvCxnSpPr>
          <p:nvPr/>
        </p:nvCxnSpPr>
        <p:spPr bwMode="auto">
          <a:xfrm rot="16200000">
            <a:off x="3362325" y="4429125"/>
            <a:ext cx="1428750" cy="1143000"/>
          </a:xfrm>
          <a:prstGeom prst="bentConnector3">
            <a:avLst>
              <a:gd name="adj1" fmla="val -333"/>
            </a:avLst>
          </a:prstGeom>
          <a:noFill/>
          <a:ln w="9525">
            <a:solidFill>
              <a:srgbClr val="FF00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3">
            <a:extLst>
              <a:ext uri="{FF2B5EF4-FFF2-40B4-BE49-F238E27FC236}">
                <a16:creationId xmlns:a16="http://schemas.microsoft.com/office/drawing/2014/main" xmlns="" id="{4BFD0832-026F-4502-AFB3-2D7C16EB6493}"/>
              </a:ext>
            </a:extLst>
          </p:cNvPr>
          <p:cNvSpPr>
            <a:spLocks noGrp="1"/>
          </p:cNvSpPr>
          <p:nvPr>
            <p:ph type="dt" sz="half" idx="10"/>
          </p:nvPr>
        </p:nvSpPr>
        <p:spPr/>
        <p:txBody>
          <a:bodyPr/>
          <a:lstStyle/>
          <a:p>
            <a:r>
              <a:rPr lang="en-US" altLang="en-US"/>
              <a:t>October 19-22</a:t>
            </a:r>
          </a:p>
        </p:txBody>
      </p:sp>
      <p:sp>
        <p:nvSpPr>
          <p:cNvPr id="29" name="Slide Number Placeholder 4">
            <a:extLst>
              <a:ext uri="{FF2B5EF4-FFF2-40B4-BE49-F238E27FC236}">
                <a16:creationId xmlns:a16="http://schemas.microsoft.com/office/drawing/2014/main" xmlns="" id="{2BBC0200-BF75-4882-B010-8389F65784F3}"/>
              </a:ext>
            </a:extLst>
          </p:cNvPr>
          <p:cNvSpPr>
            <a:spLocks noGrp="1"/>
          </p:cNvSpPr>
          <p:nvPr>
            <p:ph type="sldNum" sz="quarter" idx="11"/>
          </p:nvPr>
        </p:nvSpPr>
        <p:spPr/>
        <p:txBody>
          <a:bodyPr/>
          <a:lstStyle/>
          <a:p>
            <a:fld id="{32BECDCB-D86D-43A4-8A9A-0F5E3D82412D}" type="slidenum">
              <a:rPr lang="en-US" altLang="en-US"/>
              <a:pPr/>
              <a:t>49</a:t>
            </a:fld>
            <a:endParaRPr lang="en-US" altLang="en-US"/>
          </a:p>
        </p:txBody>
      </p:sp>
      <p:sp>
        <p:nvSpPr>
          <p:cNvPr id="340994" name="Rectangle 2">
            <a:extLst>
              <a:ext uri="{FF2B5EF4-FFF2-40B4-BE49-F238E27FC236}">
                <a16:creationId xmlns:a16="http://schemas.microsoft.com/office/drawing/2014/main" xmlns="" id="{211A26B3-AA13-4FB3-9BC7-00A9C110FA67}"/>
              </a:ext>
            </a:extLst>
          </p:cNvPr>
          <p:cNvSpPr>
            <a:spLocks noGrp="1" noChangeArrowheads="1"/>
          </p:cNvSpPr>
          <p:nvPr>
            <p:ph type="title"/>
          </p:nvPr>
        </p:nvSpPr>
        <p:spPr>
          <a:xfrm>
            <a:off x="4876800" y="228600"/>
            <a:ext cx="4495800" cy="609600"/>
          </a:xfrm>
          <a:noFill/>
          <a:ln/>
        </p:spPr>
        <p:txBody>
          <a:bodyPr/>
          <a:lstStyle/>
          <a:p>
            <a:r>
              <a:rPr lang="en-US" altLang="en-US"/>
              <a:t>Detector System</a:t>
            </a:r>
          </a:p>
        </p:txBody>
      </p:sp>
      <p:sp>
        <p:nvSpPr>
          <p:cNvPr id="340995" name="Rectangle 3">
            <a:extLst>
              <a:ext uri="{FF2B5EF4-FFF2-40B4-BE49-F238E27FC236}">
                <a16:creationId xmlns:a16="http://schemas.microsoft.com/office/drawing/2014/main" xmlns="" id="{A39FEC95-32DA-406B-A4F4-FCD0E26FAC8A}"/>
              </a:ext>
            </a:extLst>
          </p:cNvPr>
          <p:cNvSpPr>
            <a:spLocks noGrp="1" noChangeArrowheads="1"/>
          </p:cNvSpPr>
          <p:nvPr>
            <p:ph type="body" idx="1"/>
          </p:nvPr>
        </p:nvSpPr>
        <p:spPr>
          <a:xfrm>
            <a:off x="1981200" y="990600"/>
            <a:ext cx="6292850" cy="3441700"/>
          </a:xfrm>
        </p:spPr>
        <p:txBody>
          <a:bodyPr/>
          <a:lstStyle/>
          <a:p>
            <a:r>
              <a:rPr lang="en-US" altLang="en-US" sz="2200"/>
              <a:t>Detectors stacked in “Triplet” sequence:</a:t>
            </a:r>
          </a:p>
          <a:p>
            <a:pPr lvl="1"/>
            <a:r>
              <a:rPr lang="en-US" altLang="en-US"/>
              <a:t>Foil (F) | Thick (T) | Open (O)</a:t>
            </a:r>
          </a:p>
          <a:p>
            <a:pPr lvl="1"/>
            <a:r>
              <a:rPr lang="en-US" altLang="en-US">
                <a:solidFill>
                  <a:srgbClr val="FF0000"/>
                </a:solidFill>
              </a:rPr>
              <a:t>Area used  1.32 </a:t>
            </a:r>
            <a:r>
              <a:rPr lang="en-US" altLang="en-US">
                <a:solidFill>
                  <a:srgbClr val="FF0000"/>
                </a:solidFill>
                <a:cs typeface="Times New Roman" panose="02020603050405020304" pitchFamily="18" charset="0"/>
                <a:sym typeface="Symbol" panose="05050102010706020507" pitchFamily="18" charset="2"/>
              </a:rPr>
              <a:t> 0.7 cm</a:t>
            </a:r>
            <a:r>
              <a:rPr lang="en-US" altLang="en-US" baseline="30000">
                <a:solidFill>
                  <a:srgbClr val="FF0000"/>
                </a:solidFill>
                <a:cs typeface="Times New Roman" panose="02020603050405020304" pitchFamily="18" charset="0"/>
                <a:sym typeface="Symbol" panose="05050102010706020507" pitchFamily="18" charset="2"/>
              </a:rPr>
              <a:t>2</a:t>
            </a:r>
            <a:endParaRPr lang="en-US" altLang="en-US">
              <a:solidFill>
                <a:srgbClr val="FF0000"/>
              </a:solidFill>
            </a:endParaRPr>
          </a:p>
          <a:p>
            <a:pPr lvl="1"/>
            <a:r>
              <a:rPr lang="en-US" altLang="en-US"/>
              <a:t>Front detectors F and O are 300 </a:t>
            </a:r>
            <a:r>
              <a:rPr lang="en-US" altLang="en-US">
                <a:latin typeface="Times New Roman" panose="02020603050405020304" pitchFamily="18" charset="0"/>
                <a:cs typeface="Times New Roman" panose="02020603050405020304" pitchFamily="18" charset="0"/>
                <a:sym typeface="Symbol" panose="05050102010706020507" pitchFamily="18" charset="2"/>
              </a:rPr>
              <a:t></a:t>
            </a:r>
            <a:r>
              <a:rPr lang="en-US" altLang="en-US"/>
              <a:t>m thick while T is 600 </a:t>
            </a:r>
            <a:r>
              <a:rPr lang="en-US" altLang="en-US">
                <a:latin typeface="Times New Roman" panose="02020603050405020304" pitchFamily="18" charset="0"/>
                <a:cs typeface="Times New Roman" panose="02020603050405020304" pitchFamily="18" charset="0"/>
                <a:sym typeface="Symbol" panose="05050102010706020507" pitchFamily="18" charset="2"/>
              </a:rPr>
              <a:t></a:t>
            </a:r>
            <a:r>
              <a:rPr lang="en-US" altLang="en-US"/>
              <a:t>m (with two detectors back to back)</a:t>
            </a:r>
          </a:p>
          <a:p>
            <a:pPr lvl="1"/>
            <a:r>
              <a:rPr lang="en-US" altLang="en-US"/>
              <a:t>Detectors associated with a system of coincidence/anticoincidence logic</a:t>
            </a:r>
          </a:p>
        </p:txBody>
      </p:sp>
      <p:grpSp>
        <p:nvGrpSpPr>
          <p:cNvPr id="340996" name="Group 4">
            <a:extLst>
              <a:ext uri="{FF2B5EF4-FFF2-40B4-BE49-F238E27FC236}">
                <a16:creationId xmlns:a16="http://schemas.microsoft.com/office/drawing/2014/main" xmlns="" id="{3C623D4B-74CE-41C0-8935-12831DC68C7D}"/>
              </a:ext>
            </a:extLst>
          </p:cNvPr>
          <p:cNvGrpSpPr>
            <a:grpSpLocks/>
          </p:cNvGrpSpPr>
          <p:nvPr/>
        </p:nvGrpSpPr>
        <p:grpSpPr bwMode="auto">
          <a:xfrm>
            <a:off x="2590800" y="3352801"/>
            <a:ext cx="3200400" cy="2951163"/>
            <a:chOff x="672" y="2112"/>
            <a:chExt cx="2016" cy="1859"/>
          </a:xfrm>
        </p:grpSpPr>
        <p:pic>
          <p:nvPicPr>
            <p:cNvPr id="340997" name="Picture 5">
              <a:extLst>
                <a:ext uri="{FF2B5EF4-FFF2-40B4-BE49-F238E27FC236}">
                  <a16:creationId xmlns:a16="http://schemas.microsoft.com/office/drawing/2014/main" xmlns="" id="{2A31F02B-0F7A-4490-8969-20AA35DFE91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2" y="2112"/>
              <a:ext cx="2016" cy="1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0998" name="Rectangle 6">
              <a:extLst>
                <a:ext uri="{FF2B5EF4-FFF2-40B4-BE49-F238E27FC236}">
                  <a16:creationId xmlns:a16="http://schemas.microsoft.com/office/drawing/2014/main" xmlns="" id="{5C16E1F2-136B-4F99-A700-4D7FE9970E63}"/>
                </a:ext>
              </a:extLst>
            </p:cNvPr>
            <p:cNvSpPr>
              <a:spLocks noChangeArrowheads="1"/>
            </p:cNvSpPr>
            <p:nvPr/>
          </p:nvSpPr>
          <p:spPr bwMode="auto">
            <a:xfrm>
              <a:off x="1056" y="2208"/>
              <a:ext cx="633" cy="685"/>
            </a:xfrm>
            <a:prstGeom prst="rect">
              <a:avLst/>
            </a:prstGeom>
            <a:solidFill>
              <a:schemeClr val="bg1"/>
            </a:solidFill>
            <a:ln>
              <a:noFill/>
            </a:ln>
            <a:effectLst/>
            <a:extLst>
              <a:ext uri="{91240B29-F687-4F45-9708-019B960494DF}">
                <a14:hiddenLine xmlns:a14="http://schemas.microsoft.com/office/drawing/2010/main" xmlns="" w="63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aphicFrame>
          <p:nvGraphicFramePr>
            <p:cNvPr id="340999" name="Object 7">
              <a:extLst>
                <a:ext uri="{FF2B5EF4-FFF2-40B4-BE49-F238E27FC236}">
                  <a16:creationId xmlns:a16="http://schemas.microsoft.com/office/drawing/2014/main" xmlns="" id="{EB804C59-05E4-461E-AD5C-D1F066C16F0E}"/>
                </a:ext>
              </a:extLst>
            </p:cNvPr>
            <p:cNvGraphicFramePr>
              <a:graphicFrameLocks noChangeAspect="1"/>
            </p:cNvGraphicFramePr>
            <p:nvPr/>
          </p:nvGraphicFramePr>
          <p:xfrm>
            <a:off x="1070" y="2459"/>
            <a:ext cx="605" cy="230"/>
          </p:xfrm>
          <a:graphic>
            <a:graphicData uri="http://schemas.openxmlformats.org/presentationml/2006/ole">
              <p:oleObj spid="_x0000_s4133" name="Equation" r:id="rId4" imgW="698040" imgH="253800" progId="">
                <p:embed/>
              </p:oleObj>
            </a:graphicData>
          </a:graphic>
        </p:graphicFrame>
        <p:graphicFrame>
          <p:nvGraphicFramePr>
            <p:cNvPr id="341000" name="Object 8">
              <a:extLst>
                <a:ext uri="{FF2B5EF4-FFF2-40B4-BE49-F238E27FC236}">
                  <a16:creationId xmlns:a16="http://schemas.microsoft.com/office/drawing/2014/main" xmlns="" id="{3A99C92C-8D7A-4E78-A0E9-0FBD92F5F97F}"/>
                </a:ext>
              </a:extLst>
            </p:cNvPr>
            <p:cNvGraphicFramePr>
              <a:graphicFrameLocks noChangeAspect="1"/>
            </p:cNvGraphicFramePr>
            <p:nvPr/>
          </p:nvGraphicFramePr>
          <p:xfrm>
            <a:off x="1070" y="2699"/>
            <a:ext cx="576" cy="201"/>
          </p:xfrm>
          <a:graphic>
            <a:graphicData uri="http://schemas.openxmlformats.org/presentationml/2006/ole">
              <p:oleObj spid="_x0000_s4134" name="Equation" r:id="rId5" imgW="660240" imgH="228600" progId="">
                <p:embed/>
              </p:oleObj>
            </a:graphicData>
          </a:graphic>
        </p:graphicFrame>
        <p:graphicFrame>
          <p:nvGraphicFramePr>
            <p:cNvPr id="341001" name="Object 9">
              <a:extLst>
                <a:ext uri="{FF2B5EF4-FFF2-40B4-BE49-F238E27FC236}">
                  <a16:creationId xmlns:a16="http://schemas.microsoft.com/office/drawing/2014/main" xmlns="" id="{5CB1258C-A6AE-4DDB-ABC4-1A742FF598D6}"/>
                </a:ext>
              </a:extLst>
            </p:cNvPr>
            <p:cNvGraphicFramePr>
              <a:graphicFrameLocks noChangeAspect="1"/>
            </p:cNvGraphicFramePr>
            <p:nvPr/>
          </p:nvGraphicFramePr>
          <p:xfrm>
            <a:off x="1070" y="2219"/>
            <a:ext cx="605" cy="230"/>
          </p:xfrm>
          <a:graphic>
            <a:graphicData uri="http://schemas.openxmlformats.org/presentationml/2006/ole">
              <p:oleObj spid="_x0000_s4135" name="Equation" r:id="rId6" imgW="698040" imgH="253800" progId="">
                <p:embed/>
              </p:oleObj>
            </a:graphicData>
          </a:graphic>
        </p:graphicFrame>
      </p:grpSp>
      <p:grpSp>
        <p:nvGrpSpPr>
          <p:cNvPr id="341002" name="Group 10">
            <a:extLst>
              <a:ext uri="{FF2B5EF4-FFF2-40B4-BE49-F238E27FC236}">
                <a16:creationId xmlns:a16="http://schemas.microsoft.com/office/drawing/2014/main" xmlns="" id="{E1F52241-3957-47AA-92CD-85B7768106CF}"/>
              </a:ext>
            </a:extLst>
          </p:cNvPr>
          <p:cNvGrpSpPr>
            <a:grpSpLocks/>
          </p:cNvGrpSpPr>
          <p:nvPr/>
        </p:nvGrpSpPr>
        <p:grpSpPr bwMode="auto">
          <a:xfrm>
            <a:off x="6629400" y="3352801"/>
            <a:ext cx="3094038" cy="2938463"/>
            <a:chOff x="3216" y="2112"/>
            <a:chExt cx="1949" cy="1851"/>
          </a:xfrm>
        </p:grpSpPr>
        <p:pic>
          <p:nvPicPr>
            <p:cNvPr id="341003" name="Picture 11">
              <a:extLst>
                <a:ext uri="{FF2B5EF4-FFF2-40B4-BE49-F238E27FC236}">
                  <a16:creationId xmlns:a16="http://schemas.microsoft.com/office/drawing/2014/main" xmlns="" id="{DF8886E0-69F8-48B2-93C3-2AB1DA3FBC96}"/>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16" y="2112"/>
              <a:ext cx="1949" cy="1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341004" name="Object 12">
              <a:extLst>
                <a:ext uri="{FF2B5EF4-FFF2-40B4-BE49-F238E27FC236}">
                  <a16:creationId xmlns:a16="http://schemas.microsoft.com/office/drawing/2014/main" xmlns="" id="{B6CA0253-B3BF-4920-A2FF-CF0286902BCF}"/>
                </a:ext>
              </a:extLst>
            </p:cNvPr>
            <p:cNvGraphicFramePr>
              <a:graphicFrameLocks noChangeAspect="1"/>
            </p:cNvGraphicFramePr>
            <p:nvPr/>
          </p:nvGraphicFramePr>
          <p:xfrm>
            <a:off x="3570" y="2203"/>
            <a:ext cx="605" cy="230"/>
          </p:xfrm>
          <a:graphic>
            <a:graphicData uri="http://schemas.openxmlformats.org/presentationml/2006/ole">
              <p:oleObj spid="_x0000_s4136" name="Equation" r:id="rId8" imgW="698040" imgH="253800" progId="">
                <p:embed/>
              </p:oleObj>
            </a:graphicData>
          </a:graphic>
        </p:graphicFrame>
      </p:grpSp>
      <p:grpSp>
        <p:nvGrpSpPr>
          <p:cNvPr id="341005" name="Group 13">
            <a:extLst>
              <a:ext uri="{FF2B5EF4-FFF2-40B4-BE49-F238E27FC236}">
                <a16:creationId xmlns:a16="http://schemas.microsoft.com/office/drawing/2014/main" xmlns="" id="{B6ADB597-7DC9-4965-BBEA-862B323DADDC}"/>
              </a:ext>
            </a:extLst>
          </p:cNvPr>
          <p:cNvGrpSpPr>
            <a:grpSpLocks/>
          </p:cNvGrpSpPr>
          <p:nvPr/>
        </p:nvGrpSpPr>
        <p:grpSpPr bwMode="auto">
          <a:xfrm>
            <a:off x="8229600" y="1066800"/>
            <a:ext cx="1752600" cy="2211388"/>
            <a:chOff x="4224" y="672"/>
            <a:chExt cx="1104" cy="1393"/>
          </a:xfrm>
        </p:grpSpPr>
        <p:grpSp>
          <p:nvGrpSpPr>
            <p:cNvPr id="341006" name="Group 14">
              <a:extLst>
                <a:ext uri="{FF2B5EF4-FFF2-40B4-BE49-F238E27FC236}">
                  <a16:creationId xmlns:a16="http://schemas.microsoft.com/office/drawing/2014/main" xmlns="" id="{31CC4786-0D28-4382-993F-8D5852E9C81C}"/>
                </a:ext>
              </a:extLst>
            </p:cNvPr>
            <p:cNvGrpSpPr>
              <a:grpSpLocks/>
            </p:cNvGrpSpPr>
            <p:nvPr/>
          </p:nvGrpSpPr>
          <p:grpSpPr bwMode="auto">
            <a:xfrm>
              <a:off x="4381" y="672"/>
              <a:ext cx="864" cy="1393"/>
              <a:chOff x="4381" y="672"/>
              <a:chExt cx="864" cy="1393"/>
            </a:xfrm>
          </p:grpSpPr>
          <p:sp>
            <p:nvSpPr>
              <p:cNvPr id="341007" name="Rectangle 15">
                <a:extLst>
                  <a:ext uri="{FF2B5EF4-FFF2-40B4-BE49-F238E27FC236}">
                    <a16:creationId xmlns:a16="http://schemas.microsoft.com/office/drawing/2014/main" xmlns="" id="{F9ADBD34-C484-499F-B14D-A02390628EE9}"/>
                  </a:ext>
                </a:extLst>
              </p:cNvPr>
              <p:cNvSpPr>
                <a:spLocks noChangeArrowheads="1"/>
              </p:cNvSpPr>
              <p:nvPr/>
            </p:nvSpPr>
            <p:spPr bwMode="auto">
              <a:xfrm>
                <a:off x="4464" y="672"/>
                <a:ext cx="96" cy="110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1008" name="Rectangle 16">
                <a:extLst>
                  <a:ext uri="{FF2B5EF4-FFF2-40B4-BE49-F238E27FC236}">
                    <a16:creationId xmlns:a16="http://schemas.microsoft.com/office/drawing/2014/main" xmlns="" id="{0987925E-AC86-412C-A12A-CB94878312CE}"/>
                  </a:ext>
                </a:extLst>
              </p:cNvPr>
              <p:cNvSpPr>
                <a:spLocks noChangeArrowheads="1"/>
              </p:cNvSpPr>
              <p:nvPr/>
            </p:nvSpPr>
            <p:spPr bwMode="auto">
              <a:xfrm>
                <a:off x="4681" y="672"/>
                <a:ext cx="96" cy="110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1009" name="Rectangle 17">
                <a:extLst>
                  <a:ext uri="{FF2B5EF4-FFF2-40B4-BE49-F238E27FC236}">
                    <a16:creationId xmlns:a16="http://schemas.microsoft.com/office/drawing/2014/main" xmlns="" id="{25B2272D-0A53-45F0-B6E4-CC0CD37910AF}"/>
                  </a:ext>
                </a:extLst>
              </p:cNvPr>
              <p:cNvSpPr>
                <a:spLocks noChangeArrowheads="1"/>
              </p:cNvSpPr>
              <p:nvPr/>
            </p:nvSpPr>
            <p:spPr bwMode="auto">
              <a:xfrm>
                <a:off x="4800" y="672"/>
                <a:ext cx="96" cy="110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1010" name="Rectangle 18">
                <a:extLst>
                  <a:ext uri="{FF2B5EF4-FFF2-40B4-BE49-F238E27FC236}">
                    <a16:creationId xmlns:a16="http://schemas.microsoft.com/office/drawing/2014/main" xmlns="" id="{4A170BEB-7707-4F0C-A1C0-E10546AED629}"/>
                  </a:ext>
                </a:extLst>
              </p:cNvPr>
              <p:cNvSpPr>
                <a:spLocks noChangeArrowheads="1"/>
              </p:cNvSpPr>
              <p:nvPr/>
            </p:nvSpPr>
            <p:spPr bwMode="auto">
              <a:xfrm>
                <a:off x="5015" y="672"/>
                <a:ext cx="96" cy="110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1011" name="Text Box 19">
                <a:extLst>
                  <a:ext uri="{FF2B5EF4-FFF2-40B4-BE49-F238E27FC236}">
                    <a16:creationId xmlns:a16="http://schemas.microsoft.com/office/drawing/2014/main" xmlns="" id="{FF4390ED-A792-48B4-9CD9-30D181D27327}"/>
                  </a:ext>
                </a:extLst>
              </p:cNvPr>
              <p:cNvSpPr txBox="1">
                <a:spLocks noChangeArrowheads="1"/>
              </p:cNvSpPr>
              <p:nvPr/>
            </p:nvSpPr>
            <p:spPr bwMode="auto">
              <a:xfrm>
                <a:off x="4381" y="1796"/>
                <a:ext cx="864"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2200"/>
                  <a:t>F    T   O</a:t>
                </a:r>
              </a:p>
            </p:txBody>
          </p:sp>
        </p:grpSp>
        <p:sp>
          <p:nvSpPr>
            <p:cNvPr id="341012" name="Line 20">
              <a:extLst>
                <a:ext uri="{FF2B5EF4-FFF2-40B4-BE49-F238E27FC236}">
                  <a16:creationId xmlns:a16="http://schemas.microsoft.com/office/drawing/2014/main" xmlns="" id="{52138648-2948-4A5C-8978-F8B939D20247}"/>
                </a:ext>
              </a:extLst>
            </p:cNvPr>
            <p:cNvSpPr>
              <a:spLocks noChangeShapeType="1"/>
            </p:cNvSpPr>
            <p:nvPr/>
          </p:nvSpPr>
          <p:spPr bwMode="auto">
            <a:xfrm flipH="1">
              <a:off x="5136" y="816"/>
              <a:ext cx="192"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1013" name="Line 21">
              <a:extLst>
                <a:ext uri="{FF2B5EF4-FFF2-40B4-BE49-F238E27FC236}">
                  <a16:creationId xmlns:a16="http://schemas.microsoft.com/office/drawing/2014/main" xmlns="" id="{D630AC88-DA06-4675-B00C-48116D7342D6}"/>
                </a:ext>
              </a:extLst>
            </p:cNvPr>
            <p:cNvSpPr>
              <a:spLocks noChangeShapeType="1"/>
            </p:cNvSpPr>
            <p:nvPr/>
          </p:nvSpPr>
          <p:spPr bwMode="auto">
            <a:xfrm flipH="1" flipV="1">
              <a:off x="5136" y="1008"/>
              <a:ext cx="192"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1014" name="Line 22">
              <a:extLst>
                <a:ext uri="{FF2B5EF4-FFF2-40B4-BE49-F238E27FC236}">
                  <a16:creationId xmlns:a16="http://schemas.microsoft.com/office/drawing/2014/main" xmlns="" id="{E21FF536-A1BB-47A5-A578-6C2B3F10ABE9}"/>
                </a:ext>
              </a:extLst>
            </p:cNvPr>
            <p:cNvSpPr>
              <a:spLocks noChangeShapeType="1"/>
            </p:cNvSpPr>
            <p:nvPr/>
          </p:nvSpPr>
          <p:spPr bwMode="auto">
            <a:xfrm>
              <a:off x="4224" y="768"/>
              <a:ext cx="192"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1015" name="Line 23">
              <a:extLst>
                <a:ext uri="{FF2B5EF4-FFF2-40B4-BE49-F238E27FC236}">
                  <a16:creationId xmlns:a16="http://schemas.microsoft.com/office/drawing/2014/main" xmlns="" id="{E5AD583F-48FA-41B6-A661-8CAFA40EA824}"/>
                </a:ext>
              </a:extLst>
            </p:cNvPr>
            <p:cNvSpPr>
              <a:spLocks noChangeShapeType="1"/>
            </p:cNvSpPr>
            <p:nvPr/>
          </p:nvSpPr>
          <p:spPr bwMode="auto">
            <a:xfrm flipH="1">
              <a:off x="5136" y="1248"/>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1016" name="Line 24">
              <a:extLst>
                <a:ext uri="{FF2B5EF4-FFF2-40B4-BE49-F238E27FC236}">
                  <a16:creationId xmlns:a16="http://schemas.microsoft.com/office/drawing/2014/main" xmlns="" id="{95378B90-DA70-40C5-8F55-DC6C5B542E91}"/>
                </a:ext>
              </a:extLst>
            </p:cNvPr>
            <p:cNvSpPr>
              <a:spLocks noChangeShapeType="1"/>
            </p:cNvSpPr>
            <p:nvPr/>
          </p:nvSpPr>
          <p:spPr bwMode="auto">
            <a:xfrm flipH="1">
              <a:off x="5136" y="1440"/>
              <a:ext cx="192"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1017" name="Line 25">
              <a:extLst>
                <a:ext uri="{FF2B5EF4-FFF2-40B4-BE49-F238E27FC236}">
                  <a16:creationId xmlns:a16="http://schemas.microsoft.com/office/drawing/2014/main" xmlns="" id="{1252037B-3403-4B66-A1BA-3EA70BEC790D}"/>
                </a:ext>
              </a:extLst>
            </p:cNvPr>
            <p:cNvSpPr>
              <a:spLocks noChangeShapeType="1"/>
            </p:cNvSpPr>
            <p:nvPr/>
          </p:nvSpPr>
          <p:spPr bwMode="auto">
            <a:xfrm>
              <a:off x="4224" y="1104"/>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1018" name="Line 26">
              <a:extLst>
                <a:ext uri="{FF2B5EF4-FFF2-40B4-BE49-F238E27FC236}">
                  <a16:creationId xmlns:a16="http://schemas.microsoft.com/office/drawing/2014/main" xmlns="" id="{5EFCD7A2-E16B-4CC6-9042-2927FC2BCFE9}"/>
                </a:ext>
              </a:extLst>
            </p:cNvPr>
            <p:cNvSpPr>
              <a:spLocks noChangeShapeType="1"/>
            </p:cNvSpPr>
            <p:nvPr/>
          </p:nvSpPr>
          <p:spPr bwMode="auto">
            <a:xfrm flipV="1">
              <a:off x="4224" y="1248"/>
              <a:ext cx="19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1019" name="Line 27">
              <a:extLst>
                <a:ext uri="{FF2B5EF4-FFF2-40B4-BE49-F238E27FC236}">
                  <a16:creationId xmlns:a16="http://schemas.microsoft.com/office/drawing/2014/main" xmlns="" id="{323270AF-8907-49AE-8EFE-8BFE62C9F405}"/>
                </a:ext>
              </a:extLst>
            </p:cNvPr>
            <p:cNvSpPr>
              <a:spLocks noChangeShapeType="1"/>
            </p:cNvSpPr>
            <p:nvPr/>
          </p:nvSpPr>
          <p:spPr bwMode="auto">
            <a:xfrm>
              <a:off x="4224" y="1632"/>
              <a:ext cx="192"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4875182" y="336177"/>
            <a:ext cx="4950001" cy="410654"/>
          </a:xfrm>
          <a:prstGeom prst="rect">
            <a:avLst/>
          </a:prstGeom>
          <a:noFill/>
          <a:ln w="9525">
            <a:noFill/>
            <a:miter lim="800000"/>
            <a:headEnd/>
            <a:tailEnd/>
          </a:ln>
          <a:effectLst/>
        </p:spPr>
        <p:txBody>
          <a:bodyPr wrap="none" lIns="101882" tIns="50941" rIns="101882" bIns="50941">
            <a:spAutoFit/>
          </a:bodyPr>
          <a:lstStyle/>
          <a:p>
            <a:pPr algn="r" defTabSz="1019175" eaLnBrk="0" hangingPunct="0"/>
            <a:r>
              <a:rPr lang="en-US" sz="2000"/>
              <a:t>Typical Mission Objectives and Measurements</a:t>
            </a:r>
          </a:p>
        </p:txBody>
      </p:sp>
      <p:sp>
        <p:nvSpPr>
          <p:cNvPr id="199683" name="Oval 3"/>
          <p:cNvSpPr>
            <a:spLocks noChangeArrowheads="1"/>
          </p:cNvSpPr>
          <p:nvPr/>
        </p:nvSpPr>
        <p:spPr bwMode="auto">
          <a:xfrm>
            <a:off x="914016" y="3200681"/>
            <a:ext cx="1727970" cy="837640"/>
          </a:xfrm>
          <a:prstGeom prst="ellipse">
            <a:avLst/>
          </a:prstGeom>
          <a:noFill/>
          <a:ln w="28575">
            <a:solidFill>
              <a:schemeClr val="tx1"/>
            </a:solidFill>
            <a:round/>
            <a:headEnd/>
            <a:tailEnd/>
          </a:ln>
          <a:effectLst/>
        </p:spPr>
        <p:txBody>
          <a:bodyPr wrap="none" anchor="ctr"/>
          <a:lstStyle/>
          <a:p>
            <a:endParaRPr lang="en-US"/>
          </a:p>
        </p:txBody>
      </p:sp>
      <p:sp>
        <p:nvSpPr>
          <p:cNvPr id="199684" name="Text Box 4"/>
          <p:cNvSpPr txBox="1">
            <a:spLocks noChangeArrowheads="1"/>
          </p:cNvSpPr>
          <p:nvPr/>
        </p:nvSpPr>
        <p:spPr bwMode="auto">
          <a:xfrm>
            <a:off x="1407278" y="3364566"/>
            <a:ext cx="845353" cy="595319"/>
          </a:xfrm>
          <a:prstGeom prst="rect">
            <a:avLst/>
          </a:prstGeom>
          <a:noFill/>
          <a:ln w="9525">
            <a:noFill/>
            <a:miter lim="800000"/>
            <a:headEnd/>
            <a:tailEnd/>
          </a:ln>
          <a:effectLst/>
        </p:spPr>
        <p:txBody>
          <a:bodyPr wrap="none" lIns="101882" tIns="50941" rIns="101882" bIns="50941">
            <a:spAutoFit/>
          </a:bodyPr>
          <a:lstStyle/>
          <a:p>
            <a:pPr algn="ctr" defTabSz="1019175" eaLnBrk="0" hangingPunct="0"/>
            <a:r>
              <a:rPr lang="en-US" sz="1600"/>
              <a:t>Plasma</a:t>
            </a:r>
          </a:p>
          <a:p>
            <a:pPr algn="ctr" defTabSz="1019175" eaLnBrk="0" hangingPunct="0"/>
            <a:r>
              <a:rPr lang="en-US" sz="1600"/>
              <a:t>Heating</a:t>
            </a:r>
          </a:p>
        </p:txBody>
      </p:sp>
      <p:sp>
        <p:nvSpPr>
          <p:cNvPr id="199685" name="Oval 5"/>
          <p:cNvSpPr>
            <a:spLocks noChangeArrowheads="1"/>
          </p:cNvSpPr>
          <p:nvPr/>
        </p:nvSpPr>
        <p:spPr bwMode="auto">
          <a:xfrm>
            <a:off x="3454016" y="2591361"/>
            <a:ext cx="2620818" cy="837640"/>
          </a:xfrm>
          <a:prstGeom prst="ellipse">
            <a:avLst/>
          </a:prstGeom>
          <a:noFill/>
          <a:ln w="28575">
            <a:solidFill>
              <a:schemeClr val="tx1"/>
            </a:solidFill>
            <a:round/>
            <a:headEnd/>
            <a:tailEnd/>
          </a:ln>
          <a:effectLst/>
        </p:spPr>
        <p:txBody>
          <a:bodyPr wrap="none" anchor="ctr"/>
          <a:lstStyle/>
          <a:p>
            <a:endParaRPr lang="en-US"/>
          </a:p>
        </p:txBody>
      </p:sp>
      <p:sp>
        <p:nvSpPr>
          <p:cNvPr id="199686" name="Text Box 6"/>
          <p:cNvSpPr txBox="1">
            <a:spLocks noChangeArrowheads="1"/>
          </p:cNvSpPr>
          <p:nvPr/>
        </p:nvSpPr>
        <p:spPr bwMode="auto">
          <a:xfrm>
            <a:off x="4105175" y="2847696"/>
            <a:ext cx="1305029" cy="349098"/>
          </a:xfrm>
          <a:prstGeom prst="rect">
            <a:avLst/>
          </a:prstGeom>
          <a:noFill/>
          <a:ln w="9525">
            <a:noFill/>
            <a:miter lim="800000"/>
            <a:headEnd/>
            <a:tailEnd/>
          </a:ln>
          <a:effectLst/>
        </p:spPr>
        <p:txBody>
          <a:bodyPr wrap="none" lIns="101882" tIns="50941" rIns="101882" bIns="50941">
            <a:spAutoFit/>
          </a:bodyPr>
          <a:lstStyle/>
          <a:p>
            <a:pPr algn="ctr" defTabSz="1019175" eaLnBrk="0" hangingPunct="0"/>
            <a:r>
              <a:rPr lang="en-US" sz="1600"/>
              <a:t>Plasma Flows</a:t>
            </a:r>
          </a:p>
        </p:txBody>
      </p:sp>
      <p:sp>
        <p:nvSpPr>
          <p:cNvPr id="199687" name="Oval 7"/>
          <p:cNvSpPr>
            <a:spLocks noChangeArrowheads="1"/>
          </p:cNvSpPr>
          <p:nvPr/>
        </p:nvSpPr>
        <p:spPr bwMode="auto">
          <a:xfrm>
            <a:off x="7265940" y="2972361"/>
            <a:ext cx="2620818" cy="837640"/>
          </a:xfrm>
          <a:prstGeom prst="ellipse">
            <a:avLst/>
          </a:prstGeom>
          <a:noFill/>
          <a:ln w="28575">
            <a:solidFill>
              <a:schemeClr val="tx1"/>
            </a:solidFill>
            <a:round/>
            <a:headEnd/>
            <a:tailEnd/>
          </a:ln>
          <a:effectLst/>
        </p:spPr>
        <p:txBody>
          <a:bodyPr wrap="none" anchor="ctr"/>
          <a:lstStyle/>
          <a:p>
            <a:endParaRPr lang="en-US"/>
          </a:p>
        </p:txBody>
      </p:sp>
      <p:sp>
        <p:nvSpPr>
          <p:cNvPr id="199688" name="Text Box 8"/>
          <p:cNvSpPr txBox="1">
            <a:spLocks noChangeArrowheads="1"/>
          </p:cNvSpPr>
          <p:nvPr/>
        </p:nvSpPr>
        <p:spPr bwMode="auto">
          <a:xfrm>
            <a:off x="7961940" y="3200681"/>
            <a:ext cx="1344271" cy="349098"/>
          </a:xfrm>
          <a:prstGeom prst="rect">
            <a:avLst/>
          </a:prstGeom>
          <a:noFill/>
          <a:ln w="9525">
            <a:noFill/>
            <a:miter lim="800000"/>
            <a:headEnd/>
            <a:tailEnd/>
          </a:ln>
          <a:effectLst/>
        </p:spPr>
        <p:txBody>
          <a:bodyPr wrap="none" lIns="101882" tIns="50941" rIns="101882" bIns="50941">
            <a:spAutoFit/>
          </a:bodyPr>
          <a:lstStyle/>
          <a:p>
            <a:pPr algn="ctr" defTabSz="1019175" eaLnBrk="0" hangingPunct="0"/>
            <a:r>
              <a:rPr lang="en-US" sz="1600"/>
              <a:t>Plasma Waves</a:t>
            </a:r>
          </a:p>
        </p:txBody>
      </p:sp>
      <p:sp>
        <p:nvSpPr>
          <p:cNvPr id="199689" name="Oval 9"/>
          <p:cNvSpPr>
            <a:spLocks noChangeArrowheads="1"/>
          </p:cNvSpPr>
          <p:nvPr/>
        </p:nvSpPr>
        <p:spPr bwMode="auto">
          <a:xfrm>
            <a:off x="2726653" y="4038320"/>
            <a:ext cx="5128105" cy="839040"/>
          </a:xfrm>
          <a:prstGeom prst="ellipse">
            <a:avLst/>
          </a:prstGeom>
          <a:noFill/>
          <a:ln w="28575">
            <a:solidFill>
              <a:schemeClr val="tx1"/>
            </a:solidFill>
            <a:round/>
            <a:headEnd/>
            <a:tailEnd/>
          </a:ln>
          <a:effectLst/>
        </p:spPr>
        <p:txBody>
          <a:bodyPr wrap="none" anchor="ctr"/>
          <a:lstStyle/>
          <a:p>
            <a:endParaRPr lang="en-US"/>
          </a:p>
        </p:txBody>
      </p:sp>
      <p:sp>
        <p:nvSpPr>
          <p:cNvPr id="199690" name="Text Box 10"/>
          <p:cNvSpPr txBox="1">
            <a:spLocks noChangeArrowheads="1"/>
          </p:cNvSpPr>
          <p:nvPr/>
        </p:nvSpPr>
        <p:spPr bwMode="auto">
          <a:xfrm>
            <a:off x="3240621" y="4130769"/>
            <a:ext cx="4055910" cy="595319"/>
          </a:xfrm>
          <a:prstGeom prst="rect">
            <a:avLst/>
          </a:prstGeom>
          <a:noFill/>
          <a:ln w="9525">
            <a:noFill/>
            <a:miter lim="800000"/>
            <a:headEnd/>
            <a:tailEnd/>
          </a:ln>
          <a:effectLst/>
        </p:spPr>
        <p:txBody>
          <a:bodyPr wrap="none" lIns="101882" tIns="50941" rIns="101882" bIns="50941">
            <a:spAutoFit/>
          </a:bodyPr>
          <a:lstStyle/>
          <a:p>
            <a:pPr algn="ctr" defTabSz="1019175" eaLnBrk="0" hangingPunct="0"/>
            <a:r>
              <a:rPr lang="en-US" sz="1600"/>
              <a:t>Magnetic Field Reconfiguration</a:t>
            </a:r>
          </a:p>
          <a:p>
            <a:pPr algn="ctr" defTabSz="1019175" eaLnBrk="0" hangingPunct="0"/>
            <a:r>
              <a:rPr lang="en-US" sz="1600"/>
              <a:t>(Reconnection, Current Diversion/Disruption)</a:t>
            </a:r>
          </a:p>
        </p:txBody>
      </p:sp>
      <p:pic>
        <p:nvPicPr>
          <p:cNvPr id="199691" name="Picture 11" descr="Mit_Interfaceplatte"/>
          <p:cNvPicPr>
            <a:picLocks noChangeAspect="1" noChangeArrowheads="1"/>
          </p:cNvPicPr>
          <p:nvPr/>
        </p:nvPicPr>
        <p:blipFill>
          <a:blip r:embed="rId2"/>
          <a:srcRect/>
          <a:stretch>
            <a:fillRect/>
          </a:stretch>
        </p:blipFill>
        <p:spPr bwMode="auto">
          <a:xfrm>
            <a:off x="5689985" y="5181320"/>
            <a:ext cx="1637530" cy="963706"/>
          </a:xfrm>
          <a:prstGeom prst="rect">
            <a:avLst/>
          </a:prstGeom>
          <a:noFill/>
        </p:spPr>
      </p:pic>
      <p:pic>
        <p:nvPicPr>
          <p:cNvPr id="199692" name="Picture 12" descr="Assemblage_1"/>
          <p:cNvPicPr>
            <a:picLocks noChangeAspect="1" noChangeArrowheads="1"/>
          </p:cNvPicPr>
          <p:nvPr/>
        </p:nvPicPr>
        <p:blipFill>
          <a:blip r:embed="rId3"/>
          <a:srcRect t="2563" b="2563"/>
          <a:stretch>
            <a:fillRect/>
          </a:stretch>
        </p:blipFill>
        <p:spPr bwMode="auto">
          <a:xfrm>
            <a:off x="9956030" y="3810000"/>
            <a:ext cx="1064107" cy="837640"/>
          </a:xfrm>
          <a:prstGeom prst="rect">
            <a:avLst/>
          </a:prstGeom>
          <a:noFill/>
        </p:spPr>
      </p:pic>
      <p:pic>
        <p:nvPicPr>
          <p:cNvPr id="199693" name="Picture 13" descr="ESA + IDPU"/>
          <p:cNvPicPr>
            <a:picLocks noChangeAspect="1" noChangeArrowheads="1"/>
          </p:cNvPicPr>
          <p:nvPr/>
        </p:nvPicPr>
        <p:blipFill>
          <a:blip r:embed="rId4"/>
          <a:srcRect/>
          <a:stretch>
            <a:fillRect/>
          </a:stretch>
        </p:blipFill>
        <p:spPr bwMode="auto">
          <a:xfrm>
            <a:off x="508000" y="1524000"/>
            <a:ext cx="1422016" cy="904875"/>
          </a:xfrm>
          <a:prstGeom prst="rect">
            <a:avLst/>
          </a:prstGeom>
          <a:noFill/>
          <a:ln w="9525">
            <a:noFill/>
            <a:miter lim="800000"/>
            <a:headEnd/>
            <a:tailEnd/>
          </a:ln>
        </p:spPr>
      </p:pic>
      <p:pic>
        <p:nvPicPr>
          <p:cNvPr id="199694" name="Picture 14" descr="buildup figure 7a"/>
          <p:cNvPicPr>
            <a:picLocks noChangeAspect="1" noChangeArrowheads="1"/>
          </p:cNvPicPr>
          <p:nvPr/>
        </p:nvPicPr>
        <p:blipFill>
          <a:blip r:embed="rId5"/>
          <a:srcRect t="14301" b="14301"/>
          <a:stretch>
            <a:fillRect/>
          </a:stretch>
        </p:blipFill>
        <p:spPr bwMode="auto">
          <a:xfrm>
            <a:off x="508000" y="4496361"/>
            <a:ext cx="1625985" cy="812426"/>
          </a:xfrm>
          <a:prstGeom prst="rect">
            <a:avLst/>
          </a:prstGeom>
          <a:noFill/>
          <a:ln w="9525">
            <a:noFill/>
            <a:miter lim="800000"/>
            <a:headEnd/>
            <a:tailEnd/>
          </a:ln>
        </p:spPr>
      </p:pic>
      <p:sp>
        <p:nvSpPr>
          <p:cNvPr id="199695" name="Text Box 15"/>
          <p:cNvSpPr txBox="1">
            <a:spLocks noChangeArrowheads="1"/>
          </p:cNvSpPr>
          <p:nvPr/>
        </p:nvSpPr>
        <p:spPr bwMode="auto">
          <a:xfrm>
            <a:off x="2133986" y="1599640"/>
            <a:ext cx="2524337" cy="703041"/>
          </a:xfrm>
          <a:prstGeom prst="rect">
            <a:avLst/>
          </a:prstGeom>
          <a:noFill/>
          <a:ln w="9525">
            <a:noFill/>
            <a:miter lim="800000"/>
            <a:headEnd/>
            <a:tailEnd/>
          </a:ln>
          <a:effectLst/>
        </p:spPr>
        <p:txBody>
          <a:bodyPr wrap="none" lIns="101882" tIns="50941" rIns="101882" bIns="50941">
            <a:spAutoFit/>
          </a:bodyPr>
          <a:lstStyle/>
          <a:p>
            <a:pPr defTabSz="1019175"/>
            <a:r>
              <a:rPr lang="en-US" sz="1300" b="1"/>
              <a:t>Electrostatic Analyzer (ESA)</a:t>
            </a:r>
          </a:p>
          <a:p>
            <a:pPr defTabSz="1019175"/>
            <a:r>
              <a:rPr lang="en-US" sz="1300" b="1"/>
              <a:t>3D e- and i+ from 5-30,000 eV</a:t>
            </a:r>
          </a:p>
          <a:p>
            <a:pPr defTabSz="1019175"/>
            <a:r>
              <a:rPr lang="en-US" sz="1300" b="1"/>
              <a:t>Once per spin (3-s period) </a:t>
            </a:r>
          </a:p>
        </p:txBody>
      </p:sp>
      <p:sp>
        <p:nvSpPr>
          <p:cNvPr id="199696" name="Text Box 16"/>
          <p:cNvSpPr txBox="1">
            <a:spLocks noChangeArrowheads="1"/>
          </p:cNvSpPr>
          <p:nvPr/>
        </p:nvSpPr>
        <p:spPr bwMode="auto">
          <a:xfrm>
            <a:off x="2235970" y="5105681"/>
            <a:ext cx="2336530" cy="903096"/>
          </a:xfrm>
          <a:prstGeom prst="rect">
            <a:avLst/>
          </a:prstGeom>
          <a:noFill/>
          <a:ln w="9525">
            <a:noFill/>
            <a:miter lim="800000"/>
            <a:headEnd/>
            <a:tailEnd/>
          </a:ln>
          <a:effectLst/>
        </p:spPr>
        <p:txBody>
          <a:bodyPr wrap="none" lIns="101882" tIns="50941" rIns="101882" bIns="50941">
            <a:spAutoFit/>
          </a:bodyPr>
          <a:lstStyle/>
          <a:p>
            <a:pPr defTabSz="1019175"/>
            <a:r>
              <a:rPr lang="en-US" sz="1300" b="1"/>
              <a:t>Solid State Telescope (SST)</a:t>
            </a:r>
          </a:p>
          <a:p>
            <a:pPr defTabSz="1019175"/>
            <a:r>
              <a:rPr lang="en-US" sz="1300" b="1"/>
              <a:t>3D e- 25-800 keV</a:t>
            </a:r>
          </a:p>
          <a:p>
            <a:pPr defTabSz="1019175"/>
            <a:r>
              <a:rPr lang="en-US" sz="1300" b="1"/>
              <a:t>3D i+ 25 keV- 6 MeV</a:t>
            </a:r>
          </a:p>
          <a:p>
            <a:pPr defTabSz="1019175"/>
            <a:r>
              <a:rPr lang="en-US" sz="1300" b="1"/>
              <a:t>Once per spin (3-s period) </a:t>
            </a:r>
          </a:p>
        </p:txBody>
      </p:sp>
      <p:sp>
        <p:nvSpPr>
          <p:cNvPr id="199697" name="Text Box 17"/>
          <p:cNvSpPr txBox="1">
            <a:spLocks noChangeArrowheads="1"/>
          </p:cNvSpPr>
          <p:nvPr/>
        </p:nvSpPr>
        <p:spPr bwMode="auto">
          <a:xfrm>
            <a:off x="7406410" y="5532905"/>
            <a:ext cx="2740807" cy="703041"/>
          </a:xfrm>
          <a:prstGeom prst="rect">
            <a:avLst/>
          </a:prstGeom>
          <a:noFill/>
          <a:ln w="9525">
            <a:noFill/>
            <a:miter lim="800000"/>
            <a:headEnd/>
            <a:tailEnd/>
          </a:ln>
          <a:effectLst/>
        </p:spPr>
        <p:txBody>
          <a:bodyPr wrap="none" lIns="101882" tIns="50941" rIns="101882" bIns="50941">
            <a:spAutoFit/>
          </a:bodyPr>
          <a:lstStyle/>
          <a:p>
            <a:pPr defTabSz="1019175"/>
            <a:r>
              <a:rPr lang="en-US" sz="1300" b="1"/>
              <a:t>Flux Gate Magnetometer (FGM)</a:t>
            </a:r>
          </a:p>
          <a:p>
            <a:pPr defTabSz="1019175"/>
            <a:r>
              <a:rPr lang="en-US" sz="1300" b="1"/>
              <a:t>3-axis B-Field</a:t>
            </a:r>
          </a:p>
          <a:p>
            <a:pPr defTabSz="1019175"/>
            <a:r>
              <a:rPr lang="en-US" sz="1300" b="1"/>
              <a:t>0-128 Hz</a:t>
            </a:r>
          </a:p>
        </p:txBody>
      </p:sp>
      <p:pic>
        <p:nvPicPr>
          <p:cNvPr id="199698" name="Picture 18" descr="complete_probe-15apr2004"/>
          <p:cNvPicPr>
            <a:picLocks noChangeAspect="1" noChangeArrowheads="1"/>
          </p:cNvPicPr>
          <p:nvPr/>
        </p:nvPicPr>
        <p:blipFill>
          <a:blip r:embed="rId6"/>
          <a:srcRect/>
          <a:stretch>
            <a:fillRect/>
          </a:stretch>
        </p:blipFill>
        <p:spPr bwMode="auto">
          <a:xfrm>
            <a:off x="6299970" y="1218640"/>
            <a:ext cx="2844030" cy="1571625"/>
          </a:xfrm>
          <a:prstGeom prst="rect">
            <a:avLst/>
          </a:prstGeom>
          <a:noFill/>
        </p:spPr>
      </p:pic>
      <p:sp>
        <p:nvSpPr>
          <p:cNvPr id="199699" name="Text Box 19"/>
          <p:cNvSpPr txBox="1">
            <a:spLocks noChangeArrowheads="1"/>
          </p:cNvSpPr>
          <p:nvPr/>
        </p:nvSpPr>
        <p:spPr bwMode="auto">
          <a:xfrm>
            <a:off x="8331970" y="4770905"/>
            <a:ext cx="2864880" cy="703041"/>
          </a:xfrm>
          <a:prstGeom prst="rect">
            <a:avLst/>
          </a:prstGeom>
          <a:noFill/>
          <a:ln w="9525">
            <a:noFill/>
            <a:miter lim="800000"/>
            <a:headEnd/>
            <a:tailEnd/>
          </a:ln>
          <a:effectLst/>
        </p:spPr>
        <p:txBody>
          <a:bodyPr wrap="none" lIns="101882" tIns="50941" rIns="101882" bIns="50941">
            <a:spAutoFit/>
          </a:bodyPr>
          <a:lstStyle/>
          <a:p>
            <a:pPr defTabSz="1019175"/>
            <a:r>
              <a:rPr lang="en-US" sz="1300" b="1"/>
              <a:t>Search Coil Magnetometer (SCM)</a:t>
            </a:r>
          </a:p>
          <a:p>
            <a:pPr defTabSz="1019175"/>
            <a:r>
              <a:rPr lang="en-US" sz="1300" b="1"/>
              <a:t>3-axis B-Field</a:t>
            </a:r>
          </a:p>
          <a:p>
            <a:pPr defTabSz="1019175"/>
            <a:r>
              <a:rPr lang="en-US" sz="1300" b="1"/>
              <a:t>10-4000 Hz</a:t>
            </a:r>
          </a:p>
        </p:txBody>
      </p:sp>
      <p:sp>
        <p:nvSpPr>
          <p:cNvPr id="199700" name="Text Box 20"/>
          <p:cNvSpPr txBox="1">
            <a:spLocks noChangeArrowheads="1"/>
          </p:cNvSpPr>
          <p:nvPr/>
        </p:nvSpPr>
        <p:spPr bwMode="auto">
          <a:xfrm>
            <a:off x="8331969" y="1143000"/>
            <a:ext cx="2594228" cy="703041"/>
          </a:xfrm>
          <a:prstGeom prst="rect">
            <a:avLst/>
          </a:prstGeom>
          <a:noFill/>
          <a:ln w="9525">
            <a:noFill/>
            <a:miter lim="800000"/>
            <a:headEnd/>
            <a:tailEnd/>
          </a:ln>
          <a:effectLst/>
        </p:spPr>
        <p:txBody>
          <a:bodyPr wrap="none" lIns="101882" tIns="50941" rIns="101882" bIns="50941">
            <a:spAutoFit/>
          </a:bodyPr>
          <a:lstStyle/>
          <a:p>
            <a:pPr defTabSz="1019175"/>
            <a:r>
              <a:rPr lang="en-US" sz="1300" b="1"/>
              <a:t>Electric Field Instrument (EFI)</a:t>
            </a:r>
          </a:p>
          <a:p>
            <a:pPr defTabSz="1019175"/>
            <a:r>
              <a:rPr lang="en-US" sz="1300" b="1"/>
              <a:t>3-axis E-Field</a:t>
            </a:r>
          </a:p>
          <a:p>
            <a:pPr defTabSz="1019175"/>
            <a:r>
              <a:rPr lang="en-US" sz="1300" b="1"/>
              <a:t>0-4000 Hz</a:t>
            </a:r>
          </a:p>
        </p:txBody>
      </p:sp>
      <p:sp>
        <p:nvSpPr>
          <p:cNvPr id="199701" name="Line 21"/>
          <p:cNvSpPr>
            <a:spLocks noChangeShapeType="1"/>
          </p:cNvSpPr>
          <p:nvPr/>
        </p:nvSpPr>
        <p:spPr bwMode="auto">
          <a:xfrm>
            <a:off x="1727970" y="2210361"/>
            <a:ext cx="2540000" cy="609320"/>
          </a:xfrm>
          <a:prstGeom prst="line">
            <a:avLst/>
          </a:prstGeom>
          <a:noFill/>
          <a:ln w="19050">
            <a:solidFill>
              <a:schemeClr val="tx1"/>
            </a:solidFill>
            <a:round/>
            <a:headEnd/>
            <a:tailEnd type="triangle" w="med" len="med"/>
          </a:ln>
          <a:effectLst/>
        </p:spPr>
        <p:txBody>
          <a:bodyPr/>
          <a:lstStyle/>
          <a:p>
            <a:endParaRPr lang="en-US"/>
          </a:p>
        </p:txBody>
      </p:sp>
      <p:sp>
        <p:nvSpPr>
          <p:cNvPr id="199702" name="Line 22"/>
          <p:cNvSpPr>
            <a:spLocks noChangeShapeType="1"/>
          </p:cNvSpPr>
          <p:nvPr/>
        </p:nvSpPr>
        <p:spPr bwMode="auto">
          <a:xfrm>
            <a:off x="1727970" y="2210360"/>
            <a:ext cx="100061" cy="1143000"/>
          </a:xfrm>
          <a:prstGeom prst="line">
            <a:avLst/>
          </a:prstGeom>
          <a:noFill/>
          <a:ln w="19050">
            <a:solidFill>
              <a:schemeClr val="tx1"/>
            </a:solidFill>
            <a:round/>
            <a:headEnd/>
            <a:tailEnd type="triangle" w="med" len="med"/>
          </a:ln>
          <a:effectLst/>
        </p:spPr>
        <p:txBody>
          <a:bodyPr/>
          <a:lstStyle/>
          <a:p>
            <a:endParaRPr lang="en-US"/>
          </a:p>
        </p:txBody>
      </p:sp>
      <p:sp>
        <p:nvSpPr>
          <p:cNvPr id="199703" name="Line 23"/>
          <p:cNvSpPr>
            <a:spLocks noChangeShapeType="1"/>
          </p:cNvSpPr>
          <p:nvPr/>
        </p:nvSpPr>
        <p:spPr bwMode="auto">
          <a:xfrm flipV="1">
            <a:off x="1930016" y="3810000"/>
            <a:ext cx="0" cy="762000"/>
          </a:xfrm>
          <a:prstGeom prst="line">
            <a:avLst/>
          </a:prstGeom>
          <a:noFill/>
          <a:ln w="19050">
            <a:solidFill>
              <a:schemeClr val="tx1"/>
            </a:solidFill>
            <a:round/>
            <a:headEnd/>
            <a:tailEnd type="triangle" w="med" len="med"/>
          </a:ln>
          <a:effectLst/>
        </p:spPr>
        <p:txBody>
          <a:bodyPr/>
          <a:lstStyle/>
          <a:p>
            <a:endParaRPr lang="en-US"/>
          </a:p>
        </p:txBody>
      </p:sp>
      <p:sp>
        <p:nvSpPr>
          <p:cNvPr id="199704" name="Line 24"/>
          <p:cNvSpPr>
            <a:spLocks noChangeShapeType="1"/>
          </p:cNvSpPr>
          <p:nvPr/>
        </p:nvSpPr>
        <p:spPr bwMode="auto">
          <a:xfrm flipV="1">
            <a:off x="1930016" y="3123640"/>
            <a:ext cx="2235970" cy="1448360"/>
          </a:xfrm>
          <a:prstGeom prst="line">
            <a:avLst/>
          </a:prstGeom>
          <a:noFill/>
          <a:ln w="19050">
            <a:solidFill>
              <a:schemeClr val="tx1"/>
            </a:solidFill>
            <a:round/>
            <a:headEnd/>
            <a:tailEnd type="triangle" w="med" len="med"/>
          </a:ln>
          <a:effectLst/>
        </p:spPr>
        <p:txBody>
          <a:bodyPr/>
          <a:lstStyle/>
          <a:p>
            <a:endParaRPr lang="en-US"/>
          </a:p>
        </p:txBody>
      </p:sp>
      <p:sp>
        <p:nvSpPr>
          <p:cNvPr id="199705" name="Line 25"/>
          <p:cNvSpPr>
            <a:spLocks noChangeShapeType="1"/>
          </p:cNvSpPr>
          <p:nvPr/>
        </p:nvSpPr>
        <p:spPr bwMode="auto">
          <a:xfrm flipH="1" flipV="1">
            <a:off x="6299970" y="4647640"/>
            <a:ext cx="710046" cy="610721"/>
          </a:xfrm>
          <a:prstGeom prst="line">
            <a:avLst/>
          </a:prstGeom>
          <a:noFill/>
          <a:ln w="19050">
            <a:solidFill>
              <a:schemeClr val="tx1"/>
            </a:solidFill>
            <a:round/>
            <a:headEnd/>
            <a:tailEnd type="triangle" w="med" len="med"/>
          </a:ln>
          <a:effectLst/>
        </p:spPr>
        <p:txBody>
          <a:bodyPr/>
          <a:lstStyle/>
          <a:p>
            <a:endParaRPr lang="en-US"/>
          </a:p>
        </p:txBody>
      </p:sp>
      <p:sp>
        <p:nvSpPr>
          <p:cNvPr id="199706" name="Line 26"/>
          <p:cNvSpPr>
            <a:spLocks noChangeShapeType="1"/>
          </p:cNvSpPr>
          <p:nvPr/>
        </p:nvSpPr>
        <p:spPr bwMode="auto">
          <a:xfrm flipV="1">
            <a:off x="7010016" y="3581681"/>
            <a:ext cx="1422015" cy="1676680"/>
          </a:xfrm>
          <a:prstGeom prst="line">
            <a:avLst/>
          </a:prstGeom>
          <a:noFill/>
          <a:ln w="19050">
            <a:solidFill>
              <a:schemeClr val="tx1"/>
            </a:solidFill>
            <a:round/>
            <a:headEnd/>
            <a:tailEnd type="triangle" w="med" len="med"/>
          </a:ln>
          <a:effectLst/>
        </p:spPr>
        <p:txBody>
          <a:bodyPr/>
          <a:lstStyle/>
          <a:p>
            <a:endParaRPr lang="en-US"/>
          </a:p>
        </p:txBody>
      </p:sp>
      <p:sp>
        <p:nvSpPr>
          <p:cNvPr id="199707" name="Line 27"/>
          <p:cNvSpPr>
            <a:spLocks noChangeShapeType="1"/>
          </p:cNvSpPr>
          <p:nvPr/>
        </p:nvSpPr>
        <p:spPr bwMode="auto">
          <a:xfrm flipH="1" flipV="1">
            <a:off x="8940030" y="3581681"/>
            <a:ext cx="1016000" cy="381000"/>
          </a:xfrm>
          <a:prstGeom prst="line">
            <a:avLst/>
          </a:prstGeom>
          <a:noFill/>
          <a:ln w="19050">
            <a:solidFill>
              <a:schemeClr val="tx1"/>
            </a:solidFill>
            <a:round/>
            <a:headEnd/>
            <a:tailEnd type="triangle" w="med" len="med"/>
          </a:ln>
          <a:effectLst/>
        </p:spPr>
        <p:txBody>
          <a:bodyPr/>
          <a:lstStyle/>
          <a:p>
            <a:endParaRPr lang="en-US"/>
          </a:p>
        </p:txBody>
      </p:sp>
      <p:sp>
        <p:nvSpPr>
          <p:cNvPr id="199708" name="Line 28"/>
          <p:cNvSpPr>
            <a:spLocks noChangeShapeType="1"/>
          </p:cNvSpPr>
          <p:nvPr/>
        </p:nvSpPr>
        <p:spPr bwMode="auto">
          <a:xfrm flipH="1">
            <a:off x="7721986" y="3962681"/>
            <a:ext cx="2234045" cy="533680"/>
          </a:xfrm>
          <a:prstGeom prst="line">
            <a:avLst/>
          </a:prstGeom>
          <a:noFill/>
          <a:ln w="19050">
            <a:solidFill>
              <a:schemeClr val="tx1"/>
            </a:solidFill>
            <a:round/>
            <a:headEnd/>
            <a:tailEnd type="triangle" w="med" len="med"/>
          </a:ln>
          <a:effectLst/>
        </p:spPr>
        <p:txBody>
          <a:bodyPr/>
          <a:lstStyle/>
          <a:p>
            <a:endParaRPr lang="en-US"/>
          </a:p>
        </p:txBody>
      </p:sp>
      <p:sp>
        <p:nvSpPr>
          <p:cNvPr id="199709" name="Line 29"/>
          <p:cNvSpPr>
            <a:spLocks noChangeShapeType="1"/>
          </p:cNvSpPr>
          <p:nvPr/>
        </p:nvSpPr>
        <p:spPr bwMode="auto">
          <a:xfrm flipH="1">
            <a:off x="5486016" y="2286000"/>
            <a:ext cx="1524000" cy="533681"/>
          </a:xfrm>
          <a:prstGeom prst="line">
            <a:avLst/>
          </a:prstGeom>
          <a:noFill/>
          <a:ln w="19050">
            <a:solidFill>
              <a:schemeClr val="tx1"/>
            </a:solidFill>
            <a:round/>
            <a:headEnd/>
            <a:tailEnd type="triangle" w="med" len="med"/>
          </a:ln>
          <a:effectLst/>
        </p:spPr>
        <p:txBody>
          <a:bodyPr/>
          <a:lstStyle/>
          <a:p>
            <a:endParaRPr lang="en-US"/>
          </a:p>
        </p:txBody>
      </p:sp>
      <p:sp>
        <p:nvSpPr>
          <p:cNvPr id="199710" name="Line 30"/>
          <p:cNvSpPr>
            <a:spLocks noChangeShapeType="1"/>
          </p:cNvSpPr>
          <p:nvPr/>
        </p:nvSpPr>
        <p:spPr bwMode="auto">
          <a:xfrm>
            <a:off x="7010016" y="2286000"/>
            <a:ext cx="1524000" cy="914681"/>
          </a:xfrm>
          <a:prstGeom prst="line">
            <a:avLst/>
          </a:prstGeom>
          <a:noFill/>
          <a:ln w="19050">
            <a:solidFill>
              <a:schemeClr val="tx1"/>
            </a:solidFill>
            <a:round/>
            <a:headEnd/>
            <a:tailEnd type="triangle" w="med" len="med"/>
          </a:ln>
          <a:effectLst/>
        </p:spPr>
        <p:txBody>
          <a:bodyPr/>
          <a:lstStyle/>
          <a:p>
            <a:endParaRPr lang="en-US"/>
          </a:p>
        </p:txBody>
      </p:sp>
      <p:sp>
        <p:nvSpPr>
          <p:cNvPr id="199711" name="Line 31"/>
          <p:cNvSpPr>
            <a:spLocks noChangeShapeType="1"/>
          </p:cNvSpPr>
          <p:nvPr/>
        </p:nvSpPr>
        <p:spPr bwMode="auto">
          <a:xfrm>
            <a:off x="1727970" y="2210360"/>
            <a:ext cx="2742046" cy="1905000"/>
          </a:xfrm>
          <a:prstGeom prst="line">
            <a:avLst/>
          </a:prstGeom>
          <a:noFill/>
          <a:ln w="19050">
            <a:solidFill>
              <a:schemeClr val="tx1"/>
            </a:solidFill>
            <a:round/>
            <a:headEnd/>
            <a:tailEnd type="triangle" w="med" len="med"/>
          </a:ln>
          <a:effectLst/>
        </p:spPr>
        <p:txBody>
          <a:bodyPr/>
          <a:lstStyle/>
          <a:p>
            <a:endParaRPr lang="en-US"/>
          </a:p>
        </p:txBody>
      </p:sp>
      <p:sp>
        <p:nvSpPr>
          <p:cNvPr id="199712" name="Line 32"/>
          <p:cNvSpPr>
            <a:spLocks noChangeShapeType="1"/>
          </p:cNvSpPr>
          <p:nvPr/>
        </p:nvSpPr>
        <p:spPr bwMode="auto">
          <a:xfrm>
            <a:off x="1930016" y="4572000"/>
            <a:ext cx="2438015" cy="152681"/>
          </a:xfrm>
          <a:prstGeom prst="line">
            <a:avLst/>
          </a:prstGeom>
          <a:noFill/>
          <a:ln w="19050">
            <a:solidFill>
              <a:schemeClr val="tx1"/>
            </a:solidFill>
            <a:round/>
            <a:headEnd/>
            <a:tailEnd type="triangle" w="med" len="med"/>
          </a:ln>
          <a:effec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xmlns="" id="{1C1C3DB1-F678-4AEB-8EA7-6A772DC2613F}"/>
              </a:ext>
            </a:extLst>
          </p:cNvPr>
          <p:cNvSpPr>
            <a:spLocks noGrp="1"/>
          </p:cNvSpPr>
          <p:nvPr>
            <p:ph type="sldNum" sz="quarter" idx="11"/>
          </p:nvPr>
        </p:nvSpPr>
        <p:spPr/>
        <p:txBody>
          <a:bodyPr/>
          <a:lstStyle/>
          <a:p>
            <a:fld id="{02AF073E-A22A-487D-B6C8-B0B37A3FA1A3}" type="slidenum">
              <a:rPr lang="en-US" altLang="en-US"/>
              <a:pPr/>
              <a:t>50</a:t>
            </a:fld>
            <a:endParaRPr lang="en-US" altLang="en-US"/>
          </a:p>
        </p:txBody>
      </p:sp>
      <p:sp>
        <p:nvSpPr>
          <p:cNvPr id="344066" name="Rectangle 2">
            <a:extLst>
              <a:ext uri="{FF2B5EF4-FFF2-40B4-BE49-F238E27FC236}">
                <a16:creationId xmlns:a16="http://schemas.microsoft.com/office/drawing/2014/main" xmlns="" id="{825F59B3-A351-4EF3-AAB3-B260892FDF91}"/>
              </a:ext>
            </a:extLst>
          </p:cNvPr>
          <p:cNvSpPr>
            <a:spLocks noGrp="1" noChangeArrowheads="1"/>
          </p:cNvSpPr>
          <p:nvPr>
            <p:ph type="title"/>
          </p:nvPr>
        </p:nvSpPr>
        <p:spPr>
          <a:xfrm>
            <a:off x="1548143" y="228600"/>
            <a:ext cx="7824457" cy="609600"/>
          </a:xfrm>
          <a:noFill/>
          <a:ln/>
        </p:spPr>
        <p:txBody>
          <a:bodyPr>
            <a:normAutofit fontScale="90000"/>
          </a:bodyPr>
          <a:lstStyle/>
          <a:p>
            <a:r>
              <a:rPr lang="en-US" altLang="en-US" dirty="0"/>
              <a:t>Magnet </a:t>
            </a:r>
            <a:r>
              <a:rPr lang="en-US" altLang="en-US" dirty="0" smtClean="0"/>
              <a:t>System to sweep electrons out</a:t>
            </a:r>
            <a:endParaRPr lang="en-US" altLang="en-US" dirty="0"/>
          </a:p>
        </p:txBody>
      </p:sp>
      <p:sp>
        <p:nvSpPr>
          <p:cNvPr id="344067" name="Rectangle 3">
            <a:extLst>
              <a:ext uri="{FF2B5EF4-FFF2-40B4-BE49-F238E27FC236}">
                <a16:creationId xmlns:a16="http://schemas.microsoft.com/office/drawing/2014/main" xmlns="" id="{7E24F145-DEFA-4246-9533-CA8F7624C328}"/>
              </a:ext>
            </a:extLst>
          </p:cNvPr>
          <p:cNvSpPr>
            <a:spLocks noGrp="1" noChangeArrowheads="1"/>
          </p:cNvSpPr>
          <p:nvPr>
            <p:ph type="body" idx="1"/>
          </p:nvPr>
        </p:nvSpPr>
        <p:spPr>
          <a:xfrm>
            <a:off x="2133600" y="914401"/>
            <a:ext cx="5029200" cy="1954213"/>
          </a:xfrm>
        </p:spPr>
        <p:txBody>
          <a:bodyPr>
            <a:normAutofit fontScale="92500" lnSpcReduction="20000"/>
          </a:bodyPr>
          <a:lstStyle/>
          <a:p>
            <a:r>
              <a:rPr lang="en-US" altLang="en-US" dirty="0"/>
              <a:t>Magnetic circuit design</a:t>
            </a:r>
          </a:p>
          <a:p>
            <a:pPr lvl="1"/>
            <a:r>
              <a:rPr lang="en-US" altLang="en-US" dirty="0"/>
              <a:t>4 permanent magnets (</a:t>
            </a:r>
            <a:r>
              <a:rPr lang="en-US" altLang="en-US" i="1" dirty="0"/>
              <a:t>Dexter Magnetic Technologies</a:t>
            </a:r>
            <a:r>
              <a:rPr lang="en-US" altLang="en-US" dirty="0"/>
              <a:t>) + 2 yokes (</a:t>
            </a:r>
            <a:r>
              <a:rPr lang="en-US" altLang="en-US" i="1" dirty="0" err="1"/>
              <a:t>Vacuumschmelze</a:t>
            </a:r>
            <a:r>
              <a:rPr lang="en-US" altLang="en-US" i="1" dirty="0"/>
              <a:t>, Germany</a:t>
            </a:r>
            <a:r>
              <a:rPr lang="en-US" altLang="en-US" dirty="0"/>
              <a:t>)</a:t>
            </a:r>
          </a:p>
          <a:p>
            <a:pPr lvl="1"/>
            <a:r>
              <a:rPr lang="en-US" altLang="en-US" dirty="0"/>
              <a:t>Two oppositely oriented dipoles</a:t>
            </a:r>
          </a:p>
          <a:p>
            <a:pPr lvl="1"/>
            <a:r>
              <a:rPr lang="en-US" altLang="en-US" dirty="0">
                <a:solidFill>
                  <a:srgbClr val="FF0000"/>
                </a:solidFill>
              </a:rPr>
              <a:t>Stray fields &lt; 1.5 </a:t>
            </a:r>
            <a:r>
              <a:rPr lang="en-US" altLang="en-US" dirty="0" err="1">
                <a:solidFill>
                  <a:srgbClr val="FF0000"/>
                </a:solidFill>
              </a:rPr>
              <a:t>nT</a:t>
            </a:r>
            <a:r>
              <a:rPr lang="en-US" altLang="en-US" dirty="0">
                <a:solidFill>
                  <a:srgbClr val="FF0000"/>
                </a:solidFill>
              </a:rPr>
              <a:t> at 2m distance</a:t>
            </a:r>
          </a:p>
        </p:txBody>
      </p:sp>
      <p:sp>
        <p:nvSpPr>
          <p:cNvPr id="344068" name="Text Box 4">
            <a:extLst>
              <a:ext uri="{FF2B5EF4-FFF2-40B4-BE49-F238E27FC236}">
                <a16:creationId xmlns:a16="http://schemas.microsoft.com/office/drawing/2014/main" xmlns="" id="{C9B4D055-FBEA-4F7B-A422-90F79335C9F3}"/>
              </a:ext>
            </a:extLst>
          </p:cNvPr>
          <p:cNvSpPr txBox="1">
            <a:spLocks noChangeArrowheads="1"/>
          </p:cNvSpPr>
          <p:nvPr/>
        </p:nvSpPr>
        <p:spPr bwMode="auto">
          <a:xfrm>
            <a:off x="7848600" y="1063625"/>
            <a:ext cx="1353960"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000">
                <a:solidFill>
                  <a:schemeClr val="bg1"/>
                </a:solidFill>
              </a:rPr>
              <a:t>Magnet gap</a:t>
            </a:r>
          </a:p>
        </p:txBody>
      </p:sp>
      <p:pic>
        <p:nvPicPr>
          <p:cNvPr id="344069" name="Picture 5" descr="3D_circuit_mod5bis">
            <a:extLst>
              <a:ext uri="{FF2B5EF4-FFF2-40B4-BE49-F238E27FC236}">
                <a16:creationId xmlns:a16="http://schemas.microsoft.com/office/drawing/2014/main" xmlns="" id="{2B138E6E-1A55-4A10-98C2-15467C5E342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2200" y="2951164"/>
            <a:ext cx="4191000" cy="330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4070" name="Picture 6" descr="contour3_Bmod5bis">
            <a:extLst>
              <a:ext uri="{FF2B5EF4-FFF2-40B4-BE49-F238E27FC236}">
                <a16:creationId xmlns:a16="http://schemas.microsoft.com/office/drawing/2014/main" xmlns="" id="{977BAD47-F6BB-4A54-B572-21F570A2384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10401" y="3848101"/>
            <a:ext cx="3000375" cy="236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4071" name="Picture 7" descr="mod5_By_XYbis">
            <a:extLst>
              <a:ext uri="{FF2B5EF4-FFF2-40B4-BE49-F238E27FC236}">
                <a16:creationId xmlns:a16="http://schemas.microsoft.com/office/drawing/2014/main" xmlns="" id="{CEB88C37-682D-4B48-A84D-3214F7F2BFC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86600" y="1143001"/>
            <a:ext cx="2927350" cy="23082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E7CDDE-495A-4C41-ACA1-BED587642FAC}"/>
              </a:ext>
            </a:extLst>
          </p:cNvPr>
          <p:cNvSpPr>
            <a:spLocks noGrp="1"/>
          </p:cNvSpPr>
          <p:nvPr>
            <p:ph type="title"/>
          </p:nvPr>
        </p:nvSpPr>
        <p:spPr/>
        <p:txBody>
          <a:bodyPr/>
          <a:lstStyle/>
          <a:p>
            <a:r>
              <a:rPr lang="en-US" dirty="0"/>
              <a:t>Magnetic spectrometers</a:t>
            </a:r>
          </a:p>
        </p:txBody>
      </p:sp>
      <p:sp>
        <p:nvSpPr>
          <p:cNvPr id="3" name="Content Placeholder 2">
            <a:extLst>
              <a:ext uri="{FF2B5EF4-FFF2-40B4-BE49-F238E27FC236}">
                <a16:creationId xmlns:a16="http://schemas.microsoft.com/office/drawing/2014/main" xmlns="" id="{ADAD8E68-D692-4BEA-84F8-9E81A30262E5}"/>
              </a:ext>
            </a:extLst>
          </p:cNvPr>
          <p:cNvSpPr>
            <a:spLocks noGrp="1"/>
          </p:cNvSpPr>
          <p:nvPr>
            <p:ph idx="1"/>
          </p:nvPr>
        </p:nvSpPr>
        <p:spPr>
          <a:xfrm>
            <a:off x="1451579" y="2015732"/>
            <a:ext cx="5202609" cy="3450613"/>
          </a:xfrm>
        </p:spPr>
        <p:txBody>
          <a:bodyPr/>
          <a:lstStyle/>
          <a:p>
            <a:r>
              <a:rPr lang="en-US" dirty="0"/>
              <a:t>A great way to sort electrons and ions at moderate energies</a:t>
            </a:r>
          </a:p>
          <a:p>
            <a:pPr lvl="1"/>
            <a:r>
              <a:rPr lang="en-US" dirty="0"/>
              <a:t>Has sometimes been used with MCP image plane at even lower energies</a:t>
            </a:r>
          </a:p>
          <a:p>
            <a:r>
              <a:rPr lang="en-US" dirty="0" err="1"/>
              <a:t>MagEIS</a:t>
            </a:r>
            <a:r>
              <a:rPr lang="en-US" dirty="0"/>
              <a:t> on Van Allen probes is a good example </a:t>
            </a:r>
          </a:p>
        </p:txBody>
      </p:sp>
      <p:pic>
        <p:nvPicPr>
          <p:cNvPr id="4" name="Picture 3">
            <a:extLst>
              <a:ext uri="{FF2B5EF4-FFF2-40B4-BE49-F238E27FC236}">
                <a16:creationId xmlns:a16="http://schemas.microsoft.com/office/drawing/2014/main" xmlns="" id="{50213C12-0088-473E-8E31-897BFB5DEE4C}"/>
              </a:ext>
            </a:extLst>
          </p:cNvPr>
          <p:cNvPicPr>
            <a:picLocks noChangeAspect="1"/>
          </p:cNvPicPr>
          <p:nvPr/>
        </p:nvPicPr>
        <p:blipFill>
          <a:blip r:embed="rId2"/>
          <a:stretch>
            <a:fillRect/>
          </a:stretch>
        </p:blipFill>
        <p:spPr>
          <a:xfrm>
            <a:off x="6951642" y="213645"/>
            <a:ext cx="4906050" cy="5252699"/>
          </a:xfrm>
          <a:prstGeom prst="rect">
            <a:avLst/>
          </a:prstGeom>
        </p:spPr>
      </p:pic>
    </p:spTree>
    <p:extLst>
      <p:ext uri="{BB962C8B-B14F-4D97-AF65-F5344CB8AC3E}">
        <p14:creationId xmlns:p14="http://schemas.microsoft.com/office/powerpoint/2010/main" xmlns="" val="1398374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769CB7-C624-497F-A353-1BE12A359838}"/>
              </a:ext>
            </a:extLst>
          </p:cNvPr>
          <p:cNvSpPr>
            <a:spLocks noGrp="1"/>
          </p:cNvSpPr>
          <p:nvPr>
            <p:ph type="title"/>
          </p:nvPr>
        </p:nvSpPr>
        <p:spPr/>
        <p:txBody>
          <a:bodyPr/>
          <a:lstStyle/>
          <a:p>
            <a:r>
              <a:rPr lang="en-US" dirty="0" err="1"/>
              <a:t>MagEIS</a:t>
            </a:r>
            <a:endParaRPr lang="en-US" dirty="0"/>
          </a:p>
        </p:txBody>
      </p:sp>
      <p:sp>
        <p:nvSpPr>
          <p:cNvPr id="3" name="Content Placeholder 2">
            <a:extLst>
              <a:ext uri="{FF2B5EF4-FFF2-40B4-BE49-F238E27FC236}">
                <a16:creationId xmlns:a16="http://schemas.microsoft.com/office/drawing/2014/main" xmlns="" id="{F5F2363F-BD00-49AC-81E7-46504AA11341}"/>
              </a:ext>
            </a:extLst>
          </p:cNvPr>
          <p:cNvSpPr>
            <a:spLocks noGrp="1"/>
          </p:cNvSpPr>
          <p:nvPr>
            <p:ph idx="1"/>
          </p:nvPr>
        </p:nvSpPr>
        <p:spPr>
          <a:xfrm>
            <a:off x="1451580" y="2015732"/>
            <a:ext cx="6359380" cy="3450613"/>
          </a:xfrm>
        </p:spPr>
        <p:txBody>
          <a:bodyPr/>
          <a:lstStyle/>
          <a:p>
            <a:r>
              <a:rPr lang="en-US" dirty="0"/>
              <a:t>Divided into Different energy ranges</a:t>
            </a:r>
          </a:p>
          <a:p>
            <a:r>
              <a:rPr lang="en-US" dirty="0"/>
              <a:t>By using both </a:t>
            </a:r>
            <a:r>
              <a:rPr lang="en-US" dirty="0" smtClean="0"/>
              <a:t>PHA to measure the energy </a:t>
            </a:r>
            <a:r>
              <a:rPr lang="en-US" dirty="0"/>
              <a:t>and the </a:t>
            </a:r>
            <a:r>
              <a:rPr lang="en-US" dirty="0" err="1" smtClean="0"/>
              <a:t>larmor</a:t>
            </a:r>
            <a:r>
              <a:rPr lang="en-US" dirty="0" smtClean="0"/>
              <a:t> </a:t>
            </a:r>
            <a:r>
              <a:rPr lang="en-US" dirty="0"/>
              <a:t>radius in the chamber field they get independent measurements of energy</a:t>
            </a:r>
          </a:p>
          <a:p>
            <a:pPr lvl="1"/>
            <a:r>
              <a:rPr lang="en-US" dirty="0"/>
              <a:t>Especially good in the high penetrating radiation environment of the radiation belts</a:t>
            </a:r>
          </a:p>
        </p:txBody>
      </p:sp>
      <p:pic>
        <p:nvPicPr>
          <p:cNvPr id="4" name="Picture 3">
            <a:extLst>
              <a:ext uri="{FF2B5EF4-FFF2-40B4-BE49-F238E27FC236}">
                <a16:creationId xmlns:a16="http://schemas.microsoft.com/office/drawing/2014/main" xmlns="" id="{B11BE155-F555-44C8-A3A3-04C666A7EFFE}"/>
              </a:ext>
            </a:extLst>
          </p:cNvPr>
          <p:cNvPicPr>
            <a:picLocks noChangeAspect="1"/>
          </p:cNvPicPr>
          <p:nvPr/>
        </p:nvPicPr>
        <p:blipFill>
          <a:blip r:embed="rId2"/>
          <a:stretch>
            <a:fillRect/>
          </a:stretch>
        </p:blipFill>
        <p:spPr>
          <a:xfrm>
            <a:off x="7891749" y="1979"/>
            <a:ext cx="3571535" cy="3429000"/>
          </a:xfrm>
          <a:prstGeom prst="rect">
            <a:avLst/>
          </a:prstGeom>
        </p:spPr>
      </p:pic>
      <p:pic>
        <p:nvPicPr>
          <p:cNvPr id="5" name="Picture 4">
            <a:extLst>
              <a:ext uri="{FF2B5EF4-FFF2-40B4-BE49-F238E27FC236}">
                <a16:creationId xmlns:a16="http://schemas.microsoft.com/office/drawing/2014/main" xmlns="" id="{B7D7942A-B612-4C41-A812-589E4DAB9400}"/>
              </a:ext>
            </a:extLst>
          </p:cNvPr>
          <p:cNvPicPr>
            <a:picLocks noChangeAspect="1"/>
          </p:cNvPicPr>
          <p:nvPr/>
        </p:nvPicPr>
        <p:blipFill>
          <a:blip r:embed="rId3"/>
          <a:stretch>
            <a:fillRect/>
          </a:stretch>
        </p:blipFill>
        <p:spPr>
          <a:xfrm>
            <a:off x="7891749" y="3285701"/>
            <a:ext cx="4043624" cy="3600487"/>
          </a:xfrm>
          <a:prstGeom prst="rect">
            <a:avLst/>
          </a:prstGeom>
        </p:spPr>
      </p:pic>
    </p:spTree>
    <p:extLst>
      <p:ext uri="{BB962C8B-B14F-4D97-AF65-F5344CB8AC3E}">
        <p14:creationId xmlns:p14="http://schemas.microsoft.com/office/powerpoint/2010/main" xmlns="" val="4143351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ISIS on SPP</a:t>
            </a:r>
            <a:endParaRPr lang="en-US" dirty="0"/>
          </a:p>
        </p:txBody>
      </p:sp>
      <p:sp>
        <p:nvSpPr>
          <p:cNvPr id="3" name="Content Placeholder 2"/>
          <p:cNvSpPr>
            <a:spLocks noGrp="1"/>
          </p:cNvSpPr>
          <p:nvPr>
            <p:ph idx="1"/>
          </p:nvPr>
        </p:nvSpPr>
        <p:spPr>
          <a:xfrm>
            <a:off x="1451579" y="2015732"/>
            <a:ext cx="4238021" cy="3450613"/>
          </a:xfrm>
        </p:spPr>
        <p:txBody>
          <a:bodyPr/>
          <a:lstStyle/>
          <a:p>
            <a:r>
              <a:rPr lang="en-US" dirty="0" smtClean="0"/>
              <a:t>Again divided into multiple instruments</a:t>
            </a:r>
          </a:p>
          <a:p>
            <a:r>
              <a:rPr lang="en-US" dirty="0" smtClean="0"/>
              <a:t>Many look directions for EPI-LO</a:t>
            </a:r>
          </a:p>
          <a:p>
            <a:r>
              <a:rPr lang="en-US" dirty="0" smtClean="0"/>
              <a:t>Stacked Si allows for high energies and species determination</a:t>
            </a:r>
          </a:p>
          <a:p>
            <a:r>
              <a:rPr lang="en-US" dirty="0" smtClean="0"/>
              <a:t>EPI-LO also utilizes  TOF and Energy deposited </a:t>
            </a:r>
            <a:endParaRPr lang="en-US" dirty="0"/>
          </a:p>
        </p:txBody>
      </p:sp>
      <p:pic>
        <p:nvPicPr>
          <p:cNvPr id="151554" name="Picture 2"/>
          <p:cNvPicPr>
            <a:picLocks noChangeAspect="1" noChangeArrowheads="1"/>
          </p:cNvPicPr>
          <p:nvPr/>
        </p:nvPicPr>
        <p:blipFill>
          <a:blip r:embed="rId2"/>
          <a:srcRect/>
          <a:stretch>
            <a:fillRect/>
          </a:stretch>
        </p:blipFill>
        <p:spPr bwMode="auto">
          <a:xfrm>
            <a:off x="5965668" y="528875"/>
            <a:ext cx="6052161" cy="6002553"/>
          </a:xfrm>
          <a:prstGeom prst="rect">
            <a:avLst/>
          </a:prstGeom>
          <a:noFill/>
          <a:ln w="9525">
            <a:noFill/>
            <a:miter lim="800000"/>
            <a:headEnd/>
            <a:tailEnd/>
          </a:ln>
        </p:spPr>
      </p:pic>
      <p:sp>
        <p:nvSpPr>
          <p:cNvPr id="5" name="TextBox 4"/>
          <p:cNvSpPr txBox="1"/>
          <p:nvPr/>
        </p:nvSpPr>
        <p:spPr>
          <a:xfrm>
            <a:off x="2946400" y="5834743"/>
            <a:ext cx="2236510" cy="369332"/>
          </a:xfrm>
          <a:prstGeom prst="rect">
            <a:avLst/>
          </a:prstGeom>
          <a:noFill/>
        </p:spPr>
        <p:txBody>
          <a:bodyPr wrap="none" rtlCol="0">
            <a:spAutoFit/>
          </a:bodyPr>
          <a:lstStyle/>
          <a:p>
            <a:r>
              <a:rPr lang="en-US" dirty="0" smtClean="0"/>
              <a:t>From </a:t>
            </a:r>
            <a:r>
              <a:rPr lang="en-US" dirty="0" err="1" smtClean="0"/>
              <a:t>McComas</a:t>
            </a:r>
            <a:r>
              <a:rPr lang="en-US" dirty="0" smtClean="0"/>
              <a:t>, 2016</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265" y="557776"/>
            <a:ext cx="9603275" cy="1049235"/>
          </a:xfrm>
        </p:spPr>
        <p:txBody>
          <a:bodyPr/>
          <a:lstStyle/>
          <a:p>
            <a:r>
              <a:rPr lang="en-US" dirty="0" smtClean="0"/>
              <a:t>Combining SSD with TOF</a:t>
            </a:r>
            <a:endParaRPr lang="en-US" dirty="0"/>
          </a:p>
        </p:txBody>
      </p:sp>
      <p:sp>
        <p:nvSpPr>
          <p:cNvPr id="3" name="Content Placeholder 2"/>
          <p:cNvSpPr>
            <a:spLocks noGrp="1"/>
          </p:cNvSpPr>
          <p:nvPr>
            <p:ph idx="1"/>
          </p:nvPr>
        </p:nvSpPr>
        <p:spPr>
          <a:xfrm>
            <a:off x="6763657" y="5065486"/>
            <a:ext cx="5094514" cy="1059543"/>
          </a:xfrm>
        </p:spPr>
        <p:txBody>
          <a:bodyPr>
            <a:normAutofit fontScale="85000" lnSpcReduction="10000"/>
          </a:bodyPr>
          <a:lstStyle/>
          <a:p>
            <a:r>
              <a:rPr lang="en-US" dirty="0" smtClean="0"/>
              <a:t>SSD provides energy</a:t>
            </a:r>
          </a:p>
          <a:p>
            <a:r>
              <a:rPr lang="en-US" dirty="0" smtClean="0"/>
              <a:t>Time of flight provides V hence mass determination</a:t>
            </a:r>
            <a:endParaRPr lang="en-US" dirty="0"/>
          </a:p>
        </p:txBody>
      </p:sp>
      <p:pic>
        <p:nvPicPr>
          <p:cNvPr id="152578" name="Picture 2"/>
          <p:cNvPicPr>
            <a:picLocks noChangeAspect="1" noChangeArrowheads="1"/>
          </p:cNvPicPr>
          <p:nvPr/>
        </p:nvPicPr>
        <p:blipFill>
          <a:blip r:embed="rId2"/>
          <a:srcRect/>
          <a:stretch>
            <a:fillRect/>
          </a:stretch>
        </p:blipFill>
        <p:spPr bwMode="auto">
          <a:xfrm>
            <a:off x="-435421" y="1947588"/>
            <a:ext cx="6792686" cy="3814583"/>
          </a:xfrm>
          <a:prstGeom prst="rect">
            <a:avLst/>
          </a:prstGeom>
          <a:noFill/>
          <a:ln w="9525">
            <a:noFill/>
            <a:miter lim="800000"/>
            <a:headEnd/>
            <a:tailEnd/>
          </a:ln>
        </p:spPr>
      </p:pic>
      <p:pic>
        <p:nvPicPr>
          <p:cNvPr id="152579" name="Picture 3"/>
          <p:cNvPicPr>
            <a:picLocks noChangeAspect="1" noChangeArrowheads="1"/>
          </p:cNvPicPr>
          <p:nvPr/>
        </p:nvPicPr>
        <p:blipFill>
          <a:blip r:embed="rId3"/>
          <a:srcRect/>
          <a:stretch>
            <a:fillRect/>
          </a:stretch>
        </p:blipFill>
        <p:spPr bwMode="auto">
          <a:xfrm>
            <a:off x="6584952" y="0"/>
            <a:ext cx="5607048" cy="4972731"/>
          </a:xfrm>
          <a:prstGeom prst="rect">
            <a:avLst/>
          </a:prstGeom>
          <a:noFill/>
          <a:ln w="9525">
            <a:noFill/>
            <a:miter lim="800000"/>
            <a:headEnd/>
            <a:tailEnd/>
          </a:ln>
        </p:spPr>
      </p:pic>
      <p:sp>
        <p:nvSpPr>
          <p:cNvPr id="6" name="TextBox 5"/>
          <p:cNvSpPr txBox="1"/>
          <p:nvPr/>
        </p:nvSpPr>
        <p:spPr>
          <a:xfrm>
            <a:off x="841829" y="3570514"/>
            <a:ext cx="300082"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4180117" y="2017488"/>
            <a:ext cx="300082" cy="369332"/>
          </a:xfrm>
          <a:prstGeom prst="rect">
            <a:avLst/>
          </a:prstGeom>
          <a:noFill/>
        </p:spPr>
        <p:txBody>
          <a:bodyPr wrap="none" rtlCol="0">
            <a:spAutoFit/>
          </a:bodyPr>
          <a:lstStyle/>
          <a:p>
            <a:r>
              <a:rPr lang="en-US" dirty="0" smtClean="0"/>
              <a:t>2</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1C8E-F9DC-48FC-A88F-B9AE57914109}"/>
              </a:ext>
            </a:extLst>
          </p:cNvPr>
          <p:cNvSpPr>
            <a:spLocks noGrp="1"/>
          </p:cNvSpPr>
          <p:nvPr>
            <p:ph type="title"/>
          </p:nvPr>
        </p:nvSpPr>
        <p:spPr/>
        <p:txBody>
          <a:bodyPr/>
          <a:lstStyle/>
          <a:p>
            <a:r>
              <a:rPr lang="en-US" dirty="0" smtClean="0"/>
              <a:t>What stacked </a:t>
            </a:r>
            <a:r>
              <a:rPr lang="en-US" dirty="0" err="1" smtClean="0"/>
              <a:t>s</a:t>
            </a:r>
            <a:r>
              <a:rPr lang="en-US" sz="2400" dirty="0" err="1" smtClean="0"/>
              <a:t>i</a:t>
            </a:r>
            <a:r>
              <a:rPr lang="en-US" sz="2400" dirty="0" smtClean="0"/>
              <a:t> </a:t>
            </a:r>
            <a:r>
              <a:rPr lang="en-US" dirty="0" smtClean="0"/>
              <a:t>looks like on SPP</a:t>
            </a:r>
            <a:endParaRPr lang="en-US" dirty="0"/>
          </a:p>
        </p:txBody>
      </p:sp>
      <p:sp>
        <p:nvSpPr>
          <p:cNvPr id="3" name="Content Placeholder 2"/>
          <p:cNvSpPr>
            <a:spLocks noGrp="1"/>
          </p:cNvSpPr>
          <p:nvPr>
            <p:ph idx="1"/>
          </p:nvPr>
        </p:nvSpPr>
        <p:spPr/>
        <p:txBody>
          <a:bodyPr/>
          <a:lstStyle/>
          <a:p>
            <a:endParaRPr lang="en-US"/>
          </a:p>
        </p:txBody>
      </p:sp>
      <p:pic>
        <p:nvPicPr>
          <p:cNvPr id="153602" name="Picture 2"/>
          <p:cNvPicPr>
            <a:picLocks noChangeAspect="1" noChangeArrowheads="1"/>
          </p:cNvPicPr>
          <p:nvPr/>
        </p:nvPicPr>
        <p:blipFill>
          <a:blip r:embed="rId2"/>
          <a:srcRect/>
          <a:stretch>
            <a:fillRect/>
          </a:stretch>
        </p:blipFill>
        <p:spPr bwMode="auto">
          <a:xfrm>
            <a:off x="138113" y="1438275"/>
            <a:ext cx="11289988" cy="3772354"/>
          </a:xfrm>
          <a:prstGeom prst="rect">
            <a:avLst/>
          </a:prstGeom>
          <a:noFill/>
          <a:ln w="9525">
            <a:noFill/>
            <a:miter lim="800000"/>
            <a:headEnd/>
            <a:tailEnd/>
          </a:ln>
        </p:spPr>
      </p:pic>
    </p:spTree>
    <p:extLst>
      <p:ext uri="{BB962C8B-B14F-4D97-AF65-F5344CB8AC3E}">
        <p14:creationId xmlns:p14="http://schemas.microsoft.com/office/powerpoint/2010/main" xmlns="" val="2897987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srcRect/>
          <a:stretch>
            <a:fillRect/>
          </a:stretch>
        </p:blipFill>
        <p:spPr bwMode="auto">
          <a:xfrm>
            <a:off x="10015313" y="0"/>
            <a:ext cx="2176687" cy="3611789"/>
          </a:xfrm>
          <a:prstGeom prst="rect">
            <a:avLst/>
          </a:prstGeom>
          <a:noFill/>
          <a:ln w="9525">
            <a:noFill/>
            <a:miter lim="800000"/>
            <a:headEnd/>
            <a:tailEnd/>
          </a:ln>
        </p:spPr>
      </p:pic>
      <p:sp>
        <p:nvSpPr>
          <p:cNvPr id="2" name="Title 1"/>
          <p:cNvSpPr>
            <a:spLocks noGrp="1"/>
          </p:cNvSpPr>
          <p:nvPr>
            <p:ph type="title"/>
          </p:nvPr>
        </p:nvSpPr>
        <p:spPr>
          <a:xfrm>
            <a:off x="6154058" y="804519"/>
            <a:ext cx="3657600" cy="1049235"/>
          </a:xfrm>
        </p:spPr>
        <p:txBody>
          <a:bodyPr/>
          <a:lstStyle/>
          <a:p>
            <a:r>
              <a:rPr lang="en-US" dirty="0" smtClean="0"/>
              <a:t>LET</a:t>
            </a:r>
            <a:endParaRPr lang="en-US" dirty="0"/>
          </a:p>
        </p:txBody>
      </p:sp>
      <p:sp>
        <p:nvSpPr>
          <p:cNvPr id="3" name="Content Placeholder 2"/>
          <p:cNvSpPr>
            <a:spLocks noGrp="1"/>
          </p:cNvSpPr>
          <p:nvPr>
            <p:ph idx="1"/>
          </p:nvPr>
        </p:nvSpPr>
        <p:spPr>
          <a:xfrm>
            <a:off x="6023429" y="3425371"/>
            <a:ext cx="4644571" cy="2040974"/>
          </a:xfrm>
        </p:spPr>
        <p:txBody>
          <a:bodyPr/>
          <a:lstStyle/>
          <a:p>
            <a:r>
              <a:rPr lang="en-US" dirty="0" smtClean="0"/>
              <a:t>Measuring energy deposited in each layer and correcting (even roughly) for angled path lengths allows extensive energy range and mass resolution </a:t>
            </a:r>
            <a:endParaRPr lang="en-US" dirty="0"/>
          </a:p>
        </p:txBody>
      </p:sp>
      <p:pic>
        <p:nvPicPr>
          <p:cNvPr id="154627" name="Picture 3"/>
          <p:cNvPicPr>
            <a:picLocks noChangeAspect="1" noChangeArrowheads="1"/>
          </p:cNvPicPr>
          <p:nvPr/>
        </p:nvPicPr>
        <p:blipFill>
          <a:blip r:embed="rId3"/>
          <a:srcRect/>
          <a:stretch>
            <a:fillRect/>
          </a:stretch>
        </p:blipFill>
        <p:spPr bwMode="auto">
          <a:xfrm>
            <a:off x="324757" y="348343"/>
            <a:ext cx="5497951" cy="505868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B4D20-D485-49D9-A7FA-B9ECD756AEBD}"/>
              </a:ext>
            </a:extLst>
          </p:cNvPr>
          <p:cNvSpPr>
            <a:spLocks noGrp="1"/>
          </p:cNvSpPr>
          <p:nvPr>
            <p:ph type="title"/>
          </p:nvPr>
        </p:nvSpPr>
        <p:spPr/>
        <p:txBody>
          <a:bodyPr/>
          <a:lstStyle/>
          <a:p>
            <a:r>
              <a:rPr lang="en-US" dirty="0" smtClean="0"/>
              <a:t>E+B</a:t>
            </a:r>
            <a:endParaRPr lang="en-US" dirty="0"/>
          </a:p>
        </p:txBody>
      </p:sp>
      <p:sp>
        <p:nvSpPr>
          <p:cNvPr id="3" name="Content Placeholder 2">
            <a:extLst>
              <a:ext uri="{FF2B5EF4-FFF2-40B4-BE49-F238E27FC236}">
                <a16:creationId xmlns:a16="http://schemas.microsoft.com/office/drawing/2014/main" xmlns="" id="{E904BABE-BEBA-41F6-89C1-2B5890562CD5}"/>
              </a:ext>
            </a:extLst>
          </p:cNvPr>
          <p:cNvSpPr>
            <a:spLocks noGrp="1"/>
          </p:cNvSpPr>
          <p:nvPr>
            <p:ph idx="1"/>
          </p:nvPr>
        </p:nvSpPr>
        <p:spPr/>
        <p:txBody>
          <a:bodyPr/>
          <a:lstStyle/>
          <a:p>
            <a:r>
              <a:rPr lang="en-US" dirty="0" smtClean="0"/>
              <a:t>Each of these deserves a talk in its own right</a:t>
            </a:r>
          </a:p>
          <a:p>
            <a:pPr lvl="1"/>
            <a:r>
              <a:rPr lang="en-US" dirty="0" smtClean="0"/>
              <a:t>I am not the person to give either talk</a:t>
            </a:r>
          </a:p>
          <a:p>
            <a:r>
              <a:rPr lang="en-US" dirty="0" smtClean="0"/>
              <a:t>Read the instrument papers</a:t>
            </a:r>
          </a:p>
          <a:p>
            <a:pPr>
              <a:buNone/>
            </a:pPr>
            <a:endParaRPr lang="en-US" dirty="0"/>
          </a:p>
        </p:txBody>
      </p:sp>
      <p:pic>
        <p:nvPicPr>
          <p:cNvPr id="4" name="Picture 3">
            <a:extLst>
              <a:ext uri="{FF2B5EF4-FFF2-40B4-BE49-F238E27FC236}">
                <a16:creationId xmlns:a16="http://schemas.microsoft.com/office/drawing/2014/main" xmlns="" id="{2C3EF149-288E-41D2-B20B-61EEF190498D}"/>
              </a:ext>
            </a:extLst>
          </p:cNvPr>
          <p:cNvPicPr>
            <a:picLocks noChangeAspect="1"/>
          </p:cNvPicPr>
          <p:nvPr/>
        </p:nvPicPr>
        <p:blipFill>
          <a:blip r:embed="rId2"/>
          <a:stretch>
            <a:fillRect/>
          </a:stretch>
        </p:blipFill>
        <p:spPr>
          <a:xfrm>
            <a:off x="6857141" y="0"/>
            <a:ext cx="5334859" cy="6858000"/>
          </a:xfrm>
          <a:prstGeom prst="rect">
            <a:avLst/>
          </a:prstGeom>
        </p:spPr>
      </p:pic>
    </p:spTree>
    <p:extLst>
      <p:ext uri="{BB962C8B-B14F-4D97-AF65-F5344CB8AC3E}">
        <p14:creationId xmlns:p14="http://schemas.microsoft.com/office/powerpoint/2010/main" xmlns="" val="2942030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Conceptual Understanding</a:t>
            </a:r>
            <a:endParaRPr lang="en-US" dirty="0">
              <a:ea typeface="+mj-ea"/>
            </a:endParaRPr>
          </a:p>
        </p:txBody>
      </p:sp>
      <p:sp>
        <p:nvSpPr>
          <p:cNvPr id="3" name="Content Placeholder 2"/>
          <p:cNvSpPr>
            <a:spLocks noGrp="1"/>
          </p:cNvSpPr>
          <p:nvPr>
            <p:ph idx="1"/>
          </p:nvPr>
        </p:nvSpPr>
        <p:spPr>
          <a:xfrm>
            <a:off x="914400" y="1828800"/>
            <a:ext cx="10363200" cy="4114800"/>
          </a:xfrm>
        </p:spPr>
        <p:txBody>
          <a:bodyPr/>
          <a:lstStyle/>
          <a:p>
            <a:pPr>
              <a:defRPr/>
            </a:pPr>
            <a:r>
              <a:rPr lang="en-US" dirty="0" smtClean="0">
                <a:ea typeface="+mn-ea"/>
              </a:rPr>
              <a:t>Magnetic Fields play important role in structure, dynamics and processes in space plasma</a:t>
            </a:r>
          </a:p>
          <a:p>
            <a:pPr>
              <a:defRPr/>
            </a:pPr>
            <a:r>
              <a:rPr lang="en-US" dirty="0" smtClean="0">
                <a:ea typeface="+mn-ea"/>
              </a:rPr>
              <a:t>Hierarchy of Structure (Cavities, current sheets and flux tubes)</a:t>
            </a:r>
          </a:p>
          <a:p>
            <a:pPr>
              <a:defRPr/>
            </a:pPr>
            <a:r>
              <a:rPr lang="en-US" dirty="0" smtClean="0">
                <a:ea typeface="+mn-ea"/>
              </a:rPr>
              <a:t>Multiple ways to measure magnetic fields usually classified by in situ and remote sensing, DC or AC, scalar or vector, strong or weak fields</a:t>
            </a:r>
          </a:p>
          <a:p>
            <a:pPr lvl="1">
              <a:defRPr/>
            </a:pPr>
            <a:r>
              <a:rPr lang="en-US" dirty="0" smtClean="0"/>
              <a:t>Often need to worry about dynamic range, at earth we are in a 60000nT field and care about sub-</a:t>
            </a:r>
            <a:r>
              <a:rPr lang="en-US" dirty="0" err="1" smtClean="0"/>
              <a:t>nT</a:t>
            </a:r>
            <a:r>
              <a:rPr lang="en-US" dirty="0" smtClean="0"/>
              <a:t> fluctuations </a:t>
            </a:r>
            <a:endParaRPr lang="en-US" dirty="0">
              <a:ea typeface="+mn-ea"/>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p:spPr>
        <p:txBody>
          <a:bodyPr/>
          <a:lstStyle/>
          <a:p>
            <a:r>
              <a:rPr lang="en-US" smtClean="0"/>
              <a:t>Induction </a:t>
            </a:r>
            <a:r>
              <a:rPr lang="mr-IN" smtClean="0"/>
              <a:t>–</a:t>
            </a:r>
            <a:r>
              <a:rPr lang="en-US" smtClean="0"/>
              <a:t> Search Coil</a:t>
            </a:r>
          </a:p>
        </p:txBody>
      </p:sp>
      <p:sp>
        <p:nvSpPr>
          <p:cNvPr id="3" name="Content Placeholder 2"/>
          <p:cNvSpPr>
            <a:spLocks noGrp="1"/>
          </p:cNvSpPr>
          <p:nvPr>
            <p:ph idx="1"/>
          </p:nvPr>
        </p:nvSpPr>
        <p:spPr>
          <a:xfrm>
            <a:off x="914400" y="1964602"/>
            <a:ext cx="10363200" cy="3597998"/>
          </a:xfrm>
        </p:spPr>
        <p:txBody>
          <a:bodyPr/>
          <a:lstStyle/>
          <a:p>
            <a:r>
              <a:rPr lang="en-US" dirty="0" smtClean="0"/>
              <a:t>Principle of Faraday</a:t>
            </a:r>
            <a:r>
              <a:rPr lang="en-US" altLang="en-US" dirty="0" smtClean="0"/>
              <a:t>’</a:t>
            </a:r>
            <a:r>
              <a:rPr lang="en-US" dirty="0" smtClean="0"/>
              <a:t>s Law of Magnetic Induction</a:t>
            </a:r>
          </a:p>
          <a:p>
            <a:endParaRPr lang="en-US" dirty="0" smtClean="0"/>
          </a:p>
          <a:p>
            <a:endParaRPr lang="en-US" dirty="0" smtClean="0"/>
          </a:p>
          <a:p>
            <a:r>
              <a:rPr lang="en-US" dirty="0" smtClean="0"/>
              <a:t>With a loop of wire describing a closed path, the time rate of change of total magnetic flux threading the loop area (A) can be determined from the integrated electric field along the loop</a:t>
            </a:r>
          </a:p>
        </p:txBody>
      </p:sp>
      <p:graphicFrame>
        <p:nvGraphicFramePr>
          <p:cNvPr id="17411" name="Object 3"/>
          <p:cNvGraphicFramePr>
            <a:graphicFrameLocks noChangeAspect="1"/>
          </p:cNvGraphicFramePr>
          <p:nvPr/>
        </p:nvGraphicFramePr>
        <p:xfrm>
          <a:off x="4274766" y="2490458"/>
          <a:ext cx="2631016" cy="889000"/>
        </p:xfrm>
        <a:graphic>
          <a:graphicData uri="http://schemas.openxmlformats.org/presentationml/2006/ole">
            <p:oleObj spid="_x0000_s131074" name="Equation" r:id="rId3" imgW="886680" imgH="393120" progId="">
              <p:embed/>
            </p:oleObj>
          </a:graphicData>
        </a:graphic>
      </p:graphicFrame>
      <p:graphicFrame>
        <p:nvGraphicFramePr>
          <p:cNvPr id="17412" name="Object 4"/>
          <p:cNvGraphicFramePr>
            <a:graphicFrameLocks noChangeAspect="1"/>
          </p:cNvGraphicFramePr>
          <p:nvPr/>
        </p:nvGraphicFramePr>
        <p:xfrm>
          <a:off x="2590313" y="4589720"/>
          <a:ext cx="6305551" cy="831850"/>
        </p:xfrm>
        <a:graphic>
          <a:graphicData uri="http://schemas.openxmlformats.org/presentationml/2006/ole">
            <p:oleObj spid="_x0000_s131075" name="Equation" r:id="rId4" imgW="2514240" imgH="429480" progId="">
              <p:embed/>
            </p:oleObj>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53F1E7C-65CF-4EBE-BD19-F50DD0D7A35E}"/>
              </a:ext>
            </a:extLst>
          </p:cNvPr>
          <p:cNvSpPr>
            <a:spLocks noGrp="1"/>
          </p:cNvSpPr>
          <p:nvPr>
            <p:ph type="sldNum" sz="quarter" idx="11"/>
          </p:nvPr>
        </p:nvSpPr>
        <p:spPr/>
        <p:txBody>
          <a:bodyPr/>
          <a:lstStyle/>
          <a:p>
            <a:fld id="{A47DF2CC-F632-45C4-96EE-7EDE7904FE4C}" type="slidenum">
              <a:rPr lang="en-US" altLang="en-US"/>
              <a:pPr/>
              <a:t>6</a:t>
            </a:fld>
            <a:endParaRPr lang="en-US" altLang="en-US"/>
          </a:p>
        </p:txBody>
      </p:sp>
      <p:sp>
        <p:nvSpPr>
          <p:cNvPr id="195586" name="Rectangle 2">
            <a:extLst>
              <a:ext uri="{FF2B5EF4-FFF2-40B4-BE49-F238E27FC236}">
                <a16:creationId xmlns:a16="http://schemas.microsoft.com/office/drawing/2014/main" xmlns="" id="{BD67D933-08C8-415A-B871-B9F8A6E6884E}"/>
              </a:ext>
            </a:extLst>
          </p:cNvPr>
          <p:cNvSpPr>
            <a:spLocks noGrp="1" noChangeArrowheads="1"/>
          </p:cNvSpPr>
          <p:nvPr>
            <p:ph type="title"/>
          </p:nvPr>
        </p:nvSpPr>
        <p:spPr>
          <a:xfrm>
            <a:off x="1451579" y="804519"/>
            <a:ext cx="9603275" cy="1049235"/>
          </a:xfrm>
        </p:spPr>
        <p:txBody>
          <a:bodyPr/>
          <a:lstStyle/>
          <a:p>
            <a:r>
              <a:rPr lang="en-US" altLang="en-US" sz="2200" dirty="0"/>
              <a:t>Particle Detectors</a:t>
            </a:r>
          </a:p>
        </p:txBody>
      </p:sp>
      <p:sp>
        <p:nvSpPr>
          <p:cNvPr id="195587" name="Rectangle 3">
            <a:extLst>
              <a:ext uri="{FF2B5EF4-FFF2-40B4-BE49-F238E27FC236}">
                <a16:creationId xmlns:a16="http://schemas.microsoft.com/office/drawing/2014/main" xmlns="" id="{270E1E72-13C4-42C6-A0AB-8F540A4AA66D}"/>
              </a:ext>
            </a:extLst>
          </p:cNvPr>
          <p:cNvSpPr>
            <a:spLocks noGrp="1" noChangeArrowheads="1"/>
          </p:cNvSpPr>
          <p:nvPr>
            <p:ph type="body" idx="1"/>
          </p:nvPr>
        </p:nvSpPr>
        <p:spPr>
          <a:xfrm>
            <a:off x="1451579" y="2015732"/>
            <a:ext cx="5048809" cy="3450613"/>
          </a:xfrm>
        </p:spPr>
        <p:txBody>
          <a:bodyPr/>
          <a:lstStyle/>
          <a:p>
            <a:r>
              <a:rPr lang="en-US" altLang="en-US" dirty="0"/>
              <a:t>Outline:</a:t>
            </a:r>
          </a:p>
          <a:p>
            <a:pPr lvl="1"/>
            <a:r>
              <a:rPr lang="en-US" altLang="en-US" dirty="0">
                <a:solidFill>
                  <a:srgbClr val="FF0000"/>
                </a:solidFill>
              </a:rPr>
              <a:t>Energy loss in Matter</a:t>
            </a:r>
          </a:p>
          <a:p>
            <a:pPr lvl="2"/>
            <a:r>
              <a:rPr lang="en-US" altLang="en-US" dirty="0">
                <a:solidFill>
                  <a:srgbClr val="FF0000"/>
                </a:solidFill>
              </a:rPr>
              <a:t>Photons</a:t>
            </a:r>
          </a:p>
          <a:p>
            <a:pPr lvl="2"/>
            <a:r>
              <a:rPr lang="en-US" altLang="en-US" dirty="0">
                <a:solidFill>
                  <a:srgbClr val="FF0000"/>
                </a:solidFill>
              </a:rPr>
              <a:t>Charged Particles</a:t>
            </a:r>
          </a:p>
          <a:p>
            <a:pPr lvl="3"/>
            <a:r>
              <a:rPr lang="en-US" altLang="en-US" dirty="0">
                <a:solidFill>
                  <a:srgbClr val="FF0000"/>
                </a:solidFill>
              </a:rPr>
              <a:t>Ions</a:t>
            </a:r>
          </a:p>
          <a:p>
            <a:pPr lvl="3"/>
            <a:r>
              <a:rPr lang="en-US" altLang="en-US" dirty="0">
                <a:solidFill>
                  <a:srgbClr val="FF0000"/>
                </a:solidFill>
              </a:rPr>
              <a:t>Electrons</a:t>
            </a:r>
          </a:p>
          <a:p>
            <a:pPr lvl="1"/>
            <a:r>
              <a:rPr lang="en-US" altLang="en-US" dirty="0"/>
              <a:t>Energetic Particle </a:t>
            </a:r>
            <a:r>
              <a:rPr lang="en-US" altLang="en-US" dirty="0" smtClean="0"/>
              <a:t>Detectors</a:t>
            </a:r>
          </a:p>
          <a:p>
            <a:pPr lvl="1"/>
            <a:r>
              <a:rPr lang="en-US" altLang="en-US" dirty="0" smtClean="0"/>
              <a:t>Also highly recommend “Radiation Detection and Measurement” by Knoll</a:t>
            </a:r>
            <a:endParaRPr lang="en-US" altLang="en-US" dirty="0"/>
          </a:p>
          <a:p>
            <a:pPr>
              <a:buFont typeface="Wingdings" panose="05000000000000000000" pitchFamily="2" charset="2"/>
              <a:buNone/>
            </a:pPr>
            <a:endParaRPr lang="en-US" altLang="en-US" dirty="0"/>
          </a:p>
        </p:txBody>
      </p:sp>
      <p:pic>
        <p:nvPicPr>
          <p:cNvPr id="65538" name="Picture 2" descr="https://prodimage.images-bn.com/pimages/9780875900858_p0_v2_s600x595.jpg">
            <a:extLst>
              <a:ext uri="{FF2B5EF4-FFF2-40B4-BE49-F238E27FC236}">
                <a16:creationId xmlns:a16="http://schemas.microsoft.com/office/drawing/2014/main" xmlns="" id="{153F0543-801F-44C9-91DA-A8D18C590EF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10363" y="329307"/>
            <a:ext cx="4486275" cy="56673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Search Coil</a:t>
            </a:r>
            <a:endParaRPr lang="en-US" dirty="0">
              <a:ea typeface="+mj-ea"/>
            </a:endParaRPr>
          </a:p>
        </p:txBody>
      </p:sp>
      <p:sp>
        <p:nvSpPr>
          <p:cNvPr id="3" name="Content Placeholder 2"/>
          <p:cNvSpPr>
            <a:spLocks noGrp="1"/>
          </p:cNvSpPr>
          <p:nvPr>
            <p:ph idx="1"/>
          </p:nvPr>
        </p:nvSpPr>
        <p:spPr>
          <a:xfrm>
            <a:off x="508000" y="1981200"/>
            <a:ext cx="10769600" cy="4114800"/>
          </a:xfrm>
        </p:spPr>
        <p:txBody>
          <a:bodyPr/>
          <a:lstStyle/>
          <a:p>
            <a:pPr>
              <a:defRPr/>
            </a:pPr>
            <a:r>
              <a:rPr lang="en-US" dirty="0" smtClean="0">
                <a:ea typeface="+mn-ea"/>
              </a:rPr>
              <a:t>If you use a </a:t>
            </a:r>
            <a:r>
              <a:rPr lang="en-US" dirty="0" err="1" smtClean="0">
                <a:ea typeface="+mn-ea"/>
              </a:rPr>
              <a:t>solenoidal</a:t>
            </a:r>
            <a:r>
              <a:rPr lang="en-US" dirty="0" smtClean="0">
                <a:ea typeface="+mn-ea"/>
              </a:rPr>
              <a:t> coil of N turns enclosing a ferromagnetic core (high mu increases magnetic flux threading the coil) you can calculate the integrated electric field (or Voltage)</a:t>
            </a:r>
          </a:p>
          <a:p>
            <a:pPr>
              <a:defRPr/>
            </a:pPr>
            <a:endParaRPr lang="en-US" dirty="0">
              <a:ea typeface="+mn-ea"/>
            </a:endParaRPr>
          </a:p>
          <a:p>
            <a:pPr>
              <a:defRPr/>
            </a:pPr>
            <a:endParaRPr lang="en-US" dirty="0" smtClean="0">
              <a:ea typeface="+mn-ea"/>
            </a:endParaRPr>
          </a:p>
          <a:p>
            <a:pPr marL="0" indent="0">
              <a:buFontTx/>
              <a:buNone/>
              <a:defRPr/>
            </a:pPr>
            <a:endParaRPr lang="en-US" dirty="0">
              <a:ea typeface="+mn-ea"/>
            </a:endParaRPr>
          </a:p>
        </p:txBody>
      </p:sp>
      <p:graphicFrame>
        <p:nvGraphicFramePr>
          <p:cNvPr id="18435" name="Object 3"/>
          <p:cNvGraphicFramePr>
            <a:graphicFrameLocks noChangeAspect="1"/>
          </p:cNvGraphicFramePr>
          <p:nvPr/>
        </p:nvGraphicFramePr>
        <p:xfrm>
          <a:off x="1539090" y="3377446"/>
          <a:ext cx="8075084" cy="889000"/>
        </p:xfrm>
        <a:graphic>
          <a:graphicData uri="http://schemas.openxmlformats.org/presentationml/2006/ole">
            <p:oleObj spid="_x0000_s132098" name="Equation" r:id="rId3" imgW="2760840" imgH="393120" progId="">
              <p:embed/>
            </p:oleObj>
          </a:graphicData>
        </a:graphic>
      </p:graphicFrame>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What if search coil is on a spinning spacecraft?</a:t>
            </a:r>
            <a:endParaRPr lang="en-US" dirty="0">
              <a:ea typeface="+mj-ea"/>
            </a:endParaRPr>
          </a:p>
        </p:txBody>
      </p:sp>
      <p:sp>
        <p:nvSpPr>
          <p:cNvPr id="3" name="Content Placeholder 2"/>
          <p:cNvSpPr>
            <a:spLocks noGrp="1"/>
          </p:cNvSpPr>
          <p:nvPr>
            <p:ph idx="1"/>
          </p:nvPr>
        </p:nvSpPr>
        <p:spPr>
          <a:xfrm>
            <a:off x="914400" y="2133600"/>
            <a:ext cx="10363200" cy="3581400"/>
          </a:xfrm>
        </p:spPr>
        <p:txBody>
          <a:bodyPr/>
          <a:lstStyle/>
          <a:p>
            <a:pPr>
              <a:defRPr/>
            </a:pPr>
            <a:r>
              <a:rPr lang="en-US" dirty="0" smtClean="0">
                <a:ea typeface="+mn-ea"/>
              </a:rPr>
              <a:t>First done on Pioneer 1 w/ Chuck </a:t>
            </a:r>
            <a:r>
              <a:rPr lang="en-US" dirty="0" err="1" smtClean="0">
                <a:ea typeface="+mn-ea"/>
              </a:rPr>
              <a:t>Sonnett</a:t>
            </a:r>
            <a:r>
              <a:rPr lang="en-US" dirty="0" smtClean="0">
                <a:ea typeface="+mn-ea"/>
              </a:rPr>
              <a:t> as PI in 1960</a:t>
            </a:r>
            <a:endParaRPr lang="en-US" dirty="0">
              <a:ea typeface="+mn-ea"/>
            </a:endParaRPr>
          </a:p>
          <a:p>
            <a:pPr>
              <a:defRPr/>
            </a:pPr>
            <a:r>
              <a:rPr lang="en-US" dirty="0" smtClean="0">
                <a:ea typeface="+mn-ea"/>
              </a:rPr>
              <a:t>Need sophisticated time series analysis to separate effects of motion.</a:t>
            </a:r>
          </a:p>
          <a:p>
            <a:pPr>
              <a:defRPr/>
            </a:pPr>
            <a:endParaRPr lang="en-US" dirty="0">
              <a:ea typeface="+mn-ea"/>
            </a:endParaRPr>
          </a:p>
          <a:p>
            <a:pPr marL="0" indent="0">
              <a:buFontTx/>
              <a:buNone/>
              <a:defRPr/>
            </a:pPr>
            <a:endParaRPr lang="en-US" dirty="0">
              <a:ea typeface="+mn-ea"/>
            </a:endParaRPr>
          </a:p>
          <a:p>
            <a:pPr>
              <a:defRPr/>
            </a:pPr>
            <a:r>
              <a:rPr lang="en-US" sz="2000" dirty="0" smtClean="0">
                <a:ea typeface="+mn-ea"/>
              </a:rPr>
              <a:t>K=gain factor, S=sensor axis, F=magnetic field</a:t>
            </a:r>
          </a:p>
          <a:p>
            <a:pPr>
              <a:defRPr/>
            </a:pPr>
            <a:r>
              <a:rPr lang="en-US" sz="2000" dirty="0" smtClean="0">
                <a:ea typeface="+mn-ea"/>
              </a:rPr>
              <a:t>1</a:t>
            </a:r>
            <a:r>
              <a:rPr lang="en-US" sz="2000" baseline="30000" dirty="0" smtClean="0">
                <a:ea typeface="+mn-ea"/>
              </a:rPr>
              <a:t>st</a:t>
            </a:r>
            <a:r>
              <a:rPr lang="en-US" sz="2000" dirty="0" smtClean="0">
                <a:ea typeface="+mn-ea"/>
              </a:rPr>
              <a:t> term sensor motion, 2</a:t>
            </a:r>
            <a:r>
              <a:rPr lang="en-US" sz="2000" baseline="30000" dirty="0" smtClean="0">
                <a:ea typeface="+mn-ea"/>
              </a:rPr>
              <a:t>nd</a:t>
            </a:r>
            <a:r>
              <a:rPr lang="en-US" sz="2000" dirty="0" smtClean="0">
                <a:ea typeface="+mn-ea"/>
              </a:rPr>
              <a:t> B Change, and 3</a:t>
            </a:r>
            <a:r>
              <a:rPr lang="en-US" sz="2000" baseline="30000" dirty="0" smtClean="0">
                <a:ea typeface="+mn-ea"/>
              </a:rPr>
              <a:t>rd</a:t>
            </a:r>
            <a:r>
              <a:rPr lang="en-US" sz="2000" dirty="0" smtClean="0">
                <a:ea typeface="+mn-ea"/>
              </a:rPr>
              <a:t> plasma and s/c motion</a:t>
            </a:r>
          </a:p>
        </p:txBody>
      </p:sp>
      <p:graphicFrame>
        <p:nvGraphicFramePr>
          <p:cNvPr id="21507" name="Object 3"/>
          <p:cNvGraphicFramePr>
            <a:graphicFrameLocks noChangeAspect="1"/>
          </p:cNvGraphicFramePr>
          <p:nvPr/>
        </p:nvGraphicFramePr>
        <p:xfrm>
          <a:off x="1093458" y="2998205"/>
          <a:ext cx="9129184" cy="1079500"/>
        </p:xfrm>
        <a:graphic>
          <a:graphicData uri="http://schemas.openxmlformats.org/presentationml/2006/ole">
            <p:oleObj spid="_x0000_s133122" name="Equation" r:id="rId4" imgW="3044520" imgH="466200" progId="">
              <p:embed/>
            </p:oleObj>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Coils (cont.)</a:t>
            </a:r>
            <a:endParaRPr lang="en-US" dirty="0"/>
          </a:p>
        </p:txBody>
      </p:sp>
      <p:sp>
        <p:nvSpPr>
          <p:cNvPr id="3" name="Content Placeholder 2"/>
          <p:cNvSpPr>
            <a:spLocks noGrp="1"/>
          </p:cNvSpPr>
          <p:nvPr>
            <p:ph idx="1"/>
          </p:nvPr>
        </p:nvSpPr>
        <p:spPr>
          <a:xfrm>
            <a:off x="1451579" y="2015732"/>
            <a:ext cx="3918707" cy="3450613"/>
          </a:xfrm>
        </p:spPr>
        <p:txBody>
          <a:bodyPr>
            <a:normAutofit lnSpcReduction="10000"/>
          </a:bodyPr>
          <a:lstStyle/>
          <a:p>
            <a:r>
              <a:rPr lang="en-US" dirty="0" smtClean="0"/>
              <a:t>dB/</a:t>
            </a:r>
            <a:r>
              <a:rPr lang="en-US" dirty="0" err="1" smtClean="0"/>
              <a:t>dt</a:t>
            </a:r>
            <a:r>
              <a:rPr lang="en-US" dirty="0" smtClean="0"/>
              <a:t> makes search coils natural choice for higher frequencies</a:t>
            </a:r>
          </a:p>
          <a:p>
            <a:r>
              <a:rPr lang="en-US" dirty="0" smtClean="0"/>
              <a:t>Choice of sensor R, L, C all affect the electronics  design and result in the frequency response</a:t>
            </a:r>
          </a:p>
          <a:p>
            <a:r>
              <a:rPr lang="en-US" dirty="0" smtClean="0"/>
              <a:t>Often data will be given to you with response removed, but you should try to know where limits/</a:t>
            </a:r>
            <a:r>
              <a:rPr lang="en-US" dirty="0" err="1" smtClean="0"/>
              <a:t>systematics</a:t>
            </a:r>
            <a:r>
              <a:rPr lang="en-US" dirty="0" smtClean="0"/>
              <a:t> are</a:t>
            </a:r>
            <a:endParaRPr lang="en-US" dirty="0"/>
          </a:p>
        </p:txBody>
      </p:sp>
      <p:pic>
        <p:nvPicPr>
          <p:cNvPr id="155650" name="Picture 2"/>
          <p:cNvPicPr>
            <a:picLocks noChangeAspect="1" noChangeArrowheads="1"/>
          </p:cNvPicPr>
          <p:nvPr/>
        </p:nvPicPr>
        <p:blipFill>
          <a:blip r:embed="rId2"/>
          <a:srcRect/>
          <a:stretch>
            <a:fillRect/>
          </a:stretch>
        </p:blipFill>
        <p:spPr bwMode="auto">
          <a:xfrm rot="16200000">
            <a:off x="7434025" y="-742939"/>
            <a:ext cx="4015035" cy="5500914"/>
          </a:xfrm>
          <a:prstGeom prst="rect">
            <a:avLst/>
          </a:prstGeom>
          <a:noFill/>
          <a:ln w="9525">
            <a:noFill/>
            <a:miter lim="800000"/>
            <a:headEnd/>
            <a:tailEnd/>
          </a:ln>
        </p:spPr>
      </p:pic>
      <p:pic>
        <p:nvPicPr>
          <p:cNvPr id="155651" name="Picture 3"/>
          <p:cNvPicPr>
            <a:picLocks noChangeAspect="1" noChangeArrowheads="1"/>
          </p:cNvPicPr>
          <p:nvPr/>
        </p:nvPicPr>
        <p:blipFill>
          <a:blip r:embed="rId3"/>
          <a:srcRect/>
          <a:stretch>
            <a:fillRect/>
          </a:stretch>
        </p:blipFill>
        <p:spPr bwMode="auto">
          <a:xfrm rot="16200000">
            <a:off x="7743825" y="2409825"/>
            <a:ext cx="2809875" cy="608647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Fluxgates</a:t>
            </a:r>
            <a:endParaRPr lang="en-US" dirty="0">
              <a:ea typeface="+mj-ea"/>
            </a:endParaRPr>
          </a:p>
        </p:txBody>
      </p:sp>
      <p:sp>
        <p:nvSpPr>
          <p:cNvPr id="3" name="Content Placeholder 2"/>
          <p:cNvSpPr>
            <a:spLocks noGrp="1"/>
          </p:cNvSpPr>
          <p:nvPr>
            <p:ph idx="1"/>
          </p:nvPr>
        </p:nvSpPr>
        <p:spPr/>
        <p:txBody>
          <a:bodyPr/>
          <a:lstStyle/>
          <a:p>
            <a:r>
              <a:rPr lang="en-US" dirty="0" smtClean="0"/>
              <a:t>Is </a:t>
            </a:r>
            <a:r>
              <a:rPr lang="en-US" altLang="en-US" dirty="0" smtClean="0"/>
              <a:t>“</a:t>
            </a:r>
            <a:r>
              <a:rPr lang="en-US" dirty="0" smtClean="0"/>
              <a:t>simple</a:t>
            </a:r>
            <a:r>
              <a:rPr lang="en-US" altLang="en-US" dirty="0" smtClean="0"/>
              <a:t>”</a:t>
            </a:r>
            <a:r>
              <a:rPr lang="en-US" dirty="0" smtClean="0"/>
              <a:t> and has long heritage of spaceflight magnetometers</a:t>
            </a:r>
          </a:p>
          <a:p>
            <a:pPr>
              <a:buNone/>
            </a:pPr>
            <a:endParaRPr lang="en-US" dirty="0" smtClean="0"/>
          </a:p>
          <a:p>
            <a:r>
              <a:rPr lang="en-US" dirty="0" smtClean="0"/>
              <a:t>Principle of operation relies on concept of magnetic hysteresis.</a:t>
            </a:r>
          </a:p>
          <a:p>
            <a:r>
              <a:rPr lang="en-US" dirty="0" smtClean="0"/>
              <a:t>Good from DC up to moderately low frequencies</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Hysteresis Curve</a:t>
            </a:r>
            <a:endParaRPr lang="en-US" dirty="0">
              <a:ea typeface="+mj-ea"/>
            </a:endParaRPr>
          </a:p>
        </p:txBody>
      </p:sp>
      <p:pic>
        <p:nvPicPr>
          <p:cNvPr id="4" name="Content Placeholder 3" descr="coercivity.gif"/>
          <p:cNvPicPr>
            <a:picLocks noGrp="1" noChangeAspect="1"/>
          </p:cNvPicPr>
          <p:nvPr>
            <p:ph idx="1"/>
          </p:nvPr>
        </p:nvPicPr>
        <p:blipFill>
          <a:blip r:embed="rId2">
            <a:extLst>
              <a:ext uri="{28A0092B-C50C-407E-A947-70E740481C1C}">
                <a14:useLocalDpi xmlns:a14="http://schemas.microsoft.com/office/drawing/2010/main" xmlns="" val="0"/>
              </a:ext>
            </a:extLst>
          </a:blip>
          <a:srcRect t="1346" b="1346"/>
          <a:stretch>
            <a:fillRect/>
          </a:stretch>
        </p:blip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Fluxgates</a:t>
            </a:r>
            <a:endParaRPr lang="en-US" dirty="0">
              <a:ea typeface="+mj-ea"/>
            </a:endParaRPr>
          </a:p>
        </p:txBody>
      </p:sp>
      <p:sp>
        <p:nvSpPr>
          <p:cNvPr id="3" name="Content Placeholder 2"/>
          <p:cNvSpPr>
            <a:spLocks noGrp="1"/>
          </p:cNvSpPr>
          <p:nvPr>
            <p:ph idx="1"/>
          </p:nvPr>
        </p:nvSpPr>
        <p:spPr/>
        <p:txBody>
          <a:bodyPr/>
          <a:lstStyle/>
          <a:p>
            <a:pPr>
              <a:defRPr/>
            </a:pPr>
            <a:r>
              <a:rPr lang="en-US" dirty="0" smtClean="0">
                <a:ea typeface="+mn-ea"/>
              </a:rPr>
              <a:t>The sensor is a transformer wound around a high-permeability core (often ring core)</a:t>
            </a:r>
          </a:p>
          <a:p>
            <a:pPr>
              <a:defRPr/>
            </a:pPr>
            <a:r>
              <a:rPr lang="en-US" dirty="0" smtClean="0">
                <a:ea typeface="+mn-ea"/>
              </a:rPr>
              <a:t>Permeability (mu) is the proportionality constant of applied field and magnetization of material (aligned dipoles/domains)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p009_1_00.png"/>
          <p:cNvPicPr>
            <a:picLocks noChangeAspect="1"/>
          </p:cNvPicPr>
          <p:nvPr/>
        </p:nvPicPr>
        <p:blipFill>
          <a:blip r:embed="rId2"/>
          <a:srcRect/>
          <a:stretch>
            <a:fillRect/>
          </a:stretch>
        </p:blipFill>
        <p:spPr bwMode="auto">
          <a:xfrm>
            <a:off x="1422401" y="777875"/>
            <a:ext cx="9920817" cy="5622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Fluxgate</a:t>
            </a:r>
            <a:endParaRPr lang="en-US" dirty="0">
              <a:ea typeface="+mj-ea"/>
            </a:endParaRPr>
          </a:p>
        </p:txBody>
      </p:sp>
      <p:sp>
        <p:nvSpPr>
          <p:cNvPr id="3" name="Content Placeholder 2"/>
          <p:cNvSpPr>
            <a:spLocks noGrp="1"/>
          </p:cNvSpPr>
          <p:nvPr>
            <p:ph idx="1"/>
          </p:nvPr>
        </p:nvSpPr>
        <p:spPr/>
        <p:txBody>
          <a:bodyPr/>
          <a:lstStyle/>
          <a:p>
            <a:pPr>
              <a:defRPr/>
            </a:pPr>
            <a:r>
              <a:rPr lang="en-US" dirty="0" smtClean="0">
                <a:ea typeface="+mn-ea"/>
              </a:rPr>
              <a:t>Drive coil at known high frequency to drive sensor into saturation. </a:t>
            </a:r>
          </a:p>
          <a:p>
            <a:pPr>
              <a:defRPr/>
            </a:pPr>
            <a:r>
              <a:rPr lang="en-US" dirty="0" smtClean="0">
                <a:ea typeface="+mn-ea"/>
              </a:rPr>
              <a:t>Time to saturation takes longer in opposite direction of external field</a:t>
            </a:r>
          </a:p>
          <a:p>
            <a:pPr>
              <a:defRPr/>
            </a:pPr>
            <a:r>
              <a:rPr lang="en-US" dirty="0" smtClean="0">
                <a:ea typeface="+mn-ea"/>
              </a:rPr>
              <a:t>Look at 2</a:t>
            </a:r>
            <a:r>
              <a:rPr lang="en-US" baseline="30000" dirty="0" smtClean="0">
                <a:ea typeface="+mn-ea"/>
              </a:rPr>
              <a:t>nd</a:t>
            </a:r>
            <a:r>
              <a:rPr lang="en-US" dirty="0" smtClean="0">
                <a:ea typeface="+mn-ea"/>
              </a:rPr>
              <a:t> harmonic of sense current/voltage. This is proportional to the strength of the background field.</a:t>
            </a:r>
            <a:endParaRPr lang="en-US" dirty="0">
              <a:ea typeface="+mn-ea"/>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p009_1_01.png"/>
          <p:cNvPicPr>
            <a:picLocks noChangeAspect="1"/>
          </p:cNvPicPr>
          <p:nvPr/>
        </p:nvPicPr>
        <p:blipFill>
          <a:blip r:embed="rId2"/>
          <a:srcRect/>
          <a:stretch>
            <a:fillRect/>
          </a:stretch>
        </p:blipFill>
        <p:spPr bwMode="auto">
          <a:xfrm>
            <a:off x="518585" y="1219200"/>
            <a:ext cx="11516783"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6"/>
          <p:cNvSpPr>
            <a:spLocks noGrp="1"/>
          </p:cNvSpPr>
          <p:nvPr>
            <p:ph type="title"/>
          </p:nvPr>
        </p:nvSpPr>
        <p:spPr/>
        <p:txBody>
          <a:bodyPr>
            <a:normAutofit/>
          </a:bodyPr>
          <a:lstStyle/>
          <a:p>
            <a:pPr algn="l" eaLnBrk="1" hangingPunct="1">
              <a:defRPr/>
            </a:pPr>
            <a:r>
              <a:rPr lang="en-US" sz="3600" dirty="0" err="1" smtClean="0">
                <a:latin typeface="Arial" charset="0"/>
                <a:ea typeface="ＭＳ Ｐゴシック" charset="0"/>
              </a:rPr>
              <a:t>Curlometery</a:t>
            </a:r>
            <a:endParaRPr lang="en-US" sz="3600" dirty="0">
              <a:latin typeface="Arial" charset="0"/>
              <a:ea typeface="ＭＳ Ｐゴシック" charset="0"/>
            </a:endParaRPr>
          </a:p>
        </p:txBody>
      </p:sp>
      <p:sp>
        <p:nvSpPr>
          <p:cNvPr id="4" name="Content Placeholder 3"/>
          <p:cNvSpPr>
            <a:spLocks noGrp="1"/>
          </p:cNvSpPr>
          <p:nvPr>
            <p:ph idx="1"/>
          </p:nvPr>
        </p:nvSpPr>
        <p:spPr>
          <a:xfrm>
            <a:off x="1451580" y="2015732"/>
            <a:ext cx="4596136" cy="3450613"/>
          </a:xfrm>
        </p:spPr>
        <p:txBody>
          <a:bodyPr/>
          <a:lstStyle/>
          <a:p>
            <a:endParaRPr lang="en-US" dirty="0" smtClean="0"/>
          </a:p>
          <a:p>
            <a:endParaRPr lang="en-US" dirty="0" smtClean="0"/>
          </a:p>
          <a:p>
            <a:r>
              <a:rPr lang="en-US" dirty="0" smtClean="0"/>
              <a:t>Measure the curl of B to compute J (current density)</a:t>
            </a:r>
          </a:p>
          <a:p>
            <a:r>
              <a:rPr lang="en-US" dirty="0" smtClean="0"/>
              <a:t>Cluster (shown)</a:t>
            </a:r>
          </a:p>
          <a:p>
            <a:r>
              <a:rPr lang="en-US" dirty="0" smtClean="0"/>
              <a:t>MMS </a:t>
            </a:r>
          </a:p>
        </p:txBody>
      </p:sp>
      <p:graphicFrame>
        <p:nvGraphicFramePr>
          <p:cNvPr id="32771" name="Object 2"/>
          <p:cNvGraphicFramePr>
            <a:graphicFrameLocks noChangeAspect="1"/>
          </p:cNvGraphicFramePr>
          <p:nvPr/>
        </p:nvGraphicFramePr>
        <p:xfrm>
          <a:off x="2140641" y="2135108"/>
          <a:ext cx="2887133" cy="685800"/>
        </p:xfrm>
        <a:graphic>
          <a:graphicData uri="http://schemas.openxmlformats.org/presentationml/2006/ole">
            <p:oleObj spid="_x0000_s134146" name="Equation" r:id="rId3" imgW="749520" imgH="228240" progId="">
              <p:embed/>
            </p:oleObj>
          </a:graphicData>
        </a:graphic>
      </p:graphicFrame>
      <p:pic>
        <p:nvPicPr>
          <p:cNvPr id="134147" name="Picture 3"/>
          <p:cNvPicPr>
            <a:picLocks noChangeAspect="1" noChangeArrowheads="1"/>
          </p:cNvPicPr>
          <p:nvPr/>
        </p:nvPicPr>
        <p:blipFill>
          <a:blip r:embed="rId4"/>
          <a:srcRect/>
          <a:stretch>
            <a:fillRect/>
          </a:stretch>
        </p:blipFill>
        <p:spPr bwMode="auto">
          <a:xfrm>
            <a:off x="6083928" y="4409"/>
            <a:ext cx="5413973" cy="5870158"/>
          </a:xfrm>
          <a:prstGeom prst="rect">
            <a:avLst/>
          </a:prstGeom>
          <a:noFill/>
          <a:ln w="9525">
            <a:noFill/>
            <a:miter lim="800000"/>
            <a:headEnd/>
            <a:tailEnd/>
          </a:ln>
        </p:spPr>
      </p:pic>
      <p:sp>
        <p:nvSpPr>
          <p:cNvPr id="6" name="TextBox 5"/>
          <p:cNvSpPr txBox="1"/>
          <p:nvPr/>
        </p:nvSpPr>
        <p:spPr>
          <a:xfrm>
            <a:off x="8962931" y="5803271"/>
            <a:ext cx="2515432" cy="369332"/>
          </a:xfrm>
          <a:prstGeom prst="rect">
            <a:avLst/>
          </a:prstGeom>
          <a:solidFill>
            <a:schemeClr val="bg1"/>
          </a:solidFill>
        </p:spPr>
        <p:txBody>
          <a:bodyPr wrap="none" rtlCol="0">
            <a:spAutoFit/>
          </a:bodyPr>
          <a:lstStyle/>
          <a:p>
            <a:r>
              <a:rPr lang="en-US" dirty="0" smtClean="0"/>
              <a:t>From Dunlop et al., 2002</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264FE578-0395-4982-A539-8C54616A18AD}"/>
              </a:ext>
            </a:extLst>
          </p:cNvPr>
          <p:cNvSpPr>
            <a:spLocks noGrp="1"/>
          </p:cNvSpPr>
          <p:nvPr>
            <p:ph type="sldNum" sz="quarter" idx="11"/>
          </p:nvPr>
        </p:nvSpPr>
        <p:spPr/>
        <p:txBody>
          <a:bodyPr/>
          <a:lstStyle/>
          <a:p>
            <a:fld id="{0F990D27-03EF-4B50-BEAD-98CF78F0AF2D}" type="slidenum">
              <a:rPr lang="en-US" altLang="en-US"/>
              <a:pPr/>
              <a:t>7</a:t>
            </a:fld>
            <a:endParaRPr lang="en-US" altLang="en-US"/>
          </a:p>
        </p:txBody>
      </p:sp>
      <p:sp>
        <p:nvSpPr>
          <p:cNvPr id="59394" name="Rectangle 2">
            <a:extLst>
              <a:ext uri="{FF2B5EF4-FFF2-40B4-BE49-F238E27FC236}">
                <a16:creationId xmlns:a16="http://schemas.microsoft.com/office/drawing/2014/main" xmlns="" id="{C0740955-FB6B-4CE1-BE9F-DFD9F578C505}"/>
              </a:ext>
            </a:extLst>
          </p:cNvPr>
          <p:cNvSpPr>
            <a:spLocks noGrp="1" noChangeArrowheads="1"/>
          </p:cNvSpPr>
          <p:nvPr>
            <p:ph type="title"/>
          </p:nvPr>
        </p:nvSpPr>
        <p:spPr/>
        <p:txBody>
          <a:bodyPr/>
          <a:lstStyle/>
          <a:p>
            <a:r>
              <a:rPr lang="en-US" altLang="en-US" sz="2200"/>
              <a:t>Energy loss in Matter</a:t>
            </a:r>
          </a:p>
        </p:txBody>
      </p:sp>
      <p:sp>
        <p:nvSpPr>
          <p:cNvPr id="59395" name="Rectangle 3">
            <a:extLst>
              <a:ext uri="{FF2B5EF4-FFF2-40B4-BE49-F238E27FC236}">
                <a16:creationId xmlns:a16="http://schemas.microsoft.com/office/drawing/2014/main" xmlns="" id="{EF6AE5D1-A76C-4405-AB2F-47FB4CDEF840}"/>
              </a:ext>
            </a:extLst>
          </p:cNvPr>
          <p:cNvSpPr>
            <a:spLocks noGrp="1" noChangeArrowheads="1"/>
          </p:cNvSpPr>
          <p:nvPr>
            <p:ph type="body" idx="1"/>
          </p:nvPr>
        </p:nvSpPr>
        <p:spPr/>
        <p:txBody>
          <a:bodyPr/>
          <a:lstStyle/>
          <a:p>
            <a:r>
              <a:rPr lang="en-US" altLang="en-US" dirty="0"/>
              <a:t>The manner in which energetic particles interact with matter depends upon their mass and energy.</a:t>
            </a:r>
          </a:p>
          <a:p>
            <a:pPr lvl="1"/>
            <a:r>
              <a:rPr lang="en-US" altLang="en-US" dirty="0"/>
              <a:t>Photons - have “infinite range”- Their interaction is “all-or-nothing” They don’t gradually lose energy, instead interact in discrete instances typically through 1 of 3 interactions:</a:t>
            </a:r>
          </a:p>
          <a:p>
            <a:pPr lvl="2"/>
            <a:r>
              <a:rPr lang="en-US" altLang="en-US" dirty="0"/>
              <a:t>Photoelectric effect (Low energy:  E&lt;~50 keV</a:t>
            </a:r>
          </a:p>
          <a:p>
            <a:pPr lvl="2"/>
            <a:r>
              <a:rPr lang="en-US" altLang="en-US" dirty="0"/>
              <a:t>Compton Scattering (50 keV ~&lt;  E &lt; 1 MeV)</a:t>
            </a:r>
          </a:p>
          <a:p>
            <a:pPr lvl="2"/>
            <a:r>
              <a:rPr lang="en-US" altLang="en-US" dirty="0"/>
              <a:t>Pair production ( E &gt;2 x 511 keV).</a:t>
            </a:r>
          </a:p>
          <a:p>
            <a:pPr lvl="1"/>
            <a:r>
              <a:rPr lang="en-US" altLang="en-US" dirty="0"/>
              <a:t>Particles with non-zero mass (Electrons and Ions) will slow down as they pass through matter.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SPP FIELDS</a:t>
            </a:r>
            <a:endParaRPr lang="en-US" dirty="0"/>
          </a:p>
        </p:txBody>
      </p:sp>
      <p:sp>
        <p:nvSpPr>
          <p:cNvPr id="3" name="Content Placeholder 2"/>
          <p:cNvSpPr>
            <a:spLocks noGrp="1"/>
          </p:cNvSpPr>
          <p:nvPr>
            <p:ph idx="1"/>
          </p:nvPr>
        </p:nvSpPr>
        <p:spPr>
          <a:xfrm>
            <a:off x="1451579" y="2015732"/>
            <a:ext cx="2801107" cy="3450613"/>
          </a:xfrm>
        </p:spPr>
        <p:txBody>
          <a:bodyPr/>
          <a:lstStyle/>
          <a:p>
            <a:endParaRPr lang="en-US" dirty="0"/>
          </a:p>
        </p:txBody>
      </p:sp>
      <p:pic>
        <p:nvPicPr>
          <p:cNvPr id="4" name="Picture 2"/>
          <p:cNvPicPr>
            <a:picLocks noChangeAspect="1" noChangeArrowheads="1"/>
          </p:cNvPicPr>
          <p:nvPr/>
        </p:nvPicPr>
        <p:blipFill>
          <a:blip r:embed="rId2"/>
          <a:srcRect/>
          <a:stretch>
            <a:fillRect/>
          </a:stretch>
        </p:blipFill>
        <p:spPr bwMode="auto">
          <a:xfrm>
            <a:off x="3935311" y="319314"/>
            <a:ext cx="7806746" cy="586354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61" y="216074"/>
            <a:ext cx="3757188" cy="1049235"/>
          </a:xfrm>
        </p:spPr>
        <p:txBody>
          <a:bodyPr>
            <a:normAutofit fontScale="90000"/>
          </a:bodyPr>
          <a:lstStyle/>
          <a:p>
            <a:r>
              <a:rPr lang="en-US" dirty="0" smtClean="0"/>
              <a:t>Use multiple sensors to optimize over frequency range</a:t>
            </a:r>
            <a:endParaRPr lang="en-US" dirty="0"/>
          </a:p>
        </p:txBody>
      </p:sp>
      <p:sp>
        <p:nvSpPr>
          <p:cNvPr id="3" name="Content Placeholder 2"/>
          <p:cNvSpPr>
            <a:spLocks noGrp="1"/>
          </p:cNvSpPr>
          <p:nvPr>
            <p:ph idx="1"/>
          </p:nvPr>
        </p:nvSpPr>
        <p:spPr>
          <a:xfrm>
            <a:off x="274629" y="2450299"/>
            <a:ext cx="3274330" cy="3450613"/>
          </a:xfrm>
        </p:spPr>
        <p:txBody>
          <a:bodyPr/>
          <a:lstStyle/>
          <a:p>
            <a:r>
              <a:rPr lang="en-US" dirty="0" smtClean="0"/>
              <a:t>Fluxgate covers low frequencies</a:t>
            </a:r>
          </a:p>
          <a:p>
            <a:r>
              <a:rPr lang="en-US" dirty="0" smtClean="0"/>
              <a:t>LF –SCM covers mid ranges</a:t>
            </a:r>
          </a:p>
          <a:p>
            <a:r>
              <a:rPr lang="en-US" dirty="0" smtClean="0"/>
              <a:t>HF-SCM covers high</a:t>
            </a:r>
            <a:endParaRPr lang="en-US" dirty="0"/>
          </a:p>
        </p:txBody>
      </p:sp>
      <p:pic>
        <p:nvPicPr>
          <p:cNvPr id="135170" name="Picture 2"/>
          <p:cNvPicPr>
            <a:picLocks noChangeAspect="1" noChangeArrowheads="1"/>
          </p:cNvPicPr>
          <p:nvPr/>
        </p:nvPicPr>
        <p:blipFill>
          <a:blip r:embed="rId2"/>
          <a:srcRect/>
          <a:stretch>
            <a:fillRect/>
          </a:stretch>
        </p:blipFill>
        <p:spPr bwMode="auto">
          <a:xfrm>
            <a:off x="3838575" y="0"/>
            <a:ext cx="8353425" cy="611505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E</a:t>
            </a:r>
            <a:endParaRPr lang="en-US" dirty="0"/>
          </a:p>
        </p:txBody>
      </p:sp>
      <p:sp>
        <p:nvSpPr>
          <p:cNvPr id="3" name="Content Placeholder 2"/>
          <p:cNvSpPr>
            <a:spLocks noGrp="1"/>
          </p:cNvSpPr>
          <p:nvPr>
            <p:ph idx="1"/>
          </p:nvPr>
        </p:nvSpPr>
        <p:spPr>
          <a:xfrm>
            <a:off x="697117" y="2033839"/>
            <a:ext cx="4137435" cy="3968609"/>
          </a:xfrm>
        </p:spPr>
        <p:txBody>
          <a:bodyPr>
            <a:normAutofit fontScale="62500" lnSpcReduction="20000"/>
          </a:bodyPr>
          <a:lstStyle/>
          <a:p>
            <a:r>
              <a:rPr lang="en-US" dirty="0" smtClean="0"/>
              <a:t>One common way to measure E is with a spherical double probe</a:t>
            </a:r>
          </a:p>
          <a:p>
            <a:pPr lvl="1"/>
            <a:r>
              <a:rPr lang="en-US" dirty="0" smtClean="0"/>
              <a:t>This is the method I will choose to focus on but MMS also has an Electron Drift Instrument with some tradeoffs</a:t>
            </a:r>
          </a:p>
          <a:p>
            <a:pPr lvl="1"/>
            <a:r>
              <a:rPr lang="en-US" dirty="0" smtClean="0"/>
              <a:t>MMS, Van Allen Probes, SPP (not counting the spheres)</a:t>
            </a:r>
          </a:p>
          <a:p>
            <a:r>
              <a:rPr lang="en-US" dirty="0" smtClean="0"/>
              <a:t>Total oversimplification: probe comes to local plasma potential </a:t>
            </a:r>
          </a:p>
          <a:p>
            <a:pPr lvl="1"/>
            <a:r>
              <a:rPr lang="en-US" dirty="0" smtClean="0"/>
              <a:t>Depends on illumination, bias currents, Debye length, electron and ion fluxes</a:t>
            </a:r>
          </a:p>
          <a:p>
            <a:pPr lvl="1"/>
            <a:r>
              <a:rPr lang="en-US" dirty="0" smtClean="0"/>
              <a:t>Interaction is through the plasma sheath which will affect design decisions</a:t>
            </a:r>
          </a:p>
          <a:p>
            <a:r>
              <a:rPr lang="en-US" dirty="0" smtClean="0"/>
              <a:t>Voltage difference between probes/Separation = E component</a:t>
            </a:r>
          </a:p>
          <a:p>
            <a:r>
              <a:rPr lang="en-US" dirty="0" smtClean="0"/>
              <a:t>Offsets in electronics or photocurrent or almost anything else can make this challenging-want same </a:t>
            </a:r>
            <a:r>
              <a:rPr lang="en-US" dirty="0" err="1" smtClean="0"/>
              <a:t>systematics</a:t>
            </a:r>
            <a:r>
              <a:rPr lang="en-US" dirty="0" smtClean="0"/>
              <a:t> at each probe</a:t>
            </a:r>
          </a:p>
        </p:txBody>
      </p:sp>
      <p:pic>
        <p:nvPicPr>
          <p:cNvPr id="149506" name="Picture 2"/>
          <p:cNvPicPr>
            <a:picLocks noChangeAspect="1" noChangeArrowheads="1"/>
          </p:cNvPicPr>
          <p:nvPr/>
        </p:nvPicPr>
        <p:blipFill>
          <a:blip r:embed="rId2"/>
          <a:srcRect/>
          <a:stretch>
            <a:fillRect/>
          </a:stretch>
        </p:blipFill>
        <p:spPr bwMode="auto">
          <a:xfrm rot="16200000">
            <a:off x="6326306" y="540937"/>
            <a:ext cx="4947609" cy="5449904"/>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77091" y="5580530"/>
            <a:ext cx="11601258" cy="4800320"/>
          </a:xfrm>
          <a:prstGeom prst="rect">
            <a:avLst/>
          </a:prstGeom>
          <a:noFill/>
          <a:ln w="9525">
            <a:noFill/>
            <a:miter lim="800000"/>
            <a:headEnd/>
            <a:tailEnd/>
          </a:ln>
        </p:spPr>
        <p:txBody>
          <a:bodyPr lIns="0" tIns="50935" rIns="0" bIns="50935"/>
          <a:lstStyle/>
          <a:p>
            <a:pPr marL="933450" lvl="1" indent="-423863" defTabSz="1019175">
              <a:spcBef>
                <a:spcPct val="20000"/>
              </a:spcBef>
            </a:pPr>
            <a:r>
              <a:rPr lang="en-US" b="1">
                <a:cs typeface="Times New Roman" pitchFamily="18" charset="0"/>
              </a:rPr>
              <a:t>   </a:t>
            </a:r>
            <a:endParaRPr lang="en-US">
              <a:cs typeface="Times New Roman" pitchFamily="18" charset="0"/>
            </a:endParaRPr>
          </a:p>
          <a:p>
            <a:pPr marL="933450" lvl="1" indent="-423863" defTabSz="1019175">
              <a:spcBef>
                <a:spcPct val="20000"/>
              </a:spcBef>
            </a:pPr>
            <a:r>
              <a:rPr lang="en-US" b="1">
                <a:cs typeface="Times New Roman" pitchFamily="18" charset="0"/>
              </a:rPr>
              <a:t>      </a:t>
            </a:r>
            <a:endParaRPr lang="en-US" b="1" i="1">
              <a:cs typeface="Times New Roman" pitchFamily="18" charset="0"/>
            </a:endParaRPr>
          </a:p>
          <a:p>
            <a:pPr marL="1400175" lvl="2" indent="-381000" defTabSz="1019175">
              <a:spcBef>
                <a:spcPct val="20000"/>
              </a:spcBef>
            </a:pPr>
            <a:r>
              <a:rPr lang="en-US">
                <a:cs typeface="Times New Roman" pitchFamily="18" charset="0"/>
              </a:rPr>
              <a:t>        </a:t>
            </a:r>
          </a:p>
          <a:p>
            <a:pPr marL="1400175" lvl="2" indent="-381000" defTabSz="1019175">
              <a:spcBef>
                <a:spcPct val="20000"/>
              </a:spcBef>
            </a:pPr>
            <a:r>
              <a:rPr lang="en-US">
                <a:cs typeface="Times New Roman" pitchFamily="18" charset="0"/>
              </a:rPr>
              <a:t>        </a:t>
            </a:r>
          </a:p>
          <a:p>
            <a:pPr marL="933450" lvl="1" indent="-423863" defTabSz="1019175">
              <a:spcBef>
                <a:spcPct val="20000"/>
              </a:spcBef>
            </a:pPr>
            <a:r>
              <a:rPr lang="en-US" b="1">
                <a:cs typeface="Times New Roman" pitchFamily="18" charset="0"/>
              </a:rPr>
              <a:t>        </a:t>
            </a:r>
            <a:endParaRPr lang="en-US">
              <a:cs typeface="Times New Roman" pitchFamily="18" charset="0"/>
            </a:endParaRPr>
          </a:p>
          <a:p>
            <a:pPr marL="1400175" lvl="2" indent="-381000" defTabSz="1019175">
              <a:spcBef>
                <a:spcPct val="20000"/>
              </a:spcBef>
            </a:pPr>
            <a:r>
              <a:rPr lang="en-US">
                <a:cs typeface="Times New Roman" pitchFamily="18" charset="0"/>
              </a:rPr>
              <a:t>    </a:t>
            </a:r>
          </a:p>
          <a:p>
            <a:pPr marL="1400175" lvl="2" indent="-381000" defTabSz="1019175">
              <a:spcBef>
                <a:spcPct val="20000"/>
              </a:spcBef>
            </a:pPr>
            <a:r>
              <a:rPr lang="en-US">
                <a:cs typeface="Times New Roman" pitchFamily="18" charset="0"/>
              </a:rPr>
              <a:t>    </a:t>
            </a:r>
          </a:p>
          <a:p>
            <a:pPr marL="509588" indent="-509588" defTabSz="1019175">
              <a:spcBef>
                <a:spcPct val="20000"/>
              </a:spcBef>
            </a:pPr>
            <a:r>
              <a:rPr lang="en-US">
                <a:cs typeface="Times New Roman" pitchFamily="18" charset="0"/>
              </a:rPr>
              <a:t>	</a:t>
            </a:r>
            <a:endParaRPr lang="en-US" i="1">
              <a:cs typeface="Times New Roman" pitchFamily="18" charset="0"/>
            </a:endParaRPr>
          </a:p>
          <a:p>
            <a:pPr marL="1400175" lvl="2" indent="-381000" defTabSz="1019175">
              <a:spcBef>
                <a:spcPct val="20000"/>
              </a:spcBef>
            </a:pPr>
            <a:endParaRPr lang="en-US" i="1">
              <a:cs typeface="Times New Roman" pitchFamily="18" charset="0"/>
            </a:endParaRPr>
          </a:p>
          <a:p>
            <a:pPr marL="933450" lvl="1" indent="-423863" defTabSz="1019175">
              <a:spcBef>
                <a:spcPct val="20000"/>
              </a:spcBef>
            </a:pPr>
            <a:endParaRPr lang="en-US" b="1">
              <a:cs typeface="Times New Roman" pitchFamily="18" charset="0"/>
            </a:endParaRPr>
          </a:p>
        </p:txBody>
      </p:sp>
      <p:sp>
        <p:nvSpPr>
          <p:cNvPr id="13315" name="Rectangle 3"/>
          <p:cNvSpPr>
            <a:spLocks noChangeArrowheads="1"/>
          </p:cNvSpPr>
          <p:nvPr/>
        </p:nvSpPr>
        <p:spPr bwMode="auto">
          <a:xfrm>
            <a:off x="3048001" y="201706"/>
            <a:ext cx="5899727" cy="432828"/>
          </a:xfrm>
          <a:prstGeom prst="rect">
            <a:avLst/>
          </a:prstGeom>
          <a:noFill/>
          <a:ln w="9525">
            <a:noFill/>
            <a:miter lim="800000"/>
            <a:headEnd/>
            <a:tailEnd/>
          </a:ln>
        </p:spPr>
        <p:txBody>
          <a:bodyPr lIns="101870" tIns="50935" rIns="101870" bIns="50935" anchor="ctr"/>
          <a:lstStyle/>
          <a:p>
            <a:pPr algn="ctr" defTabSz="1019175">
              <a:tabLst>
                <a:tab pos="1535113" algn="ctr"/>
                <a:tab pos="4014788" algn="ctr"/>
                <a:tab pos="8408988" algn="r"/>
              </a:tabLst>
            </a:pPr>
            <a:r>
              <a:rPr lang="en-US" sz="2700">
                <a:solidFill>
                  <a:schemeClr val="tx2"/>
                </a:solidFill>
              </a:rPr>
              <a:t>Why Use Wire Booms?</a:t>
            </a:r>
          </a:p>
        </p:txBody>
      </p:sp>
      <p:sp>
        <p:nvSpPr>
          <p:cNvPr id="13316" name="Text Box 4"/>
          <p:cNvSpPr txBox="1">
            <a:spLocks noChangeArrowheads="1"/>
          </p:cNvSpPr>
          <p:nvPr/>
        </p:nvSpPr>
        <p:spPr bwMode="auto">
          <a:xfrm>
            <a:off x="831273" y="941295"/>
            <a:ext cx="10529455" cy="3539420"/>
          </a:xfrm>
          <a:prstGeom prst="rect">
            <a:avLst/>
          </a:prstGeom>
          <a:noFill/>
          <a:ln w="9525">
            <a:noFill/>
            <a:miter lim="800000"/>
            <a:headEnd/>
            <a:tailEnd/>
          </a:ln>
        </p:spPr>
        <p:txBody>
          <a:bodyPr lIns="91429" tIns="45715" rIns="91429" bIns="45715">
            <a:spAutoFit/>
          </a:bodyPr>
          <a:lstStyle/>
          <a:p>
            <a:pPr>
              <a:buFontTx/>
              <a:buChar char="•"/>
            </a:pPr>
            <a:r>
              <a:rPr lang="en-US" sz="2400" dirty="0"/>
              <a:t> Signal-to-noise scales </a:t>
            </a:r>
            <a:r>
              <a:rPr lang="en-US" sz="2400" dirty="0" smtClean="0"/>
              <a:t>with </a:t>
            </a:r>
            <a:r>
              <a:rPr lang="en-US" sz="2400" dirty="0"/>
              <a:t>boom length </a:t>
            </a:r>
            <a:r>
              <a:rPr lang="en-US" sz="2400" dirty="0" smtClean="0"/>
              <a:t>(</a:t>
            </a:r>
            <a:r>
              <a:rPr lang="en-US" sz="2400" dirty="0" err="1" smtClean="0"/>
              <a:t>L</a:t>
            </a:r>
            <a:r>
              <a:rPr lang="en-US" sz="2400" baseline="30000" dirty="0" err="1" smtClean="0"/>
              <a:t>n</a:t>
            </a:r>
            <a:r>
              <a:rPr lang="en-US" sz="2400" dirty="0"/>
              <a:t>):</a:t>
            </a:r>
          </a:p>
          <a:p>
            <a:pPr lvl="1">
              <a:buFontTx/>
              <a:buChar char="•"/>
            </a:pPr>
            <a:r>
              <a:rPr lang="en-US" sz="2400" dirty="0"/>
              <a:t> </a:t>
            </a:r>
            <a:r>
              <a:rPr lang="en-US" sz="2000" dirty="0"/>
              <a:t>Longer booms increase measured potential difference for a given E field strength.</a:t>
            </a:r>
          </a:p>
          <a:p>
            <a:pPr lvl="1">
              <a:buFontTx/>
              <a:buChar char="•"/>
            </a:pPr>
            <a:r>
              <a:rPr lang="en-US" sz="2000" dirty="0"/>
              <a:t> Longer booms decrease magnitude of SC-related noise sources.</a:t>
            </a:r>
          </a:p>
          <a:p>
            <a:pPr lvl="1">
              <a:buFontTx/>
              <a:buChar char="•"/>
            </a:pPr>
            <a:r>
              <a:rPr lang="en-US" sz="2000" dirty="0"/>
              <a:t> Longer booms decrease effective magnitude of sensor-related noise sources.</a:t>
            </a:r>
          </a:p>
          <a:p>
            <a:pPr lvl="1">
              <a:buFontTx/>
              <a:buChar char="•"/>
            </a:pPr>
            <a:endParaRPr lang="en-US" sz="2400" dirty="0"/>
          </a:p>
          <a:p>
            <a:pPr>
              <a:buFontTx/>
              <a:buChar char="•"/>
            </a:pPr>
            <a:r>
              <a:rPr lang="en-US" sz="2400" dirty="0"/>
              <a:t> Mass and Moment of Inertia (MOI) of antenna scales directly with mass rate (g/m).</a:t>
            </a:r>
          </a:p>
          <a:p>
            <a:pPr lvl="1">
              <a:buFontTx/>
              <a:buChar char="•"/>
            </a:pPr>
            <a:r>
              <a:rPr lang="en-US" sz="2400" dirty="0"/>
              <a:t> </a:t>
            </a:r>
            <a:r>
              <a:rPr lang="en-US" sz="2000" dirty="0"/>
              <a:t>more length/kg of boom unit (mass resources).</a:t>
            </a:r>
          </a:p>
          <a:p>
            <a:pPr lvl="1">
              <a:buFontTx/>
              <a:buChar char="•"/>
            </a:pPr>
            <a:r>
              <a:rPr lang="en-US" sz="2000" dirty="0"/>
              <a:t> more length/(MOI unit) of deployed antenna (propulsion resources</a:t>
            </a:r>
            <a:r>
              <a:rPr lang="en-US" sz="2000" dirty="0" smtClean="0"/>
              <a:t>).</a:t>
            </a:r>
          </a:p>
          <a:p>
            <a:pPr lvl="1">
              <a:buFontTx/>
              <a:buChar char="•"/>
            </a:pPr>
            <a:r>
              <a:rPr lang="en-US" sz="2000" dirty="0" smtClean="0"/>
              <a:t>Even wire booms add significantly to MOI</a:t>
            </a:r>
            <a:endParaRPr lang="en-US" sz="20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77091" y="5580530"/>
            <a:ext cx="11601258" cy="4800320"/>
          </a:xfrm>
          <a:prstGeom prst="rect">
            <a:avLst/>
          </a:prstGeom>
          <a:noFill/>
          <a:ln w="9525">
            <a:noFill/>
            <a:miter lim="800000"/>
            <a:headEnd/>
            <a:tailEnd/>
          </a:ln>
        </p:spPr>
        <p:txBody>
          <a:bodyPr lIns="0" tIns="50935" rIns="0" bIns="50935"/>
          <a:lstStyle/>
          <a:p>
            <a:pPr marL="933450" lvl="1" indent="-423863" defTabSz="1019175">
              <a:spcBef>
                <a:spcPct val="20000"/>
              </a:spcBef>
            </a:pPr>
            <a:r>
              <a:rPr lang="en-US" b="1">
                <a:cs typeface="Times New Roman" pitchFamily="18" charset="0"/>
              </a:rPr>
              <a:t>   </a:t>
            </a:r>
            <a:endParaRPr lang="en-US">
              <a:cs typeface="Times New Roman" pitchFamily="18" charset="0"/>
            </a:endParaRPr>
          </a:p>
          <a:p>
            <a:pPr marL="933450" lvl="1" indent="-423863" defTabSz="1019175">
              <a:spcBef>
                <a:spcPct val="20000"/>
              </a:spcBef>
            </a:pPr>
            <a:r>
              <a:rPr lang="en-US" b="1">
                <a:cs typeface="Times New Roman" pitchFamily="18" charset="0"/>
              </a:rPr>
              <a:t>      </a:t>
            </a:r>
            <a:endParaRPr lang="en-US" b="1" i="1">
              <a:cs typeface="Times New Roman" pitchFamily="18" charset="0"/>
            </a:endParaRPr>
          </a:p>
          <a:p>
            <a:pPr marL="1400175" lvl="2" indent="-381000" defTabSz="1019175">
              <a:spcBef>
                <a:spcPct val="20000"/>
              </a:spcBef>
            </a:pPr>
            <a:r>
              <a:rPr lang="en-US">
                <a:cs typeface="Times New Roman" pitchFamily="18" charset="0"/>
              </a:rPr>
              <a:t>        </a:t>
            </a:r>
          </a:p>
          <a:p>
            <a:pPr marL="1400175" lvl="2" indent="-381000" defTabSz="1019175">
              <a:spcBef>
                <a:spcPct val="20000"/>
              </a:spcBef>
            </a:pPr>
            <a:r>
              <a:rPr lang="en-US">
                <a:cs typeface="Times New Roman" pitchFamily="18" charset="0"/>
              </a:rPr>
              <a:t>        </a:t>
            </a:r>
          </a:p>
          <a:p>
            <a:pPr marL="933450" lvl="1" indent="-423863" defTabSz="1019175">
              <a:spcBef>
                <a:spcPct val="20000"/>
              </a:spcBef>
            </a:pPr>
            <a:r>
              <a:rPr lang="en-US" b="1">
                <a:cs typeface="Times New Roman" pitchFamily="18" charset="0"/>
              </a:rPr>
              <a:t>        </a:t>
            </a:r>
            <a:endParaRPr lang="en-US">
              <a:cs typeface="Times New Roman" pitchFamily="18" charset="0"/>
            </a:endParaRPr>
          </a:p>
          <a:p>
            <a:pPr marL="1400175" lvl="2" indent="-381000" defTabSz="1019175">
              <a:spcBef>
                <a:spcPct val="20000"/>
              </a:spcBef>
            </a:pPr>
            <a:r>
              <a:rPr lang="en-US">
                <a:cs typeface="Times New Roman" pitchFamily="18" charset="0"/>
              </a:rPr>
              <a:t>    </a:t>
            </a:r>
          </a:p>
          <a:p>
            <a:pPr marL="1400175" lvl="2" indent="-381000" defTabSz="1019175">
              <a:spcBef>
                <a:spcPct val="20000"/>
              </a:spcBef>
            </a:pPr>
            <a:r>
              <a:rPr lang="en-US">
                <a:cs typeface="Times New Roman" pitchFamily="18" charset="0"/>
              </a:rPr>
              <a:t>    </a:t>
            </a:r>
          </a:p>
          <a:p>
            <a:pPr marL="509588" indent="-509588" defTabSz="1019175">
              <a:spcBef>
                <a:spcPct val="20000"/>
              </a:spcBef>
            </a:pPr>
            <a:r>
              <a:rPr lang="en-US">
                <a:cs typeface="Times New Roman" pitchFamily="18" charset="0"/>
              </a:rPr>
              <a:t>	</a:t>
            </a:r>
            <a:endParaRPr lang="en-US" i="1">
              <a:cs typeface="Times New Roman" pitchFamily="18" charset="0"/>
            </a:endParaRPr>
          </a:p>
          <a:p>
            <a:pPr marL="1400175" lvl="2" indent="-381000" defTabSz="1019175">
              <a:spcBef>
                <a:spcPct val="20000"/>
              </a:spcBef>
            </a:pPr>
            <a:endParaRPr lang="en-US" i="1">
              <a:cs typeface="Times New Roman" pitchFamily="18" charset="0"/>
            </a:endParaRPr>
          </a:p>
          <a:p>
            <a:pPr marL="933450" lvl="1" indent="-423863" defTabSz="1019175">
              <a:spcBef>
                <a:spcPct val="20000"/>
              </a:spcBef>
            </a:pPr>
            <a:endParaRPr lang="en-US" b="1">
              <a:cs typeface="Times New Roman" pitchFamily="18" charset="0"/>
            </a:endParaRPr>
          </a:p>
        </p:txBody>
      </p:sp>
      <p:sp>
        <p:nvSpPr>
          <p:cNvPr id="14339" name="Rectangle 3"/>
          <p:cNvSpPr>
            <a:spLocks noChangeArrowheads="1"/>
          </p:cNvSpPr>
          <p:nvPr/>
        </p:nvSpPr>
        <p:spPr bwMode="auto">
          <a:xfrm>
            <a:off x="3048001" y="201706"/>
            <a:ext cx="5899727" cy="432828"/>
          </a:xfrm>
          <a:prstGeom prst="rect">
            <a:avLst/>
          </a:prstGeom>
          <a:noFill/>
          <a:ln w="9525">
            <a:noFill/>
            <a:miter lim="800000"/>
            <a:headEnd/>
            <a:tailEnd/>
          </a:ln>
        </p:spPr>
        <p:txBody>
          <a:bodyPr lIns="101870" tIns="50935" rIns="101870" bIns="50935" anchor="ctr"/>
          <a:lstStyle/>
          <a:p>
            <a:pPr algn="ctr" defTabSz="1019175">
              <a:tabLst>
                <a:tab pos="1535113" algn="ctr"/>
                <a:tab pos="4014788" algn="ctr"/>
                <a:tab pos="8408988" algn="r"/>
              </a:tabLst>
            </a:pPr>
            <a:r>
              <a:rPr lang="en-US" sz="2700">
                <a:solidFill>
                  <a:schemeClr val="tx2"/>
                </a:solidFill>
              </a:rPr>
              <a:t>Why Use Double Probes?</a:t>
            </a:r>
          </a:p>
        </p:txBody>
      </p:sp>
      <p:graphicFrame>
        <p:nvGraphicFramePr>
          <p:cNvPr id="5" name="Table 4"/>
          <p:cNvGraphicFramePr>
            <a:graphicFrameLocks noGrp="1"/>
          </p:cNvGraphicFramePr>
          <p:nvPr/>
        </p:nvGraphicFramePr>
        <p:xfrm>
          <a:off x="923637" y="1008529"/>
          <a:ext cx="10344726" cy="5246145"/>
        </p:xfrm>
        <a:graphic>
          <a:graphicData uri="http://schemas.openxmlformats.org/drawingml/2006/table">
            <a:tbl>
              <a:tblPr firstRow="1" bandRow="1">
                <a:tableStyleId>{5C22544A-7EE6-4342-B048-85BDC9FD1C3A}</a:tableStyleId>
              </a:tblPr>
              <a:tblGrid>
                <a:gridCol w="3448242"/>
                <a:gridCol w="3448242"/>
                <a:gridCol w="3448242"/>
              </a:tblGrid>
              <a:tr h="322729">
                <a:tc>
                  <a:txBody>
                    <a:bodyPr/>
                    <a:lstStyle/>
                    <a:p>
                      <a:r>
                        <a:rPr lang="en-US" sz="1600" baseline="0" dirty="0" smtClean="0">
                          <a:solidFill>
                            <a:schemeClr val="tx1"/>
                          </a:solidFill>
                        </a:rPr>
                        <a:t>Class</a:t>
                      </a:r>
                      <a:endParaRPr lang="en-US" sz="1600" baseline="0" dirty="0">
                        <a:solidFill>
                          <a:schemeClr val="tx1"/>
                        </a:solidFill>
                      </a:endParaRPr>
                    </a:p>
                  </a:txBody>
                  <a:tcPr marL="110836" marR="110836" marT="40341" marB="40341"/>
                </a:tc>
                <a:tc>
                  <a:txBody>
                    <a:bodyPr/>
                    <a:lstStyle/>
                    <a:p>
                      <a:r>
                        <a:rPr lang="en-US" sz="1600" baseline="0" dirty="0" smtClean="0">
                          <a:solidFill>
                            <a:schemeClr val="tx1"/>
                          </a:solidFill>
                        </a:rPr>
                        <a:t>Pros</a:t>
                      </a:r>
                      <a:endParaRPr lang="en-US" sz="1600" baseline="0" dirty="0">
                        <a:solidFill>
                          <a:schemeClr val="tx1"/>
                        </a:solidFill>
                      </a:endParaRPr>
                    </a:p>
                  </a:txBody>
                  <a:tcPr marL="110836" marR="110836" marT="40341" marB="40341"/>
                </a:tc>
                <a:tc>
                  <a:txBody>
                    <a:bodyPr/>
                    <a:lstStyle/>
                    <a:p>
                      <a:r>
                        <a:rPr lang="en-US" sz="1600" baseline="0" dirty="0" smtClean="0">
                          <a:solidFill>
                            <a:schemeClr val="tx1"/>
                          </a:solidFill>
                        </a:rPr>
                        <a:t>Cons</a:t>
                      </a:r>
                      <a:endParaRPr lang="en-US" sz="1600" baseline="0" dirty="0">
                        <a:solidFill>
                          <a:schemeClr val="tx1"/>
                        </a:solidFill>
                      </a:endParaRPr>
                    </a:p>
                  </a:txBody>
                  <a:tcPr marL="110836" marR="110836" marT="40341" marB="40341"/>
                </a:tc>
              </a:tr>
              <a:tr h="416859">
                <a:tc gridSpan="3">
                  <a:txBody>
                    <a:bodyPr/>
                    <a:lstStyle/>
                    <a:p>
                      <a:pPr algn="ctr"/>
                      <a:r>
                        <a:rPr lang="en-US" sz="1400" b="1" i="1" dirty="0" smtClean="0"/>
                        <a:t>Type of E-Field Measurement</a:t>
                      </a:r>
                      <a:endParaRPr lang="en-US" sz="1400" b="1" i="1" dirty="0"/>
                    </a:p>
                  </a:txBody>
                  <a:tcPr marL="110836" marR="110836" marT="40341" marB="40341"/>
                </a:tc>
                <a:tc hMerge="1">
                  <a:txBody>
                    <a:bodyPr/>
                    <a:lstStyle/>
                    <a:p>
                      <a:endParaRPr lang="en-US" sz="1600" baseline="0" dirty="0" smtClean="0"/>
                    </a:p>
                  </a:txBody>
                  <a:tcPr/>
                </a:tc>
                <a:tc hMerge="1">
                  <a:txBody>
                    <a:bodyPr/>
                    <a:lstStyle/>
                    <a:p>
                      <a:endParaRPr lang="en-US" sz="1600" baseline="0" dirty="0" smtClean="0"/>
                    </a:p>
                  </a:txBody>
                  <a:tcPr/>
                </a:tc>
              </a:tr>
              <a:tr h="1156447">
                <a:tc>
                  <a:txBody>
                    <a:bodyPr/>
                    <a:lstStyle/>
                    <a:p>
                      <a:r>
                        <a:rPr lang="en-US" sz="1400" dirty="0" smtClean="0"/>
                        <a:t>Electron Drift</a:t>
                      </a:r>
                      <a:endParaRPr lang="en-US" sz="1400" dirty="0"/>
                    </a:p>
                  </a:txBody>
                  <a:tcPr marL="110836" marR="110836" marT="40341" marB="40341"/>
                </a:tc>
                <a:tc>
                  <a:txBody>
                    <a:bodyPr/>
                    <a:lstStyle/>
                    <a:p>
                      <a:r>
                        <a:rPr lang="en-US" sz="1400" dirty="0" smtClean="0"/>
                        <a:t>Less effect of SC potential,</a:t>
                      </a:r>
                      <a:r>
                        <a:rPr lang="en-US" sz="1400" baseline="0" dirty="0" smtClean="0"/>
                        <a:t> wake, etc.</a:t>
                      </a:r>
                    </a:p>
                    <a:p>
                      <a:endParaRPr lang="en-US" sz="1400" baseline="0" dirty="0" smtClean="0"/>
                    </a:p>
                  </a:txBody>
                  <a:tcPr marL="110836" marR="110836" marT="40341" marB="40341"/>
                </a:tc>
                <a:tc>
                  <a:txBody>
                    <a:bodyPr/>
                    <a:lstStyle/>
                    <a:p>
                      <a:r>
                        <a:rPr lang="en-US" sz="1400" dirty="0" smtClean="0"/>
                        <a:t>Poor</a:t>
                      </a:r>
                      <a:r>
                        <a:rPr lang="en-US" sz="1400" baseline="0" dirty="0" smtClean="0"/>
                        <a:t> or no </a:t>
                      </a:r>
                      <a:r>
                        <a:rPr lang="en-US" sz="1400" dirty="0" smtClean="0"/>
                        <a:t> AC response in relevant regimes</a:t>
                      </a:r>
                      <a:r>
                        <a:rPr lang="en-US" sz="1400" baseline="0" dirty="0" smtClean="0"/>
                        <a:t> (temporal or spatial fluctuations).</a:t>
                      </a:r>
                    </a:p>
                    <a:p>
                      <a:r>
                        <a:rPr lang="en-US" sz="1400" baseline="0" dirty="0" smtClean="0"/>
                        <a:t>Instrument is more massive.</a:t>
                      </a:r>
                    </a:p>
                    <a:p>
                      <a:r>
                        <a:rPr lang="en-US" sz="1400" baseline="0" dirty="0" smtClean="0"/>
                        <a:t>2D measurement.</a:t>
                      </a:r>
                    </a:p>
                  </a:txBody>
                  <a:tcPr marL="110836" marR="110836" marT="40341" marB="40341"/>
                </a:tc>
              </a:tr>
              <a:tr h="726141">
                <a:tc>
                  <a:txBody>
                    <a:bodyPr/>
                    <a:lstStyle/>
                    <a:p>
                      <a:r>
                        <a:rPr lang="en-US" sz="1400" dirty="0" smtClean="0"/>
                        <a:t>Potential Difference</a:t>
                      </a:r>
                      <a:endParaRPr lang="en-US" sz="1400" dirty="0"/>
                    </a:p>
                  </a:txBody>
                  <a:tcPr marL="110836" marR="110836" marT="40341" marB="40341"/>
                </a:tc>
                <a:tc>
                  <a:txBody>
                    <a:bodyPr/>
                    <a:lstStyle/>
                    <a:p>
                      <a:r>
                        <a:rPr lang="en-US" sz="1400" dirty="0" smtClean="0"/>
                        <a:t>DC-MHz</a:t>
                      </a:r>
                      <a:r>
                        <a:rPr lang="en-US" sz="1400" baseline="0" dirty="0" smtClean="0"/>
                        <a:t> response.</a:t>
                      </a:r>
                    </a:p>
                    <a:p>
                      <a:r>
                        <a:rPr lang="en-US" sz="1400" baseline="0" dirty="0" smtClean="0"/>
                        <a:t>3D measurement possible.</a:t>
                      </a:r>
                      <a:endParaRPr lang="en-US" sz="1400" dirty="0"/>
                    </a:p>
                  </a:txBody>
                  <a:tcPr marL="110836" marR="110836" marT="40341" marB="40341"/>
                </a:tc>
                <a:tc>
                  <a:txBody>
                    <a:bodyPr/>
                    <a:lstStyle/>
                    <a:p>
                      <a:r>
                        <a:rPr lang="en-US" sz="1400" dirty="0" smtClean="0"/>
                        <a:t>Impacted by SC potential, wake, photoelectrons,</a:t>
                      </a:r>
                      <a:r>
                        <a:rPr lang="en-US" sz="1400" baseline="0" dirty="0" smtClean="0"/>
                        <a:t> etc.</a:t>
                      </a:r>
                    </a:p>
                    <a:p>
                      <a:r>
                        <a:rPr lang="en-US" sz="1400" baseline="0" dirty="0" smtClean="0"/>
                        <a:t>Wire booms require spinner.</a:t>
                      </a:r>
                      <a:endParaRPr lang="en-US" sz="1400" dirty="0"/>
                    </a:p>
                  </a:txBody>
                  <a:tcPr marL="110836" marR="110836" marT="40341" marB="40341"/>
                </a:tc>
              </a:tr>
              <a:tr h="295835">
                <a:tc gridSpan="3">
                  <a:txBody>
                    <a:bodyPr/>
                    <a:lstStyle/>
                    <a:p>
                      <a:pPr algn="ctr"/>
                      <a:r>
                        <a:rPr lang="en-US" sz="1400" b="1" i="1" dirty="0" smtClean="0"/>
                        <a:t>Type</a:t>
                      </a:r>
                      <a:r>
                        <a:rPr lang="en-US" sz="1400" b="1" i="1" baseline="0" dirty="0" smtClean="0"/>
                        <a:t> of Wire Boom Dipole</a:t>
                      </a:r>
                      <a:endParaRPr lang="en-US" sz="1400" b="1" i="1" dirty="0"/>
                    </a:p>
                  </a:txBody>
                  <a:tcPr marL="110836" marR="110836" marT="40341" marB="40341"/>
                </a:tc>
                <a:tc hMerge="1">
                  <a:txBody>
                    <a:bodyPr/>
                    <a:lstStyle/>
                    <a:p>
                      <a:endParaRPr lang="en-US" sz="1600" dirty="0"/>
                    </a:p>
                  </a:txBody>
                  <a:tcPr/>
                </a:tc>
                <a:tc hMerge="1">
                  <a:txBody>
                    <a:bodyPr/>
                    <a:lstStyle/>
                    <a:p>
                      <a:endParaRPr lang="en-US" sz="1600" dirty="0"/>
                    </a:p>
                  </a:txBody>
                  <a:tcPr/>
                </a:tc>
              </a:tr>
              <a:tr h="874059">
                <a:tc>
                  <a:txBody>
                    <a:bodyPr/>
                    <a:lstStyle/>
                    <a:p>
                      <a:r>
                        <a:rPr lang="en-US" sz="1400" dirty="0" smtClean="0"/>
                        <a:t>Bare</a:t>
                      </a:r>
                      <a:r>
                        <a:rPr lang="en-US" sz="1400" baseline="0" dirty="0" smtClean="0"/>
                        <a:t> Wire</a:t>
                      </a:r>
                      <a:endParaRPr lang="en-US" sz="1400" dirty="0"/>
                    </a:p>
                  </a:txBody>
                  <a:tcPr marL="110836" marR="110836" marT="40341" marB="40341"/>
                </a:tc>
                <a:tc>
                  <a:txBody>
                    <a:bodyPr/>
                    <a:lstStyle/>
                    <a:p>
                      <a:r>
                        <a:rPr lang="en-US" sz="1400" dirty="0" smtClean="0"/>
                        <a:t>Very</a:t>
                      </a:r>
                      <a:r>
                        <a:rPr lang="en-US" sz="1400" baseline="0" dirty="0" smtClean="0"/>
                        <a:t> good AC response (gain~1).</a:t>
                      </a:r>
                      <a:endParaRPr lang="en-US" sz="1400" dirty="0"/>
                    </a:p>
                  </a:txBody>
                  <a:tcPr marL="110836" marR="110836" marT="40341" marB="40341"/>
                </a:tc>
                <a:tc>
                  <a:txBody>
                    <a:bodyPr/>
                    <a:lstStyle/>
                    <a:p>
                      <a:r>
                        <a:rPr lang="en-US" sz="1400" dirty="0" smtClean="0"/>
                        <a:t>Large spin-dependent</a:t>
                      </a:r>
                      <a:r>
                        <a:rPr lang="en-US" sz="1400" baseline="0" dirty="0" smtClean="0"/>
                        <a:t> photo-emission signal ruins DC-100’s of Hz measurement.</a:t>
                      </a:r>
                      <a:endParaRPr lang="en-US" sz="1400" dirty="0"/>
                    </a:p>
                  </a:txBody>
                  <a:tcPr marL="110836" marR="110836" marT="40341" marB="40341"/>
                </a:tc>
              </a:tr>
              <a:tr h="726141">
                <a:tc>
                  <a:txBody>
                    <a:bodyPr/>
                    <a:lstStyle/>
                    <a:p>
                      <a:r>
                        <a:rPr lang="en-US" sz="1400" dirty="0" smtClean="0"/>
                        <a:t>Double </a:t>
                      </a:r>
                      <a:r>
                        <a:rPr lang="en-US" sz="1400" dirty="0" err="1" smtClean="0"/>
                        <a:t>Cyl</a:t>
                      </a:r>
                      <a:r>
                        <a:rPr lang="en-US" sz="1400" dirty="0" smtClean="0"/>
                        <a:t>. Probe</a:t>
                      </a:r>
                      <a:endParaRPr lang="en-US" sz="1400" dirty="0"/>
                    </a:p>
                  </a:txBody>
                  <a:tcPr marL="110836" marR="110836" marT="40341" marB="40341"/>
                </a:tc>
                <a:tc>
                  <a:txBody>
                    <a:bodyPr/>
                    <a:lstStyle/>
                    <a:p>
                      <a:r>
                        <a:rPr lang="en-US" sz="1400" dirty="0" smtClean="0"/>
                        <a:t>Same as Bare wire.</a:t>
                      </a:r>
                      <a:endParaRPr lang="en-US" sz="1400" dirty="0"/>
                    </a:p>
                  </a:txBody>
                  <a:tcPr marL="110836" marR="110836" marT="40341" marB="40341"/>
                </a:tc>
                <a:tc>
                  <a:txBody>
                    <a:bodyPr/>
                    <a:lstStyle/>
                    <a:p>
                      <a:r>
                        <a:rPr lang="en-US" sz="1400" dirty="0" smtClean="0"/>
                        <a:t>Same</a:t>
                      </a:r>
                      <a:r>
                        <a:rPr lang="en-US" sz="1400" baseline="0" dirty="0" smtClean="0"/>
                        <a:t> as Bare Wire, plus frequency-dependent effective boom length.</a:t>
                      </a:r>
                      <a:endParaRPr lang="en-US" sz="1400" dirty="0"/>
                    </a:p>
                  </a:txBody>
                  <a:tcPr marL="110836" marR="110836" marT="40341" marB="40341"/>
                </a:tc>
              </a:tr>
              <a:tr h="726141">
                <a:tc>
                  <a:txBody>
                    <a:bodyPr/>
                    <a:lstStyle/>
                    <a:p>
                      <a:r>
                        <a:rPr lang="en-US" sz="1400" dirty="0" smtClean="0"/>
                        <a:t>Double Spherical Probe</a:t>
                      </a:r>
                      <a:endParaRPr lang="en-US" sz="1400" dirty="0"/>
                    </a:p>
                  </a:txBody>
                  <a:tcPr marL="110836" marR="110836" marT="40341" marB="40341"/>
                </a:tc>
                <a:tc>
                  <a:txBody>
                    <a:bodyPr/>
                    <a:lstStyle/>
                    <a:p>
                      <a:r>
                        <a:rPr lang="en-US" sz="1400" dirty="0" smtClean="0"/>
                        <a:t>Easily</a:t>
                      </a:r>
                      <a:r>
                        <a:rPr lang="en-US" sz="1400" baseline="0" dirty="0" smtClean="0"/>
                        <a:t> </a:t>
                      </a:r>
                      <a:r>
                        <a:rPr lang="en-US" sz="1400" baseline="0" dirty="0" err="1" smtClean="0"/>
                        <a:t>symmetrized</a:t>
                      </a:r>
                      <a:r>
                        <a:rPr lang="en-US" sz="1400" baseline="0" dirty="0" smtClean="0"/>
                        <a:t> photo-emission improves DC measurement.</a:t>
                      </a:r>
                      <a:endParaRPr lang="en-US" sz="1400" dirty="0"/>
                    </a:p>
                  </a:txBody>
                  <a:tcPr marL="110836" marR="110836" marT="40341" marB="40341"/>
                </a:tc>
                <a:tc>
                  <a:txBody>
                    <a:bodyPr/>
                    <a:lstStyle/>
                    <a:p>
                      <a:r>
                        <a:rPr lang="en-US" sz="1400" dirty="0" smtClean="0"/>
                        <a:t>Often less  AC response (gain~0.9 to 0.5).</a:t>
                      </a:r>
                      <a:endParaRPr lang="en-US" sz="1400" dirty="0"/>
                    </a:p>
                  </a:txBody>
                  <a:tcPr marL="110836" marR="110836" marT="40341" marB="40341"/>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bwMode="auto">
          <a:xfrm>
            <a:off x="1939637" y="67236"/>
            <a:ext cx="8626379" cy="609320"/>
          </a:xfrm>
          <a:prstGeom prst="rect">
            <a:avLst/>
          </a:prstGeom>
          <a:noFill/>
          <a:ln>
            <a:miter lim="800000"/>
            <a:headEnd/>
            <a:tailEnd/>
          </a:ln>
        </p:spPr>
        <p:txBody>
          <a:bodyPr lIns="91429" tIns="45715" rIns="91429" bIns="45715">
            <a:normAutofit fontScale="90000"/>
          </a:bodyPr>
          <a:lstStyle/>
          <a:p>
            <a:pPr algn="ctr" eaLnBrk="1" hangingPunct="1"/>
            <a:r>
              <a:rPr lang="en-US" smtClean="0"/>
              <a:t>Design Considerations:  Sources of DC Errors</a:t>
            </a:r>
          </a:p>
        </p:txBody>
      </p:sp>
      <p:grpSp>
        <p:nvGrpSpPr>
          <p:cNvPr id="2" name="Group 7"/>
          <p:cNvGrpSpPr>
            <a:grpSpLocks/>
          </p:cNvGrpSpPr>
          <p:nvPr/>
        </p:nvGrpSpPr>
        <p:grpSpPr bwMode="auto">
          <a:xfrm>
            <a:off x="1754910" y="2487706"/>
            <a:ext cx="3059545" cy="67235"/>
            <a:chOff x="1008" y="2088"/>
            <a:chExt cx="1590" cy="48"/>
          </a:xfrm>
        </p:grpSpPr>
        <p:sp>
          <p:nvSpPr>
            <p:cNvPr id="15395" name="Line 5"/>
            <p:cNvSpPr>
              <a:spLocks noChangeShapeType="1"/>
            </p:cNvSpPr>
            <p:nvPr/>
          </p:nvSpPr>
          <p:spPr bwMode="auto">
            <a:xfrm>
              <a:off x="1062" y="2112"/>
              <a:ext cx="1536" cy="0"/>
            </a:xfrm>
            <a:prstGeom prst="line">
              <a:avLst/>
            </a:prstGeom>
            <a:noFill/>
            <a:ln w="25400">
              <a:solidFill>
                <a:schemeClr val="tx1"/>
              </a:solidFill>
              <a:round/>
              <a:headEnd/>
              <a:tailEnd type="none" w="sm" len="med"/>
            </a:ln>
          </p:spPr>
          <p:txBody>
            <a:bodyPr/>
            <a:lstStyle/>
            <a:p>
              <a:endParaRPr lang="en-US"/>
            </a:p>
          </p:txBody>
        </p:sp>
        <p:sp>
          <p:nvSpPr>
            <p:cNvPr id="15396" name="Oval 6"/>
            <p:cNvSpPr>
              <a:spLocks noChangeArrowheads="1"/>
            </p:cNvSpPr>
            <p:nvPr/>
          </p:nvSpPr>
          <p:spPr bwMode="auto">
            <a:xfrm>
              <a:off x="1008" y="2088"/>
              <a:ext cx="48" cy="48"/>
            </a:xfrm>
            <a:prstGeom prst="ellipse">
              <a:avLst/>
            </a:prstGeom>
            <a:solidFill>
              <a:schemeClr val="tx1"/>
            </a:solidFill>
            <a:ln w="19050">
              <a:solidFill>
                <a:schemeClr val="tx1"/>
              </a:solidFill>
              <a:round/>
              <a:headEnd/>
              <a:tailEnd type="none" w="sm" len="med"/>
            </a:ln>
          </p:spPr>
          <p:txBody>
            <a:bodyPr wrap="none" anchor="ctr"/>
            <a:lstStyle/>
            <a:p>
              <a:endParaRPr lang="en-US"/>
            </a:p>
          </p:txBody>
        </p:sp>
      </p:grpSp>
      <p:grpSp>
        <p:nvGrpSpPr>
          <p:cNvPr id="3" name="Group 12"/>
          <p:cNvGrpSpPr>
            <a:grpSpLocks/>
          </p:cNvGrpSpPr>
          <p:nvPr/>
        </p:nvGrpSpPr>
        <p:grpSpPr bwMode="auto">
          <a:xfrm>
            <a:off x="5911274" y="2487706"/>
            <a:ext cx="3059545" cy="67235"/>
            <a:chOff x="3018" y="2064"/>
            <a:chExt cx="1590" cy="48"/>
          </a:xfrm>
        </p:grpSpPr>
        <p:sp>
          <p:nvSpPr>
            <p:cNvPr id="15393" name="Line 9"/>
            <p:cNvSpPr>
              <a:spLocks noChangeShapeType="1"/>
            </p:cNvSpPr>
            <p:nvPr/>
          </p:nvSpPr>
          <p:spPr bwMode="auto">
            <a:xfrm flipH="1">
              <a:off x="3018" y="2088"/>
              <a:ext cx="1536" cy="0"/>
            </a:xfrm>
            <a:prstGeom prst="line">
              <a:avLst/>
            </a:prstGeom>
            <a:noFill/>
            <a:ln w="25400">
              <a:solidFill>
                <a:schemeClr val="tx1"/>
              </a:solidFill>
              <a:round/>
              <a:headEnd/>
              <a:tailEnd type="none" w="sm" len="med"/>
            </a:ln>
          </p:spPr>
          <p:txBody>
            <a:bodyPr/>
            <a:lstStyle/>
            <a:p>
              <a:endParaRPr lang="en-US"/>
            </a:p>
          </p:txBody>
        </p:sp>
        <p:sp>
          <p:nvSpPr>
            <p:cNvPr id="15394" name="Oval 10"/>
            <p:cNvSpPr>
              <a:spLocks noChangeArrowheads="1"/>
            </p:cNvSpPr>
            <p:nvPr/>
          </p:nvSpPr>
          <p:spPr bwMode="auto">
            <a:xfrm flipH="1">
              <a:off x="4560" y="2064"/>
              <a:ext cx="48" cy="48"/>
            </a:xfrm>
            <a:prstGeom prst="ellipse">
              <a:avLst/>
            </a:prstGeom>
            <a:solidFill>
              <a:schemeClr val="tx1"/>
            </a:solidFill>
            <a:ln w="19050">
              <a:solidFill>
                <a:schemeClr val="tx1"/>
              </a:solidFill>
              <a:round/>
              <a:headEnd/>
              <a:tailEnd type="none" w="sm" len="med"/>
            </a:ln>
          </p:spPr>
          <p:txBody>
            <a:bodyPr wrap="none" anchor="ctr"/>
            <a:lstStyle/>
            <a:p>
              <a:endParaRPr lang="en-US"/>
            </a:p>
          </p:txBody>
        </p:sp>
      </p:grpSp>
      <p:sp>
        <p:nvSpPr>
          <p:cNvPr id="15365" name="Rectangle 13"/>
          <p:cNvSpPr>
            <a:spLocks noChangeArrowheads="1"/>
          </p:cNvSpPr>
          <p:nvPr/>
        </p:nvSpPr>
        <p:spPr bwMode="auto">
          <a:xfrm>
            <a:off x="4802909" y="2286000"/>
            <a:ext cx="1108364" cy="470647"/>
          </a:xfrm>
          <a:prstGeom prst="rect">
            <a:avLst/>
          </a:prstGeom>
          <a:solidFill>
            <a:schemeClr val="bg2"/>
          </a:solidFill>
          <a:ln w="25400">
            <a:solidFill>
              <a:schemeClr val="tx1"/>
            </a:solidFill>
            <a:miter lim="800000"/>
            <a:headEnd/>
            <a:tailEnd type="none" w="sm" len="med"/>
          </a:ln>
        </p:spPr>
        <p:txBody>
          <a:bodyPr wrap="none" anchor="ctr"/>
          <a:lstStyle/>
          <a:p>
            <a:endParaRPr lang="en-US"/>
          </a:p>
        </p:txBody>
      </p:sp>
      <p:sp>
        <p:nvSpPr>
          <p:cNvPr id="15366" name="Oval 14"/>
          <p:cNvSpPr>
            <a:spLocks noChangeArrowheads="1"/>
          </p:cNvSpPr>
          <p:nvPr/>
        </p:nvSpPr>
        <p:spPr bwMode="auto">
          <a:xfrm>
            <a:off x="1570182" y="2353236"/>
            <a:ext cx="461818" cy="336176"/>
          </a:xfrm>
          <a:prstGeom prst="ellipse">
            <a:avLst/>
          </a:prstGeom>
          <a:solidFill>
            <a:srgbClr val="FF9900">
              <a:alpha val="39999"/>
            </a:srgbClr>
          </a:solidFill>
          <a:ln w="19050">
            <a:solidFill>
              <a:srgbClr val="FF9900"/>
            </a:solidFill>
            <a:round/>
            <a:headEnd/>
            <a:tailEnd type="none" w="sm" len="med"/>
          </a:ln>
        </p:spPr>
        <p:txBody>
          <a:bodyPr wrap="none" anchor="ctr"/>
          <a:lstStyle/>
          <a:p>
            <a:endParaRPr lang="en-US"/>
          </a:p>
        </p:txBody>
      </p:sp>
      <p:sp>
        <p:nvSpPr>
          <p:cNvPr id="15367" name="Oval 15"/>
          <p:cNvSpPr>
            <a:spLocks noChangeArrowheads="1"/>
          </p:cNvSpPr>
          <p:nvPr/>
        </p:nvSpPr>
        <p:spPr bwMode="auto">
          <a:xfrm>
            <a:off x="8682182" y="2353236"/>
            <a:ext cx="461818" cy="336176"/>
          </a:xfrm>
          <a:prstGeom prst="ellipse">
            <a:avLst/>
          </a:prstGeom>
          <a:solidFill>
            <a:srgbClr val="FF9900">
              <a:alpha val="39999"/>
            </a:srgbClr>
          </a:solidFill>
          <a:ln w="19050">
            <a:solidFill>
              <a:srgbClr val="FF9900"/>
            </a:solidFill>
            <a:round/>
            <a:headEnd/>
            <a:tailEnd type="none" w="sm" len="med"/>
          </a:ln>
        </p:spPr>
        <p:txBody>
          <a:bodyPr wrap="none" anchor="ctr"/>
          <a:lstStyle/>
          <a:p>
            <a:endParaRPr lang="en-US"/>
          </a:p>
        </p:txBody>
      </p:sp>
      <p:sp>
        <p:nvSpPr>
          <p:cNvPr id="15368" name="Oval 16"/>
          <p:cNvSpPr>
            <a:spLocks noChangeArrowheads="1"/>
          </p:cNvSpPr>
          <p:nvPr/>
        </p:nvSpPr>
        <p:spPr bwMode="auto">
          <a:xfrm>
            <a:off x="4525818" y="2017059"/>
            <a:ext cx="2032000" cy="1075765"/>
          </a:xfrm>
          <a:prstGeom prst="ellipse">
            <a:avLst/>
          </a:prstGeom>
          <a:solidFill>
            <a:srgbClr val="FF9900">
              <a:alpha val="39999"/>
            </a:srgbClr>
          </a:solidFill>
          <a:ln w="19050">
            <a:solidFill>
              <a:srgbClr val="FF9900"/>
            </a:solidFill>
            <a:round/>
            <a:headEnd/>
            <a:tailEnd type="none" w="sm" len="med"/>
          </a:ln>
        </p:spPr>
        <p:txBody>
          <a:bodyPr wrap="none" anchor="ctr"/>
          <a:lstStyle/>
          <a:p>
            <a:endParaRPr lang="en-US"/>
          </a:p>
        </p:txBody>
      </p:sp>
      <p:sp>
        <p:nvSpPr>
          <p:cNvPr id="15369" name="Freeform 18"/>
          <p:cNvSpPr>
            <a:spLocks/>
          </p:cNvSpPr>
          <p:nvPr/>
        </p:nvSpPr>
        <p:spPr bwMode="auto">
          <a:xfrm>
            <a:off x="2032000" y="1792941"/>
            <a:ext cx="2586182" cy="560294"/>
          </a:xfrm>
          <a:custGeom>
            <a:avLst/>
            <a:gdLst>
              <a:gd name="T0" fmla="*/ 2147483647 w 1344"/>
              <a:gd name="T1" fmla="*/ 2147483647 h 400"/>
              <a:gd name="T2" fmla="*/ 2147483647 w 1344"/>
              <a:gd name="T3" fmla="*/ 2147483647 h 400"/>
              <a:gd name="T4" fmla="*/ 0 w 1344"/>
              <a:gd name="T5" fmla="*/ 2147483647 h 400"/>
              <a:gd name="T6" fmla="*/ 0 60000 65536"/>
              <a:gd name="T7" fmla="*/ 0 60000 65536"/>
              <a:gd name="T8" fmla="*/ 0 60000 65536"/>
              <a:gd name="T9" fmla="*/ 0 w 1344"/>
              <a:gd name="T10" fmla="*/ 0 h 400"/>
              <a:gd name="T11" fmla="*/ 1344 w 1344"/>
              <a:gd name="T12" fmla="*/ 400 h 400"/>
            </a:gdLst>
            <a:ahLst/>
            <a:cxnLst>
              <a:cxn ang="T6">
                <a:pos x="T0" y="T1"/>
              </a:cxn>
              <a:cxn ang="T7">
                <a:pos x="T2" y="T3"/>
              </a:cxn>
              <a:cxn ang="T8">
                <a:pos x="T4" y="T5"/>
              </a:cxn>
            </a:cxnLst>
            <a:rect l="T9" t="T10" r="T11" b="T12"/>
            <a:pathLst>
              <a:path w="1344" h="400">
                <a:moveTo>
                  <a:pt x="1344" y="304"/>
                </a:moveTo>
                <a:cubicBezTo>
                  <a:pt x="1096" y="152"/>
                  <a:pt x="848" y="0"/>
                  <a:pt x="624" y="16"/>
                </a:cubicBezTo>
                <a:cubicBezTo>
                  <a:pt x="400" y="32"/>
                  <a:pt x="200" y="216"/>
                  <a:pt x="0" y="400"/>
                </a:cubicBezTo>
              </a:path>
            </a:pathLst>
          </a:custGeom>
          <a:noFill/>
          <a:ln w="25400">
            <a:solidFill>
              <a:srgbClr val="FF0000"/>
            </a:solidFill>
            <a:round/>
            <a:headEnd/>
            <a:tailEnd type="triangle" w="sm" len="med"/>
          </a:ln>
        </p:spPr>
        <p:txBody>
          <a:bodyPr/>
          <a:lstStyle/>
          <a:p>
            <a:endParaRPr lang="en-US"/>
          </a:p>
        </p:txBody>
      </p:sp>
      <p:sp>
        <p:nvSpPr>
          <p:cNvPr id="15370" name="Freeform 19"/>
          <p:cNvSpPr>
            <a:spLocks/>
          </p:cNvSpPr>
          <p:nvPr/>
        </p:nvSpPr>
        <p:spPr bwMode="auto">
          <a:xfrm>
            <a:off x="1847273" y="2622176"/>
            <a:ext cx="1477818" cy="616324"/>
          </a:xfrm>
          <a:custGeom>
            <a:avLst/>
            <a:gdLst>
              <a:gd name="T0" fmla="*/ 2147483647 w 768"/>
              <a:gd name="T1" fmla="*/ 0 h 440"/>
              <a:gd name="T2" fmla="*/ 2147483647 w 768"/>
              <a:gd name="T3" fmla="*/ 2147483647 h 440"/>
              <a:gd name="T4" fmla="*/ 0 w 768"/>
              <a:gd name="T5" fmla="*/ 2147483647 h 440"/>
              <a:gd name="T6" fmla="*/ 0 60000 65536"/>
              <a:gd name="T7" fmla="*/ 0 60000 65536"/>
              <a:gd name="T8" fmla="*/ 0 60000 65536"/>
              <a:gd name="T9" fmla="*/ 0 w 768"/>
              <a:gd name="T10" fmla="*/ 0 h 440"/>
              <a:gd name="T11" fmla="*/ 768 w 768"/>
              <a:gd name="T12" fmla="*/ 440 h 440"/>
            </a:gdLst>
            <a:ahLst/>
            <a:cxnLst>
              <a:cxn ang="T6">
                <a:pos x="T0" y="T1"/>
              </a:cxn>
              <a:cxn ang="T7">
                <a:pos x="T2" y="T3"/>
              </a:cxn>
              <a:cxn ang="T8">
                <a:pos x="T4" y="T5"/>
              </a:cxn>
            </a:cxnLst>
            <a:rect l="T9" t="T10" r="T11" b="T12"/>
            <a:pathLst>
              <a:path w="768" h="440">
                <a:moveTo>
                  <a:pt x="768" y="0"/>
                </a:moveTo>
                <a:cubicBezTo>
                  <a:pt x="592" y="212"/>
                  <a:pt x="416" y="424"/>
                  <a:pt x="288" y="432"/>
                </a:cubicBezTo>
                <a:cubicBezTo>
                  <a:pt x="160" y="440"/>
                  <a:pt x="80" y="244"/>
                  <a:pt x="0" y="48"/>
                </a:cubicBezTo>
              </a:path>
            </a:pathLst>
          </a:custGeom>
          <a:noFill/>
          <a:ln w="50800">
            <a:solidFill>
              <a:srgbClr val="FF0000"/>
            </a:solidFill>
            <a:round/>
            <a:headEnd/>
            <a:tailEnd type="triangle" w="sm" len="med"/>
          </a:ln>
        </p:spPr>
        <p:txBody>
          <a:bodyPr/>
          <a:lstStyle/>
          <a:p>
            <a:endParaRPr lang="en-US"/>
          </a:p>
        </p:txBody>
      </p:sp>
      <p:sp>
        <p:nvSpPr>
          <p:cNvPr id="15371" name="Freeform 20"/>
          <p:cNvSpPr>
            <a:spLocks/>
          </p:cNvSpPr>
          <p:nvPr/>
        </p:nvSpPr>
        <p:spPr bwMode="auto">
          <a:xfrm flipH="1">
            <a:off x="6280727" y="1748118"/>
            <a:ext cx="2586182" cy="560294"/>
          </a:xfrm>
          <a:custGeom>
            <a:avLst/>
            <a:gdLst>
              <a:gd name="T0" fmla="*/ 2147483647 w 1344"/>
              <a:gd name="T1" fmla="*/ 2147483647 h 400"/>
              <a:gd name="T2" fmla="*/ 2147483647 w 1344"/>
              <a:gd name="T3" fmla="*/ 2147483647 h 400"/>
              <a:gd name="T4" fmla="*/ 0 w 1344"/>
              <a:gd name="T5" fmla="*/ 2147483647 h 400"/>
              <a:gd name="T6" fmla="*/ 0 60000 65536"/>
              <a:gd name="T7" fmla="*/ 0 60000 65536"/>
              <a:gd name="T8" fmla="*/ 0 60000 65536"/>
              <a:gd name="T9" fmla="*/ 0 w 1344"/>
              <a:gd name="T10" fmla="*/ 0 h 400"/>
              <a:gd name="T11" fmla="*/ 1344 w 1344"/>
              <a:gd name="T12" fmla="*/ 400 h 400"/>
            </a:gdLst>
            <a:ahLst/>
            <a:cxnLst>
              <a:cxn ang="T6">
                <a:pos x="T0" y="T1"/>
              </a:cxn>
              <a:cxn ang="T7">
                <a:pos x="T2" y="T3"/>
              </a:cxn>
              <a:cxn ang="T8">
                <a:pos x="T4" y="T5"/>
              </a:cxn>
            </a:cxnLst>
            <a:rect l="T9" t="T10" r="T11" b="T12"/>
            <a:pathLst>
              <a:path w="1344" h="400">
                <a:moveTo>
                  <a:pt x="1344" y="304"/>
                </a:moveTo>
                <a:cubicBezTo>
                  <a:pt x="1096" y="152"/>
                  <a:pt x="848" y="0"/>
                  <a:pt x="624" y="16"/>
                </a:cubicBezTo>
                <a:cubicBezTo>
                  <a:pt x="400" y="32"/>
                  <a:pt x="200" y="216"/>
                  <a:pt x="0" y="400"/>
                </a:cubicBezTo>
              </a:path>
            </a:pathLst>
          </a:custGeom>
          <a:noFill/>
          <a:ln w="50800">
            <a:solidFill>
              <a:srgbClr val="FF0000"/>
            </a:solidFill>
            <a:round/>
            <a:headEnd/>
            <a:tailEnd type="triangle" w="sm" len="med"/>
          </a:ln>
        </p:spPr>
        <p:txBody>
          <a:bodyPr/>
          <a:lstStyle/>
          <a:p>
            <a:endParaRPr lang="en-US"/>
          </a:p>
        </p:txBody>
      </p:sp>
      <p:sp>
        <p:nvSpPr>
          <p:cNvPr id="15372" name="Freeform 21"/>
          <p:cNvSpPr>
            <a:spLocks/>
          </p:cNvSpPr>
          <p:nvPr/>
        </p:nvSpPr>
        <p:spPr bwMode="auto">
          <a:xfrm flipH="1">
            <a:off x="7481455" y="2689412"/>
            <a:ext cx="1477818" cy="616324"/>
          </a:xfrm>
          <a:custGeom>
            <a:avLst/>
            <a:gdLst>
              <a:gd name="T0" fmla="*/ 2147483647 w 768"/>
              <a:gd name="T1" fmla="*/ 0 h 440"/>
              <a:gd name="T2" fmla="*/ 2147483647 w 768"/>
              <a:gd name="T3" fmla="*/ 2147483647 h 440"/>
              <a:gd name="T4" fmla="*/ 0 w 768"/>
              <a:gd name="T5" fmla="*/ 2147483647 h 440"/>
              <a:gd name="T6" fmla="*/ 0 60000 65536"/>
              <a:gd name="T7" fmla="*/ 0 60000 65536"/>
              <a:gd name="T8" fmla="*/ 0 60000 65536"/>
              <a:gd name="T9" fmla="*/ 0 w 768"/>
              <a:gd name="T10" fmla="*/ 0 h 440"/>
              <a:gd name="T11" fmla="*/ 768 w 768"/>
              <a:gd name="T12" fmla="*/ 440 h 440"/>
            </a:gdLst>
            <a:ahLst/>
            <a:cxnLst>
              <a:cxn ang="T6">
                <a:pos x="T0" y="T1"/>
              </a:cxn>
              <a:cxn ang="T7">
                <a:pos x="T2" y="T3"/>
              </a:cxn>
              <a:cxn ang="T8">
                <a:pos x="T4" y="T5"/>
              </a:cxn>
            </a:cxnLst>
            <a:rect l="T9" t="T10" r="T11" b="T12"/>
            <a:pathLst>
              <a:path w="768" h="440">
                <a:moveTo>
                  <a:pt x="768" y="0"/>
                </a:moveTo>
                <a:cubicBezTo>
                  <a:pt x="592" y="212"/>
                  <a:pt x="416" y="424"/>
                  <a:pt x="288" y="432"/>
                </a:cubicBezTo>
                <a:cubicBezTo>
                  <a:pt x="160" y="440"/>
                  <a:pt x="80" y="244"/>
                  <a:pt x="0" y="48"/>
                </a:cubicBezTo>
              </a:path>
            </a:pathLst>
          </a:custGeom>
          <a:noFill/>
          <a:ln w="25400">
            <a:solidFill>
              <a:srgbClr val="FF0000"/>
            </a:solidFill>
            <a:round/>
            <a:headEnd/>
            <a:tailEnd type="triangle" w="sm" len="med"/>
          </a:ln>
        </p:spPr>
        <p:txBody>
          <a:bodyPr/>
          <a:lstStyle/>
          <a:p>
            <a:endParaRPr lang="en-US"/>
          </a:p>
        </p:txBody>
      </p:sp>
      <p:sp>
        <p:nvSpPr>
          <p:cNvPr id="15373" name="Freeform 22"/>
          <p:cNvSpPr>
            <a:spLocks/>
          </p:cNvSpPr>
          <p:nvPr/>
        </p:nvSpPr>
        <p:spPr bwMode="auto">
          <a:xfrm>
            <a:off x="1321956" y="2117912"/>
            <a:ext cx="340590" cy="369794"/>
          </a:xfrm>
          <a:custGeom>
            <a:avLst/>
            <a:gdLst>
              <a:gd name="T0" fmla="*/ 2147483647 w 177"/>
              <a:gd name="T1" fmla="*/ 2147483647 h 264"/>
              <a:gd name="T2" fmla="*/ 2147483647 w 177"/>
              <a:gd name="T3" fmla="*/ 2147483647 h 264"/>
              <a:gd name="T4" fmla="*/ 2147483647 w 177"/>
              <a:gd name="T5" fmla="*/ 2147483647 h 264"/>
              <a:gd name="T6" fmla="*/ 0 60000 65536"/>
              <a:gd name="T7" fmla="*/ 0 60000 65536"/>
              <a:gd name="T8" fmla="*/ 0 60000 65536"/>
              <a:gd name="T9" fmla="*/ 0 w 177"/>
              <a:gd name="T10" fmla="*/ 0 h 264"/>
              <a:gd name="T11" fmla="*/ 177 w 177"/>
              <a:gd name="T12" fmla="*/ 264 h 264"/>
            </a:gdLst>
            <a:ahLst/>
            <a:cxnLst>
              <a:cxn ang="T6">
                <a:pos x="T0" y="T1"/>
              </a:cxn>
              <a:cxn ang="T7">
                <a:pos x="T2" y="T3"/>
              </a:cxn>
              <a:cxn ang="T8">
                <a:pos x="T4" y="T5"/>
              </a:cxn>
            </a:cxnLst>
            <a:rect l="T9" t="T10" r="T11" b="T12"/>
            <a:pathLst>
              <a:path w="177" h="264">
                <a:moveTo>
                  <a:pt x="121" y="264"/>
                </a:moveTo>
                <a:cubicBezTo>
                  <a:pt x="102" y="223"/>
                  <a:pt x="0" y="32"/>
                  <a:pt x="9" y="16"/>
                </a:cubicBezTo>
                <a:cubicBezTo>
                  <a:pt x="18" y="0"/>
                  <a:pt x="142" y="136"/>
                  <a:pt x="177" y="168"/>
                </a:cubicBezTo>
              </a:path>
            </a:pathLst>
          </a:custGeom>
          <a:noFill/>
          <a:ln w="19050">
            <a:solidFill>
              <a:srgbClr val="FF0000"/>
            </a:solidFill>
            <a:round/>
            <a:headEnd/>
            <a:tailEnd type="triangle" w="sm" len="med"/>
          </a:ln>
        </p:spPr>
        <p:txBody>
          <a:bodyPr/>
          <a:lstStyle/>
          <a:p>
            <a:endParaRPr lang="en-US"/>
          </a:p>
        </p:txBody>
      </p:sp>
      <p:sp>
        <p:nvSpPr>
          <p:cNvPr id="15374" name="Freeform 23"/>
          <p:cNvSpPr>
            <a:spLocks/>
          </p:cNvSpPr>
          <p:nvPr/>
        </p:nvSpPr>
        <p:spPr bwMode="auto">
          <a:xfrm>
            <a:off x="554182" y="2689412"/>
            <a:ext cx="1016000" cy="672353"/>
          </a:xfrm>
          <a:custGeom>
            <a:avLst/>
            <a:gdLst>
              <a:gd name="T0" fmla="*/ 0 w 528"/>
              <a:gd name="T1" fmla="*/ 2147483647 h 480"/>
              <a:gd name="T2" fmla="*/ 2147483647 w 528"/>
              <a:gd name="T3" fmla="*/ 0 h 480"/>
              <a:gd name="T4" fmla="*/ 0 60000 65536"/>
              <a:gd name="T5" fmla="*/ 0 60000 65536"/>
              <a:gd name="T6" fmla="*/ 0 w 528"/>
              <a:gd name="T7" fmla="*/ 0 h 480"/>
              <a:gd name="T8" fmla="*/ 528 w 528"/>
              <a:gd name="T9" fmla="*/ 480 h 480"/>
            </a:gdLst>
            <a:ahLst/>
            <a:cxnLst>
              <a:cxn ang="T4">
                <a:pos x="T0" y="T1"/>
              </a:cxn>
              <a:cxn ang="T5">
                <a:pos x="T2" y="T3"/>
              </a:cxn>
            </a:cxnLst>
            <a:rect l="T6" t="T7" r="T8" b="T9"/>
            <a:pathLst>
              <a:path w="528" h="480">
                <a:moveTo>
                  <a:pt x="0" y="480"/>
                </a:moveTo>
                <a:cubicBezTo>
                  <a:pt x="220" y="280"/>
                  <a:pt x="440" y="80"/>
                  <a:pt x="528" y="0"/>
                </a:cubicBezTo>
              </a:path>
            </a:pathLst>
          </a:custGeom>
          <a:noFill/>
          <a:ln w="19050">
            <a:solidFill>
              <a:srgbClr val="FF0000"/>
            </a:solidFill>
            <a:round/>
            <a:headEnd/>
            <a:tailEnd type="triangle" w="sm" len="med"/>
          </a:ln>
        </p:spPr>
        <p:txBody>
          <a:bodyPr/>
          <a:lstStyle/>
          <a:p>
            <a:endParaRPr lang="en-US"/>
          </a:p>
        </p:txBody>
      </p:sp>
      <p:sp>
        <p:nvSpPr>
          <p:cNvPr id="15375" name="Freeform 24"/>
          <p:cNvSpPr>
            <a:spLocks/>
          </p:cNvSpPr>
          <p:nvPr/>
        </p:nvSpPr>
        <p:spPr bwMode="auto">
          <a:xfrm flipH="1">
            <a:off x="9036242" y="2084294"/>
            <a:ext cx="340592" cy="369794"/>
          </a:xfrm>
          <a:custGeom>
            <a:avLst/>
            <a:gdLst>
              <a:gd name="T0" fmla="*/ 2147483647 w 177"/>
              <a:gd name="T1" fmla="*/ 2147483647 h 264"/>
              <a:gd name="T2" fmla="*/ 2147483647 w 177"/>
              <a:gd name="T3" fmla="*/ 2147483647 h 264"/>
              <a:gd name="T4" fmla="*/ 2147483647 w 177"/>
              <a:gd name="T5" fmla="*/ 2147483647 h 264"/>
              <a:gd name="T6" fmla="*/ 0 60000 65536"/>
              <a:gd name="T7" fmla="*/ 0 60000 65536"/>
              <a:gd name="T8" fmla="*/ 0 60000 65536"/>
              <a:gd name="T9" fmla="*/ 0 w 177"/>
              <a:gd name="T10" fmla="*/ 0 h 264"/>
              <a:gd name="T11" fmla="*/ 177 w 177"/>
              <a:gd name="T12" fmla="*/ 264 h 264"/>
            </a:gdLst>
            <a:ahLst/>
            <a:cxnLst>
              <a:cxn ang="T6">
                <a:pos x="T0" y="T1"/>
              </a:cxn>
              <a:cxn ang="T7">
                <a:pos x="T2" y="T3"/>
              </a:cxn>
              <a:cxn ang="T8">
                <a:pos x="T4" y="T5"/>
              </a:cxn>
            </a:cxnLst>
            <a:rect l="T9" t="T10" r="T11" b="T12"/>
            <a:pathLst>
              <a:path w="177" h="264">
                <a:moveTo>
                  <a:pt x="121" y="264"/>
                </a:moveTo>
                <a:cubicBezTo>
                  <a:pt x="102" y="223"/>
                  <a:pt x="0" y="32"/>
                  <a:pt x="9" y="16"/>
                </a:cubicBezTo>
                <a:cubicBezTo>
                  <a:pt x="18" y="0"/>
                  <a:pt x="142" y="136"/>
                  <a:pt x="177" y="168"/>
                </a:cubicBezTo>
              </a:path>
            </a:pathLst>
          </a:custGeom>
          <a:noFill/>
          <a:ln w="19050">
            <a:solidFill>
              <a:srgbClr val="FF0000"/>
            </a:solidFill>
            <a:round/>
            <a:headEnd/>
            <a:tailEnd type="triangle" w="sm" len="med"/>
          </a:ln>
        </p:spPr>
        <p:txBody>
          <a:bodyPr/>
          <a:lstStyle/>
          <a:p>
            <a:endParaRPr lang="en-US"/>
          </a:p>
        </p:txBody>
      </p:sp>
      <p:sp>
        <p:nvSpPr>
          <p:cNvPr id="15376" name="Freeform 25"/>
          <p:cNvSpPr>
            <a:spLocks/>
          </p:cNvSpPr>
          <p:nvPr/>
        </p:nvSpPr>
        <p:spPr bwMode="auto">
          <a:xfrm flipH="1">
            <a:off x="9236364" y="2622176"/>
            <a:ext cx="1016000" cy="672353"/>
          </a:xfrm>
          <a:custGeom>
            <a:avLst/>
            <a:gdLst>
              <a:gd name="T0" fmla="*/ 0 w 528"/>
              <a:gd name="T1" fmla="*/ 2147483647 h 480"/>
              <a:gd name="T2" fmla="*/ 2147483647 w 528"/>
              <a:gd name="T3" fmla="*/ 0 h 480"/>
              <a:gd name="T4" fmla="*/ 0 60000 65536"/>
              <a:gd name="T5" fmla="*/ 0 60000 65536"/>
              <a:gd name="T6" fmla="*/ 0 w 528"/>
              <a:gd name="T7" fmla="*/ 0 h 480"/>
              <a:gd name="T8" fmla="*/ 528 w 528"/>
              <a:gd name="T9" fmla="*/ 480 h 480"/>
            </a:gdLst>
            <a:ahLst/>
            <a:cxnLst>
              <a:cxn ang="T4">
                <a:pos x="T0" y="T1"/>
              </a:cxn>
              <a:cxn ang="T5">
                <a:pos x="T2" y="T3"/>
              </a:cxn>
            </a:cxnLst>
            <a:rect l="T6" t="T7" r="T8" b="T9"/>
            <a:pathLst>
              <a:path w="528" h="480">
                <a:moveTo>
                  <a:pt x="0" y="480"/>
                </a:moveTo>
                <a:cubicBezTo>
                  <a:pt x="220" y="280"/>
                  <a:pt x="440" y="80"/>
                  <a:pt x="528" y="0"/>
                </a:cubicBezTo>
              </a:path>
            </a:pathLst>
          </a:custGeom>
          <a:noFill/>
          <a:ln w="19050">
            <a:solidFill>
              <a:srgbClr val="FF0000"/>
            </a:solidFill>
            <a:round/>
            <a:headEnd/>
            <a:tailEnd type="triangle" w="sm" len="med"/>
          </a:ln>
        </p:spPr>
        <p:txBody>
          <a:bodyPr/>
          <a:lstStyle/>
          <a:p>
            <a:endParaRPr lang="en-US"/>
          </a:p>
        </p:txBody>
      </p:sp>
      <p:sp>
        <p:nvSpPr>
          <p:cNvPr id="15377" name="Text Box 26"/>
          <p:cNvSpPr txBox="1">
            <a:spLocks noChangeArrowheads="1"/>
          </p:cNvSpPr>
          <p:nvPr/>
        </p:nvSpPr>
        <p:spPr bwMode="auto">
          <a:xfrm>
            <a:off x="1016000" y="4527177"/>
            <a:ext cx="10344727" cy="2031325"/>
          </a:xfrm>
          <a:prstGeom prst="rect">
            <a:avLst/>
          </a:prstGeom>
          <a:solidFill>
            <a:schemeClr val="bg1"/>
          </a:solidFill>
          <a:ln w="19050">
            <a:solidFill>
              <a:schemeClr val="tx1"/>
            </a:solidFill>
            <a:miter lim="800000"/>
            <a:headEnd/>
            <a:tailEnd type="none" w="sm" len="med"/>
          </a:ln>
        </p:spPr>
        <p:txBody>
          <a:bodyPr>
            <a:spAutoFit/>
          </a:bodyPr>
          <a:lstStyle/>
          <a:p>
            <a:pPr>
              <a:spcBef>
                <a:spcPct val="50000"/>
              </a:spcBef>
              <a:buFontTx/>
              <a:buChar char="•"/>
            </a:pPr>
            <a:r>
              <a:rPr lang="en-US" dirty="0"/>
              <a:t> Differential input bias currents and voltages (</a:t>
            </a:r>
            <a:r>
              <a:rPr lang="en-US" dirty="0" smtClean="0"/>
              <a:t>preamp).</a:t>
            </a:r>
            <a:endParaRPr lang="en-US" dirty="0"/>
          </a:p>
          <a:p>
            <a:pPr>
              <a:spcBef>
                <a:spcPct val="50000"/>
              </a:spcBef>
              <a:buFontTx/>
              <a:buChar char="•"/>
            </a:pPr>
            <a:r>
              <a:rPr lang="en-US" dirty="0"/>
              <a:t> Differential photoemission/collection (</a:t>
            </a:r>
            <a:r>
              <a:rPr lang="en-US" dirty="0">
                <a:cs typeface="Arial" charset="0"/>
              </a:rPr>
              <a:t>≈</a:t>
            </a:r>
            <a:r>
              <a:rPr lang="el-GR" dirty="0">
                <a:cs typeface="Arial" charset="0"/>
              </a:rPr>
              <a:t>δ</a:t>
            </a:r>
            <a:r>
              <a:rPr lang="en-US" dirty="0"/>
              <a:t>I*</a:t>
            </a:r>
            <a:r>
              <a:rPr lang="en-US" dirty="0" err="1"/>
              <a:t>R</a:t>
            </a:r>
            <a:r>
              <a:rPr lang="en-US" baseline="-25000" dirty="0" err="1"/>
              <a:t>sheath</a:t>
            </a:r>
            <a:r>
              <a:rPr lang="en-US" dirty="0"/>
              <a:t>).</a:t>
            </a:r>
          </a:p>
          <a:p>
            <a:pPr>
              <a:spcBef>
                <a:spcPct val="50000"/>
              </a:spcBef>
              <a:buFontTx/>
              <a:buChar char="•"/>
            </a:pPr>
            <a:r>
              <a:rPr lang="en-US" dirty="0"/>
              <a:t> Displacement of charge center from boom system center (</a:t>
            </a:r>
            <a:r>
              <a:rPr lang="en-US" dirty="0">
                <a:cs typeface="Arial" charset="0"/>
              </a:rPr>
              <a:t>≈ 2ad/L</a:t>
            </a:r>
            <a:r>
              <a:rPr lang="en-US" baseline="30000" dirty="0">
                <a:cs typeface="Arial" charset="0"/>
              </a:rPr>
              <a:t>3</a:t>
            </a:r>
            <a:r>
              <a:rPr lang="en-US" dirty="0">
                <a:cs typeface="Arial" charset="0"/>
              </a:rPr>
              <a:t>).</a:t>
            </a:r>
            <a:endParaRPr lang="en-US" baseline="30000" dirty="0">
              <a:cs typeface="Arial" charset="0"/>
            </a:endParaRPr>
          </a:p>
          <a:p>
            <a:pPr>
              <a:spcBef>
                <a:spcPct val="50000"/>
              </a:spcBef>
              <a:buFontTx/>
              <a:buChar char="•"/>
            </a:pPr>
            <a:r>
              <a:rPr lang="en-US" baseline="30000" dirty="0">
                <a:cs typeface="Arial" charset="0"/>
              </a:rPr>
              <a:t> </a:t>
            </a:r>
            <a:r>
              <a:rPr lang="en-US" dirty="0">
                <a:cs typeface="Arial" charset="0"/>
              </a:rPr>
              <a:t> Differential charging of spacecraft surfaces (≈ VA/L</a:t>
            </a:r>
            <a:r>
              <a:rPr lang="en-US" baseline="30000" dirty="0">
                <a:cs typeface="Arial" charset="0"/>
              </a:rPr>
              <a:t>3</a:t>
            </a:r>
            <a:r>
              <a:rPr lang="en-US" dirty="0">
                <a:cs typeface="Arial" charset="0"/>
              </a:rPr>
              <a:t>).</a:t>
            </a:r>
          </a:p>
          <a:p>
            <a:pPr>
              <a:spcBef>
                <a:spcPct val="50000"/>
              </a:spcBef>
              <a:buFontTx/>
              <a:buChar char="•"/>
            </a:pPr>
            <a:r>
              <a:rPr lang="en-US" dirty="0">
                <a:cs typeface="Arial" charset="0"/>
              </a:rPr>
              <a:t>  Electrostatic wakes (SC and Booms; ≈ 1 to 1/L</a:t>
            </a:r>
            <a:r>
              <a:rPr lang="en-US" baseline="30000" dirty="0">
                <a:cs typeface="Arial" charset="0"/>
              </a:rPr>
              <a:t>3</a:t>
            </a:r>
            <a:r>
              <a:rPr lang="en-US" dirty="0">
                <a:cs typeface="Arial" charset="0"/>
              </a:rPr>
              <a:t>).</a:t>
            </a:r>
          </a:p>
        </p:txBody>
      </p:sp>
      <p:sp>
        <p:nvSpPr>
          <p:cNvPr id="15378" name="Line 28"/>
          <p:cNvSpPr>
            <a:spLocks noChangeShapeType="1"/>
          </p:cNvSpPr>
          <p:nvPr/>
        </p:nvSpPr>
        <p:spPr bwMode="auto">
          <a:xfrm flipV="1">
            <a:off x="1785697" y="1075765"/>
            <a:ext cx="0" cy="1143000"/>
          </a:xfrm>
          <a:prstGeom prst="line">
            <a:avLst/>
          </a:prstGeom>
          <a:noFill/>
          <a:ln w="19050">
            <a:solidFill>
              <a:schemeClr val="tx1"/>
            </a:solidFill>
            <a:round/>
            <a:headEnd/>
            <a:tailEnd type="none" w="sm" len="med"/>
          </a:ln>
        </p:spPr>
        <p:txBody>
          <a:bodyPr/>
          <a:lstStyle/>
          <a:p>
            <a:endParaRPr lang="en-US"/>
          </a:p>
        </p:txBody>
      </p:sp>
      <p:sp>
        <p:nvSpPr>
          <p:cNvPr id="15379" name="Line 29"/>
          <p:cNvSpPr>
            <a:spLocks noChangeShapeType="1"/>
          </p:cNvSpPr>
          <p:nvPr/>
        </p:nvSpPr>
        <p:spPr bwMode="auto">
          <a:xfrm flipV="1">
            <a:off x="5341697" y="1075765"/>
            <a:ext cx="0" cy="1143000"/>
          </a:xfrm>
          <a:prstGeom prst="line">
            <a:avLst/>
          </a:prstGeom>
          <a:noFill/>
          <a:ln w="19050">
            <a:solidFill>
              <a:schemeClr val="tx1"/>
            </a:solidFill>
            <a:round/>
            <a:headEnd/>
            <a:tailEnd type="none" w="sm" len="med"/>
          </a:ln>
        </p:spPr>
        <p:txBody>
          <a:bodyPr/>
          <a:lstStyle/>
          <a:p>
            <a:endParaRPr lang="en-US"/>
          </a:p>
        </p:txBody>
      </p:sp>
      <p:sp>
        <p:nvSpPr>
          <p:cNvPr id="15380" name="Line 30"/>
          <p:cNvSpPr>
            <a:spLocks noChangeShapeType="1"/>
          </p:cNvSpPr>
          <p:nvPr/>
        </p:nvSpPr>
        <p:spPr bwMode="auto">
          <a:xfrm>
            <a:off x="1754909" y="1277471"/>
            <a:ext cx="3602182" cy="0"/>
          </a:xfrm>
          <a:prstGeom prst="line">
            <a:avLst/>
          </a:prstGeom>
          <a:noFill/>
          <a:ln w="19050">
            <a:solidFill>
              <a:schemeClr val="tx1"/>
            </a:solidFill>
            <a:round/>
            <a:headEnd type="triangle" w="lg" len="lg"/>
            <a:tailEnd type="triangle" w="lg" len="lg"/>
          </a:ln>
        </p:spPr>
        <p:txBody>
          <a:bodyPr/>
          <a:lstStyle/>
          <a:p>
            <a:endParaRPr lang="en-US"/>
          </a:p>
        </p:txBody>
      </p:sp>
      <p:sp>
        <p:nvSpPr>
          <p:cNvPr id="15381" name="Text Box 27"/>
          <p:cNvSpPr txBox="1">
            <a:spLocks noChangeArrowheads="1"/>
          </p:cNvSpPr>
          <p:nvPr/>
        </p:nvSpPr>
        <p:spPr bwMode="auto">
          <a:xfrm>
            <a:off x="3340485" y="1109383"/>
            <a:ext cx="298480" cy="369332"/>
          </a:xfrm>
          <a:prstGeom prst="rect">
            <a:avLst/>
          </a:prstGeom>
          <a:solidFill>
            <a:schemeClr val="bg1"/>
          </a:solidFill>
          <a:ln w="19050">
            <a:noFill/>
            <a:miter lim="800000"/>
            <a:headEnd/>
            <a:tailEnd type="none" w="sm" len="med"/>
          </a:ln>
        </p:spPr>
        <p:txBody>
          <a:bodyPr wrap="none">
            <a:spAutoFit/>
          </a:bodyPr>
          <a:lstStyle/>
          <a:p>
            <a:r>
              <a:rPr lang="en-US"/>
              <a:t>L</a:t>
            </a:r>
          </a:p>
        </p:txBody>
      </p:sp>
      <p:sp>
        <p:nvSpPr>
          <p:cNvPr id="15382" name="Line 31"/>
          <p:cNvSpPr>
            <a:spLocks noChangeShapeType="1"/>
          </p:cNvSpPr>
          <p:nvPr/>
        </p:nvSpPr>
        <p:spPr bwMode="auto">
          <a:xfrm>
            <a:off x="5357091" y="2487706"/>
            <a:ext cx="277091" cy="134471"/>
          </a:xfrm>
          <a:prstGeom prst="line">
            <a:avLst/>
          </a:prstGeom>
          <a:noFill/>
          <a:ln w="19050">
            <a:solidFill>
              <a:schemeClr val="tx1"/>
            </a:solidFill>
            <a:round/>
            <a:headEnd type="triangle" w="med" len="med"/>
            <a:tailEnd type="triangle" w="med" len="med"/>
          </a:ln>
        </p:spPr>
        <p:txBody>
          <a:bodyPr/>
          <a:lstStyle/>
          <a:p>
            <a:endParaRPr lang="en-US"/>
          </a:p>
        </p:txBody>
      </p:sp>
      <p:sp>
        <p:nvSpPr>
          <p:cNvPr id="15383" name="Line 32"/>
          <p:cNvSpPr>
            <a:spLocks noChangeShapeType="1"/>
          </p:cNvSpPr>
          <p:nvPr/>
        </p:nvSpPr>
        <p:spPr bwMode="auto">
          <a:xfrm flipV="1">
            <a:off x="4802909" y="2756647"/>
            <a:ext cx="0" cy="470647"/>
          </a:xfrm>
          <a:prstGeom prst="line">
            <a:avLst/>
          </a:prstGeom>
          <a:noFill/>
          <a:ln w="19050">
            <a:solidFill>
              <a:schemeClr val="tx1"/>
            </a:solidFill>
            <a:round/>
            <a:headEnd/>
            <a:tailEnd type="none" w="sm" len="med"/>
          </a:ln>
        </p:spPr>
        <p:txBody>
          <a:bodyPr/>
          <a:lstStyle/>
          <a:p>
            <a:endParaRPr lang="en-US"/>
          </a:p>
        </p:txBody>
      </p:sp>
      <p:sp>
        <p:nvSpPr>
          <p:cNvPr id="15384" name="Line 33"/>
          <p:cNvSpPr>
            <a:spLocks noChangeShapeType="1"/>
          </p:cNvSpPr>
          <p:nvPr/>
        </p:nvSpPr>
        <p:spPr bwMode="auto">
          <a:xfrm flipV="1">
            <a:off x="5357091" y="2756647"/>
            <a:ext cx="0" cy="470647"/>
          </a:xfrm>
          <a:prstGeom prst="line">
            <a:avLst/>
          </a:prstGeom>
          <a:noFill/>
          <a:ln w="19050">
            <a:solidFill>
              <a:schemeClr val="tx1"/>
            </a:solidFill>
            <a:round/>
            <a:headEnd/>
            <a:tailEnd type="none" w="sm" len="med"/>
          </a:ln>
        </p:spPr>
        <p:txBody>
          <a:bodyPr/>
          <a:lstStyle/>
          <a:p>
            <a:endParaRPr lang="en-US"/>
          </a:p>
        </p:txBody>
      </p:sp>
      <p:sp>
        <p:nvSpPr>
          <p:cNvPr id="15385" name="Text Box 35"/>
          <p:cNvSpPr txBox="1">
            <a:spLocks noChangeArrowheads="1"/>
          </p:cNvSpPr>
          <p:nvPr/>
        </p:nvSpPr>
        <p:spPr bwMode="auto">
          <a:xfrm>
            <a:off x="5541818" y="2286000"/>
            <a:ext cx="117020" cy="276999"/>
          </a:xfrm>
          <a:prstGeom prst="rect">
            <a:avLst/>
          </a:prstGeom>
          <a:solidFill>
            <a:schemeClr val="bg1"/>
          </a:solidFill>
          <a:ln w="19050">
            <a:noFill/>
            <a:miter lim="800000"/>
            <a:headEnd/>
            <a:tailEnd type="none" w="sm" len="med"/>
          </a:ln>
        </p:spPr>
        <p:txBody>
          <a:bodyPr wrap="none" lIns="0" tIns="0" rIns="0" bIns="0">
            <a:spAutoFit/>
          </a:bodyPr>
          <a:lstStyle/>
          <a:p>
            <a:r>
              <a:rPr lang="en-US"/>
              <a:t>d</a:t>
            </a:r>
          </a:p>
        </p:txBody>
      </p:sp>
      <p:sp>
        <p:nvSpPr>
          <p:cNvPr id="15386" name="Text Box 36"/>
          <p:cNvSpPr txBox="1">
            <a:spLocks noChangeArrowheads="1"/>
          </p:cNvSpPr>
          <p:nvPr/>
        </p:nvSpPr>
        <p:spPr bwMode="auto">
          <a:xfrm>
            <a:off x="5003031" y="3074615"/>
            <a:ext cx="97784" cy="276999"/>
          </a:xfrm>
          <a:prstGeom prst="rect">
            <a:avLst/>
          </a:prstGeom>
          <a:solidFill>
            <a:schemeClr val="bg1"/>
          </a:solidFill>
          <a:ln w="19050">
            <a:noFill/>
            <a:miter lim="800000"/>
            <a:headEnd/>
            <a:tailEnd type="none" w="sm" len="med"/>
          </a:ln>
        </p:spPr>
        <p:txBody>
          <a:bodyPr wrap="none" lIns="0" tIns="0" rIns="0" bIns="0">
            <a:spAutoFit/>
          </a:bodyPr>
          <a:lstStyle/>
          <a:p>
            <a:r>
              <a:rPr lang="en-US"/>
              <a:t>a</a:t>
            </a:r>
          </a:p>
        </p:txBody>
      </p:sp>
      <p:sp>
        <p:nvSpPr>
          <p:cNvPr id="15387" name="Text Box 37"/>
          <p:cNvSpPr txBox="1">
            <a:spLocks noChangeArrowheads="1"/>
          </p:cNvSpPr>
          <p:nvPr/>
        </p:nvSpPr>
        <p:spPr bwMode="auto">
          <a:xfrm>
            <a:off x="9975273" y="3361765"/>
            <a:ext cx="1509709" cy="369332"/>
          </a:xfrm>
          <a:prstGeom prst="rect">
            <a:avLst/>
          </a:prstGeom>
          <a:noFill/>
          <a:ln w="19050">
            <a:solidFill>
              <a:schemeClr val="tx1"/>
            </a:solidFill>
            <a:miter lim="800000"/>
            <a:headEnd/>
            <a:tailEnd type="none" w="sm" len="med"/>
          </a:ln>
        </p:spPr>
        <p:txBody>
          <a:bodyPr wrap="none">
            <a:spAutoFit/>
          </a:bodyPr>
          <a:lstStyle/>
          <a:p>
            <a:r>
              <a:rPr lang="en-US"/>
              <a:t>ambient e-, i+.</a:t>
            </a:r>
          </a:p>
        </p:txBody>
      </p:sp>
      <p:sp>
        <p:nvSpPr>
          <p:cNvPr id="15388" name="Text Box 38"/>
          <p:cNvSpPr txBox="1">
            <a:spLocks noChangeArrowheads="1"/>
          </p:cNvSpPr>
          <p:nvPr/>
        </p:nvSpPr>
        <p:spPr bwMode="auto">
          <a:xfrm>
            <a:off x="9727313" y="1479176"/>
            <a:ext cx="1611980" cy="646331"/>
          </a:xfrm>
          <a:prstGeom prst="rect">
            <a:avLst/>
          </a:prstGeom>
          <a:noFill/>
          <a:ln w="19050">
            <a:solidFill>
              <a:schemeClr val="tx1"/>
            </a:solidFill>
            <a:miter lim="800000"/>
            <a:headEnd/>
            <a:tailEnd type="none" w="sm" len="med"/>
          </a:ln>
        </p:spPr>
        <p:txBody>
          <a:bodyPr wrap="none">
            <a:spAutoFit/>
          </a:bodyPr>
          <a:lstStyle/>
          <a:p>
            <a:pPr algn="ctr"/>
            <a:r>
              <a:rPr lang="en-US"/>
              <a:t>sensor</a:t>
            </a:r>
          </a:p>
          <a:p>
            <a:pPr algn="ctr"/>
            <a:r>
              <a:rPr lang="en-US"/>
              <a:t>photoelectrons</a:t>
            </a:r>
          </a:p>
        </p:txBody>
      </p:sp>
      <p:sp>
        <p:nvSpPr>
          <p:cNvPr id="15389" name="Text Box 39"/>
          <p:cNvSpPr txBox="1">
            <a:spLocks noChangeArrowheads="1"/>
          </p:cNvSpPr>
          <p:nvPr/>
        </p:nvSpPr>
        <p:spPr bwMode="auto">
          <a:xfrm>
            <a:off x="6783222" y="1008529"/>
            <a:ext cx="1611980" cy="646331"/>
          </a:xfrm>
          <a:prstGeom prst="rect">
            <a:avLst/>
          </a:prstGeom>
          <a:noFill/>
          <a:ln w="19050">
            <a:solidFill>
              <a:schemeClr val="tx1"/>
            </a:solidFill>
            <a:miter lim="800000"/>
            <a:headEnd/>
            <a:tailEnd type="none" w="sm" len="med"/>
          </a:ln>
        </p:spPr>
        <p:txBody>
          <a:bodyPr wrap="none">
            <a:spAutoFit/>
          </a:bodyPr>
          <a:lstStyle/>
          <a:p>
            <a:pPr algn="ctr"/>
            <a:r>
              <a:rPr lang="en-US"/>
              <a:t>Spacecraft</a:t>
            </a:r>
          </a:p>
          <a:p>
            <a:pPr algn="ctr"/>
            <a:r>
              <a:rPr lang="en-US"/>
              <a:t>photoelectrons</a:t>
            </a:r>
          </a:p>
        </p:txBody>
      </p:sp>
      <p:sp>
        <p:nvSpPr>
          <p:cNvPr id="15390" name="Text Box 40"/>
          <p:cNvSpPr txBox="1">
            <a:spLocks noChangeArrowheads="1"/>
          </p:cNvSpPr>
          <p:nvPr/>
        </p:nvSpPr>
        <p:spPr bwMode="auto">
          <a:xfrm>
            <a:off x="7891586" y="3361765"/>
            <a:ext cx="1611980" cy="646331"/>
          </a:xfrm>
          <a:prstGeom prst="rect">
            <a:avLst/>
          </a:prstGeom>
          <a:noFill/>
          <a:ln w="19050">
            <a:solidFill>
              <a:schemeClr val="tx1"/>
            </a:solidFill>
            <a:miter lim="800000"/>
            <a:headEnd/>
            <a:tailEnd type="none" w="sm" len="med"/>
          </a:ln>
        </p:spPr>
        <p:txBody>
          <a:bodyPr wrap="none">
            <a:spAutoFit/>
          </a:bodyPr>
          <a:lstStyle/>
          <a:p>
            <a:pPr algn="ctr"/>
            <a:r>
              <a:rPr lang="en-US"/>
              <a:t>Boom</a:t>
            </a:r>
          </a:p>
          <a:p>
            <a:pPr algn="ctr"/>
            <a:r>
              <a:rPr lang="en-US"/>
              <a:t>photoelectrons</a:t>
            </a:r>
          </a:p>
        </p:txBody>
      </p:sp>
      <p:sp>
        <p:nvSpPr>
          <p:cNvPr id="35" name="Oval 16"/>
          <p:cNvSpPr>
            <a:spLocks noChangeArrowheads="1"/>
          </p:cNvSpPr>
          <p:nvPr/>
        </p:nvSpPr>
        <p:spPr bwMode="auto">
          <a:xfrm rot="3219627">
            <a:off x="4774414" y="2492588"/>
            <a:ext cx="2627779" cy="1477818"/>
          </a:xfrm>
          <a:prstGeom prst="ellipse">
            <a:avLst/>
          </a:prstGeom>
          <a:solidFill>
            <a:schemeClr val="accent1">
              <a:lumMod val="20000"/>
              <a:lumOff val="80000"/>
              <a:alpha val="40000"/>
            </a:schemeClr>
          </a:solidFill>
          <a:ln w="19050">
            <a:solidFill>
              <a:schemeClr val="accent1">
                <a:alpha val="50000"/>
              </a:schemeClr>
            </a:solidFill>
            <a:round/>
            <a:headEnd/>
            <a:tailEnd type="none" w="sm" len="med"/>
          </a:ln>
          <a:effectLst/>
        </p:spPr>
        <p:txBody>
          <a:bodyPr wrap="none" anchor="ctr"/>
          <a:lstStyle/>
          <a:p>
            <a:pPr>
              <a:defRPr/>
            </a:pPr>
            <a:endParaRPr lang="en-US" dirty="0"/>
          </a:p>
        </p:txBody>
      </p:sp>
      <p:sp>
        <p:nvSpPr>
          <p:cNvPr id="15392" name="Text Box 40"/>
          <p:cNvSpPr txBox="1">
            <a:spLocks noChangeArrowheads="1"/>
          </p:cNvSpPr>
          <p:nvPr/>
        </p:nvSpPr>
        <p:spPr bwMode="auto">
          <a:xfrm>
            <a:off x="4870283" y="3832412"/>
            <a:ext cx="923586" cy="369332"/>
          </a:xfrm>
          <a:prstGeom prst="rect">
            <a:avLst/>
          </a:prstGeom>
          <a:noFill/>
          <a:ln w="19050">
            <a:noFill/>
            <a:miter lim="800000"/>
            <a:headEnd/>
            <a:tailEnd type="none" w="sm" len="med"/>
          </a:ln>
        </p:spPr>
        <p:txBody>
          <a:bodyPr wrap="none">
            <a:spAutoFit/>
          </a:bodyPr>
          <a:lstStyle/>
          <a:p>
            <a:pPr algn="ctr"/>
            <a:r>
              <a:rPr lang="en-US" i="1"/>
              <a:t>SC wake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1662546" y="-2801"/>
            <a:ext cx="8774545" cy="876860"/>
          </a:xfrm>
          <a:noFill/>
          <a:ln>
            <a:miter lim="800000"/>
            <a:headEnd/>
            <a:tailEnd/>
          </a:ln>
        </p:spPr>
        <p:txBody>
          <a:bodyPr vert="horz" wrap="square" numCol="1" anchor="t" anchorCtr="0" compatLnSpc="1">
            <a:prstTxWarp prst="textNoShape">
              <a:avLst/>
            </a:prstTxWarp>
            <a:normAutofit fontScale="90000"/>
          </a:bodyPr>
          <a:lstStyle/>
          <a:p>
            <a:pPr algn="ctr" eaLnBrk="1" hangingPunct="1"/>
            <a:r>
              <a:rPr lang="en-US" smtClean="0"/>
              <a:t>EFW Sensor Electronic Design Motivation</a:t>
            </a:r>
            <a:br>
              <a:rPr lang="en-US" smtClean="0"/>
            </a:br>
            <a:r>
              <a:rPr lang="en-US" smtClean="0"/>
              <a:t>(in words)</a:t>
            </a:r>
          </a:p>
        </p:txBody>
      </p:sp>
      <p:sp>
        <p:nvSpPr>
          <p:cNvPr id="16387" name="Rectangle 3"/>
          <p:cNvSpPr>
            <a:spLocks noGrp="1" noChangeArrowheads="1"/>
          </p:cNvSpPr>
          <p:nvPr>
            <p:ph type="body" idx="1"/>
          </p:nvPr>
        </p:nvSpPr>
        <p:spPr>
          <a:xfrm>
            <a:off x="506994" y="941561"/>
            <a:ext cx="11075022" cy="5311322"/>
          </a:xfrm>
          <a:solidFill>
            <a:schemeClr val="bg1"/>
          </a:solidFill>
        </p:spPr>
        <p:txBody>
          <a:bodyPr>
            <a:normAutofit/>
          </a:bodyPr>
          <a:lstStyle/>
          <a:p>
            <a:pPr eaLnBrk="1" hangingPunct="1"/>
            <a:r>
              <a:rPr lang="en-US" sz="1600" dirty="0" smtClean="0"/>
              <a:t>Measuring 1.0 to 0.1 mV/m DC E-fields required accuracies of 0.1% in the magnetosphere:</a:t>
            </a:r>
          </a:p>
          <a:p>
            <a:pPr lvl="1" eaLnBrk="1" hangingPunct="1"/>
            <a:r>
              <a:rPr lang="en-US" sz="1600" dirty="0" smtClean="0"/>
              <a:t>tens of mV of signal in the presence of tens to hundreds of mV/m of effective common-mode or systematic noise (photocurrents, SC charging), or tens of volts of common mode signal.</a:t>
            </a:r>
          </a:p>
          <a:p>
            <a:pPr eaLnBrk="1" hangingPunct="1"/>
            <a:r>
              <a:rPr lang="en-US" sz="1600" dirty="0" smtClean="0"/>
              <a:t>Non-linear coupling (I-V curve) of EFW sensors to E-field can be optimized through current biasing (factor of 100 decrease in susceptibility to systematic error sources and density fluctuations).</a:t>
            </a:r>
          </a:p>
          <a:p>
            <a:pPr eaLnBrk="1" hangingPunct="1"/>
            <a:r>
              <a:rPr lang="en-US" sz="1600" dirty="0" smtClean="0"/>
              <a:t>Current biasing of sensors drives volts to tens of volts floating potential differences between sensors and SC ground.</a:t>
            </a:r>
          </a:p>
          <a:p>
            <a:pPr eaLnBrk="1" hangingPunct="1"/>
            <a:r>
              <a:rPr lang="en-US" sz="1600" dirty="0" smtClean="0"/>
              <a:t>High effective source impedance (plasma sheath, ten of M</a:t>
            </a:r>
            <a:r>
              <a:rPr lang="el-GR" sz="1600" dirty="0" smtClean="0">
                <a:cs typeface="Arial" charset="0"/>
              </a:rPr>
              <a:t>Ω</a:t>
            </a:r>
            <a:r>
              <a:rPr lang="en-US" sz="1600" dirty="0" smtClean="0"/>
              <a:t>), and low-noise and low-leakage current requirements (systematic error reduction again) drive use of low-voltage preamps in floating ground configuration.</a:t>
            </a:r>
          </a:p>
          <a:p>
            <a:pPr eaLnBrk="1" hangingPunct="1"/>
            <a:r>
              <a:rPr lang="en-US" sz="1600" dirty="0" smtClean="0"/>
              <a:t>Deflection and collection of stray photoelectron currents prior to impingement upon sensor also reduces  DC biases (WHIP/USHER and GUARD surfaces).</a:t>
            </a:r>
          </a:p>
          <a:p>
            <a:pPr eaLnBrk="1" hangingPunct="1"/>
            <a:r>
              <a:rPr lang="en-US" sz="1600" dirty="0" smtClean="0"/>
              <a:t>Different orthogonal boom lengths (130-, 160-m on Polar; 40-, 50-m on THEMIS; 80-, 100-m on RBSP) allow one to detect the presence of wake effect E-fields (data quality control). </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0" descr="BEB_Page_1"/>
          <p:cNvPicPr>
            <a:picLocks noChangeAspect="1" noChangeArrowheads="1"/>
          </p:cNvPicPr>
          <p:nvPr/>
        </p:nvPicPr>
        <p:blipFill>
          <a:blip r:embed="rId2"/>
          <a:srcRect l="2272" t="1961" r="3787" b="18628"/>
          <a:stretch>
            <a:fillRect/>
          </a:stretch>
        </p:blipFill>
        <p:spPr bwMode="auto">
          <a:xfrm>
            <a:off x="554182" y="1210235"/>
            <a:ext cx="10898909" cy="5182721"/>
          </a:xfrm>
          <a:prstGeom prst="rect">
            <a:avLst/>
          </a:prstGeom>
          <a:noFill/>
          <a:ln w="9525">
            <a:noFill/>
            <a:miter lim="800000"/>
            <a:headEnd/>
            <a:tailEnd/>
          </a:ln>
        </p:spPr>
      </p:pic>
      <p:sp>
        <p:nvSpPr>
          <p:cNvPr id="18435" name="Rectangle 2"/>
          <p:cNvSpPr>
            <a:spLocks noGrp="1" noChangeArrowheads="1"/>
          </p:cNvSpPr>
          <p:nvPr>
            <p:ph type="title" idx="4294967295"/>
          </p:nvPr>
        </p:nvSpPr>
        <p:spPr bwMode="auto">
          <a:xfrm>
            <a:off x="2770910" y="201706"/>
            <a:ext cx="6502016" cy="609320"/>
          </a:xfrm>
          <a:prstGeom prst="rect">
            <a:avLst/>
          </a:prstGeom>
          <a:noFill/>
          <a:ln>
            <a:miter lim="800000"/>
            <a:headEnd/>
            <a:tailEnd/>
          </a:ln>
        </p:spPr>
        <p:txBody>
          <a:bodyPr lIns="91429" tIns="45715" rIns="91429" bIns="45715"/>
          <a:lstStyle/>
          <a:p>
            <a:pPr algn="ctr" eaLnBrk="1" hangingPunct="1"/>
            <a:r>
              <a:rPr lang="en-US" smtClean="0"/>
              <a:t>Electrical Block Diagram</a:t>
            </a:r>
          </a:p>
        </p:txBody>
      </p:sp>
      <p:sp>
        <p:nvSpPr>
          <p:cNvPr id="18436" name="Rectangle 3"/>
          <p:cNvSpPr>
            <a:spLocks noGrp="1" noChangeArrowheads="1"/>
          </p:cNvSpPr>
          <p:nvPr>
            <p:ph type="body" idx="1"/>
          </p:nvPr>
        </p:nvSpPr>
        <p:spPr>
          <a:xfrm>
            <a:off x="923636" y="874059"/>
            <a:ext cx="10437091" cy="5446059"/>
          </a:xfrm>
          <a:noFill/>
        </p:spPr>
        <p:txBody>
          <a:bodyPr/>
          <a:lstStyle/>
          <a:p>
            <a:pPr algn="ctr" eaLnBrk="1" hangingPunct="1"/>
            <a:r>
              <a:rPr lang="en-US" sz="2000" smtClean="0"/>
              <a:t>“A Trio of High-Input Impedance, Low-Noise Voltmeters in Space”</a:t>
            </a:r>
          </a:p>
          <a:p>
            <a:pPr algn="ctr" eaLnBrk="1" hangingPunct="1"/>
            <a:endParaRPr lang="en-US" sz="2300" smtClean="0"/>
          </a:p>
        </p:txBody>
      </p:sp>
      <p:sp>
        <p:nvSpPr>
          <p:cNvPr id="18437" name="Text Box 5"/>
          <p:cNvSpPr txBox="1">
            <a:spLocks noChangeArrowheads="1"/>
          </p:cNvSpPr>
          <p:nvPr/>
        </p:nvSpPr>
        <p:spPr bwMode="auto">
          <a:xfrm>
            <a:off x="2770909" y="1411941"/>
            <a:ext cx="737680" cy="338544"/>
          </a:xfrm>
          <a:prstGeom prst="rect">
            <a:avLst/>
          </a:prstGeom>
          <a:noFill/>
          <a:ln w="9525">
            <a:noFill/>
            <a:miter lim="800000"/>
            <a:headEnd/>
            <a:tailEnd/>
          </a:ln>
        </p:spPr>
        <p:txBody>
          <a:bodyPr wrap="none" lIns="91429" tIns="45715" rIns="91429" bIns="45715">
            <a:spAutoFit/>
          </a:bodyPr>
          <a:lstStyle/>
          <a:p>
            <a:r>
              <a:rPr lang="en-US" sz="1600"/>
              <a:t>sensor</a:t>
            </a:r>
          </a:p>
        </p:txBody>
      </p:sp>
      <p:sp>
        <p:nvSpPr>
          <p:cNvPr id="18438" name="Text Box 6"/>
          <p:cNvSpPr txBox="1">
            <a:spLocks noChangeArrowheads="1"/>
          </p:cNvSpPr>
          <p:nvPr/>
        </p:nvSpPr>
        <p:spPr bwMode="auto">
          <a:xfrm>
            <a:off x="3582940" y="2204757"/>
            <a:ext cx="812123" cy="338544"/>
          </a:xfrm>
          <a:prstGeom prst="rect">
            <a:avLst/>
          </a:prstGeom>
          <a:noFill/>
          <a:ln w="9525">
            <a:noFill/>
            <a:miter lim="800000"/>
            <a:headEnd/>
            <a:tailEnd/>
          </a:ln>
        </p:spPr>
        <p:txBody>
          <a:bodyPr wrap="none" lIns="91429" tIns="45715" rIns="91429" bIns="45715">
            <a:spAutoFit/>
          </a:bodyPr>
          <a:lstStyle/>
          <a:p>
            <a:r>
              <a:rPr lang="en-US" sz="1600"/>
              <a:t>preamp</a:t>
            </a:r>
          </a:p>
        </p:txBody>
      </p:sp>
      <p:sp>
        <p:nvSpPr>
          <p:cNvPr id="18439" name="Text Box 7"/>
          <p:cNvSpPr txBox="1">
            <a:spLocks noChangeArrowheads="1"/>
          </p:cNvSpPr>
          <p:nvPr/>
        </p:nvSpPr>
        <p:spPr bwMode="auto">
          <a:xfrm>
            <a:off x="738909" y="1411941"/>
            <a:ext cx="723253" cy="338544"/>
          </a:xfrm>
          <a:prstGeom prst="rect">
            <a:avLst/>
          </a:prstGeom>
          <a:noFill/>
          <a:ln w="9525">
            <a:noFill/>
            <a:miter lim="800000"/>
            <a:headEnd/>
            <a:tailEnd/>
          </a:ln>
        </p:spPr>
        <p:txBody>
          <a:bodyPr wrap="none" lIns="91429" tIns="45715" rIns="91429" bIns="45715">
            <a:spAutoFit/>
          </a:bodyPr>
          <a:lstStyle/>
          <a:p>
            <a:r>
              <a:rPr lang="en-US" sz="1600"/>
              <a:t>sheath</a:t>
            </a:r>
          </a:p>
        </p:txBody>
      </p:sp>
      <p:sp>
        <p:nvSpPr>
          <p:cNvPr id="18440" name="Text Box 8"/>
          <p:cNvSpPr txBox="1">
            <a:spLocks noChangeArrowheads="1"/>
          </p:cNvSpPr>
          <p:nvPr/>
        </p:nvSpPr>
        <p:spPr bwMode="auto">
          <a:xfrm>
            <a:off x="3274996" y="3697942"/>
            <a:ext cx="1477946" cy="584765"/>
          </a:xfrm>
          <a:prstGeom prst="rect">
            <a:avLst/>
          </a:prstGeom>
          <a:noFill/>
          <a:ln w="9525">
            <a:noFill/>
            <a:miter lim="800000"/>
            <a:headEnd/>
            <a:tailEnd/>
          </a:ln>
        </p:spPr>
        <p:txBody>
          <a:bodyPr wrap="none" lIns="91429" tIns="45715" rIns="91429" bIns="45715">
            <a:spAutoFit/>
          </a:bodyPr>
          <a:lstStyle/>
          <a:p>
            <a:pPr algn="ctr"/>
            <a:r>
              <a:rPr lang="en-US" sz="1600"/>
              <a:t>Floating ground</a:t>
            </a:r>
          </a:p>
          <a:p>
            <a:pPr algn="ctr"/>
            <a:r>
              <a:rPr lang="en-US" sz="1600"/>
              <a:t>generation</a:t>
            </a:r>
          </a:p>
        </p:txBody>
      </p:sp>
      <p:sp>
        <p:nvSpPr>
          <p:cNvPr id="18441" name="Text Box 9"/>
          <p:cNvSpPr txBox="1">
            <a:spLocks noChangeArrowheads="1"/>
          </p:cNvSpPr>
          <p:nvPr/>
        </p:nvSpPr>
        <p:spPr bwMode="auto">
          <a:xfrm>
            <a:off x="1477819" y="4639235"/>
            <a:ext cx="1276289" cy="338544"/>
          </a:xfrm>
          <a:prstGeom prst="rect">
            <a:avLst/>
          </a:prstGeom>
          <a:noFill/>
          <a:ln w="9525">
            <a:noFill/>
            <a:miter lim="800000"/>
            <a:headEnd/>
            <a:tailEnd/>
          </a:ln>
        </p:spPr>
        <p:txBody>
          <a:bodyPr wrap="none" lIns="91429" tIns="45715" rIns="91429" bIns="45715">
            <a:spAutoFit/>
          </a:bodyPr>
          <a:lstStyle/>
          <a:p>
            <a:r>
              <a:rPr lang="en-US" sz="1600"/>
              <a:t>Bias channels</a:t>
            </a:r>
          </a:p>
        </p:txBody>
      </p:sp>
      <p:sp>
        <p:nvSpPr>
          <p:cNvPr id="18442" name="Text Box 10"/>
          <p:cNvSpPr txBox="1">
            <a:spLocks noChangeArrowheads="1"/>
          </p:cNvSpPr>
          <p:nvPr/>
        </p:nvSpPr>
        <p:spPr bwMode="auto">
          <a:xfrm>
            <a:off x="4987636" y="4168588"/>
            <a:ext cx="532496" cy="307766"/>
          </a:xfrm>
          <a:prstGeom prst="rect">
            <a:avLst/>
          </a:prstGeom>
          <a:noFill/>
          <a:ln w="9525">
            <a:noFill/>
            <a:miter lim="800000"/>
            <a:headEnd/>
            <a:tailEnd/>
          </a:ln>
        </p:spPr>
        <p:txBody>
          <a:bodyPr wrap="none" lIns="91429" tIns="45715" rIns="91429" bIns="45715">
            <a:spAutoFit/>
          </a:bodyPr>
          <a:lstStyle/>
          <a:p>
            <a:r>
              <a:rPr lang="en-US" sz="1400"/>
              <a:t>BIAS</a:t>
            </a:r>
          </a:p>
        </p:txBody>
      </p:sp>
      <p:sp>
        <p:nvSpPr>
          <p:cNvPr id="18443" name="Text Box 11"/>
          <p:cNvSpPr txBox="1">
            <a:spLocks noChangeArrowheads="1"/>
          </p:cNvSpPr>
          <p:nvPr/>
        </p:nvSpPr>
        <p:spPr bwMode="auto">
          <a:xfrm>
            <a:off x="4710545" y="4464144"/>
            <a:ext cx="723253" cy="307766"/>
          </a:xfrm>
          <a:prstGeom prst="rect">
            <a:avLst/>
          </a:prstGeom>
          <a:noFill/>
          <a:ln w="9525">
            <a:noFill/>
            <a:miter lim="800000"/>
            <a:headEnd/>
            <a:tailEnd/>
          </a:ln>
        </p:spPr>
        <p:txBody>
          <a:bodyPr wrap="none" lIns="91429" tIns="45715" rIns="91429" bIns="45715">
            <a:spAutoFit/>
          </a:bodyPr>
          <a:lstStyle/>
          <a:p>
            <a:r>
              <a:rPr lang="en-US" sz="1400"/>
              <a:t>USHER</a:t>
            </a:r>
          </a:p>
        </p:txBody>
      </p:sp>
      <p:sp>
        <p:nvSpPr>
          <p:cNvPr id="18444" name="Text Box 12"/>
          <p:cNvSpPr txBox="1">
            <a:spLocks noChangeArrowheads="1"/>
          </p:cNvSpPr>
          <p:nvPr/>
        </p:nvSpPr>
        <p:spPr bwMode="auto">
          <a:xfrm>
            <a:off x="4710545" y="4773706"/>
            <a:ext cx="803724" cy="307766"/>
          </a:xfrm>
          <a:prstGeom prst="rect">
            <a:avLst/>
          </a:prstGeom>
          <a:noFill/>
          <a:ln w="9525">
            <a:noFill/>
            <a:miter lim="800000"/>
            <a:headEnd/>
            <a:tailEnd/>
          </a:ln>
        </p:spPr>
        <p:txBody>
          <a:bodyPr wrap="none" lIns="91429" tIns="45715" rIns="91429" bIns="45715">
            <a:spAutoFit/>
          </a:bodyPr>
          <a:lstStyle/>
          <a:p>
            <a:r>
              <a:rPr lang="en-US" sz="1400"/>
              <a:t>GUARD</a:t>
            </a:r>
          </a:p>
        </p:txBody>
      </p:sp>
      <p:sp>
        <p:nvSpPr>
          <p:cNvPr id="18445" name="Line 14"/>
          <p:cNvSpPr>
            <a:spLocks noChangeShapeType="1"/>
          </p:cNvSpPr>
          <p:nvPr/>
        </p:nvSpPr>
        <p:spPr bwMode="auto">
          <a:xfrm>
            <a:off x="1293091" y="1680882"/>
            <a:ext cx="184727" cy="268941"/>
          </a:xfrm>
          <a:prstGeom prst="line">
            <a:avLst/>
          </a:prstGeom>
          <a:noFill/>
          <a:ln w="9525">
            <a:solidFill>
              <a:schemeClr val="tx1"/>
            </a:solidFill>
            <a:round/>
            <a:headEnd/>
            <a:tailEnd type="triangle" w="med" len="med"/>
          </a:ln>
        </p:spPr>
        <p:txBody>
          <a:bodyPr/>
          <a:lstStyle/>
          <a:p>
            <a:endParaRPr lang="en-US"/>
          </a:p>
        </p:txBody>
      </p:sp>
      <p:sp>
        <p:nvSpPr>
          <p:cNvPr id="18446" name="Line 15"/>
          <p:cNvSpPr>
            <a:spLocks noChangeShapeType="1"/>
          </p:cNvSpPr>
          <p:nvPr/>
        </p:nvSpPr>
        <p:spPr bwMode="auto">
          <a:xfrm flipH="1">
            <a:off x="2216727" y="1748118"/>
            <a:ext cx="461818" cy="470647"/>
          </a:xfrm>
          <a:prstGeom prst="line">
            <a:avLst/>
          </a:prstGeom>
          <a:noFill/>
          <a:ln w="9525">
            <a:solidFill>
              <a:schemeClr val="tx1"/>
            </a:solidFill>
            <a:round/>
            <a:headEnd/>
            <a:tailEnd type="triangle" w="med" len="med"/>
          </a:ln>
        </p:spPr>
        <p:txBody>
          <a:bodyPr/>
          <a:lstStyle/>
          <a:p>
            <a:endParaRPr lang="en-US"/>
          </a:p>
        </p:txBody>
      </p:sp>
      <p:sp>
        <p:nvSpPr>
          <p:cNvPr id="18447" name="Line 16"/>
          <p:cNvSpPr>
            <a:spLocks noChangeShapeType="1"/>
          </p:cNvSpPr>
          <p:nvPr/>
        </p:nvSpPr>
        <p:spPr bwMode="auto">
          <a:xfrm flipH="1">
            <a:off x="2955636" y="2487706"/>
            <a:ext cx="554182" cy="472048"/>
          </a:xfrm>
          <a:prstGeom prst="line">
            <a:avLst/>
          </a:prstGeom>
          <a:noFill/>
          <a:ln w="9525">
            <a:solidFill>
              <a:schemeClr val="tx1"/>
            </a:solidFill>
            <a:round/>
            <a:headEnd/>
            <a:tailEnd type="triangle" w="med" len="med"/>
          </a:ln>
        </p:spPr>
        <p:txBody>
          <a:bodyPr/>
          <a:lstStyle/>
          <a:p>
            <a:endParaRPr lang="en-US"/>
          </a:p>
        </p:txBody>
      </p:sp>
      <p:sp>
        <p:nvSpPr>
          <p:cNvPr id="18448" name="Line 17"/>
          <p:cNvSpPr>
            <a:spLocks noChangeShapeType="1"/>
          </p:cNvSpPr>
          <p:nvPr/>
        </p:nvSpPr>
        <p:spPr bwMode="auto">
          <a:xfrm flipV="1">
            <a:off x="4895273" y="3294530"/>
            <a:ext cx="2032000" cy="537882"/>
          </a:xfrm>
          <a:prstGeom prst="line">
            <a:avLst/>
          </a:prstGeom>
          <a:noFill/>
          <a:ln w="9525">
            <a:solidFill>
              <a:schemeClr val="tx1"/>
            </a:solidFill>
            <a:round/>
            <a:headEnd/>
            <a:tailEnd type="triangle" w="med" len="med"/>
          </a:ln>
        </p:spPr>
        <p:txBody>
          <a:bodyPr/>
          <a:lstStyle/>
          <a:p>
            <a:endParaRPr lang="en-US"/>
          </a:p>
        </p:txBody>
      </p:sp>
      <p:sp>
        <p:nvSpPr>
          <p:cNvPr id="18449" name="Line 18"/>
          <p:cNvSpPr>
            <a:spLocks noChangeShapeType="1"/>
          </p:cNvSpPr>
          <p:nvPr/>
        </p:nvSpPr>
        <p:spPr bwMode="auto">
          <a:xfrm flipV="1">
            <a:off x="3325091" y="4102754"/>
            <a:ext cx="1662545" cy="670952"/>
          </a:xfrm>
          <a:prstGeom prst="line">
            <a:avLst/>
          </a:prstGeom>
          <a:noFill/>
          <a:ln w="9525">
            <a:solidFill>
              <a:schemeClr val="tx1"/>
            </a:solidFill>
            <a:round/>
            <a:headEnd/>
            <a:tailEnd type="triangle" w="med" len="med"/>
          </a:ln>
        </p:spPr>
        <p:txBody>
          <a:bodyPr/>
          <a:lstStyle/>
          <a:p>
            <a:endParaRPr lang="en-US"/>
          </a:p>
        </p:txBody>
      </p:sp>
      <p:sp>
        <p:nvSpPr>
          <p:cNvPr id="18450" name="Line 19"/>
          <p:cNvSpPr>
            <a:spLocks noChangeShapeType="1"/>
          </p:cNvSpPr>
          <p:nvPr/>
        </p:nvSpPr>
        <p:spPr bwMode="auto">
          <a:xfrm flipV="1">
            <a:off x="3325091" y="4572000"/>
            <a:ext cx="1477818" cy="201706"/>
          </a:xfrm>
          <a:prstGeom prst="line">
            <a:avLst/>
          </a:prstGeom>
          <a:noFill/>
          <a:ln w="9525">
            <a:solidFill>
              <a:schemeClr val="tx1"/>
            </a:solidFill>
            <a:round/>
            <a:headEnd/>
            <a:tailEnd type="triangle" w="med" len="med"/>
          </a:ln>
        </p:spPr>
        <p:txBody>
          <a:bodyPr/>
          <a:lstStyle/>
          <a:p>
            <a:endParaRPr lang="en-US"/>
          </a:p>
        </p:txBody>
      </p:sp>
      <p:sp>
        <p:nvSpPr>
          <p:cNvPr id="18451" name="Line 20"/>
          <p:cNvSpPr>
            <a:spLocks noChangeShapeType="1"/>
          </p:cNvSpPr>
          <p:nvPr/>
        </p:nvSpPr>
        <p:spPr bwMode="auto">
          <a:xfrm>
            <a:off x="3325091" y="4773706"/>
            <a:ext cx="1385455" cy="134471"/>
          </a:xfrm>
          <a:prstGeom prst="line">
            <a:avLst/>
          </a:prstGeom>
          <a:noFill/>
          <a:ln w="9525">
            <a:solidFill>
              <a:schemeClr val="tx1"/>
            </a:solidFill>
            <a:round/>
            <a:headEnd/>
            <a:tailEnd type="triangle" w="med" len="med"/>
          </a:ln>
        </p:spPr>
        <p:txBody>
          <a:bodyPr/>
          <a:lstStyle/>
          <a:p>
            <a:endParaRPr lang="en-US"/>
          </a:p>
        </p:txBody>
      </p:sp>
      <p:sp>
        <p:nvSpPr>
          <p:cNvPr id="18452" name="Line 27"/>
          <p:cNvSpPr>
            <a:spLocks noChangeShapeType="1"/>
          </p:cNvSpPr>
          <p:nvPr/>
        </p:nvSpPr>
        <p:spPr bwMode="auto">
          <a:xfrm>
            <a:off x="7850909" y="5311588"/>
            <a:ext cx="0" cy="134471"/>
          </a:xfrm>
          <a:prstGeom prst="line">
            <a:avLst/>
          </a:prstGeom>
          <a:noFill/>
          <a:ln w="9525">
            <a:solidFill>
              <a:schemeClr val="tx1"/>
            </a:solidFill>
            <a:round/>
            <a:headEnd/>
            <a:tailEnd/>
          </a:ln>
        </p:spPr>
        <p:txBody>
          <a:bodyPr/>
          <a:lstStyle/>
          <a:p>
            <a:endParaRPr lang="en-US"/>
          </a:p>
        </p:txBody>
      </p:sp>
      <p:sp>
        <p:nvSpPr>
          <p:cNvPr id="18453" name="Oval 31"/>
          <p:cNvSpPr>
            <a:spLocks noChangeArrowheads="1"/>
          </p:cNvSpPr>
          <p:nvPr/>
        </p:nvSpPr>
        <p:spPr bwMode="auto">
          <a:xfrm>
            <a:off x="1114137" y="1933015"/>
            <a:ext cx="1479742" cy="1075765"/>
          </a:xfrm>
          <a:prstGeom prst="ellipse">
            <a:avLst/>
          </a:prstGeom>
          <a:solidFill>
            <a:srgbClr val="FF9900">
              <a:alpha val="30980"/>
            </a:srgbClr>
          </a:solidFill>
          <a:ln w="19050">
            <a:noFill/>
            <a:round/>
            <a:headEnd/>
            <a:tailEnd type="none" w="sm" len="med"/>
          </a:ln>
        </p:spPr>
        <p:txBody>
          <a:bodyPr wrap="none" anchor="ct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050"/>
          <p:cNvSpPr>
            <a:spLocks noGrp="1" noChangeArrowheads="1"/>
          </p:cNvSpPr>
          <p:nvPr>
            <p:ph type="title" idx="4294967295"/>
          </p:nvPr>
        </p:nvSpPr>
        <p:spPr bwMode="auto">
          <a:xfrm>
            <a:off x="1939637" y="67236"/>
            <a:ext cx="8626379" cy="609320"/>
          </a:xfrm>
          <a:prstGeom prst="rect">
            <a:avLst/>
          </a:prstGeom>
          <a:noFill/>
          <a:ln>
            <a:miter lim="800000"/>
            <a:headEnd/>
            <a:tailEnd/>
          </a:ln>
        </p:spPr>
        <p:txBody>
          <a:bodyPr lIns="91429" tIns="45715" rIns="91429" bIns="45715">
            <a:normAutofit fontScale="90000"/>
          </a:bodyPr>
          <a:lstStyle/>
          <a:p>
            <a:pPr algn="ctr" eaLnBrk="1" hangingPunct="1"/>
            <a:r>
              <a:rPr lang="en-US" smtClean="0"/>
              <a:t>Diagram of E-Field Instrument Elements (THEMIS-EFI)</a:t>
            </a:r>
            <a:endParaRPr lang="en-US" smtClean="0">
              <a:cs typeface="Times New Roman" pitchFamily="18" charset="0"/>
            </a:endParaRPr>
          </a:p>
        </p:txBody>
      </p:sp>
      <p:pic>
        <p:nvPicPr>
          <p:cNvPr id="1028" name="Picture 2052" descr="complete_probe-15apr2004"/>
          <p:cNvPicPr>
            <a:picLocks noChangeAspect="1" noChangeArrowheads="1"/>
          </p:cNvPicPr>
          <p:nvPr/>
        </p:nvPicPr>
        <p:blipFill>
          <a:blip r:embed="rId3"/>
          <a:srcRect/>
          <a:stretch>
            <a:fillRect/>
          </a:stretch>
        </p:blipFill>
        <p:spPr bwMode="auto">
          <a:xfrm>
            <a:off x="2770909" y="1344706"/>
            <a:ext cx="8405091" cy="4506166"/>
          </a:xfrm>
          <a:prstGeom prst="rect">
            <a:avLst/>
          </a:prstGeom>
          <a:noFill/>
          <a:ln w="9525">
            <a:noFill/>
            <a:miter lim="800000"/>
            <a:headEnd/>
            <a:tailEnd/>
          </a:ln>
        </p:spPr>
      </p:pic>
      <p:pic>
        <p:nvPicPr>
          <p:cNvPr id="1029" name="Picture 2053"/>
          <p:cNvPicPr>
            <a:picLocks noChangeAspect="1" noChangeArrowheads="1"/>
          </p:cNvPicPr>
          <p:nvPr/>
        </p:nvPicPr>
        <p:blipFill>
          <a:blip r:embed="rId4"/>
          <a:srcRect l="41000" t="25333" r="23000" b="22501"/>
          <a:stretch>
            <a:fillRect/>
          </a:stretch>
        </p:blipFill>
        <p:spPr bwMode="auto">
          <a:xfrm>
            <a:off x="4341092" y="4034118"/>
            <a:ext cx="1360440" cy="1075765"/>
          </a:xfrm>
          <a:prstGeom prst="rect">
            <a:avLst/>
          </a:prstGeom>
          <a:noFill/>
          <a:ln w="9525">
            <a:noFill/>
            <a:miter lim="800000"/>
            <a:headEnd/>
            <a:tailEnd/>
          </a:ln>
        </p:spPr>
      </p:pic>
      <p:pic>
        <p:nvPicPr>
          <p:cNvPr id="1030" name="Picture 2054" descr="Thermal Vac Deploy"/>
          <p:cNvPicPr>
            <a:picLocks noChangeAspect="1" noChangeArrowheads="1"/>
          </p:cNvPicPr>
          <p:nvPr/>
        </p:nvPicPr>
        <p:blipFill>
          <a:blip r:embed="rId5"/>
          <a:srcRect l="17082" t="14230" r="8897"/>
          <a:stretch>
            <a:fillRect/>
          </a:stretch>
        </p:blipFill>
        <p:spPr bwMode="auto">
          <a:xfrm>
            <a:off x="1016001" y="1479177"/>
            <a:ext cx="1674091" cy="1882588"/>
          </a:xfrm>
          <a:prstGeom prst="rect">
            <a:avLst/>
          </a:prstGeom>
          <a:noFill/>
          <a:ln w="9525">
            <a:noFill/>
            <a:miter lim="800000"/>
            <a:headEnd/>
            <a:tailEnd/>
          </a:ln>
        </p:spPr>
      </p:pic>
      <p:pic>
        <p:nvPicPr>
          <p:cNvPr id="1031" name="Picture 2055" descr="preamp_top_1"/>
          <p:cNvPicPr>
            <a:picLocks noChangeAspect="1" noChangeArrowheads="1"/>
          </p:cNvPicPr>
          <p:nvPr/>
        </p:nvPicPr>
        <p:blipFill>
          <a:blip r:embed="rId6"/>
          <a:srcRect l="15996" t="7143" r="15996" b="16939"/>
          <a:stretch>
            <a:fillRect/>
          </a:stretch>
        </p:blipFill>
        <p:spPr bwMode="auto">
          <a:xfrm>
            <a:off x="8866909" y="2151530"/>
            <a:ext cx="1385455" cy="1008529"/>
          </a:xfrm>
          <a:prstGeom prst="rect">
            <a:avLst/>
          </a:prstGeom>
          <a:noFill/>
          <a:ln w="9525">
            <a:noFill/>
            <a:miter lim="800000"/>
            <a:headEnd/>
            <a:tailEnd/>
          </a:ln>
        </p:spPr>
      </p:pic>
      <p:pic>
        <p:nvPicPr>
          <p:cNvPr id="1032" name="Picture 2056" descr="Beb_top3"/>
          <p:cNvPicPr>
            <a:picLocks noChangeAspect="1" noChangeArrowheads="1"/>
          </p:cNvPicPr>
          <p:nvPr/>
        </p:nvPicPr>
        <p:blipFill>
          <a:blip r:embed="rId7"/>
          <a:srcRect/>
          <a:stretch>
            <a:fillRect/>
          </a:stretch>
        </p:blipFill>
        <p:spPr bwMode="auto">
          <a:xfrm>
            <a:off x="554182" y="3765177"/>
            <a:ext cx="2586182" cy="1128993"/>
          </a:xfrm>
          <a:prstGeom prst="rect">
            <a:avLst/>
          </a:prstGeom>
          <a:noFill/>
          <a:ln w="9525">
            <a:noFill/>
            <a:miter lim="800000"/>
            <a:headEnd/>
            <a:tailEnd/>
          </a:ln>
        </p:spPr>
      </p:pic>
      <p:pic>
        <p:nvPicPr>
          <p:cNvPr id="1033" name="Picture 2057" descr="Stow Boom in Jig"/>
          <p:cNvPicPr>
            <a:picLocks noChangeAspect="1" noChangeArrowheads="1"/>
          </p:cNvPicPr>
          <p:nvPr/>
        </p:nvPicPr>
        <p:blipFill>
          <a:blip r:embed="rId8"/>
          <a:srcRect l="27528" t="22527" r="39937" b="62456"/>
          <a:stretch>
            <a:fillRect/>
          </a:stretch>
        </p:blipFill>
        <p:spPr bwMode="auto">
          <a:xfrm>
            <a:off x="7389091" y="1277470"/>
            <a:ext cx="1801091" cy="806824"/>
          </a:xfrm>
          <a:prstGeom prst="rect">
            <a:avLst/>
          </a:prstGeom>
          <a:noFill/>
          <a:ln w="9525">
            <a:noFill/>
            <a:miter lim="800000"/>
            <a:headEnd/>
            <a:tailEnd/>
          </a:ln>
        </p:spPr>
      </p:pic>
      <p:graphicFrame>
        <p:nvGraphicFramePr>
          <p:cNvPr id="1026" name="Object 3072"/>
          <p:cNvGraphicFramePr>
            <a:graphicFrameLocks noChangeAspect="1"/>
          </p:cNvGraphicFramePr>
          <p:nvPr/>
        </p:nvGraphicFramePr>
        <p:xfrm>
          <a:off x="461818" y="5118287"/>
          <a:ext cx="2493818" cy="1270467"/>
        </p:xfrm>
        <a:graphic>
          <a:graphicData uri="http://schemas.openxmlformats.org/presentationml/2006/ole">
            <p:oleObj spid="_x0000_s148482" name="Visio" r:id="rId9" imgW="11175980" imgH="9859149" progId="">
              <p:embed/>
            </p:oleObj>
          </a:graphicData>
        </a:graphic>
      </p:graphicFrame>
      <p:pic>
        <p:nvPicPr>
          <p:cNvPr id="1034" name="Picture 2060" descr="Picture 052"/>
          <p:cNvPicPr>
            <a:picLocks noChangeAspect="1" noChangeArrowheads="1"/>
          </p:cNvPicPr>
          <p:nvPr/>
        </p:nvPicPr>
        <p:blipFill>
          <a:blip r:embed="rId10"/>
          <a:srcRect/>
          <a:stretch>
            <a:fillRect/>
          </a:stretch>
        </p:blipFill>
        <p:spPr bwMode="auto">
          <a:xfrm>
            <a:off x="5634182" y="2790265"/>
            <a:ext cx="1293091" cy="705971"/>
          </a:xfrm>
          <a:prstGeom prst="rect">
            <a:avLst/>
          </a:prstGeom>
          <a:noFill/>
          <a:ln w="9525">
            <a:noFill/>
            <a:miter lim="800000"/>
            <a:headEnd/>
            <a:tailEnd/>
          </a:ln>
        </p:spPr>
      </p:pic>
      <p:pic>
        <p:nvPicPr>
          <p:cNvPr id="1035" name="Picture 2061" descr="Picture 119"/>
          <p:cNvPicPr>
            <a:picLocks noChangeAspect="1" noChangeArrowheads="1"/>
          </p:cNvPicPr>
          <p:nvPr/>
        </p:nvPicPr>
        <p:blipFill>
          <a:blip r:embed="rId11"/>
          <a:srcRect/>
          <a:stretch>
            <a:fillRect/>
          </a:stretch>
        </p:blipFill>
        <p:spPr bwMode="auto">
          <a:xfrm>
            <a:off x="6003637" y="5378824"/>
            <a:ext cx="1662545" cy="907676"/>
          </a:xfrm>
          <a:prstGeom prst="rect">
            <a:avLst/>
          </a:prstGeom>
          <a:noFill/>
          <a:ln w="9525">
            <a:noFill/>
            <a:miter lim="800000"/>
            <a:headEnd/>
            <a:tailEnd/>
          </a:ln>
        </p:spPr>
      </p:pic>
      <p:sp>
        <p:nvSpPr>
          <p:cNvPr id="1036" name="Line 2062"/>
          <p:cNvSpPr>
            <a:spLocks noChangeShapeType="1"/>
          </p:cNvSpPr>
          <p:nvPr/>
        </p:nvSpPr>
        <p:spPr bwMode="auto">
          <a:xfrm>
            <a:off x="6373091" y="3160059"/>
            <a:ext cx="1016000" cy="470647"/>
          </a:xfrm>
          <a:prstGeom prst="line">
            <a:avLst/>
          </a:prstGeom>
          <a:noFill/>
          <a:ln w="19050">
            <a:solidFill>
              <a:srgbClr val="FF0000"/>
            </a:solidFill>
            <a:round/>
            <a:headEnd/>
            <a:tailEnd type="triangle" w="sm" len="med"/>
          </a:ln>
        </p:spPr>
        <p:txBody>
          <a:bodyPr/>
          <a:lstStyle/>
          <a:p>
            <a:endParaRPr lang="en-US"/>
          </a:p>
        </p:txBody>
      </p:sp>
      <p:sp>
        <p:nvSpPr>
          <p:cNvPr id="1037" name="Line 2063"/>
          <p:cNvSpPr>
            <a:spLocks noChangeShapeType="1"/>
          </p:cNvSpPr>
          <p:nvPr/>
        </p:nvSpPr>
        <p:spPr bwMode="auto">
          <a:xfrm flipH="1">
            <a:off x="6373091" y="1680883"/>
            <a:ext cx="1754909" cy="537882"/>
          </a:xfrm>
          <a:prstGeom prst="line">
            <a:avLst/>
          </a:prstGeom>
          <a:noFill/>
          <a:ln w="19050">
            <a:solidFill>
              <a:srgbClr val="FF0000"/>
            </a:solidFill>
            <a:round/>
            <a:headEnd/>
            <a:tailEnd type="triangle" w="sm" len="med"/>
          </a:ln>
        </p:spPr>
        <p:txBody>
          <a:bodyPr/>
          <a:lstStyle/>
          <a:p>
            <a:endParaRPr lang="en-US"/>
          </a:p>
        </p:txBody>
      </p:sp>
      <p:sp>
        <p:nvSpPr>
          <p:cNvPr id="1038" name="Line 2064"/>
          <p:cNvSpPr>
            <a:spLocks noChangeShapeType="1"/>
          </p:cNvSpPr>
          <p:nvPr/>
        </p:nvSpPr>
        <p:spPr bwMode="auto">
          <a:xfrm flipH="1" flipV="1">
            <a:off x="4064000" y="3765176"/>
            <a:ext cx="371379" cy="403412"/>
          </a:xfrm>
          <a:prstGeom prst="line">
            <a:avLst/>
          </a:prstGeom>
          <a:noFill/>
          <a:ln w="19050">
            <a:solidFill>
              <a:srgbClr val="FF0000"/>
            </a:solidFill>
            <a:round/>
            <a:headEnd/>
            <a:tailEnd type="triangle" w="sm" len="med"/>
          </a:ln>
        </p:spPr>
        <p:txBody>
          <a:bodyPr/>
          <a:lstStyle/>
          <a:p>
            <a:endParaRPr lang="en-US"/>
          </a:p>
        </p:txBody>
      </p:sp>
      <p:sp>
        <p:nvSpPr>
          <p:cNvPr id="1039" name="Line 2065"/>
          <p:cNvSpPr>
            <a:spLocks noChangeShapeType="1"/>
          </p:cNvSpPr>
          <p:nvPr/>
        </p:nvSpPr>
        <p:spPr bwMode="auto">
          <a:xfrm>
            <a:off x="2032000" y="2622177"/>
            <a:ext cx="1662545" cy="739588"/>
          </a:xfrm>
          <a:prstGeom prst="line">
            <a:avLst/>
          </a:prstGeom>
          <a:noFill/>
          <a:ln w="19050">
            <a:solidFill>
              <a:srgbClr val="FF0000"/>
            </a:solidFill>
            <a:round/>
            <a:headEnd/>
            <a:tailEnd type="triangle" w="sm" len="med"/>
          </a:ln>
        </p:spPr>
        <p:txBody>
          <a:bodyPr/>
          <a:lstStyle/>
          <a:p>
            <a:endParaRPr lang="en-US"/>
          </a:p>
        </p:txBody>
      </p:sp>
      <p:sp>
        <p:nvSpPr>
          <p:cNvPr id="1040" name="Line 2066"/>
          <p:cNvSpPr>
            <a:spLocks noChangeShapeType="1"/>
          </p:cNvSpPr>
          <p:nvPr/>
        </p:nvSpPr>
        <p:spPr bwMode="auto">
          <a:xfrm flipV="1">
            <a:off x="6927273" y="4975412"/>
            <a:ext cx="646545" cy="806824"/>
          </a:xfrm>
          <a:prstGeom prst="line">
            <a:avLst/>
          </a:prstGeom>
          <a:noFill/>
          <a:ln w="19050">
            <a:solidFill>
              <a:srgbClr val="FF0000"/>
            </a:solidFill>
            <a:round/>
            <a:headEnd/>
            <a:tailEnd type="triangle" w="sm" len="med"/>
          </a:ln>
        </p:spPr>
        <p:txBody>
          <a:bodyPr/>
          <a:lstStyle/>
          <a:p>
            <a:endParaRPr lang="en-US"/>
          </a:p>
        </p:txBody>
      </p:sp>
      <p:sp>
        <p:nvSpPr>
          <p:cNvPr id="1041" name="Line 2067"/>
          <p:cNvSpPr>
            <a:spLocks noChangeShapeType="1"/>
          </p:cNvSpPr>
          <p:nvPr/>
        </p:nvSpPr>
        <p:spPr bwMode="auto">
          <a:xfrm flipH="1">
            <a:off x="9328727" y="2891118"/>
            <a:ext cx="186652" cy="739588"/>
          </a:xfrm>
          <a:prstGeom prst="line">
            <a:avLst/>
          </a:prstGeom>
          <a:noFill/>
          <a:ln w="19050">
            <a:solidFill>
              <a:srgbClr val="FF0000"/>
            </a:solidFill>
            <a:round/>
            <a:headEnd/>
            <a:tailEnd type="triangle" w="sm" len="med"/>
          </a:ln>
        </p:spPr>
        <p:txBody>
          <a:bodyPr/>
          <a:lstStyle/>
          <a:p>
            <a:endParaRPr lang="en-US"/>
          </a:p>
        </p:txBody>
      </p:sp>
      <p:sp>
        <p:nvSpPr>
          <p:cNvPr id="1042" name="Text Box 2068"/>
          <p:cNvSpPr txBox="1">
            <a:spLocks noChangeArrowheads="1"/>
          </p:cNvSpPr>
          <p:nvPr/>
        </p:nvSpPr>
        <p:spPr bwMode="auto">
          <a:xfrm>
            <a:off x="9286586" y="1344706"/>
            <a:ext cx="894389" cy="523210"/>
          </a:xfrm>
          <a:prstGeom prst="rect">
            <a:avLst/>
          </a:prstGeom>
          <a:noFill/>
          <a:ln w="19050">
            <a:noFill/>
            <a:miter lim="800000"/>
            <a:headEnd/>
            <a:tailEnd type="none" w="sm" len="med"/>
          </a:ln>
        </p:spPr>
        <p:txBody>
          <a:bodyPr wrap="none" lIns="91429" tIns="45715" rIns="91429" bIns="45715">
            <a:spAutoFit/>
          </a:bodyPr>
          <a:lstStyle/>
          <a:p>
            <a:pPr algn="ctr"/>
            <a:r>
              <a:rPr lang="en-US" sz="1400"/>
              <a:t>Preamp</a:t>
            </a:r>
          </a:p>
          <a:p>
            <a:pPr algn="ctr"/>
            <a:r>
              <a:rPr lang="en-US" sz="1400"/>
              <a:t>Enclosure</a:t>
            </a:r>
          </a:p>
        </p:txBody>
      </p:sp>
      <p:sp>
        <p:nvSpPr>
          <p:cNvPr id="1043" name="Rectangle 2069"/>
          <p:cNvSpPr>
            <a:spLocks noChangeArrowheads="1"/>
          </p:cNvSpPr>
          <p:nvPr/>
        </p:nvSpPr>
        <p:spPr bwMode="auto">
          <a:xfrm>
            <a:off x="10344727" y="2340629"/>
            <a:ext cx="1016000" cy="523210"/>
          </a:xfrm>
          <a:prstGeom prst="rect">
            <a:avLst/>
          </a:prstGeom>
          <a:noFill/>
          <a:ln w="19050">
            <a:noFill/>
            <a:miter lim="800000"/>
            <a:headEnd/>
            <a:tailEnd type="none" w="sm" len="med"/>
          </a:ln>
        </p:spPr>
        <p:txBody>
          <a:bodyPr lIns="91429" tIns="45715" rIns="91429" bIns="45715">
            <a:spAutoFit/>
          </a:bodyPr>
          <a:lstStyle/>
          <a:p>
            <a:pPr algn="ctr">
              <a:spcBef>
                <a:spcPct val="50000"/>
              </a:spcBef>
            </a:pPr>
            <a:r>
              <a:rPr lang="en-US" sz="1400"/>
              <a:t>Preamp PWB</a:t>
            </a:r>
          </a:p>
        </p:txBody>
      </p:sp>
      <p:sp>
        <p:nvSpPr>
          <p:cNvPr id="1044" name="Rectangle 2072"/>
          <p:cNvSpPr>
            <a:spLocks noChangeArrowheads="1"/>
          </p:cNvSpPr>
          <p:nvPr/>
        </p:nvSpPr>
        <p:spPr bwMode="auto">
          <a:xfrm>
            <a:off x="4608562" y="3832412"/>
            <a:ext cx="458758" cy="307766"/>
          </a:xfrm>
          <a:prstGeom prst="rect">
            <a:avLst/>
          </a:prstGeom>
          <a:noFill/>
          <a:ln w="19050">
            <a:noFill/>
            <a:miter lim="800000"/>
            <a:headEnd/>
            <a:tailEnd type="none" w="sm" len="med"/>
          </a:ln>
        </p:spPr>
        <p:txBody>
          <a:bodyPr wrap="none" lIns="91429" tIns="45715" rIns="91429" bIns="45715">
            <a:spAutoFit/>
          </a:bodyPr>
          <a:lstStyle/>
          <a:p>
            <a:r>
              <a:rPr lang="en-US" sz="1400"/>
              <a:t>SPB</a:t>
            </a:r>
          </a:p>
        </p:txBody>
      </p:sp>
      <p:sp>
        <p:nvSpPr>
          <p:cNvPr id="1045" name="Rectangle 2073"/>
          <p:cNvSpPr>
            <a:spLocks noChangeArrowheads="1"/>
          </p:cNvSpPr>
          <p:nvPr/>
        </p:nvSpPr>
        <p:spPr bwMode="auto">
          <a:xfrm>
            <a:off x="1468198" y="1143000"/>
            <a:ext cx="532496" cy="307766"/>
          </a:xfrm>
          <a:prstGeom prst="rect">
            <a:avLst/>
          </a:prstGeom>
          <a:noFill/>
          <a:ln w="19050">
            <a:noFill/>
            <a:miter lim="800000"/>
            <a:headEnd/>
            <a:tailEnd type="none" w="sm" len="med"/>
          </a:ln>
        </p:spPr>
        <p:txBody>
          <a:bodyPr wrap="none" lIns="91429" tIns="45715" rIns="91429" bIns="45715">
            <a:spAutoFit/>
          </a:bodyPr>
          <a:lstStyle/>
          <a:p>
            <a:r>
              <a:rPr lang="en-US" sz="1400"/>
              <a:t>AXB</a:t>
            </a:r>
          </a:p>
        </p:txBody>
      </p:sp>
      <p:sp>
        <p:nvSpPr>
          <p:cNvPr id="1046" name="Rectangle 2074"/>
          <p:cNvSpPr>
            <a:spLocks noChangeArrowheads="1"/>
          </p:cNvSpPr>
          <p:nvPr/>
        </p:nvSpPr>
        <p:spPr bwMode="auto">
          <a:xfrm>
            <a:off x="1375835" y="3563471"/>
            <a:ext cx="476390" cy="307766"/>
          </a:xfrm>
          <a:prstGeom prst="rect">
            <a:avLst/>
          </a:prstGeom>
          <a:noFill/>
          <a:ln w="19050">
            <a:noFill/>
            <a:miter lim="800000"/>
            <a:headEnd/>
            <a:tailEnd type="none" w="sm" len="med"/>
          </a:ln>
        </p:spPr>
        <p:txBody>
          <a:bodyPr wrap="none" lIns="91429" tIns="45715" rIns="91429" bIns="45715">
            <a:spAutoFit/>
          </a:bodyPr>
          <a:lstStyle/>
          <a:p>
            <a:r>
              <a:rPr lang="en-US" sz="1400"/>
              <a:t>BEB</a:t>
            </a:r>
          </a:p>
        </p:txBody>
      </p:sp>
      <p:sp>
        <p:nvSpPr>
          <p:cNvPr id="1047" name="Rectangle 2075"/>
          <p:cNvSpPr>
            <a:spLocks noChangeArrowheads="1"/>
          </p:cNvSpPr>
          <p:nvPr/>
        </p:nvSpPr>
        <p:spPr bwMode="auto">
          <a:xfrm>
            <a:off x="1375834" y="4908177"/>
            <a:ext cx="505244" cy="307766"/>
          </a:xfrm>
          <a:prstGeom prst="rect">
            <a:avLst/>
          </a:prstGeom>
          <a:noFill/>
          <a:ln w="19050">
            <a:noFill/>
            <a:miter lim="800000"/>
            <a:headEnd/>
            <a:tailEnd type="none" w="sm" len="med"/>
          </a:ln>
        </p:spPr>
        <p:txBody>
          <a:bodyPr wrap="none" lIns="91429" tIns="45715" rIns="91429" bIns="45715">
            <a:spAutoFit/>
          </a:bodyPr>
          <a:lstStyle/>
          <a:p>
            <a:r>
              <a:rPr lang="en-US" sz="1400"/>
              <a:t>DFB</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p:cNvPicPr>
            <a:picLocks noChangeAspect="1" noChangeArrowheads="1"/>
          </p:cNvPicPr>
          <p:nvPr/>
        </p:nvPicPr>
        <p:blipFill>
          <a:blip r:embed="rId2"/>
          <a:srcRect/>
          <a:stretch>
            <a:fillRect/>
          </a:stretch>
        </p:blipFill>
        <p:spPr bwMode="auto">
          <a:xfrm>
            <a:off x="527243" y="2011456"/>
            <a:ext cx="3813848" cy="2963956"/>
          </a:xfrm>
          <a:prstGeom prst="rect">
            <a:avLst/>
          </a:prstGeom>
          <a:noFill/>
          <a:ln w="9525">
            <a:noFill/>
            <a:miter lim="800000"/>
            <a:headEnd/>
            <a:tailEnd/>
          </a:ln>
        </p:spPr>
      </p:pic>
      <p:pic>
        <p:nvPicPr>
          <p:cNvPr id="19459" name="Picture 7"/>
          <p:cNvPicPr>
            <a:picLocks noChangeAspect="1" noChangeArrowheads="1"/>
          </p:cNvPicPr>
          <p:nvPr/>
        </p:nvPicPr>
        <p:blipFill>
          <a:blip r:embed="rId3"/>
          <a:srcRect/>
          <a:stretch>
            <a:fillRect/>
          </a:stretch>
        </p:blipFill>
        <p:spPr bwMode="auto">
          <a:xfrm>
            <a:off x="5541818" y="4639236"/>
            <a:ext cx="1995440" cy="1521199"/>
          </a:xfrm>
          <a:prstGeom prst="rect">
            <a:avLst/>
          </a:prstGeom>
          <a:noFill/>
          <a:ln w="9525">
            <a:noFill/>
            <a:miter lim="800000"/>
            <a:headEnd/>
            <a:tailEnd/>
          </a:ln>
        </p:spPr>
      </p:pic>
      <p:sp>
        <p:nvSpPr>
          <p:cNvPr id="19460" name="Text Box 16"/>
          <p:cNvSpPr txBox="1">
            <a:spLocks noChangeArrowheads="1"/>
          </p:cNvSpPr>
          <p:nvPr/>
        </p:nvSpPr>
        <p:spPr bwMode="auto">
          <a:xfrm>
            <a:off x="1293092" y="5109882"/>
            <a:ext cx="3860030" cy="795374"/>
          </a:xfrm>
          <a:prstGeom prst="rect">
            <a:avLst/>
          </a:prstGeom>
          <a:noFill/>
          <a:ln w="9525">
            <a:noFill/>
            <a:miter lim="800000"/>
            <a:headEnd/>
            <a:tailEnd/>
          </a:ln>
        </p:spPr>
        <p:txBody>
          <a:bodyPr lIns="101882" tIns="50941" rIns="101882" bIns="50941">
            <a:spAutoFit/>
          </a:bodyPr>
          <a:lstStyle/>
          <a:p>
            <a:pPr algn="ctr">
              <a:spcBef>
                <a:spcPct val="50000"/>
              </a:spcBef>
            </a:pPr>
            <a:r>
              <a:rPr lang="en-US" b="1"/>
              <a:t>Spherical Sensor</a:t>
            </a:r>
            <a:endParaRPr lang="en-US"/>
          </a:p>
          <a:p>
            <a:pPr algn="ctr">
              <a:spcBef>
                <a:spcPct val="50000"/>
              </a:spcBef>
            </a:pPr>
            <a:r>
              <a:rPr lang="en-US"/>
              <a:t>w/ Fine Wire ‘Spring Reel’</a:t>
            </a:r>
          </a:p>
        </p:txBody>
      </p:sp>
      <p:sp>
        <p:nvSpPr>
          <p:cNvPr id="19461" name="Text Box 17"/>
          <p:cNvSpPr txBox="1">
            <a:spLocks noChangeArrowheads="1"/>
          </p:cNvSpPr>
          <p:nvPr/>
        </p:nvSpPr>
        <p:spPr bwMode="auto">
          <a:xfrm>
            <a:off x="2124364" y="201707"/>
            <a:ext cx="8405091" cy="441431"/>
          </a:xfrm>
          <a:prstGeom prst="rect">
            <a:avLst/>
          </a:prstGeom>
          <a:noFill/>
          <a:ln w="9525">
            <a:noFill/>
            <a:miter lim="800000"/>
            <a:headEnd/>
            <a:tailEnd/>
          </a:ln>
        </p:spPr>
        <p:txBody>
          <a:bodyPr lIns="101882" tIns="50941" rIns="101882" bIns="50941">
            <a:spAutoFit/>
          </a:bodyPr>
          <a:lstStyle/>
          <a:p>
            <a:pPr algn="ctr">
              <a:spcBef>
                <a:spcPct val="50000"/>
              </a:spcBef>
            </a:pPr>
            <a:r>
              <a:rPr lang="en-US" sz="2200" b="1"/>
              <a:t>Spin Plane (Wire Boom) Deployment Mechanism</a:t>
            </a:r>
          </a:p>
        </p:txBody>
      </p:sp>
      <p:sp>
        <p:nvSpPr>
          <p:cNvPr id="19462" name="Text Box 19"/>
          <p:cNvSpPr txBox="1">
            <a:spLocks noChangeArrowheads="1"/>
          </p:cNvSpPr>
          <p:nvPr/>
        </p:nvSpPr>
        <p:spPr bwMode="auto">
          <a:xfrm>
            <a:off x="4710545" y="2512920"/>
            <a:ext cx="2540000" cy="656875"/>
          </a:xfrm>
          <a:prstGeom prst="rect">
            <a:avLst/>
          </a:prstGeom>
          <a:noFill/>
          <a:ln w="9525">
            <a:noFill/>
            <a:miter lim="800000"/>
            <a:headEnd/>
            <a:tailEnd/>
          </a:ln>
        </p:spPr>
        <p:txBody>
          <a:bodyPr lIns="101882" tIns="50941" rIns="101882" bIns="50941">
            <a:spAutoFit/>
          </a:bodyPr>
          <a:lstStyle/>
          <a:p>
            <a:pPr algn="ctr">
              <a:spcBef>
                <a:spcPct val="50000"/>
              </a:spcBef>
            </a:pPr>
            <a:r>
              <a:rPr lang="en-US"/>
              <a:t>Sensor Housing w/ ‘Trap Doors’</a:t>
            </a:r>
          </a:p>
        </p:txBody>
      </p:sp>
      <p:sp>
        <p:nvSpPr>
          <p:cNvPr id="19463" name="Text Box 20"/>
          <p:cNvSpPr txBox="1">
            <a:spLocks noChangeArrowheads="1"/>
          </p:cNvSpPr>
          <p:nvPr/>
        </p:nvSpPr>
        <p:spPr bwMode="auto">
          <a:xfrm>
            <a:off x="4987636" y="3901048"/>
            <a:ext cx="2032000" cy="379876"/>
          </a:xfrm>
          <a:prstGeom prst="rect">
            <a:avLst/>
          </a:prstGeom>
          <a:noFill/>
          <a:ln w="9525">
            <a:noFill/>
            <a:miter lim="800000"/>
            <a:headEnd/>
            <a:tailEnd/>
          </a:ln>
        </p:spPr>
        <p:txBody>
          <a:bodyPr lIns="101882" tIns="50941" rIns="101882" bIns="50941">
            <a:spAutoFit/>
          </a:bodyPr>
          <a:lstStyle/>
          <a:p>
            <a:pPr algn="ctr">
              <a:spcBef>
                <a:spcPct val="50000"/>
              </a:spcBef>
            </a:pPr>
            <a:r>
              <a:rPr lang="en-US"/>
              <a:t>Cable Spool</a:t>
            </a:r>
          </a:p>
        </p:txBody>
      </p:sp>
      <p:sp>
        <p:nvSpPr>
          <p:cNvPr id="19464" name="Text Box 21"/>
          <p:cNvSpPr txBox="1">
            <a:spLocks noChangeArrowheads="1"/>
          </p:cNvSpPr>
          <p:nvPr/>
        </p:nvSpPr>
        <p:spPr bwMode="auto">
          <a:xfrm>
            <a:off x="4618183" y="1882589"/>
            <a:ext cx="2844030" cy="379876"/>
          </a:xfrm>
          <a:prstGeom prst="rect">
            <a:avLst/>
          </a:prstGeom>
          <a:noFill/>
          <a:ln w="9525">
            <a:noFill/>
            <a:miter lim="800000"/>
            <a:headEnd/>
            <a:tailEnd/>
          </a:ln>
        </p:spPr>
        <p:txBody>
          <a:bodyPr lIns="101882" tIns="50941" rIns="101882" bIns="50941">
            <a:spAutoFit/>
          </a:bodyPr>
          <a:lstStyle/>
          <a:p>
            <a:pPr algn="ctr">
              <a:spcBef>
                <a:spcPct val="50000"/>
              </a:spcBef>
            </a:pPr>
            <a:r>
              <a:rPr lang="en-US"/>
              <a:t>DC Drive Motor</a:t>
            </a:r>
          </a:p>
        </p:txBody>
      </p:sp>
      <p:pic>
        <p:nvPicPr>
          <p:cNvPr id="19465" name="Picture 5" descr="RBSP-EFW-SPB-Panel Mount 1"/>
          <p:cNvPicPr>
            <a:picLocks noGrp="1" noChangeAspect="1" noChangeArrowheads="1"/>
          </p:cNvPicPr>
          <p:nvPr>
            <p:ph sz="half" idx="4294967295"/>
          </p:nvPr>
        </p:nvPicPr>
        <p:blipFill>
          <a:blip r:embed="rId4"/>
          <a:srcRect l="34001" t="4353" r="11363" b="470"/>
          <a:stretch>
            <a:fillRect/>
          </a:stretch>
        </p:blipFill>
        <p:spPr>
          <a:xfrm>
            <a:off x="7850909" y="1949824"/>
            <a:ext cx="3165379" cy="3193676"/>
          </a:xfrm>
          <a:noFill/>
        </p:spPr>
      </p:pic>
      <p:sp>
        <p:nvSpPr>
          <p:cNvPr id="15" name="Text Box 21"/>
          <p:cNvSpPr txBox="1">
            <a:spLocks noChangeArrowheads="1"/>
          </p:cNvSpPr>
          <p:nvPr/>
        </p:nvSpPr>
        <p:spPr bwMode="auto">
          <a:xfrm>
            <a:off x="369454" y="874059"/>
            <a:ext cx="3879273" cy="1008529"/>
          </a:xfrm>
          <a:prstGeom prst="rect">
            <a:avLst/>
          </a:prstGeom>
          <a:noFill/>
          <a:ln w="9525">
            <a:noFill/>
            <a:miter lim="800000"/>
            <a:headEnd/>
            <a:tailEnd/>
          </a:ln>
          <a:effectLst/>
        </p:spPr>
        <p:txBody>
          <a:bodyPr lIns="101882" tIns="50941" rIns="101882" bIns="50941">
            <a:normAutofit fontScale="85000" lnSpcReduction="10000"/>
          </a:bodyPr>
          <a:lstStyle/>
          <a:p>
            <a:pPr algn="ctr">
              <a:spcBef>
                <a:spcPct val="50000"/>
              </a:spcBef>
              <a:defRPr/>
            </a:pPr>
            <a:r>
              <a:rPr lang="en-US" b="1" dirty="0"/>
              <a:t>THEMIS-EFI SPB</a:t>
            </a:r>
          </a:p>
          <a:p>
            <a:pPr algn="ctr">
              <a:spcBef>
                <a:spcPct val="50000"/>
              </a:spcBef>
              <a:defRPr/>
            </a:pPr>
            <a:r>
              <a:rPr lang="en-US" dirty="0"/>
              <a:t>( ~ 2 kg/boom; L = 20, 25 m; 40, 50 m tip-to-tip; ~380 kg-m2 MOI deployed (all booms))</a:t>
            </a:r>
          </a:p>
        </p:txBody>
      </p:sp>
      <p:sp>
        <p:nvSpPr>
          <p:cNvPr id="17" name="Text Box 21"/>
          <p:cNvSpPr txBox="1">
            <a:spLocks noChangeArrowheads="1"/>
          </p:cNvSpPr>
          <p:nvPr/>
        </p:nvSpPr>
        <p:spPr bwMode="auto">
          <a:xfrm>
            <a:off x="7389091" y="874059"/>
            <a:ext cx="3879273" cy="1008529"/>
          </a:xfrm>
          <a:prstGeom prst="rect">
            <a:avLst/>
          </a:prstGeom>
          <a:noFill/>
          <a:ln w="9525">
            <a:noFill/>
            <a:miter lim="800000"/>
            <a:headEnd/>
            <a:tailEnd/>
          </a:ln>
          <a:effectLst/>
        </p:spPr>
        <p:txBody>
          <a:bodyPr lIns="101882" tIns="50941" rIns="101882" bIns="50941">
            <a:normAutofit fontScale="85000" lnSpcReduction="10000"/>
          </a:bodyPr>
          <a:lstStyle/>
          <a:p>
            <a:pPr algn="ctr">
              <a:spcBef>
                <a:spcPct val="50000"/>
              </a:spcBef>
              <a:defRPr/>
            </a:pPr>
            <a:r>
              <a:rPr lang="en-US" b="1" dirty="0"/>
              <a:t>RBSP-EFW SPB</a:t>
            </a:r>
          </a:p>
          <a:p>
            <a:pPr algn="ctr">
              <a:spcBef>
                <a:spcPct val="50000"/>
              </a:spcBef>
              <a:defRPr/>
            </a:pPr>
            <a:r>
              <a:rPr lang="en-US" dirty="0"/>
              <a:t>(~2 kg/boom; L = 40, 50 m; 80, 100 m tip-to-tip; ~2000 kg-m2 MOI deployed (all booms))</a:t>
            </a:r>
          </a:p>
        </p:txBody>
      </p:sp>
      <p:pic>
        <p:nvPicPr>
          <p:cNvPr id="12" name="Picture 5"/>
          <p:cNvPicPr>
            <a:picLocks noChangeAspect="1" noChangeArrowheads="1"/>
          </p:cNvPicPr>
          <p:nvPr/>
        </p:nvPicPr>
        <p:blipFill>
          <a:blip r:embed="rId5"/>
          <a:srcRect/>
          <a:stretch>
            <a:fillRect/>
          </a:stretch>
        </p:blipFill>
        <p:spPr bwMode="auto">
          <a:xfrm>
            <a:off x="8040530" y="5315857"/>
            <a:ext cx="3723836" cy="1084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E1BE07CB-5A37-4AD7-8AD1-EB1BD41CE1EB}"/>
              </a:ext>
            </a:extLst>
          </p:cNvPr>
          <p:cNvSpPr>
            <a:spLocks noGrp="1"/>
          </p:cNvSpPr>
          <p:nvPr>
            <p:ph type="sldNum" sz="quarter" idx="11"/>
          </p:nvPr>
        </p:nvSpPr>
        <p:spPr/>
        <p:txBody>
          <a:bodyPr/>
          <a:lstStyle/>
          <a:p>
            <a:fld id="{5B34810E-3119-4EA2-B4E8-C269E1F25D89}" type="slidenum">
              <a:rPr lang="en-US" altLang="en-US"/>
              <a:pPr/>
              <a:t>8</a:t>
            </a:fld>
            <a:endParaRPr lang="en-US" altLang="en-US"/>
          </a:p>
        </p:txBody>
      </p:sp>
      <p:sp>
        <p:nvSpPr>
          <p:cNvPr id="193538" name="Rectangle 2">
            <a:extLst>
              <a:ext uri="{FF2B5EF4-FFF2-40B4-BE49-F238E27FC236}">
                <a16:creationId xmlns:a16="http://schemas.microsoft.com/office/drawing/2014/main" xmlns="" id="{03E08E10-4A1B-400E-B1A0-BA0EBCAD1664}"/>
              </a:ext>
            </a:extLst>
          </p:cNvPr>
          <p:cNvSpPr>
            <a:spLocks noGrp="1" noChangeArrowheads="1"/>
          </p:cNvSpPr>
          <p:nvPr>
            <p:ph type="title"/>
          </p:nvPr>
        </p:nvSpPr>
        <p:spPr/>
        <p:txBody>
          <a:bodyPr/>
          <a:lstStyle/>
          <a:p>
            <a:r>
              <a:rPr lang="en-US" altLang="en-US" sz="2200"/>
              <a:t>Energy Loss in Matter – Particles with mass</a:t>
            </a:r>
          </a:p>
        </p:txBody>
      </p:sp>
      <p:sp>
        <p:nvSpPr>
          <p:cNvPr id="193539" name="Rectangle 3">
            <a:extLst>
              <a:ext uri="{FF2B5EF4-FFF2-40B4-BE49-F238E27FC236}">
                <a16:creationId xmlns:a16="http://schemas.microsoft.com/office/drawing/2014/main" xmlns="" id="{AECC61CF-93EA-46F0-B176-74A7DE9AB984}"/>
              </a:ext>
            </a:extLst>
          </p:cNvPr>
          <p:cNvSpPr>
            <a:spLocks noGrp="1" noChangeArrowheads="1"/>
          </p:cNvSpPr>
          <p:nvPr>
            <p:ph type="body" idx="1"/>
          </p:nvPr>
        </p:nvSpPr>
        <p:spPr/>
        <p:txBody>
          <a:bodyPr>
            <a:normAutofit fontScale="77500" lnSpcReduction="20000"/>
          </a:bodyPr>
          <a:lstStyle/>
          <a:p>
            <a:r>
              <a:rPr lang="en-US" altLang="en-US" sz="2600" dirty="0"/>
              <a:t>Charged particles primarily interact with the electrons in a material. Typically the energetic particle suffers numerous, distant collisions with a Fermi sea of electrons losing a small amount of energy with each interaction (much like a plasma!).</a:t>
            </a:r>
          </a:p>
          <a:p>
            <a:r>
              <a:rPr lang="en-US" altLang="en-US" sz="2600" dirty="0"/>
              <a:t>The interaction is typically strongest when the velocity of the energetic particle is approximately the same as the Fermi speed.</a:t>
            </a:r>
          </a:p>
          <a:p>
            <a:r>
              <a:rPr lang="en-US" altLang="en-US" sz="2600" dirty="0"/>
              <a:t>Energetic neutral atoms ENAs are quickly ionized soon after entering the solid and then behave like an ion. </a:t>
            </a:r>
          </a:p>
          <a:p>
            <a:r>
              <a:rPr lang="en-US" altLang="en-US" sz="2600" dirty="0"/>
              <a:t>Neutrons are a different matter altogether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4064000" y="381001"/>
            <a:ext cx="6502016" cy="609320"/>
          </a:xfrm>
          <a:noFill/>
          <a:ln>
            <a:miter lim="800000"/>
            <a:headEnd/>
            <a:tailEnd/>
          </a:ln>
        </p:spPr>
        <p:txBody>
          <a:bodyPr vert="horz" wrap="square" lIns="91429" tIns="45715" rIns="91429" bIns="45715" numCol="1" anchor="t" anchorCtr="0" compatLnSpc="1">
            <a:prstTxWarp prst="textNoShape">
              <a:avLst/>
            </a:prstTxWarp>
          </a:bodyPr>
          <a:lstStyle/>
          <a:p>
            <a:r>
              <a:rPr lang="en-US"/>
              <a:t>Sheath Model: R and C</a:t>
            </a:r>
          </a:p>
        </p:txBody>
      </p:sp>
      <p:pic>
        <p:nvPicPr>
          <p:cNvPr id="226309" name="Picture 5" descr="biased_probes_sphere_8cm_dia"/>
          <p:cNvPicPr>
            <a:picLocks noChangeAspect="1" noChangeArrowheads="1"/>
          </p:cNvPicPr>
          <p:nvPr/>
        </p:nvPicPr>
        <p:blipFill>
          <a:blip r:embed="rId2"/>
          <a:srcRect b="28064"/>
          <a:stretch>
            <a:fillRect/>
          </a:stretch>
        </p:blipFill>
        <p:spPr bwMode="auto">
          <a:xfrm>
            <a:off x="3417454" y="948299"/>
            <a:ext cx="7943273" cy="5381625"/>
          </a:xfrm>
          <a:prstGeom prst="rect">
            <a:avLst/>
          </a:prstGeom>
          <a:noFill/>
          <a:ln w="9525">
            <a:solidFill>
              <a:schemeClr val="tx1"/>
            </a:solidFill>
            <a:miter lim="800000"/>
            <a:headEnd/>
            <a:tailEnd/>
          </a:ln>
        </p:spPr>
      </p:pic>
      <p:sp>
        <p:nvSpPr>
          <p:cNvPr id="226310" name="Text Box 6"/>
          <p:cNvSpPr txBox="1">
            <a:spLocks noChangeArrowheads="1"/>
          </p:cNvSpPr>
          <p:nvPr/>
        </p:nvSpPr>
        <p:spPr bwMode="auto">
          <a:xfrm>
            <a:off x="2124364" y="941294"/>
            <a:ext cx="888385" cy="307777"/>
          </a:xfrm>
          <a:prstGeom prst="rect">
            <a:avLst/>
          </a:prstGeom>
          <a:noFill/>
          <a:ln w="19050">
            <a:solidFill>
              <a:schemeClr val="tx1"/>
            </a:solidFill>
            <a:miter lim="800000"/>
            <a:headEnd/>
            <a:tailEnd type="none" w="sm" len="med"/>
          </a:ln>
          <a:effectLst/>
        </p:spPr>
        <p:txBody>
          <a:bodyPr wrap="none">
            <a:spAutoFit/>
          </a:bodyPr>
          <a:lstStyle/>
          <a:p>
            <a:r>
              <a:rPr lang="en-US" sz="1400" b="1"/>
              <a:t>photo e-</a:t>
            </a:r>
          </a:p>
        </p:txBody>
      </p:sp>
      <p:sp>
        <p:nvSpPr>
          <p:cNvPr id="226311" name="Text Box 7"/>
          <p:cNvSpPr txBox="1">
            <a:spLocks noChangeArrowheads="1"/>
          </p:cNvSpPr>
          <p:nvPr/>
        </p:nvSpPr>
        <p:spPr bwMode="auto">
          <a:xfrm>
            <a:off x="277092" y="5378824"/>
            <a:ext cx="982961" cy="307777"/>
          </a:xfrm>
          <a:prstGeom prst="rect">
            <a:avLst/>
          </a:prstGeom>
          <a:noFill/>
          <a:ln w="19050">
            <a:solidFill>
              <a:schemeClr val="tx1"/>
            </a:solidFill>
            <a:miter lim="800000"/>
            <a:headEnd/>
            <a:tailEnd type="none" w="sm" len="med"/>
          </a:ln>
          <a:effectLst/>
        </p:spPr>
        <p:txBody>
          <a:bodyPr wrap="none">
            <a:spAutoFit/>
          </a:bodyPr>
          <a:lstStyle/>
          <a:p>
            <a:r>
              <a:rPr lang="en-US" sz="1400" b="1"/>
              <a:t>plasma e-</a:t>
            </a:r>
          </a:p>
        </p:txBody>
      </p:sp>
      <p:sp>
        <p:nvSpPr>
          <p:cNvPr id="226312" name="Text Box 8"/>
          <p:cNvSpPr txBox="1">
            <a:spLocks noChangeArrowheads="1"/>
          </p:cNvSpPr>
          <p:nvPr/>
        </p:nvSpPr>
        <p:spPr bwMode="auto">
          <a:xfrm>
            <a:off x="3971636" y="4639235"/>
            <a:ext cx="1812035" cy="307777"/>
          </a:xfrm>
          <a:prstGeom prst="rect">
            <a:avLst/>
          </a:prstGeom>
          <a:solidFill>
            <a:schemeClr val="bg1"/>
          </a:solidFill>
          <a:ln w="19050">
            <a:solidFill>
              <a:schemeClr val="tx1"/>
            </a:solidFill>
            <a:miter lim="800000"/>
            <a:headEnd/>
            <a:tailEnd type="none" w="sm" len="med"/>
          </a:ln>
          <a:effectLst/>
        </p:spPr>
        <p:txBody>
          <a:bodyPr wrap="none">
            <a:spAutoFit/>
          </a:bodyPr>
          <a:lstStyle/>
          <a:p>
            <a:r>
              <a:rPr lang="en-US" sz="1400" b="1"/>
              <a:t>plasma i+ (protons)</a:t>
            </a:r>
          </a:p>
        </p:txBody>
      </p:sp>
      <p:sp>
        <p:nvSpPr>
          <p:cNvPr id="226319" name="Oval 15"/>
          <p:cNvSpPr>
            <a:spLocks noChangeArrowheads="1"/>
          </p:cNvSpPr>
          <p:nvPr/>
        </p:nvSpPr>
        <p:spPr bwMode="auto">
          <a:xfrm>
            <a:off x="1108364" y="2622176"/>
            <a:ext cx="1754909" cy="1277471"/>
          </a:xfrm>
          <a:prstGeom prst="ellipse">
            <a:avLst/>
          </a:prstGeom>
          <a:solidFill>
            <a:schemeClr val="hlink"/>
          </a:solidFill>
          <a:ln w="19050">
            <a:solidFill>
              <a:schemeClr val="bg2"/>
            </a:solidFill>
            <a:round/>
            <a:headEnd/>
            <a:tailEnd type="none" w="sm" len="med"/>
          </a:ln>
          <a:effectLst/>
        </p:spPr>
        <p:txBody>
          <a:bodyPr wrap="none" anchor="ctr"/>
          <a:lstStyle/>
          <a:p>
            <a:endParaRPr lang="en-US"/>
          </a:p>
        </p:txBody>
      </p:sp>
      <p:grpSp>
        <p:nvGrpSpPr>
          <p:cNvPr id="2" name="Group 19"/>
          <p:cNvGrpSpPr>
            <a:grpSpLocks/>
          </p:cNvGrpSpPr>
          <p:nvPr/>
        </p:nvGrpSpPr>
        <p:grpSpPr bwMode="auto">
          <a:xfrm>
            <a:off x="1754909" y="1008529"/>
            <a:ext cx="1016000" cy="1613647"/>
            <a:chOff x="1104" y="720"/>
            <a:chExt cx="528" cy="1152"/>
          </a:xfrm>
        </p:grpSpPr>
        <p:sp>
          <p:nvSpPr>
            <p:cNvPr id="226320" name="AutoShape 16"/>
            <p:cNvSpPr>
              <a:spLocks noChangeArrowheads="1"/>
            </p:cNvSpPr>
            <p:nvPr/>
          </p:nvSpPr>
          <p:spPr bwMode="auto">
            <a:xfrm>
              <a:off x="1152" y="1200"/>
              <a:ext cx="480" cy="672"/>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FFFF00"/>
            </a:solidFill>
            <a:ln w="19050">
              <a:solidFill>
                <a:srgbClr val="FFFF00"/>
              </a:solidFill>
              <a:miter lim="800000"/>
              <a:headEnd/>
              <a:tailEnd type="none" w="sm" len="med"/>
            </a:ln>
            <a:effectLst/>
          </p:spPr>
          <p:txBody>
            <a:bodyPr wrap="none" anchor="ctr"/>
            <a:lstStyle/>
            <a:p>
              <a:endParaRPr lang="en-US"/>
            </a:p>
          </p:txBody>
        </p:sp>
        <p:sp>
          <p:nvSpPr>
            <p:cNvPr id="226321" name="AutoShape 17"/>
            <p:cNvSpPr>
              <a:spLocks noChangeArrowheads="1"/>
            </p:cNvSpPr>
            <p:nvPr/>
          </p:nvSpPr>
          <p:spPr bwMode="auto">
            <a:xfrm>
              <a:off x="1104" y="720"/>
              <a:ext cx="144" cy="1152"/>
            </a:xfrm>
            <a:prstGeom prst="upArrow">
              <a:avLst>
                <a:gd name="adj1" fmla="val 50000"/>
                <a:gd name="adj2" fmla="val 200000"/>
              </a:avLst>
            </a:prstGeom>
            <a:solidFill>
              <a:srgbClr val="FFFF00"/>
            </a:solidFill>
            <a:ln w="19050">
              <a:solidFill>
                <a:srgbClr val="FFFF00"/>
              </a:solidFill>
              <a:miter lim="800000"/>
              <a:headEnd/>
              <a:tailEnd type="none" w="sm" len="med"/>
            </a:ln>
            <a:effectLst/>
          </p:spPr>
          <p:txBody>
            <a:bodyPr vert="eaVert" wrap="none" anchor="ctr"/>
            <a:lstStyle/>
            <a:p>
              <a:endParaRPr lang="en-US"/>
            </a:p>
          </p:txBody>
        </p:sp>
      </p:grpSp>
      <p:sp>
        <p:nvSpPr>
          <p:cNvPr id="226322" name="Line 18"/>
          <p:cNvSpPr>
            <a:spLocks noChangeShapeType="1"/>
          </p:cNvSpPr>
          <p:nvPr/>
        </p:nvSpPr>
        <p:spPr bwMode="auto">
          <a:xfrm>
            <a:off x="3232727" y="1210235"/>
            <a:ext cx="2309091" cy="537882"/>
          </a:xfrm>
          <a:prstGeom prst="line">
            <a:avLst/>
          </a:prstGeom>
          <a:noFill/>
          <a:ln w="19050">
            <a:solidFill>
              <a:srgbClr val="FF0000"/>
            </a:solidFill>
            <a:round/>
            <a:headEnd/>
            <a:tailEnd type="triangle" w="sm" len="med"/>
          </a:ln>
          <a:effectLst/>
        </p:spPr>
        <p:txBody>
          <a:bodyPr/>
          <a:lstStyle/>
          <a:p>
            <a:endParaRPr lang="en-US"/>
          </a:p>
        </p:txBody>
      </p:sp>
      <p:grpSp>
        <p:nvGrpSpPr>
          <p:cNvPr id="3" name="Group 20"/>
          <p:cNvGrpSpPr>
            <a:grpSpLocks/>
          </p:cNvGrpSpPr>
          <p:nvPr/>
        </p:nvGrpSpPr>
        <p:grpSpPr bwMode="auto">
          <a:xfrm rot="-2050030">
            <a:off x="2955636" y="3496235"/>
            <a:ext cx="1016000" cy="1613647"/>
            <a:chOff x="1104" y="720"/>
            <a:chExt cx="528" cy="1152"/>
          </a:xfrm>
        </p:grpSpPr>
        <p:sp>
          <p:nvSpPr>
            <p:cNvPr id="226325" name="AutoShape 21"/>
            <p:cNvSpPr>
              <a:spLocks noChangeArrowheads="1"/>
            </p:cNvSpPr>
            <p:nvPr/>
          </p:nvSpPr>
          <p:spPr bwMode="auto">
            <a:xfrm>
              <a:off x="1152" y="1200"/>
              <a:ext cx="480" cy="672"/>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accent1"/>
            </a:solidFill>
            <a:ln w="19050">
              <a:solidFill>
                <a:schemeClr val="accent1"/>
              </a:solidFill>
              <a:miter lim="800000"/>
              <a:headEnd/>
              <a:tailEnd type="none" w="sm" len="med"/>
            </a:ln>
            <a:effectLst/>
          </p:spPr>
          <p:txBody>
            <a:bodyPr wrap="none" anchor="ctr"/>
            <a:lstStyle/>
            <a:p>
              <a:endParaRPr lang="en-US"/>
            </a:p>
          </p:txBody>
        </p:sp>
        <p:sp>
          <p:nvSpPr>
            <p:cNvPr id="226326" name="AutoShape 22"/>
            <p:cNvSpPr>
              <a:spLocks noChangeArrowheads="1"/>
            </p:cNvSpPr>
            <p:nvPr/>
          </p:nvSpPr>
          <p:spPr bwMode="auto">
            <a:xfrm>
              <a:off x="1104" y="720"/>
              <a:ext cx="144" cy="1152"/>
            </a:xfrm>
            <a:prstGeom prst="upArrow">
              <a:avLst>
                <a:gd name="adj1" fmla="val 50000"/>
                <a:gd name="adj2" fmla="val 200000"/>
              </a:avLst>
            </a:prstGeom>
            <a:solidFill>
              <a:schemeClr val="accent1"/>
            </a:solidFill>
            <a:ln w="19050">
              <a:solidFill>
                <a:schemeClr val="accent1"/>
              </a:solidFill>
              <a:miter lim="800000"/>
              <a:headEnd/>
              <a:tailEnd type="none" w="sm" len="med"/>
            </a:ln>
            <a:effectLst/>
          </p:spPr>
          <p:txBody>
            <a:bodyPr vert="eaVert" wrap="none" anchor="ctr"/>
            <a:lstStyle/>
            <a:p>
              <a:endParaRPr lang="en-US"/>
            </a:p>
          </p:txBody>
        </p:sp>
      </p:grpSp>
      <p:grpSp>
        <p:nvGrpSpPr>
          <p:cNvPr id="4" name="Group 23"/>
          <p:cNvGrpSpPr>
            <a:grpSpLocks/>
          </p:cNvGrpSpPr>
          <p:nvPr/>
        </p:nvGrpSpPr>
        <p:grpSpPr bwMode="auto">
          <a:xfrm rot="1995484">
            <a:off x="738909" y="3832412"/>
            <a:ext cx="1016000" cy="1613647"/>
            <a:chOff x="1104" y="720"/>
            <a:chExt cx="528" cy="1152"/>
          </a:xfrm>
        </p:grpSpPr>
        <p:sp>
          <p:nvSpPr>
            <p:cNvPr id="226328" name="AutoShape 24"/>
            <p:cNvSpPr>
              <a:spLocks noChangeArrowheads="1"/>
            </p:cNvSpPr>
            <p:nvPr/>
          </p:nvSpPr>
          <p:spPr bwMode="auto">
            <a:xfrm>
              <a:off x="1152" y="1200"/>
              <a:ext cx="480" cy="672"/>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FF0000"/>
            </a:solidFill>
            <a:ln w="19050">
              <a:solidFill>
                <a:srgbClr val="FF0000"/>
              </a:solidFill>
              <a:miter lim="800000"/>
              <a:headEnd/>
              <a:tailEnd type="none" w="sm" len="med"/>
            </a:ln>
            <a:effectLst/>
          </p:spPr>
          <p:txBody>
            <a:bodyPr wrap="none" anchor="ctr"/>
            <a:lstStyle/>
            <a:p>
              <a:endParaRPr lang="en-US"/>
            </a:p>
          </p:txBody>
        </p:sp>
        <p:sp>
          <p:nvSpPr>
            <p:cNvPr id="226329" name="AutoShape 25"/>
            <p:cNvSpPr>
              <a:spLocks noChangeArrowheads="1"/>
            </p:cNvSpPr>
            <p:nvPr/>
          </p:nvSpPr>
          <p:spPr bwMode="auto">
            <a:xfrm>
              <a:off x="1104" y="720"/>
              <a:ext cx="144" cy="1152"/>
            </a:xfrm>
            <a:prstGeom prst="upArrow">
              <a:avLst>
                <a:gd name="adj1" fmla="val 50000"/>
                <a:gd name="adj2" fmla="val 200000"/>
              </a:avLst>
            </a:prstGeom>
            <a:solidFill>
              <a:srgbClr val="FF0000"/>
            </a:solidFill>
            <a:ln w="19050">
              <a:solidFill>
                <a:srgbClr val="FF0000"/>
              </a:solidFill>
              <a:miter lim="800000"/>
              <a:headEnd/>
              <a:tailEnd type="none" w="sm" len="med"/>
            </a:ln>
            <a:effectLst/>
          </p:spPr>
          <p:txBody>
            <a:bodyPr vert="eaVert" wrap="none" anchor="ctr"/>
            <a:lstStyle/>
            <a:p>
              <a:endParaRPr lang="en-US"/>
            </a:p>
          </p:txBody>
        </p:sp>
      </p:grpSp>
      <p:sp>
        <p:nvSpPr>
          <p:cNvPr id="226330" name="Line 26"/>
          <p:cNvSpPr>
            <a:spLocks noChangeShapeType="1"/>
          </p:cNvSpPr>
          <p:nvPr/>
        </p:nvSpPr>
        <p:spPr bwMode="auto">
          <a:xfrm flipV="1">
            <a:off x="4802909" y="2487706"/>
            <a:ext cx="1108364" cy="2151529"/>
          </a:xfrm>
          <a:prstGeom prst="line">
            <a:avLst/>
          </a:prstGeom>
          <a:noFill/>
          <a:ln w="19050">
            <a:solidFill>
              <a:srgbClr val="FF0000"/>
            </a:solidFill>
            <a:round/>
            <a:headEnd/>
            <a:tailEnd type="triangle" w="sm" len="med"/>
          </a:ln>
          <a:effectLst/>
        </p:spPr>
        <p:txBody>
          <a:bodyPr/>
          <a:lstStyle/>
          <a:p>
            <a:endParaRPr lang="en-US"/>
          </a:p>
        </p:txBody>
      </p:sp>
      <p:sp>
        <p:nvSpPr>
          <p:cNvPr id="226331" name="Line 27"/>
          <p:cNvSpPr>
            <a:spLocks noChangeShapeType="1"/>
          </p:cNvSpPr>
          <p:nvPr/>
        </p:nvSpPr>
        <p:spPr bwMode="auto">
          <a:xfrm flipV="1">
            <a:off x="1570182" y="2151529"/>
            <a:ext cx="3509818" cy="3227294"/>
          </a:xfrm>
          <a:prstGeom prst="line">
            <a:avLst/>
          </a:prstGeom>
          <a:noFill/>
          <a:ln w="19050">
            <a:solidFill>
              <a:srgbClr val="FF0000"/>
            </a:solidFill>
            <a:round/>
            <a:headEnd/>
            <a:tailEnd type="triangle" w="sm" len="med"/>
          </a:ln>
          <a:effectLst/>
        </p:spPr>
        <p:txBody>
          <a:bodyPr/>
          <a:lstStyle/>
          <a:p>
            <a:endParaRPr lang="en-US"/>
          </a:p>
        </p:txBody>
      </p:sp>
      <p:sp>
        <p:nvSpPr>
          <p:cNvPr id="226333" name="Text Box 29"/>
          <p:cNvSpPr txBox="1">
            <a:spLocks noChangeArrowheads="1"/>
          </p:cNvSpPr>
          <p:nvPr/>
        </p:nvSpPr>
        <p:spPr bwMode="auto">
          <a:xfrm>
            <a:off x="1556095" y="2997574"/>
            <a:ext cx="915251" cy="523220"/>
          </a:xfrm>
          <a:prstGeom prst="rect">
            <a:avLst/>
          </a:prstGeom>
          <a:solidFill>
            <a:schemeClr val="bg1"/>
          </a:solidFill>
          <a:ln w="19050">
            <a:solidFill>
              <a:schemeClr val="tx1"/>
            </a:solidFill>
            <a:miter lim="800000"/>
            <a:headEnd/>
            <a:tailEnd type="none" w="sm" len="med"/>
          </a:ln>
          <a:effectLst/>
        </p:spPr>
        <p:txBody>
          <a:bodyPr wrap="none">
            <a:spAutoFit/>
          </a:bodyPr>
          <a:lstStyle/>
          <a:p>
            <a:pPr algn="ctr"/>
            <a:r>
              <a:rPr lang="en-US" sz="1400" b="1"/>
              <a:t>Sensor</a:t>
            </a:r>
          </a:p>
          <a:p>
            <a:pPr algn="ctr"/>
            <a:r>
              <a:rPr lang="en-US" sz="1400" b="1"/>
              <a:t>(Sphere)</a:t>
            </a:r>
          </a:p>
        </p:txBody>
      </p:sp>
      <p:sp>
        <p:nvSpPr>
          <p:cNvPr id="226334" name="AutoShape 30"/>
          <p:cNvSpPr>
            <a:spLocks noChangeArrowheads="1"/>
          </p:cNvSpPr>
          <p:nvPr/>
        </p:nvSpPr>
        <p:spPr bwMode="auto">
          <a:xfrm>
            <a:off x="1939636" y="3899647"/>
            <a:ext cx="277091" cy="1613647"/>
          </a:xfrm>
          <a:prstGeom prst="upArrow">
            <a:avLst>
              <a:gd name="adj1" fmla="val 50000"/>
              <a:gd name="adj2" fmla="val 200000"/>
            </a:avLst>
          </a:prstGeom>
          <a:solidFill>
            <a:schemeClr val="tx1"/>
          </a:solidFill>
          <a:ln w="19050">
            <a:solidFill>
              <a:schemeClr val="tx1"/>
            </a:solidFill>
            <a:miter lim="800000"/>
            <a:headEnd/>
            <a:tailEnd type="none" w="sm" len="med"/>
          </a:ln>
          <a:effectLst/>
        </p:spPr>
        <p:txBody>
          <a:bodyPr vert="eaVert" wrap="none" anchor="ctr"/>
          <a:lstStyle/>
          <a:p>
            <a:endParaRPr lang="en-US"/>
          </a:p>
        </p:txBody>
      </p:sp>
      <p:sp>
        <p:nvSpPr>
          <p:cNvPr id="226335" name="Text Box 31"/>
          <p:cNvSpPr txBox="1">
            <a:spLocks noChangeArrowheads="1"/>
          </p:cNvSpPr>
          <p:nvPr/>
        </p:nvSpPr>
        <p:spPr bwMode="auto">
          <a:xfrm>
            <a:off x="1720273" y="5647765"/>
            <a:ext cx="617477" cy="307777"/>
          </a:xfrm>
          <a:prstGeom prst="rect">
            <a:avLst/>
          </a:prstGeom>
          <a:noFill/>
          <a:ln w="19050">
            <a:solidFill>
              <a:schemeClr val="tx1"/>
            </a:solidFill>
            <a:miter lim="800000"/>
            <a:headEnd/>
            <a:tailEnd type="none" w="sm" len="med"/>
          </a:ln>
          <a:effectLst/>
        </p:spPr>
        <p:txBody>
          <a:bodyPr wrap="none">
            <a:spAutoFit/>
          </a:bodyPr>
          <a:lstStyle/>
          <a:p>
            <a:r>
              <a:rPr lang="en-US" sz="1400" b="1"/>
              <a:t>BIAS</a:t>
            </a:r>
          </a:p>
        </p:txBody>
      </p:sp>
      <p:sp>
        <p:nvSpPr>
          <p:cNvPr id="226336" name="Text Box 32"/>
          <p:cNvSpPr txBox="1">
            <a:spLocks noChangeArrowheads="1"/>
          </p:cNvSpPr>
          <p:nvPr/>
        </p:nvSpPr>
        <p:spPr bwMode="auto">
          <a:xfrm>
            <a:off x="8220364" y="3563471"/>
            <a:ext cx="3318729" cy="646331"/>
          </a:xfrm>
          <a:prstGeom prst="rect">
            <a:avLst/>
          </a:prstGeom>
          <a:solidFill>
            <a:schemeClr val="bg1"/>
          </a:solidFill>
          <a:ln w="19050">
            <a:solidFill>
              <a:schemeClr val="tx1"/>
            </a:solidFill>
            <a:miter lim="800000"/>
            <a:headEnd/>
            <a:tailEnd type="none" w="sm" len="med"/>
          </a:ln>
          <a:effectLst/>
        </p:spPr>
        <p:txBody>
          <a:bodyPr wrap="none">
            <a:spAutoFit/>
          </a:bodyPr>
          <a:lstStyle/>
          <a:p>
            <a:pPr>
              <a:buFontTx/>
              <a:buChar char="•"/>
            </a:pPr>
            <a:r>
              <a:rPr lang="en-US" b="1"/>
              <a:t> Total current = 0.</a:t>
            </a:r>
          </a:p>
          <a:p>
            <a:pPr>
              <a:buFontTx/>
              <a:buChar char="•"/>
            </a:pPr>
            <a:r>
              <a:rPr lang="en-US" b="1"/>
              <a:t> Set BIAS to minimize dV/dI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064000" y="381001"/>
            <a:ext cx="6502016" cy="609320"/>
          </a:xfrm>
          <a:noFill/>
          <a:ln>
            <a:miter lim="800000"/>
            <a:headEnd/>
            <a:tailEnd/>
          </a:ln>
        </p:spPr>
        <p:txBody>
          <a:bodyPr vert="horz" wrap="square" lIns="91429" tIns="45715" rIns="91429" bIns="45715" numCol="1" anchor="t" anchorCtr="0" compatLnSpc="1">
            <a:prstTxWarp prst="textNoShape">
              <a:avLst/>
            </a:prstTxWarp>
            <a:normAutofit fontScale="90000"/>
          </a:bodyPr>
          <a:lstStyle/>
          <a:p>
            <a:r>
              <a:rPr lang="en-US"/>
              <a:t>Sensor-Preamp-Cable response</a:t>
            </a:r>
          </a:p>
        </p:txBody>
      </p:sp>
      <p:pic>
        <p:nvPicPr>
          <p:cNvPr id="207877" name="Picture 5"/>
          <p:cNvPicPr>
            <a:picLocks noChangeAspect="1" noChangeArrowheads="1"/>
          </p:cNvPicPr>
          <p:nvPr/>
        </p:nvPicPr>
        <p:blipFill>
          <a:blip r:embed="rId2"/>
          <a:srcRect/>
          <a:stretch>
            <a:fillRect/>
          </a:stretch>
        </p:blipFill>
        <p:spPr bwMode="auto">
          <a:xfrm>
            <a:off x="1399970" y="1056981"/>
            <a:ext cx="9421091" cy="3216088"/>
          </a:xfrm>
          <a:prstGeom prst="rect">
            <a:avLst/>
          </a:prstGeom>
          <a:solidFill>
            <a:srgbClr val="FFFFFF"/>
          </a:solidFill>
          <a:ln w="9525">
            <a:solidFill>
              <a:schemeClr val="tx1"/>
            </a:solidFill>
            <a:miter lim="800000"/>
            <a:headEnd/>
            <a:tailEnd/>
          </a:ln>
        </p:spPr>
      </p:pic>
      <p:sp>
        <p:nvSpPr>
          <p:cNvPr id="207878" name="Text Box 6"/>
          <p:cNvSpPr txBox="1">
            <a:spLocks noChangeArrowheads="1"/>
          </p:cNvSpPr>
          <p:nvPr/>
        </p:nvSpPr>
        <p:spPr bwMode="auto">
          <a:xfrm>
            <a:off x="1341912" y="4278086"/>
            <a:ext cx="9421091" cy="1477328"/>
          </a:xfrm>
          <a:prstGeom prst="rect">
            <a:avLst/>
          </a:prstGeom>
          <a:noFill/>
          <a:ln w="19050">
            <a:noFill/>
            <a:miter lim="800000"/>
            <a:headEnd/>
            <a:tailEnd type="none" w="sm" len="med"/>
          </a:ln>
          <a:effectLst/>
        </p:spPr>
        <p:txBody>
          <a:bodyPr>
            <a:spAutoFit/>
          </a:bodyPr>
          <a:lstStyle/>
          <a:p>
            <a:pPr>
              <a:spcBef>
                <a:spcPct val="50000"/>
              </a:spcBef>
              <a:buFontTx/>
              <a:buChar char="•"/>
            </a:pPr>
            <a:r>
              <a:rPr lang="en-US" dirty="0"/>
              <a:t> Measured signal reduced by voltage division between sheath and effective input impedance:</a:t>
            </a:r>
          </a:p>
          <a:p>
            <a:pPr lvl="1">
              <a:spcBef>
                <a:spcPct val="50000"/>
              </a:spcBef>
              <a:buFontTx/>
              <a:buChar char="•"/>
            </a:pPr>
            <a:r>
              <a:rPr lang="en-US" dirty="0"/>
              <a:t> at DC, (</a:t>
            </a:r>
            <a:r>
              <a:rPr lang="en-US" dirty="0" err="1"/>
              <a:t>Vout</a:t>
            </a:r>
            <a:r>
              <a:rPr lang="en-US" dirty="0"/>
              <a:t>/Vin) </a:t>
            </a:r>
            <a:r>
              <a:rPr lang="en-US" dirty="0" smtClean="0"/>
              <a:t>≈ </a:t>
            </a:r>
            <a:r>
              <a:rPr lang="en-US" dirty="0"/>
              <a:t>1.</a:t>
            </a:r>
          </a:p>
          <a:p>
            <a:pPr lvl="1">
              <a:spcBef>
                <a:spcPct val="50000"/>
              </a:spcBef>
              <a:buFontTx/>
              <a:buChar char="•"/>
            </a:pPr>
            <a:r>
              <a:rPr lang="en-US" dirty="0"/>
              <a:t> above the sheath and input </a:t>
            </a:r>
            <a:r>
              <a:rPr lang="en-US" dirty="0" err="1"/>
              <a:t>rolloff</a:t>
            </a:r>
            <a:r>
              <a:rPr lang="en-US" dirty="0"/>
              <a:t> frequencies (1/2</a:t>
            </a:r>
            <a:r>
              <a:rPr lang="el-GR" dirty="0">
                <a:cs typeface="Arial" pitchFamily="34" charset="0"/>
              </a:rPr>
              <a:t>π</a:t>
            </a:r>
            <a:r>
              <a:rPr lang="en-US" dirty="0"/>
              <a:t>RC ≈ 10 and 100 Hz), (</a:t>
            </a:r>
            <a:r>
              <a:rPr lang="en-US" dirty="0" err="1"/>
              <a:t>Vout</a:t>
            </a:r>
            <a:r>
              <a:rPr lang="en-US" dirty="0"/>
              <a:t>/Vin) ≈ Cs/(Cs + </a:t>
            </a:r>
            <a:r>
              <a:rPr lang="en-US" dirty="0" err="1"/>
              <a:t>Ci</a:t>
            </a:r>
            <a:r>
              <a:rPr lang="en-US" dirty="0"/>
              <a:t>) &lt; 1 (0.5 to 0.9 typically).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064000" y="381001"/>
            <a:ext cx="6502016" cy="609320"/>
          </a:xfrm>
          <a:noFill/>
          <a:ln>
            <a:miter lim="800000"/>
            <a:headEnd/>
            <a:tailEnd/>
          </a:ln>
        </p:spPr>
        <p:txBody>
          <a:bodyPr vert="horz" wrap="square" lIns="91429" tIns="45715" rIns="91429" bIns="45715" numCol="1" anchor="t" anchorCtr="0" compatLnSpc="1">
            <a:prstTxWarp prst="textNoShape">
              <a:avLst/>
            </a:prstTxWarp>
          </a:bodyPr>
          <a:lstStyle/>
          <a:p>
            <a:r>
              <a:rPr lang="en-US"/>
              <a:t>Response vs. Frequency</a:t>
            </a:r>
          </a:p>
        </p:txBody>
      </p:sp>
      <p:pic>
        <p:nvPicPr>
          <p:cNvPr id="97287" name="Picture 7" descr="thm_sensor_resp_001"/>
          <p:cNvPicPr>
            <a:picLocks noChangeAspect="1" noChangeArrowheads="1"/>
          </p:cNvPicPr>
          <p:nvPr/>
        </p:nvPicPr>
        <p:blipFill>
          <a:blip r:embed="rId2"/>
          <a:srcRect/>
          <a:stretch>
            <a:fillRect/>
          </a:stretch>
        </p:blipFill>
        <p:spPr bwMode="auto">
          <a:xfrm>
            <a:off x="5726546" y="874059"/>
            <a:ext cx="5786198" cy="5446059"/>
          </a:xfrm>
          <a:prstGeom prst="rect">
            <a:avLst/>
          </a:prstGeom>
          <a:noFill/>
        </p:spPr>
      </p:pic>
      <p:sp>
        <p:nvSpPr>
          <p:cNvPr id="97288" name="Text Box 8"/>
          <p:cNvSpPr txBox="1">
            <a:spLocks noChangeArrowheads="1"/>
          </p:cNvSpPr>
          <p:nvPr/>
        </p:nvSpPr>
        <p:spPr bwMode="auto">
          <a:xfrm>
            <a:off x="568723" y="1943566"/>
            <a:ext cx="5080000" cy="3316941"/>
          </a:xfrm>
          <a:prstGeom prst="rect">
            <a:avLst/>
          </a:prstGeom>
          <a:noFill/>
          <a:ln w="9525">
            <a:noFill/>
            <a:miter lim="800000"/>
            <a:headEnd/>
            <a:tailEnd/>
          </a:ln>
          <a:effectLst/>
        </p:spPr>
        <p:txBody>
          <a:bodyPr lIns="91429" tIns="45715" rIns="91429" bIns="45715">
            <a:spAutoFit/>
          </a:bodyPr>
          <a:lstStyle/>
          <a:p>
            <a:pPr>
              <a:buFontTx/>
              <a:buChar char="•"/>
            </a:pPr>
            <a:r>
              <a:rPr lang="en-US" sz="1600" dirty="0"/>
              <a:t>7.5 pF input capacitance of preamp has significant effect on gain above 100 Hz:</a:t>
            </a:r>
          </a:p>
          <a:p>
            <a:pPr marL="455613" lvl="1">
              <a:buFontTx/>
              <a:buChar char="•"/>
            </a:pPr>
            <a:r>
              <a:rPr lang="en-US" sz="1600" dirty="0"/>
              <a:t>SPB AC gain is 0.65.</a:t>
            </a:r>
          </a:p>
          <a:p>
            <a:pPr marL="455613" lvl="1">
              <a:buFontTx/>
              <a:buChar char="•"/>
            </a:pPr>
            <a:r>
              <a:rPr lang="en-US" sz="1600" dirty="0"/>
              <a:t>AXB AC gain is 0.45.</a:t>
            </a:r>
          </a:p>
          <a:p>
            <a:pPr>
              <a:buFontTx/>
              <a:buChar char="•"/>
            </a:pPr>
            <a:r>
              <a:rPr lang="en-US" sz="1600" dirty="0" err="1"/>
              <a:t>Rolloff</a:t>
            </a:r>
            <a:r>
              <a:rPr lang="en-US" sz="1600" dirty="0"/>
              <a:t> frequency from DC to AC gain (resistive to capacitive coupling) is predominantly controlled by sheath resistance, which is under direct control via sensor bias current.</a:t>
            </a:r>
          </a:p>
          <a:p>
            <a:pPr>
              <a:buFontTx/>
              <a:buChar char="•"/>
            </a:pPr>
            <a:r>
              <a:rPr lang="en-US" sz="1600" dirty="0"/>
              <a:t>AC gain in both cases is still sufficient to achieve required measurements over desired frequency interval.</a:t>
            </a:r>
          </a:p>
          <a:p>
            <a:pPr>
              <a:buFontTx/>
              <a:buChar char="•"/>
            </a:pPr>
            <a:r>
              <a:rPr lang="en-US" sz="1600" dirty="0"/>
              <a:t> Difference in DC and AC gain leads to uncertainty in phase and amplitude in crossover regime (100 Hz to 1 kHz).</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looks like at SPP</a:t>
            </a:r>
            <a:endParaRPr lang="en-US" dirty="0"/>
          </a:p>
        </p:txBody>
      </p:sp>
      <p:pic>
        <p:nvPicPr>
          <p:cNvPr id="4" name="Picture 2"/>
          <p:cNvPicPr>
            <a:picLocks noGrp="1" noChangeAspect="1" noChangeArrowheads="1"/>
          </p:cNvPicPr>
          <p:nvPr>
            <p:ph idx="1"/>
          </p:nvPr>
        </p:nvPicPr>
        <p:blipFill>
          <a:blip r:embed="rId2"/>
          <a:srcRect/>
          <a:stretch>
            <a:fillRect/>
          </a:stretch>
        </p:blipFill>
        <p:spPr bwMode="auto">
          <a:xfrm>
            <a:off x="2054120" y="2016125"/>
            <a:ext cx="8398084" cy="3449638"/>
          </a:xfrm>
          <a:prstGeom prst="rect">
            <a:avLst/>
          </a:prstGeom>
          <a:noFill/>
          <a:ln w="9525">
            <a:noFill/>
            <a:miter lim="800000"/>
            <a:headEnd/>
            <a:tailEnd/>
          </a:ln>
        </p:spPr>
      </p:pic>
      <p:sp>
        <p:nvSpPr>
          <p:cNvPr id="5" name="TextBox 4"/>
          <p:cNvSpPr txBox="1"/>
          <p:nvPr/>
        </p:nvSpPr>
        <p:spPr>
          <a:xfrm>
            <a:off x="2127564" y="5694630"/>
            <a:ext cx="4599977" cy="369332"/>
          </a:xfrm>
          <a:prstGeom prst="rect">
            <a:avLst/>
          </a:prstGeom>
          <a:noFill/>
        </p:spPr>
        <p:txBody>
          <a:bodyPr wrap="none" rtlCol="0">
            <a:spAutoFit/>
          </a:bodyPr>
          <a:lstStyle/>
          <a:p>
            <a:r>
              <a:rPr lang="en-US" dirty="0" smtClean="0"/>
              <a:t>Big changes in </a:t>
            </a:r>
            <a:r>
              <a:rPr lang="en-US" dirty="0" err="1" smtClean="0"/>
              <a:t>Rsheath</a:t>
            </a:r>
            <a:r>
              <a:rPr lang="en-US" dirty="0" smtClean="0"/>
              <a:t> across perihelion passes</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912869" y="392103"/>
            <a:ext cx="5897802" cy="432827"/>
          </a:xfrm>
          <a:prstGeom prst="rect">
            <a:avLst/>
          </a:prstGeom>
          <a:noFill/>
          <a:ln w="9525">
            <a:noFill/>
            <a:miter lim="800000"/>
            <a:headEnd/>
            <a:tailEnd/>
          </a:ln>
        </p:spPr>
        <p:txBody>
          <a:bodyPr lIns="101835" tIns="50917" rIns="101835" bIns="50917" anchor="ctr"/>
          <a:lstStyle/>
          <a:p>
            <a:pPr algn="r" defTabSz="1019175">
              <a:tabLst>
                <a:tab pos="1533525" algn="ctr"/>
                <a:tab pos="4016375" algn="ctr"/>
                <a:tab pos="8407400" algn="r"/>
              </a:tabLst>
            </a:pPr>
            <a:r>
              <a:rPr lang="en-US" dirty="0">
                <a:solidFill>
                  <a:schemeClr val="tx2"/>
                </a:solidFill>
              </a:rPr>
              <a:t>E vs. –</a:t>
            </a:r>
            <a:r>
              <a:rPr lang="en-US" dirty="0" err="1">
                <a:solidFill>
                  <a:schemeClr val="tx2"/>
                </a:solidFill>
              </a:rPr>
              <a:t>VxB</a:t>
            </a:r>
            <a:r>
              <a:rPr lang="en-US" dirty="0">
                <a:solidFill>
                  <a:schemeClr val="tx2"/>
                </a:solidFill>
              </a:rPr>
              <a:t> (EFI/FGM/ESA Inter-Calibration)</a:t>
            </a:r>
          </a:p>
        </p:txBody>
      </p:sp>
      <p:pic>
        <p:nvPicPr>
          <p:cNvPr id="29699" name="Picture 4" descr="thc_efi_cal_20070721082500_20070721132000_scpot_0000_0070"/>
          <p:cNvPicPr>
            <a:picLocks noChangeAspect="1" noChangeArrowheads="1"/>
          </p:cNvPicPr>
          <p:nvPr/>
        </p:nvPicPr>
        <p:blipFill>
          <a:blip r:embed="rId3"/>
          <a:srcRect l="6363" t="17882" r="5363" b="9177"/>
          <a:stretch>
            <a:fillRect/>
          </a:stretch>
        </p:blipFill>
        <p:spPr bwMode="auto">
          <a:xfrm>
            <a:off x="1232003" y="852161"/>
            <a:ext cx="7664258" cy="3562069"/>
          </a:xfrm>
          <a:prstGeom prst="rect">
            <a:avLst/>
          </a:prstGeom>
          <a:noFill/>
          <a:ln w="9525">
            <a:solidFill>
              <a:schemeClr val="tx1"/>
            </a:solidFill>
            <a:miter lim="800000"/>
            <a:headEnd/>
            <a:tailEnd/>
          </a:ln>
        </p:spPr>
      </p:pic>
      <p:sp>
        <p:nvSpPr>
          <p:cNvPr id="4" name="TextBox 3"/>
          <p:cNvSpPr txBox="1"/>
          <p:nvPr/>
        </p:nvSpPr>
        <p:spPr>
          <a:xfrm>
            <a:off x="1222219" y="4707802"/>
            <a:ext cx="8283920" cy="1200329"/>
          </a:xfrm>
          <a:prstGeom prst="rect">
            <a:avLst/>
          </a:prstGeom>
          <a:noFill/>
        </p:spPr>
        <p:txBody>
          <a:bodyPr wrap="square" rtlCol="0">
            <a:spAutoFit/>
          </a:bodyPr>
          <a:lstStyle/>
          <a:p>
            <a:r>
              <a:rPr lang="en-US" dirty="0" smtClean="0"/>
              <a:t>This can only be done at select times </a:t>
            </a:r>
          </a:p>
          <a:p>
            <a:r>
              <a:rPr lang="en-US" dirty="0" smtClean="0"/>
              <a:t>Can see that the double probes underestimate the field by 30%</a:t>
            </a:r>
          </a:p>
          <a:p>
            <a:r>
              <a:rPr lang="en-US" dirty="0" smtClean="0"/>
              <a:t>May be due to “shorting” of the measurement by the support structures and charge clouds around the spacecraft</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SCpot_n_072107"/>
          <p:cNvPicPr>
            <a:picLocks noChangeAspect="1" noChangeArrowheads="1"/>
          </p:cNvPicPr>
          <p:nvPr/>
        </p:nvPicPr>
        <p:blipFill>
          <a:blip r:embed="rId3" cstate="print"/>
          <a:srcRect/>
          <a:stretch>
            <a:fillRect/>
          </a:stretch>
        </p:blipFill>
        <p:spPr bwMode="auto">
          <a:xfrm>
            <a:off x="923637" y="1277471"/>
            <a:ext cx="10294697" cy="5102879"/>
          </a:xfrm>
          <a:prstGeom prst="rect">
            <a:avLst/>
          </a:prstGeom>
          <a:noFill/>
        </p:spPr>
      </p:pic>
      <p:sp>
        <p:nvSpPr>
          <p:cNvPr id="157699" name="Rectangle 3"/>
          <p:cNvSpPr>
            <a:spLocks noGrp="1" noChangeArrowheads="1"/>
          </p:cNvSpPr>
          <p:nvPr>
            <p:ph type="title"/>
          </p:nvPr>
        </p:nvSpPr>
        <p:spPr bwMode="auto">
          <a:xfrm>
            <a:off x="4493107" y="373997"/>
            <a:ext cx="5897802" cy="432827"/>
          </a:xfrm>
          <a:noFill/>
          <a:ln>
            <a:miter lim="800000"/>
            <a:headEnd/>
            <a:tailEnd/>
          </a:ln>
        </p:spPr>
        <p:txBody>
          <a:bodyPr vert="horz" wrap="square" lIns="101823" tIns="50911" rIns="101823" bIns="50911" numCol="1" anchor="ctr" anchorCtr="0" compatLnSpc="1">
            <a:prstTxWarp prst="textNoShape">
              <a:avLst/>
            </a:prstTxWarp>
            <a:normAutofit fontScale="90000"/>
          </a:bodyPr>
          <a:lstStyle/>
          <a:p>
            <a:pPr>
              <a:tabLst>
                <a:tab pos="1533525" algn="ctr"/>
                <a:tab pos="4016375" algn="ctr"/>
                <a:tab pos="8407400" algn="r"/>
              </a:tabLst>
            </a:pPr>
            <a:r>
              <a:rPr lang="en-US"/>
              <a:t>Vsc vs. Ambient Density</a:t>
            </a:r>
          </a:p>
        </p:txBody>
      </p:sp>
      <p:sp>
        <p:nvSpPr>
          <p:cNvPr id="157700" name="Rectangle 4"/>
          <p:cNvSpPr>
            <a:spLocks noChangeArrowheads="1"/>
          </p:cNvSpPr>
          <p:nvPr/>
        </p:nvSpPr>
        <p:spPr bwMode="auto">
          <a:xfrm>
            <a:off x="4368030" y="1676681"/>
            <a:ext cx="7620000" cy="1661939"/>
          </a:xfrm>
          <a:prstGeom prst="rect">
            <a:avLst/>
          </a:prstGeom>
          <a:solidFill>
            <a:schemeClr val="bg1"/>
          </a:solidFill>
          <a:ln w="9525">
            <a:solidFill>
              <a:schemeClr val="tx1"/>
            </a:solidFill>
            <a:miter lim="800000"/>
            <a:headEnd/>
            <a:tailEnd/>
          </a:ln>
          <a:effectLst/>
        </p:spPr>
        <p:txBody>
          <a:bodyPr lIns="91388" tIns="45693" rIns="91388" bIns="45693">
            <a:spAutoFit/>
          </a:bodyPr>
          <a:lstStyle/>
          <a:p>
            <a:pPr marL="933450" lvl="1" indent="-423863" defTabSz="1019175">
              <a:spcBef>
                <a:spcPct val="10000"/>
              </a:spcBef>
              <a:buFontTx/>
              <a:buChar char="•"/>
            </a:pPr>
            <a:r>
              <a:rPr lang="en-US" sz="2000">
                <a:cs typeface="Arial" pitchFamily="34" charset="0"/>
              </a:rPr>
              <a:t>Typical two-slope correlation between Vsc and ambient ion density estimate (iESA).</a:t>
            </a:r>
          </a:p>
          <a:p>
            <a:pPr marL="933450" lvl="1" indent="-423863" defTabSz="1019175">
              <a:spcBef>
                <a:spcPct val="10000"/>
              </a:spcBef>
              <a:buFontTx/>
              <a:buChar char="•"/>
            </a:pPr>
            <a:r>
              <a:rPr lang="en-US" sz="2000">
                <a:cs typeface="Arial" pitchFamily="34" charset="0"/>
              </a:rPr>
              <a:t>Population of points below main curve probably represent presence of cold plasma, e.g. Scudder et al., [2000] result for Polar.</a:t>
            </a:r>
          </a:p>
        </p:txBody>
      </p:sp>
      <p:sp>
        <p:nvSpPr>
          <p:cNvPr id="157701" name="Oval 5"/>
          <p:cNvSpPr>
            <a:spLocks noChangeArrowheads="1"/>
          </p:cNvSpPr>
          <p:nvPr/>
        </p:nvSpPr>
        <p:spPr bwMode="auto">
          <a:xfrm rot="1363070">
            <a:off x="2863681" y="4713645"/>
            <a:ext cx="5994015" cy="456640"/>
          </a:xfrm>
          <a:prstGeom prst="ellipse">
            <a:avLst/>
          </a:prstGeom>
          <a:noFill/>
          <a:ln w="25400">
            <a:solidFill>
              <a:srgbClr val="FF0000"/>
            </a:solidFill>
            <a:prstDash val="sysDot"/>
            <a:round/>
            <a:headEnd/>
            <a:tailEnd/>
          </a:ln>
          <a:effectLst/>
        </p:spPr>
        <p:txBody>
          <a:bodyPr wrap="none" anchor="ctr"/>
          <a:lstStyle/>
          <a:p>
            <a:endParaRPr lang="en-US"/>
          </a:p>
        </p:txBody>
      </p:sp>
      <p:sp>
        <p:nvSpPr>
          <p:cNvPr id="157702" name="Line 6"/>
          <p:cNvSpPr>
            <a:spLocks noChangeShapeType="1"/>
          </p:cNvSpPr>
          <p:nvPr/>
        </p:nvSpPr>
        <p:spPr bwMode="auto">
          <a:xfrm flipH="1">
            <a:off x="4876031" y="3123640"/>
            <a:ext cx="1321955" cy="1143000"/>
          </a:xfrm>
          <a:prstGeom prst="line">
            <a:avLst/>
          </a:prstGeom>
          <a:noFill/>
          <a:ln w="25400">
            <a:solidFill>
              <a:srgbClr val="FF0000"/>
            </a:solidFill>
            <a:round/>
            <a:headEnd/>
            <a:tailEnd type="triangle" w="med" len="med"/>
          </a:ln>
          <a:effectLst/>
        </p:spPr>
        <p:txBody>
          <a:bodyPr/>
          <a:lstStyle/>
          <a:p>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88834-1CAA-4D58-8079-8B8410D71BCE}"/>
              </a:ext>
            </a:extLst>
          </p:cNvPr>
          <p:cNvSpPr>
            <a:spLocks noGrp="1"/>
          </p:cNvSpPr>
          <p:nvPr>
            <p:ph type="title"/>
          </p:nvPr>
        </p:nvSpPr>
        <p:spPr/>
        <p:txBody>
          <a:bodyPr/>
          <a:lstStyle/>
          <a:p>
            <a:r>
              <a:rPr lang="en-US" dirty="0" smtClean="0"/>
              <a:t>Thanks</a:t>
            </a:r>
            <a:endParaRPr lang="en-US" dirty="0"/>
          </a:p>
        </p:txBody>
      </p:sp>
      <p:sp>
        <p:nvSpPr>
          <p:cNvPr id="3" name="Content Placeholder 2">
            <a:extLst>
              <a:ext uri="{FF2B5EF4-FFF2-40B4-BE49-F238E27FC236}">
                <a16:creationId xmlns:a16="http://schemas.microsoft.com/office/drawing/2014/main" xmlns="" id="{B97F13F2-74FA-4891-9A90-F4C4B4E179C6}"/>
              </a:ext>
            </a:extLst>
          </p:cNvPr>
          <p:cNvSpPr>
            <a:spLocks noGrp="1"/>
          </p:cNvSpPr>
          <p:nvPr>
            <p:ph idx="1"/>
          </p:nvPr>
        </p:nvSpPr>
        <p:spPr>
          <a:xfrm>
            <a:off x="1451579" y="2015732"/>
            <a:ext cx="9603275" cy="3805646"/>
          </a:xfrm>
        </p:spPr>
        <p:txBody>
          <a:bodyPr>
            <a:normAutofit fontScale="77500" lnSpcReduction="20000"/>
          </a:bodyPr>
          <a:lstStyle/>
          <a:p>
            <a:r>
              <a:rPr lang="en-US" dirty="0"/>
              <a:t>Read instrument papers</a:t>
            </a:r>
          </a:p>
          <a:p>
            <a:pPr lvl="1"/>
            <a:r>
              <a:rPr lang="en-US" dirty="0"/>
              <a:t>Feel free to skip some sections, but try to understand the limitations that affect you</a:t>
            </a:r>
          </a:p>
          <a:p>
            <a:r>
              <a:rPr lang="en-US" dirty="0"/>
              <a:t>Contact instrument PIs, teams, or colleagues who have worked with similar instruments, or similar data products. Most of the time they will be happy to help</a:t>
            </a:r>
            <a:r>
              <a:rPr lang="en-US" dirty="0" smtClean="0"/>
              <a:t>.</a:t>
            </a:r>
          </a:p>
          <a:p>
            <a:r>
              <a:rPr lang="en-US" dirty="0" smtClean="0"/>
              <a:t>Range is important (dynamic range, energy range, frequency range) especially for something like SPP which is going to an environment we can only extrapolate to design for</a:t>
            </a:r>
          </a:p>
          <a:p>
            <a:r>
              <a:rPr lang="en-US" dirty="0" smtClean="0"/>
              <a:t>Lots of the best science comes from combining instruments that are confined in some way. Think about:</a:t>
            </a:r>
          </a:p>
          <a:p>
            <a:pPr lvl="1"/>
            <a:r>
              <a:rPr lang="en-US" dirty="0" smtClean="0"/>
              <a:t>inter-</a:t>
            </a:r>
            <a:r>
              <a:rPr lang="en-US" dirty="0" err="1" smtClean="0"/>
              <a:t>callibration</a:t>
            </a:r>
            <a:r>
              <a:rPr lang="en-US" dirty="0" smtClean="0"/>
              <a:t>,</a:t>
            </a:r>
          </a:p>
          <a:p>
            <a:pPr lvl="1"/>
            <a:r>
              <a:rPr lang="en-US" dirty="0" smtClean="0"/>
              <a:t> contamination</a:t>
            </a:r>
          </a:p>
          <a:p>
            <a:pPr lvl="1"/>
            <a:r>
              <a:rPr lang="en-US" dirty="0" smtClean="0"/>
              <a:t>saturation and low counting statistics (if you only work in flux, Know the relevant Geometric Factors+ Sensitivity)</a:t>
            </a:r>
          </a:p>
          <a:p>
            <a:r>
              <a:rPr lang="en-US" sz="1600" dirty="0" smtClean="0"/>
              <a:t>Many thanks to the instrument papers included here including Bale, </a:t>
            </a:r>
            <a:r>
              <a:rPr lang="en-US" sz="1600" dirty="0" err="1" smtClean="0"/>
              <a:t>McComas</a:t>
            </a:r>
            <a:r>
              <a:rPr lang="en-US" sz="1600" dirty="0" smtClean="0"/>
              <a:t>, Kasper, McFadden, probably others. </a:t>
            </a:r>
          </a:p>
          <a:p>
            <a:pPr lvl="1"/>
            <a:r>
              <a:rPr lang="en-US" sz="1400" dirty="0" smtClean="0"/>
              <a:t>Go read them</a:t>
            </a:r>
            <a:endParaRPr lang="en-US" sz="1400" dirty="0"/>
          </a:p>
          <a:p>
            <a:endParaRPr lang="en-US" dirty="0"/>
          </a:p>
        </p:txBody>
      </p:sp>
    </p:spTree>
    <p:extLst>
      <p:ext uri="{BB962C8B-B14F-4D97-AF65-F5344CB8AC3E}">
        <p14:creationId xmlns:p14="http://schemas.microsoft.com/office/powerpoint/2010/main" xmlns="" val="3899798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Spacecraft Wakes</a:t>
            </a:r>
            <a:endParaRPr lang="en-US" dirty="0"/>
          </a:p>
        </p:txBody>
      </p:sp>
      <p:sp>
        <p:nvSpPr>
          <p:cNvPr id="3" name="Content Placeholder 2"/>
          <p:cNvSpPr>
            <a:spLocks noGrp="1"/>
          </p:cNvSpPr>
          <p:nvPr>
            <p:ph idx="1"/>
          </p:nvPr>
        </p:nvSpPr>
        <p:spPr>
          <a:xfrm>
            <a:off x="1451580" y="2015732"/>
            <a:ext cx="4252104" cy="3450613"/>
          </a:xfrm>
        </p:spPr>
        <p:txBody>
          <a:bodyPr/>
          <a:lstStyle/>
          <a:p>
            <a:r>
              <a:rPr lang="en-US" dirty="0" smtClean="0"/>
              <a:t>Will affect particle and E-field measurements</a:t>
            </a:r>
          </a:p>
        </p:txBody>
      </p:sp>
      <p:pic>
        <p:nvPicPr>
          <p:cNvPr id="147458" name="Picture 2"/>
          <p:cNvPicPr>
            <a:picLocks noChangeAspect="1" noChangeArrowheads="1"/>
          </p:cNvPicPr>
          <p:nvPr/>
        </p:nvPicPr>
        <p:blipFill>
          <a:blip r:embed="rId2"/>
          <a:srcRect/>
          <a:stretch>
            <a:fillRect/>
          </a:stretch>
        </p:blipFill>
        <p:spPr bwMode="auto">
          <a:xfrm>
            <a:off x="5819879" y="1077362"/>
            <a:ext cx="5548303" cy="4422194"/>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C5B9329C-657B-4397-A58D-505063DAEB1E}"/>
              </a:ext>
            </a:extLst>
          </p:cNvPr>
          <p:cNvSpPr>
            <a:spLocks noGrp="1"/>
          </p:cNvSpPr>
          <p:nvPr>
            <p:ph type="dt" sz="half" idx="10"/>
          </p:nvPr>
        </p:nvSpPr>
        <p:spPr/>
        <p:txBody>
          <a:bodyPr/>
          <a:lstStyle/>
          <a:p>
            <a:r>
              <a:rPr lang="en-US" altLang="en-US"/>
              <a:t>October 19-22</a:t>
            </a:r>
          </a:p>
        </p:txBody>
      </p:sp>
      <p:sp>
        <p:nvSpPr>
          <p:cNvPr id="5" name="Slide Number Placeholder 4">
            <a:extLst>
              <a:ext uri="{FF2B5EF4-FFF2-40B4-BE49-F238E27FC236}">
                <a16:creationId xmlns:a16="http://schemas.microsoft.com/office/drawing/2014/main" xmlns="" id="{1F097988-C276-43DC-9E58-DB1E78C918B0}"/>
              </a:ext>
            </a:extLst>
          </p:cNvPr>
          <p:cNvSpPr>
            <a:spLocks noGrp="1"/>
          </p:cNvSpPr>
          <p:nvPr>
            <p:ph type="sldNum" sz="quarter" idx="11"/>
          </p:nvPr>
        </p:nvSpPr>
        <p:spPr/>
        <p:txBody>
          <a:bodyPr/>
          <a:lstStyle/>
          <a:p>
            <a:fld id="{F70C7ED0-E13F-4BFE-A9BE-3D04B54B7C9C}" type="slidenum">
              <a:rPr lang="en-US" altLang="en-US"/>
              <a:pPr/>
              <a:t>88</a:t>
            </a:fld>
            <a:endParaRPr lang="en-US" altLang="en-US"/>
          </a:p>
        </p:txBody>
      </p:sp>
      <p:sp>
        <p:nvSpPr>
          <p:cNvPr id="285698" name="Rectangle 2">
            <a:extLst>
              <a:ext uri="{FF2B5EF4-FFF2-40B4-BE49-F238E27FC236}">
                <a16:creationId xmlns:a16="http://schemas.microsoft.com/office/drawing/2014/main" xmlns="" id="{0E9C38DA-50A6-4CE8-8605-BE9CEAA72BA0}"/>
              </a:ext>
            </a:extLst>
          </p:cNvPr>
          <p:cNvSpPr>
            <a:spLocks noGrp="1" noChangeArrowheads="1"/>
          </p:cNvSpPr>
          <p:nvPr>
            <p:ph type="title"/>
          </p:nvPr>
        </p:nvSpPr>
        <p:spPr/>
        <p:txBody>
          <a:bodyPr/>
          <a:lstStyle/>
          <a:p>
            <a:r>
              <a:rPr lang="en-US" altLang="en-US" sz="2200"/>
              <a:t>Measurement Requirements</a:t>
            </a:r>
          </a:p>
        </p:txBody>
      </p:sp>
      <p:sp>
        <p:nvSpPr>
          <p:cNvPr id="285699" name="Rectangle 3">
            <a:extLst>
              <a:ext uri="{FF2B5EF4-FFF2-40B4-BE49-F238E27FC236}">
                <a16:creationId xmlns:a16="http://schemas.microsoft.com/office/drawing/2014/main" xmlns="" id="{8D4B11E5-266E-4D88-9615-B7F2E89386A2}"/>
              </a:ext>
            </a:extLst>
          </p:cNvPr>
          <p:cNvSpPr>
            <a:spLocks noGrp="1" noChangeArrowheads="1"/>
          </p:cNvSpPr>
          <p:nvPr>
            <p:ph type="body" idx="1"/>
          </p:nvPr>
        </p:nvSpPr>
        <p:spPr/>
        <p:txBody>
          <a:bodyPr>
            <a:normAutofit fontScale="62500" lnSpcReduction="20000"/>
          </a:bodyPr>
          <a:lstStyle/>
          <a:p>
            <a:pPr>
              <a:lnSpc>
                <a:spcPct val="80000"/>
              </a:lnSpc>
            </a:pPr>
            <a:r>
              <a:rPr lang="en-US" altLang="en-US" sz="1500"/>
              <a:t>Science Requirements</a:t>
            </a:r>
          </a:p>
          <a:p>
            <a:pPr lvl="1">
              <a:lnSpc>
                <a:spcPct val="80000"/>
              </a:lnSpc>
            </a:pPr>
            <a:r>
              <a:rPr lang="en-US" altLang="en-US" sz="1300"/>
              <a:t>Consider the scope of the measurements</a:t>
            </a:r>
          </a:p>
          <a:p>
            <a:pPr lvl="1">
              <a:lnSpc>
                <a:spcPct val="80000"/>
              </a:lnSpc>
            </a:pPr>
            <a:r>
              <a:rPr lang="en-US" altLang="en-US" sz="1300"/>
              <a:t>Species discrimination / determination</a:t>
            </a:r>
          </a:p>
          <a:p>
            <a:pPr lvl="1">
              <a:lnSpc>
                <a:spcPct val="80000"/>
              </a:lnSpc>
            </a:pPr>
            <a:r>
              <a:rPr lang="en-US" altLang="en-US" sz="1300"/>
              <a:t>Energy range / resolution</a:t>
            </a:r>
          </a:p>
          <a:p>
            <a:pPr lvl="1">
              <a:lnSpc>
                <a:spcPct val="80000"/>
              </a:lnSpc>
            </a:pPr>
            <a:r>
              <a:rPr lang="en-US" altLang="en-US" sz="1300"/>
              <a:t>Differential flux (vs energy)  -  dynamic range of measurement</a:t>
            </a:r>
          </a:p>
          <a:p>
            <a:pPr lvl="1">
              <a:lnSpc>
                <a:spcPct val="80000"/>
              </a:lnSpc>
            </a:pPr>
            <a:r>
              <a:rPr lang="en-US" altLang="en-US" sz="1300"/>
              <a:t>Time resolution</a:t>
            </a:r>
          </a:p>
          <a:p>
            <a:pPr lvl="1">
              <a:lnSpc>
                <a:spcPct val="80000"/>
              </a:lnSpc>
            </a:pPr>
            <a:r>
              <a:rPr lang="en-US" altLang="en-US" sz="1300"/>
              <a:t>Angular resolution</a:t>
            </a:r>
          </a:p>
          <a:p>
            <a:pPr lvl="1">
              <a:lnSpc>
                <a:spcPct val="80000"/>
              </a:lnSpc>
            </a:pPr>
            <a:r>
              <a:rPr lang="en-US" altLang="en-US" sz="1300"/>
              <a:t>Trade off studies</a:t>
            </a:r>
          </a:p>
          <a:p>
            <a:pPr lvl="1">
              <a:lnSpc>
                <a:spcPct val="80000"/>
              </a:lnSpc>
            </a:pPr>
            <a:endParaRPr lang="en-US" altLang="en-US" sz="1300"/>
          </a:p>
          <a:p>
            <a:pPr>
              <a:lnSpc>
                <a:spcPct val="80000"/>
              </a:lnSpc>
            </a:pPr>
            <a:r>
              <a:rPr lang="en-US" altLang="en-US" sz="1500"/>
              <a:t>Define Design constraints (The best particle detectors in the world weigh many tons, consume kilowatts of power, produce terabytes of data and cost Billions of dollars.)</a:t>
            </a:r>
          </a:p>
          <a:p>
            <a:pPr lvl="1">
              <a:lnSpc>
                <a:spcPct val="80000"/>
              </a:lnSpc>
            </a:pPr>
            <a:r>
              <a:rPr lang="en-US" altLang="en-US" sz="1300"/>
              <a:t>Mass</a:t>
            </a:r>
          </a:p>
          <a:p>
            <a:pPr lvl="1">
              <a:lnSpc>
                <a:spcPct val="80000"/>
              </a:lnSpc>
            </a:pPr>
            <a:r>
              <a:rPr lang="en-US" altLang="en-US" sz="1300"/>
              <a:t>Power</a:t>
            </a:r>
          </a:p>
          <a:p>
            <a:pPr lvl="1">
              <a:lnSpc>
                <a:spcPct val="80000"/>
              </a:lnSpc>
            </a:pPr>
            <a:r>
              <a:rPr lang="en-US" altLang="en-US" sz="1300"/>
              <a:t>Cost</a:t>
            </a:r>
          </a:p>
          <a:p>
            <a:pPr lvl="1">
              <a:lnSpc>
                <a:spcPct val="80000"/>
              </a:lnSpc>
            </a:pPr>
            <a:r>
              <a:rPr lang="en-US" altLang="en-US" sz="1300"/>
              <a:t>Telemetry</a:t>
            </a:r>
          </a:p>
          <a:p>
            <a:pPr lvl="1">
              <a:lnSpc>
                <a:spcPct val="80000"/>
              </a:lnSpc>
            </a:pPr>
            <a:endParaRPr lang="en-US" altLang="en-US" sz="1300"/>
          </a:p>
          <a:p>
            <a:pPr>
              <a:lnSpc>
                <a:spcPct val="80000"/>
              </a:lnSpc>
            </a:pPr>
            <a:r>
              <a:rPr lang="en-US" altLang="en-US" sz="1500"/>
              <a:t>Convert Science requirements into measurement requirements</a:t>
            </a:r>
          </a:p>
          <a:p>
            <a:pPr lvl="1">
              <a:lnSpc>
                <a:spcPct val="80000"/>
              </a:lnSpc>
            </a:pPr>
            <a:r>
              <a:rPr lang="en-US" altLang="en-US" sz="1300"/>
              <a:t>Peak count rates / determined by Saturation (correcting for dead time corrections)</a:t>
            </a:r>
          </a:p>
          <a:p>
            <a:pPr lvl="1">
              <a:lnSpc>
                <a:spcPct val="80000"/>
              </a:lnSpc>
            </a:pPr>
            <a:r>
              <a:rPr lang="en-US" altLang="en-US" sz="1300"/>
              <a:t>Minimum (acceptable) count rates provides time resolution</a:t>
            </a:r>
          </a:p>
          <a:p>
            <a:pPr lvl="1">
              <a:lnSpc>
                <a:spcPct val="80000"/>
              </a:lnSpc>
            </a:pPr>
            <a:r>
              <a:rPr lang="en-US" altLang="en-US" sz="1300"/>
              <a:t>Contaminating sources</a:t>
            </a:r>
          </a:p>
          <a:p>
            <a:pPr lvl="2">
              <a:lnSpc>
                <a:spcPct val="80000"/>
              </a:lnSpc>
            </a:pPr>
            <a:r>
              <a:rPr lang="en-US" altLang="en-US" sz="1100"/>
              <a:t>Light – (visible, UV, x-ray etc)</a:t>
            </a:r>
          </a:p>
          <a:p>
            <a:pPr lvl="2">
              <a:lnSpc>
                <a:spcPct val="80000"/>
              </a:lnSpc>
            </a:pPr>
            <a:r>
              <a:rPr lang="en-US" altLang="en-US" sz="1100"/>
              <a:t>Other species of Charged particles</a:t>
            </a:r>
          </a:p>
          <a:p>
            <a:pPr lvl="2">
              <a:lnSpc>
                <a:spcPct val="80000"/>
              </a:lnSpc>
            </a:pPr>
            <a:r>
              <a:rPr lang="en-US" altLang="en-US" sz="1100"/>
              <a:t>Penetrating radiation.</a:t>
            </a:r>
          </a:p>
          <a:p>
            <a:pPr lvl="2">
              <a:lnSpc>
                <a:spcPct val="80000"/>
              </a:lnSpc>
            </a:pPr>
            <a:r>
              <a:rPr lang="en-US" altLang="en-US" sz="1100"/>
              <a:t>Neutrals</a:t>
            </a:r>
          </a:p>
          <a:p>
            <a:pPr lvl="2">
              <a:lnSpc>
                <a:spcPct val="80000"/>
              </a:lnSpc>
            </a:pPr>
            <a:r>
              <a:rPr lang="en-US" altLang="en-US" sz="1100"/>
              <a:t>Noise susceptibility</a:t>
            </a:r>
          </a:p>
          <a:p>
            <a:pPr>
              <a:lnSpc>
                <a:spcPct val="80000"/>
              </a:lnSpc>
            </a:pPr>
            <a:endParaRPr lang="en-US" altLang="en-US" sz="1500"/>
          </a:p>
        </p:txBody>
      </p:sp>
    </p:spTree>
    <p:extLst>
      <p:ext uri="{BB962C8B-B14F-4D97-AF65-F5344CB8AC3E}">
        <p14:creationId xmlns:p14="http://schemas.microsoft.com/office/powerpoint/2010/main" xmlns="" val="2406436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2E1F3-0EB0-40A0-AFD3-AB83F9C93B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CCBA634-679E-4B71-909F-1E2ECD19F16E}"/>
              </a:ext>
            </a:extLst>
          </p:cNvPr>
          <p:cNvSpPr>
            <a:spLocks noGrp="1"/>
          </p:cNvSpPr>
          <p:nvPr>
            <p:ph idx="1"/>
          </p:nvPr>
        </p:nvSpPr>
        <p:spPr/>
        <p:txBody>
          <a:bodyPr/>
          <a:lstStyle/>
          <a:p>
            <a:r>
              <a:rPr lang="en-US" dirty="0"/>
              <a:t>Know your geometric factors</a:t>
            </a:r>
          </a:p>
          <a:p>
            <a:pPr lvl="1"/>
            <a:r>
              <a:rPr lang="en-US" dirty="0"/>
              <a:t>Know your 1-count level</a:t>
            </a:r>
          </a:p>
          <a:p>
            <a:pPr lvl="1"/>
            <a:r>
              <a:rPr lang="en-US" dirty="0"/>
              <a:t>Know where saturation and deadtime/pileup occur</a:t>
            </a:r>
          </a:p>
        </p:txBody>
      </p:sp>
    </p:spTree>
    <p:extLst>
      <p:ext uri="{BB962C8B-B14F-4D97-AF65-F5344CB8AC3E}">
        <p14:creationId xmlns:p14="http://schemas.microsoft.com/office/powerpoint/2010/main" xmlns="" val="63781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xmlns="" id="{9E19AD90-F58B-43F4-8FF4-1E6866D58488}"/>
              </a:ext>
            </a:extLst>
          </p:cNvPr>
          <p:cNvSpPr>
            <a:spLocks noGrp="1"/>
          </p:cNvSpPr>
          <p:nvPr>
            <p:ph type="sldNum" sz="quarter" idx="11"/>
          </p:nvPr>
        </p:nvSpPr>
        <p:spPr>
          <a:xfrm>
            <a:off x="9232900" y="6405563"/>
            <a:ext cx="2844800" cy="223837"/>
          </a:xfrm>
        </p:spPr>
        <p:txBody>
          <a:bodyPr/>
          <a:lstStyle/>
          <a:p>
            <a:fld id="{26636272-C45F-45D0-8727-D8FDD3CC6264}" type="slidenum">
              <a:rPr lang="en-US" altLang="en-US"/>
              <a:pPr/>
              <a:t>9</a:t>
            </a:fld>
            <a:endParaRPr lang="en-US" altLang="en-US" dirty="0"/>
          </a:p>
        </p:txBody>
      </p:sp>
      <p:sp>
        <p:nvSpPr>
          <p:cNvPr id="47106" name="Rectangle 2">
            <a:extLst>
              <a:ext uri="{FF2B5EF4-FFF2-40B4-BE49-F238E27FC236}">
                <a16:creationId xmlns:a16="http://schemas.microsoft.com/office/drawing/2014/main" xmlns="" id="{C8A5EFEE-9BB9-4E5C-BFAB-03CFB2DADED0}"/>
              </a:ext>
            </a:extLst>
          </p:cNvPr>
          <p:cNvSpPr>
            <a:spLocks noGrp="1" noChangeArrowheads="1"/>
          </p:cNvSpPr>
          <p:nvPr>
            <p:ph type="title"/>
          </p:nvPr>
        </p:nvSpPr>
        <p:spPr/>
        <p:txBody>
          <a:bodyPr/>
          <a:lstStyle/>
          <a:p>
            <a:r>
              <a:rPr lang="en-US" altLang="en-US" sz="2200"/>
              <a:t>Energy Loss in Matter</a:t>
            </a:r>
          </a:p>
        </p:txBody>
      </p:sp>
      <p:sp>
        <p:nvSpPr>
          <p:cNvPr id="47107" name="Rectangle 3">
            <a:extLst>
              <a:ext uri="{FF2B5EF4-FFF2-40B4-BE49-F238E27FC236}">
                <a16:creationId xmlns:a16="http://schemas.microsoft.com/office/drawing/2014/main" xmlns="" id="{23CDDFA5-3265-459A-A7CB-8D3A0A59E19A}"/>
              </a:ext>
            </a:extLst>
          </p:cNvPr>
          <p:cNvSpPr>
            <a:spLocks noGrp="1" noChangeArrowheads="1"/>
          </p:cNvSpPr>
          <p:nvPr>
            <p:ph type="body" sz="half" idx="1"/>
          </p:nvPr>
        </p:nvSpPr>
        <p:spPr>
          <a:xfrm>
            <a:off x="1981200" y="990600"/>
            <a:ext cx="7696200" cy="1524000"/>
          </a:xfrm>
        </p:spPr>
        <p:txBody>
          <a:bodyPr/>
          <a:lstStyle/>
          <a:p>
            <a:r>
              <a:rPr lang="en-US" altLang="en-US" sz="2600" dirty="0"/>
              <a:t>The stopping power for heavy particles is well described by the Bethe-Bloch formula (1932):</a:t>
            </a:r>
          </a:p>
          <a:p>
            <a:pPr>
              <a:buFont typeface="Wingdings" panose="05000000000000000000" pitchFamily="2" charset="2"/>
              <a:buNone/>
            </a:pPr>
            <a:endParaRPr lang="en-US" altLang="en-US" sz="2600" dirty="0"/>
          </a:p>
          <a:p>
            <a:endParaRPr lang="en-US" altLang="en-US" sz="2600" dirty="0"/>
          </a:p>
          <a:p>
            <a:pPr>
              <a:buFont typeface="Wingdings" panose="05000000000000000000" pitchFamily="2" charset="2"/>
              <a:buNone/>
            </a:pPr>
            <a:endParaRPr lang="en-US" altLang="en-US" sz="2600" dirty="0"/>
          </a:p>
        </p:txBody>
      </p:sp>
      <p:graphicFrame>
        <p:nvGraphicFramePr>
          <p:cNvPr id="47108" name="Object 4">
            <a:extLst>
              <a:ext uri="{FF2B5EF4-FFF2-40B4-BE49-F238E27FC236}">
                <a16:creationId xmlns:a16="http://schemas.microsoft.com/office/drawing/2014/main" xmlns="" id="{9EC9FBF5-6233-4DEB-9CE7-C4640F35B0E9}"/>
              </a:ext>
            </a:extLst>
          </p:cNvPr>
          <p:cNvGraphicFramePr>
            <a:graphicFrameLocks noGrp="1" noChangeAspect="1"/>
          </p:cNvGraphicFramePr>
          <p:nvPr>
            <p:ph sz="quarter" idx="2"/>
          </p:nvPr>
        </p:nvGraphicFramePr>
        <p:xfrm>
          <a:off x="3886200" y="1905000"/>
          <a:ext cx="4038600" cy="1468438"/>
        </p:xfrm>
        <a:graphic>
          <a:graphicData uri="http://schemas.openxmlformats.org/presentationml/2006/ole">
            <p:oleObj spid="_x0000_s62485" name="Equation" r:id="rId3" imgW="1257300" imgH="457200" progId="">
              <p:embed/>
            </p:oleObj>
          </a:graphicData>
        </a:graphic>
      </p:graphicFrame>
      <p:graphicFrame>
        <p:nvGraphicFramePr>
          <p:cNvPr id="47113" name="Object 9">
            <a:extLst>
              <a:ext uri="{FF2B5EF4-FFF2-40B4-BE49-F238E27FC236}">
                <a16:creationId xmlns:a16="http://schemas.microsoft.com/office/drawing/2014/main" xmlns="" id="{06D24C08-09DF-4B7E-85B3-C84AB868CD95}"/>
              </a:ext>
            </a:extLst>
          </p:cNvPr>
          <p:cNvGraphicFramePr>
            <a:graphicFrameLocks noGrp="1" noChangeAspect="1"/>
          </p:cNvGraphicFramePr>
          <p:nvPr>
            <p:ph sz="quarter" idx="3"/>
          </p:nvPr>
        </p:nvGraphicFramePr>
        <p:xfrm>
          <a:off x="2819400" y="3581401"/>
          <a:ext cx="6096000" cy="1325563"/>
        </p:xfrm>
        <a:graphic>
          <a:graphicData uri="http://schemas.openxmlformats.org/presentationml/2006/ole">
            <p:oleObj spid="_x0000_s62486" name="Equation" r:id="rId4" imgW="2336800" imgH="508000" progId="">
              <p:embed/>
            </p:oleObj>
          </a:graphicData>
        </a:graphic>
      </p:graphicFrame>
      <p:sp>
        <p:nvSpPr>
          <p:cNvPr id="47115" name="Text Box 11">
            <a:extLst>
              <a:ext uri="{FF2B5EF4-FFF2-40B4-BE49-F238E27FC236}">
                <a16:creationId xmlns:a16="http://schemas.microsoft.com/office/drawing/2014/main" xmlns="" id="{6363F65F-BE37-421F-8C44-6AC332DF1B65}"/>
              </a:ext>
            </a:extLst>
          </p:cNvPr>
          <p:cNvSpPr txBox="1">
            <a:spLocks noChangeArrowheads="1"/>
          </p:cNvSpPr>
          <p:nvPr/>
        </p:nvSpPr>
        <p:spPr bwMode="auto">
          <a:xfrm>
            <a:off x="2286001" y="3124200"/>
            <a:ext cx="1166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400"/>
              <a:t>Where:</a:t>
            </a:r>
          </a:p>
        </p:txBody>
      </p:sp>
      <p:sp>
        <p:nvSpPr>
          <p:cNvPr id="47116" name="Text Box 12">
            <a:extLst>
              <a:ext uri="{FF2B5EF4-FFF2-40B4-BE49-F238E27FC236}">
                <a16:creationId xmlns:a16="http://schemas.microsoft.com/office/drawing/2014/main" xmlns="" id="{21C3332B-D940-4F52-9B46-916BCE1303AF}"/>
              </a:ext>
            </a:extLst>
          </p:cNvPr>
          <p:cNvSpPr txBox="1">
            <a:spLocks noChangeArrowheads="1"/>
          </p:cNvSpPr>
          <p:nvPr/>
        </p:nvSpPr>
        <p:spPr bwMode="auto">
          <a:xfrm>
            <a:off x="2117726" y="5294314"/>
            <a:ext cx="592931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Rate of energy loss is ~ inversely proportional to energy, and </a:t>
            </a:r>
          </a:p>
          <a:p>
            <a:r>
              <a:rPr lang="en-US" altLang="en-US"/>
              <a:t>proportional to z, (the effective charge)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xmlns="" id="{AED95AB1-DB5A-4569-8A15-789A25563095}"/>
              </a:ext>
            </a:extLst>
          </p:cNvPr>
          <p:cNvSpPr>
            <a:spLocks noGrp="1"/>
          </p:cNvSpPr>
          <p:nvPr>
            <p:ph type="dt" sz="half" idx="10"/>
          </p:nvPr>
        </p:nvSpPr>
        <p:spPr/>
        <p:txBody>
          <a:bodyPr/>
          <a:lstStyle/>
          <a:p>
            <a:r>
              <a:rPr lang="en-US" altLang="en-US"/>
              <a:t>October 19-22</a:t>
            </a:r>
          </a:p>
        </p:txBody>
      </p:sp>
      <p:sp>
        <p:nvSpPr>
          <p:cNvPr id="7" name="Slide Number Placeholder 4">
            <a:extLst>
              <a:ext uri="{FF2B5EF4-FFF2-40B4-BE49-F238E27FC236}">
                <a16:creationId xmlns:a16="http://schemas.microsoft.com/office/drawing/2014/main" xmlns="" id="{A1C31ED3-81FD-44DD-A0D2-7E8AF0B9949D}"/>
              </a:ext>
            </a:extLst>
          </p:cNvPr>
          <p:cNvSpPr>
            <a:spLocks noGrp="1"/>
          </p:cNvSpPr>
          <p:nvPr>
            <p:ph type="sldNum" sz="quarter" idx="11"/>
          </p:nvPr>
        </p:nvSpPr>
        <p:spPr/>
        <p:txBody>
          <a:bodyPr/>
          <a:lstStyle/>
          <a:p>
            <a:fld id="{B012B025-97E1-40D0-9C79-E0E177DF0613}" type="slidenum">
              <a:rPr lang="en-US" altLang="en-US"/>
              <a:pPr/>
              <a:t>90</a:t>
            </a:fld>
            <a:endParaRPr lang="en-US" altLang="en-US"/>
          </a:p>
        </p:txBody>
      </p:sp>
      <p:sp>
        <p:nvSpPr>
          <p:cNvPr id="46082" name="Rectangle 2">
            <a:extLst>
              <a:ext uri="{FF2B5EF4-FFF2-40B4-BE49-F238E27FC236}">
                <a16:creationId xmlns:a16="http://schemas.microsoft.com/office/drawing/2014/main" xmlns="" id="{D08C3B4C-EB22-4284-9940-1AC5BD068F40}"/>
              </a:ext>
            </a:extLst>
          </p:cNvPr>
          <p:cNvSpPr>
            <a:spLocks noGrp="1" noChangeArrowheads="1"/>
          </p:cNvSpPr>
          <p:nvPr>
            <p:ph type="title"/>
          </p:nvPr>
        </p:nvSpPr>
        <p:spPr/>
        <p:txBody>
          <a:bodyPr/>
          <a:lstStyle/>
          <a:p>
            <a:r>
              <a:rPr lang="en-US" altLang="en-US"/>
              <a:t>Solid State Telescope examples –WIND EPACT</a:t>
            </a:r>
          </a:p>
        </p:txBody>
      </p:sp>
      <p:sp>
        <p:nvSpPr>
          <p:cNvPr id="46083" name="Rectangle 3">
            <a:extLst>
              <a:ext uri="{FF2B5EF4-FFF2-40B4-BE49-F238E27FC236}">
                <a16:creationId xmlns:a16="http://schemas.microsoft.com/office/drawing/2014/main" xmlns="" id="{9F83090C-18D4-47EF-BB72-D32F4C272111}"/>
              </a:ext>
            </a:extLst>
          </p:cNvPr>
          <p:cNvSpPr>
            <a:spLocks noGrp="1" noChangeArrowheads="1"/>
          </p:cNvSpPr>
          <p:nvPr>
            <p:ph type="body" idx="1"/>
          </p:nvPr>
        </p:nvSpPr>
        <p:spPr>
          <a:xfrm>
            <a:off x="1981200" y="990600"/>
            <a:ext cx="3581400" cy="5334000"/>
          </a:xfrm>
        </p:spPr>
        <p:txBody>
          <a:bodyPr/>
          <a:lstStyle/>
          <a:p>
            <a:endParaRPr lang="en-US" altLang="en-US"/>
          </a:p>
        </p:txBody>
      </p:sp>
      <p:pic>
        <p:nvPicPr>
          <p:cNvPr id="46084" name="Picture 4">
            <a:extLst>
              <a:ext uri="{FF2B5EF4-FFF2-40B4-BE49-F238E27FC236}">
                <a16:creationId xmlns:a16="http://schemas.microsoft.com/office/drawing/2014/main" xmlns="" id="{F91C47E3-3D43-4136-8E38-721F6B1E664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0" y="685800"/>
            <a:ext cx="5029200" cy="4694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6085" name="Text Box 5">
            <a:extLst>
              <a:ext uri="{FF2B5EF4-FFF2-40B4-BE49-F238E27FC236}">
                <a16:creationId xmlns:a16="http://schemas.microsoft.com/office/drawing/2014/main" xmlns="" id="{02B76455-7545-463C-BA7A-DC4DD40A1ABF}"/>
              </a:ext>
            </a:extLst>
          </p:cNvPr>
          <p:cNvSpPr txBox="1">
            <a:spLocks noChangeArrowheads="1"/>
          </p:cNvSpPr>
          <p:nvPr/>
        </p:nvSpPr>
        <p:spPr bwMode="auto">
          <a:xfrm>
            <a:off x="5105400" y="5410201"/>
            <a:ext cx="4830168"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000"/>
              <a:t>  Cross section of the EPACT isotope telescope on Wind. The first two detectors</a:t>
            </a:r>
          </a:p>
          <a:p>
            <a:r>
              <a:rPr lang="en-US" altLang="en-US" sz="1000"/>
              <a:t>are two-dimensional position sensitive strip detectors (PSD1, PSD2). They are required</a:t>
            </a:r>
          </a:p>
          <a:p>
            <a:r>
              <a:rPr lang="en-US" altLang="en-US" sz="1000"/>
              <a:t>so that path-length corrections may be made for the angle of incidence and for</a:t>
            </a:r>
          </a:p>
          <a:p>
            <a:r>
              <a:rPr lang="en-US" altLang="en-US" sz="1000"/>
              <a:t>non-uniformities in detector thickness. Tungsten rings are used to mask off circular areas</a:t>
            </a:r>
          </a:p>
          <a:p>
            <a:r>
              <a:rPr lang="en-US" altLang="en-US" sz="1000"/>
              <a:t>for each PSD. There are 6 solid-state detectors increasing in thickness with depth in the</a:t>
            </a:r>
          </a:p>
          <a:p>
            <a:r>
              <a:rPr lang="en-US" altLang="en-US" sz="1000"/>
              <a:t>stack in order to minimize Landau fluctuations. From von Rosenvinge et al. [1995].</a:t>
            </a:r>
          </a:p>
        </p:txBody>
      </p:sp>
    </p:spTree>
    <p:extLst>
      <p:ext uri="{BB962C8B-B14F-4D97-AF65-F5344CB8AC3E}">
        <p14:creationId xmlns:p14="http://schemas.microsoft.com/office/powerpoint/2010/main" xmlns="" val="3961444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CD12BFBF-C6CE-4632-B70D-688C869FF87A}"/>
              </a:ext>
            </a:extLst>
          </p:cNvPr>
          <p:cNvSpPr>
            <a:spLocks noGrp="1"/>
          </p:cNvSpPr>
          <p:nvPr>
            <p:ph type="dt" sz="half" idx="10"/>
          </p:nvPr>
        </p:nvSpPr>
        <p:spPr/>
        <p:txBody>
          <a:bodyPr/>
          <a:lstStyle/>
          <a:p>
            <a:r>
              <a:rPr lang="en-US" altLang="en-US"/>
              <a:t>October 19-22</a:t>
            </a:r>
          </a:p>
        </p:txBody>
      </p:sp>
      <p:sp>
        <p:nvSpPr>
          <p:cNvPr id="5" name="Slide Number Placeholder 4">
            <a:extLst>
              <a:ext uri="{FF2B5EF4-FFF2-40B4-BE49-F238E27FC236}">
                <a16:creationId xmlns:a16="http://schemas.microsoft.com/office/drawing/2014/main" xmlns="" id="{07505979-EC8B-491B-AF63-3725D8230E3E}"/>
              </a:ext>
            </a:extLst>
          </p:cNvPr>
          <p:cNvSpPr>
            <a:spLocks noGrp="1"/>
          </p:cNvSpPr>
          <p:nvPr>
            <p:ph type="sldNum" sz="quarter" idx="11"/>
          </p:nvPr>
        </p:nvSpPr>
        <p:spPr/>
        <p:txBody>
          <a:bodyPr/>
          <a:lstStyle/>
          <a:p>
            <a:fld id="{27FB97B0-A2B8-4F1C-B8B9-7182184110D9}" type="slidenum">
              <a:rPr lang="en-US" altLang="en-US"/>
              <a:pPr/>
              <a:t>91</a:t>
            </a:fld>
            <a:endParaRPr lang="en-US" altLang="en-US"/>
          </a:p>
        </p:txBody>
      </p:sp>
      <p:sp>
        <p:nvSpPr>
          <p:cNvPr id="295938" name="Rectangle 2">
            <a:extLst>
              <a:ext uri="{FF2B5EF4-FFF2-40B4-BE49-F238E27FC236}">
                <a16:creationId xmlns:a16="http://schemas.microsoft.com/office/drawing/2014/main" xmlns="" id="{6720C90D-F47F-4F05-BFC1-ADD5276402A2}"/>
              </a:ext>
            </a:extLst>
          </p:cNvPr>
          <p:cNvSpPr>
            <a:spLocks noGrp="1" noChangeArrowheads="1"/>
          </p:cNvSpPr>
          <p:nvPr>
            <p:ph type="title"/>
          </p:nvPr>
        </p:nvSpPr>
        <p:spPr/>
        <p:txBody>
          <a:bodyPr/>
          <a:lstStyle/>
          <a:p>
            <a:r>
              <a:rPr lang="en-US" altLang="en-US" sz="2200"/>
              <a:t>Solid State Detector Basics (cont)</a:t>
            </a:r>
          </a:p>
        </p:txBody>
      </p:sp>
      <p:sp>
        <p:nvSpPr>
          <p:cNvPr id="295939" name="Rectangle 3">
            <a:extLst>
              <a:ext uri="{FF2B5EF4-FFF2-40B4-BE49-F238E27FC236}">
                <a16:creationId xmlns:a16="http://schemas.microsoft.com/office/drawing/2014/main" xmlns="" id="{31183EF7-3B99-42F8-ADCB-01D4901EB92E}"/>
              </a:ext>
            </a:extLst>
          </p:cNvPr>
          <p:cNvSpPr>
            <a:spLocks noGrp="1" noChangeArrowheads="1"/>
          </p:cNvSpPr>
          <p:nvPr>
            <p:ph type="body" idx="1"/>
          </p:nvPr>
        </p:nvSpPr>
        <p:spPr/>
        <p:txBody>
          <a:bodyPr>
            <a:normAutofit fontScale="85000" lnSpcReduction="20000"/>
          </a:bodyPr>
          <a:lstStyle/>
          <a:p>
            <a:r>
              <a:rPr lang="en-US" altLang="en-US"/>
              <a:t>The FPGA is responsible for controlling:</a:t>
            </a:r>
          </a:p>
          <a:p>
            <a:pPr lvl="1"/>
            <a:r>
              <a:rPr lang="en-US" altLang="en-US"/>
              <a:t>Threshold DAC</a:t>
            </a:r>
          </a:p>
          <a:p>
            <a:pPr lvl="1"/>
            <a:r>
              <a:rPr lang="en-US" altLang="en-US"/>
              <a:t>ADC</a:t>
            </a:r>
          </a:p>
          <a:p>
            <a:pPr lvl="2"/>
            <a:r>
              <a:rPr lang="en-US" altLang="en-US"/>
              <a:t>Wakeup signal</a:t>
            </a:r>
          </a:p>
          <a:p>
            <a:pPr lvl="2"/>
            <a:r>
              <a:rPr lang="en-US" altLang="en-US"/>
              <a:t>Conversion pulse</a:t>
            </a:r>
          </a:p>
          <a:p>
            <a:pPr lvl="2"/>
            <a:r>
              <a:rPr lang="en-US" altLang="en-US"/>
              <a:t>Readout of Pulse Height (PH)</a:t>
            </a:r>
          </a:p>
          <a:p>
            <a:pPr lvl="1"/>
            <a:r>
              <a:rPr lang="en-US" altLang="en-US"/>
              <a:t>Use PH value to read Energy Bin (EB) from LUT</a:t>
            </a:r>
          </a:p>
          <a:p>
            <a:pPr lvl="1"/>
            <a:r>
              <a:rPr lang="en-US" altLang="en-US"/>
              <a:t>Incrementing EB counter</a:t>
            </a:r>
          </a:p>
          <a:p>
            <a:pPr lvl="1"/>
            <a:r>
              <a:rPr lang="en-US" altLang="en-US"/>
              <a:t>Interface to Space Craft</a:t>
            </a:r>
          </a:p>
          <a:p>
            <a:pPr lvl="1"/>
            <a:r>
              <a:rPr lang="en-US" altLang="en-US"/>
              <a:t>Writing to Look Up Table (LUT)</a:t>
            </a:r>
          </a:p>
          <a:p>
            <a:pPr lvl="1"/>
            <a:r>
              <a:rPr lang="en-US" altLang="en-US"/>
              <a:t>MUX control</a:t>
            </a:r>
          </a:p>
          <a:p>
            <a:pPr lvl="1"/>
            <a:endParaRPr lang="en-US" altLang="en-US"/>
          </a:p>
        </p:txBody>
      </p:sp>
    </p:spTree>
    <p:extLst>
      <p:ext uri="{BB962C8B-B14F-4D97-AF65-F5344CB8AC3E}">
        <p14:creationId xmlns:p14="http://schemas.microsoft.com/office/powerpoint/2010/main" xmlns="" val="3337932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AF0F693-B484-45DF-BD92-8D1DD81C53D0}"/>
              </a:ext>
            </a:extLst>
          </p:cNvPr>
          <p:cNvSpPr>
            <a:spLocks noGrp="1"/>
          </p:cNvSpPr>
          <p:nvPr>
            <p:ph type="dt" sz="half" idx="10"/>
          </p:nvPr>
        </p:nvSpPr>
        <p:spPr/>
        <p:txBody>
          <a:bodyPr/>
          <a:lstStyle/>
          <a:p>
            <a:r>
              <a:rPr lang="en-US" altLang="en-US"/>
              <a:t>October 19-22</a:t>
            </a:r>
          </a:p>
        </p:txBody>
      </p:sp>
      <p:sp>
        <p:nvSpPr>
          <p:cNvPr id="5" name="Slide Number Placeholder 4">
            <a:extLst>
              <a:ext uri="{FF2B5EF4-FFF2-40B4-BE49-F238E27FC236}">
                <a16:creationId xmlns:a16="http://schemas.microsoft.com/office/drawing/2014/main" xmlns="" id="{76E71F8B-B608-4404-90EC-8E6A92EE9ECD}"/>
              </a:ext>
            </a:extLst>
          </p:cNvPr>
          <p:cNvSpPr>
            <a:spLocks noGrp="1"/>
          </p:cNvSpPr>
          <p:nvPr>
            <p:ph type="sldNum" sz="quarter" idx="11"/>
          </p:nvPr>
        </p:nvSpPr>
        <p:spPr/>
        <p:txBody>
          <a:bodyPr/>
          <a:lstStyle/>
          <a:p>
            <a:fld id="{17F49229-9D24-4F32-B751-8C91A70BD201}" type="slidenum">
              <a:rPr lang="en-US" altLang="en-US"/>
              <a:pPr/>
              <a:t>92</a:t>
            </a:fld>
            <a:endParaRPr lang="en-US" altLang="en-US"/>
          </a:p>
        </p:txBody>
      </p:sp>
      <p:sp>
        <p:nvSpPr>
          <p:cNvPr id="208898" name="Rectangle 2">
            <a:extLst>
              <a:ext uri="{FF2B5EF4-FFF2-40B4-BE49-F238E27FC236}">
                <a16:creationId xmlns:a16="http://schemas.microsoft.com/office/drawing/2014/main" xmlns="" id="{1062E6D4-BD12-421B-9E84-9BE4A332521E}"/>
              </a:ext>
            </a:extLst>
          </p:cNvPr>
          <p:cNvSpPr>
            <a:spLocks noGrp="1" noChangeArrowheads="1"/>
          </p:cNvSpPr>
          <p:nvPr>
            <p:ph type="title"/>
          </p:nvPr>
        </p:nvSpPr>
        <p:spPr/>
        <p:txBody>
          <a:bodyPr/>
          <a:lstStyle/>
          <a:p>
            <a:r>
              <a:rPr lang="en-US" altLang="en-US" sz="2200"/>
              <a:t>Other detector types</a:t>
            </a:r>
          </a:p>
        </p:txBody>
      </p:sp>
      <p:sp>
        <p:nvSpPr>
          <p:cNvPr id="208899" name="Rectangle 3">
            <a:extLst>
              <a:ext uri="{FF2B5EF4-FFF2-40B4-BE49-F238E27FC236}">
                <a16:creationId xmlns:a16="http://schemas.microsoft.com/office/drawing/2014/main" xmlns="" id="{B98B4242-E17B-492B-B295-C1C08470F04D}"/>
              </a:ext>
            </a:extLst>
          </p:cNvPr>
          <p:cNvSpPr>
            <a:spLocks noGrp="1" noChangeArrowheads="1"/>
          </p:cNvSpPr>
          <p:nvPr>
            <p:ph type="body" idx="1"/>
          </p:nvPr>
        </p:nvSpPr>
        <p:spPr/>
        <p:txBody>
          <a:bodyPr>
            <a:normAutofit fontScale="77500" lnSpcReduction="20000"/>
          </a:bodyPr>
          <a:lstStyle/>
          <a:p>
            <a:pPr>
              <a:lnSpc>
                <a:spcPct val="80000"/>
              </a:lnSpc>
            </a:pPr>
            <a:r>
              <a:rPr lang="en-US" altLang="en-US" sz="2100"/>
              <a:t>Scintillators</a:t>
            </a:r>
          </a:p>
          <a:p>
            <a:pPr lvl="1">
              <a:lnSpc>
                <a:spcPct val="80000"/>
              </a:lnSpc>
            </a:pPr>
            <a:r>
              <a:rPr lang="en-US" altLang="en-US" sz="2000"/>
              <a:t>Emit light when charged particle traverses the material.</a:t>
            </a:r>
          </a:p>
          <a:p>
            <a:pPr lvl="1">
              <a:lnSpc>
                <a:spcPct val="80000"/>
              </a:lnSpc>
            </a:pPr>
            <a:r>
              <a:rPr lang="en-US" altLang="en-US" sz="2000"/>
              <a:t>Light output is approximately linear with deposited energy</a:t>
            </a:r>
          </a:p>
          <a:p>
            <a:pPr lvl="1">
              <a:lnSpc>
                <a:spcPct val="80000"/>
              </a:lnSpc>
            </a:pPr>
            <a:r>
              <a:rPr lang="en-US" altLang="en-US" sz="2000"/>
              <a:t>Light is typically collected with a photomultiplier</a:t>
            </a:r>
          </a:p>
          <a:p>
            <a:pPr lvl="1">
              <a:lnSpc>
                <a:spcPct val="80000"/>
              </a:lnSpc>
            </a:pPr>
            <a:r>
              <a:rPr lang="en-US" altLang="en-US" sz="2000"/>
              <a:t>Easily shaped to accommodate instrument requirements</a:t>
            </a:r>
          </a:p>
          <a:p>
            <a:pPr lvl="1">
              <a:lnSpc>
                <a:spcPct val="80000"/>
              </a:lnSpc>
            </a:pPr>
            <a:r>
              <a:rPr lang="en-US" altLang="en-US" sz="2000"/>
              <a:t>Relatively poor energy resolution</a:t>
            </a:r>
          </a:p>
          <a:p>
            <a:pPr lvl="1">
              <a:lnSpc>
                <a:spcPct val="80000"/>
              </a:lnSpc>
            </a:pPr>
            <a:r>
              <a:rPr lang="en-US" altLang="en-US" sz="2000"/>
              <a:t>Often used as active shielding (veto device) or as final stop for very energetic particles (cosmic rays)</a:t>
            </a:r>
          </a:p>
          <a:p>
            <a:pPr lvl="1">
              <a:lnSpc>
                <a:spcPct val="80000"/>
              </a:lnSpc>
            </a:pPr>
            <a:r>
              <a:rPr lang="en-US" altLang="en-US" sz="2000"/>
              <a:t>Two Classes:</a:t>
            </a:r>
          </a:p>
          <a:p>
            <a:pPr lvl="2">
              <a:lnSpc>
                <a:spcPct val="80000"/>
              </a:lnSpc>
            </a:pPr>
            <a:r>
              <a:rPr lang="en-US" altLang="en-US" sz="1800"/>
              <a:t>Inorganic (Ionic crystals, ie. NaI is very common)</a:t>
            </a:r>
          </a:p>
          <a:p>
            <a:pPr lvl="3">
              <a:lnSpc>
                <a:spcPct val="80000"/>
              </a:lnSpc>
            </a:pPr>
            <a:r>
              <a:rPr lang="en-US" altLang="en-US" sz="1600"/>
              <a:t>High stopping power (high Z)</a:t>
            </a:r>
          </a:p>
          <a:p>
            <a:pPr lvl="2">
              <a:lnSpc>
                <a:spcPct val="80000"/>
              </a:lnSpc>
            </a:pPr>
            <a:r>
              <a:rPr lang="en-US" altLang="en-US" sz="1800"/>
              <a:t>Organic  (plastics)</a:t>
            </a:r>
          </a:p>
          <a:p>
            <a:pPr lvl="3">
              <a:lnSpc>
                <a:spcPct val="80000"/>
              </a:lnSpc>
            </a:pPr>
            <a:r>
              <a:rPr lang="en-US" altLang="en-US" sz="1600"/>
              <a:t>Generally have low stopping power</a:t>
            </a:r>
          </a:p>
          <a:p>
            <a:pPr lvl="3">
              <a:lnSpc>
                <a:spcPct val="80000"/>
              </a:lnSpc>
            </a:pPr>
            <a:r>
              <a:rPr lang="en-US" altLang="en-US" sz="1600"/>
              <a:t>Very fast (good for coincidence events)</a:t>
            </a:r>
          </a:p>
          <a:p>
            <a:pPr>
              <a:lnSpc>
                <a:spcPct val="80000"/>
              </a:lnSpc>
            </a:pPr>
            <a:r>
              <a:rPr lang="en-US" altLang="en-US" sz="2100"/>
              <a:t>Cherenkov Detectors</a:t>
            </a:r>
          </a:p>
          <a:p>
            <a:pPr lvl="1">
              <a:lnSpc>
                <a:spcPct val="80000"/>
              </a:lnSpc>
            </a:pPr>
            <a:r>
              <a:rPr lang="en-US" altLang="en-US" sz="2000"/>
              <a:t>Utilizes Cherenkov radiation emitted when a particle travels faster than speed of light in that medium (extremely relativistic particles only)</a:t>
            </a:r>
          </a:p>
        </p:txBody>
      </p:sp>
    </p:spTree>
    <p:extLst>
      <p:ext uri="{BB962C8B-B14F-4D97-AF65-F5344CB8AC3E}">
        <p14:creationId xmlns:p14="http://schemas.microsoft.com/office/powerpoint/2010/main" xmlns="" val="2658093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xmlns="" id="{D48F0CE5-0707-4D24-AD3B-23D9580979FD}"/>
              </a:ext>
            </a:extLst>
          </p:cNvPr>
          <p:cNvSpPr>
            <a:spLocks noGrp="1"/>
          </p:cNvSpPr>
          <p:nvPr>
            <p:ph type="dt" sz="half" idx="10"/>
          </p:nvPr>
        </p:nvSpPr>
        <p:spPr/>
        <p:txBody>
          <a:bodyPr/>
          <a:lstStyle/>
          <a:p>
            <a:r>
              <a:rPr lang="en-US" altLang="en-US"/>
              <a:t>October 19-22</a:t>
            </a:r>
          </a:p>
        </p:txBody>
      </p:sp>
      <p:sp>
        <p:nvSpPr>
          <p:cNvPr id="10" name="Slide Number Placeholder 4">
            <a:extLst>
              <a:ext uri="{FF2B5EF4-FFF2-40B4-BE49-F238E27FC236}">
                <a16:creationId xmlns:a16="http://schemas.microsoft.com/office/drawing/2014/main" xmlns="" id="{89842740-759E-4505-A3BD-8003B5718D90}"/>
              </a:ext>
            </a:extLst>
          </p:cNvPr>
          <p:cNvSpPr>
            <a:spLocks noGrp="1"/>
          </p:cNvSpPr>
          <p:nvPr>
            <p:ph type="sldNum" sz="quarter" idx="11"/>
          </p:nvPr>
        </p:nvSpPr>
        <p:spPr/>
        <p:txBody>
          <a:bodyPr/>
          <a:lstStyle/>
          <a:p>
            <a:fld id="{41943B59-1E54-454B-A3AE-51A79E0D2A8E}" type="slidenum">
              <a:rPr lang="en-US" altLang="en-US"/>
              <a:pPr/>
              <a:t>93</a:t>
            </a:fld>
            <a:endParaRPr lang="en-US" altLang="en-US"/>
          </a:p>
        </p:txBody>
      </p:sp>
      <p:sp>
        <p:nvSpPr>
          <p:cNvPr id="60418" name="Rectangle 2">
            <a:extLst>
              <a:ext uri="{FF2B5EF4-FFF2-40B4-BE49-F238E27FC236}">
                <a16:creationId xmlns:a16="http://schemas.microsoft.com/office/drawing/2014/main" xmlns="" id="{31946CDA-FB7E-4204-B2E1-DD7523B3F1EE}"/>
              </a:ext>
            </a:extLst>
          </p:cNvPr>
          <p:cNvSpPr>
            <a:spLocks noGrp="1" noChangeArrowheads="1"/>
          </p:cNvSpPr>
          <p:nvPr>
            <p:ph type="title"/>
          </p:nvPr>
        </p:nvSpPr>
        <p:spPr/>
        <p:txBody>
          <a:bodyPr/>
          <a:lstStyle/>
          <a:p>
            <a:r>
              <a:rPr lang="en-US" altLang="en-US" sz="2200"/>
              <a:t>The AMPTEK preamplifier</a:t>
            </a:r>
          </a:p>
        </p:txBody>
      </p:sp>
      <p:sp>
        <p:nvSpPr>
          <p:cNvPr id="60419" name="Rectangle 3">
            <a:extLst>
              <a:ext uri="{FF2B5EF4-FFF2-40B4-BE49-F238E27FC236}">
                <a16:creationId xmlns:a16="http://schemas.microsoft.com/office/drawing/2014/main" xmlns="" id="{5BDD956C-AEFA-4E67-ACDF-CE93C6077E1B}"/>
              </a:ext>
            </a:extLst>
          </p:cNvPr>
          <p:cNvSpPr>
            <a:spLocks noGrp="1" noChangeArrowheads="1"/>
          </p:cNvSpPr>
          <p:nvPr>
            <p:ph type="body" idx="1"/>
          </p:nvPr>
        </p:nvSpPr>
        <p:spPr/>
        <p:txBody>
          <a:bodyPr/>
          <a:lstStyle/>
          <a:p>
            <a:endParaRPr lang="en-US" altLang="en-US"/>
          </a:p>
        </p:txBody>
      </p:sp>
      <p:pic>
        <p:nvPicPr>
          <p:cNvPr id="60420" name="Picture 4">
            <a:extLst>
              <a:ext uri="{FF2B5EF4-FFF2-40B4-BE49-F238E27FC236}">
                <a16:creationId xmlns:a16="http://schemas.microsoft.com/office/drawing/2014/main" xmlns="" id="{E76AEBF6-55B4-4034-81BC-52B90A4AA01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77001" y="1295400"/>
            <a:ext cx="2905125"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421" name="Picture 5">
            <a:extLst>
              <a:ext uri="{FF2B5EF4-FFF2-40B4-BE49-F238E27FC236}">
                <a16:creationId xmlns:a16="http://schemas.microsoft.com/office/drawing/2014/main" xmlns="" id="{9FE5A146-8D91-4238-979A-B0F409FDFBE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0" y="3505201"/>
            <a:ext cx="3486150" cy="2085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422" name="Picture 6">
            <a:extLst>
              <a:ext uri="{FF2B5EF4-FFF2-40B4-BE49-F238E27FC236}">
                <a16:creationId xmlns:a16="http://schemas.microsoft.com/office/drawing/2014/main" xmlns="" id="{E8E14C5A-CACF-48FD-89E4-D1BC56FB4BA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43400" y="1752601"/>
            <a:ext cx="1828800" cy="195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423" name="Picture 7">
            <a:extLst>
              <a:ext uri="{FF2B5EF4-FFF2-40B4-BE49-F238E27FC236}">
                <a16:creationId xmlns:a16="http://schemas.microsoft.com/office/drawing/2014/main" xmlns="" id="{8A9EBF6F-4652-43C1-8261-892BCA955F0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67000" y="4876801"/>
            <a:ext cx="6553200" cy="159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424" name="Picture 8">
            <a:extLst>
              <a:ext uri="{FF2B5EF4-FFF2-40B4-BE49-F238E27FC236}">
                <a16:creationId xmlns:a16="http://schemas.microsoft.com/office/drawing/2014/main" xmlns="" id="{F10C9C0F-DB53-474F-9654-AB5DA52E1002}"/>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429125" y="2200275"/>
            <a:ext cx="3333750" cy="245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563026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xmlns="" id="{558DC44D-60CA-41FD-BE92-79802462E275}"/>
              </a:ext>
            </a:extLst>
          </p:cNvPr>
          <p:cNvSpPr>
            <a:spLocks noGrp="1"/>
          </p:cNvSpPr>
          <p:nvPr>
            <p:ph type="dt" sz="half" idx="10"/>
          </p:nvPr>
        </p:nvSpPr>
        <p:spPr/>
        <p:txBody>
          <a:bodyPr/>
          <a:lstStyle/>
          <a:p>
            <a:r>
              <a:rPr lang="en-US" altLang="en-US"/>
              <a:t>October 19-22</a:t>
            </a:r>
          </a:p>
        </p:txBody>
      </p:sp>
      <p:sp>
        <p:nvSpPr>
          <p:cNvPr id="6" name="Slide Number Placeholder 4">
            <a:extLst>
              <a:ext uri="{FF2B5EF4-FFF2-40B4-BE49-F238E27FC236}">
                <a16:creationId xmlns:a16="http://schemas.microsoft.com/office/drawing/2014/main" xmlns="" id="{DA3E2718-A076-4D08-988F-E2DF2D7957FC}"/>
              </a:ext>
            </a:extLst>
          </p:cNvPr>
          <p:cNvSpPr>
            <a:spLocks noGrp="1"/>
          </p:cNvSpPr>
          <p:nvPr>
            <p:ph type="sldNum" sz="quarter" idx="11"/>
          </p:nvPr>
        </p:nvSpPr>
        <p:spPr/>
        <p:txBody>
          <a:bodyPr/>
          <a:lstStyle/>
          <a:p>
            <a:fld id="{09787CF1-6A26-4379-A98B-72BA3783D087}" type="slidenum">
              <a:rPr lang="en-US" altLang="en-US"/>
              <a:pPr/>
              <a:t>94</a:t>
            </a:fld>
            <a:endParaRPr lang="en-US" altLang="en-US"/>
          </a:p>
        </p:txBody>
      </p:sp>
      <p:sp>
        <p:nvSpPr>
          <p:cNvPr id="61442" name="Rectangle 2">
            <a:extLst>
              <a:ext uri="{FF2B5EF4-FFF2-40B4-BE49-F238E27FC236}">
                <a16:creationId xmlns:a16="http://schemas.microsoft.com/office/drawing/2014/main" xmlns="" id="{5CE3EB95-B2D6-4BB4-B618-EE1B6F0B5082}"/>
              </a:ext>
            </a:extLst>
          </p:cNvPr>
          <p:cNvSpPr>
            <a:spLocks noGrp="1" noChangeArrowheads="1"/>
          </p:cNvSpPr>
          <p:nvPr>
            <p:ph type="title"/>
          </p:nvPr>
        </p:nvSpPr>
        <p:spPr/>
        <p:txBody>
          <a:bodyPr/>
          <a:lstStyle/>
          <a:p>
            <a:endParaRPr lang="en-US" altLang="en-US"/>
          </a:p>
        </p:txBody>
      </p:sp>
      <p:sp>
        <p:nvSpPr>
          <p:cNvPr id="61443" name="Rectangle 3">
            <a:extLst>
              <a:ext uri="{FF2B5EF4-FFF2-40B4-BE49-F238E27FC236}">
                <a16:creationId xmlns:a16="http://schemas.microsoft.com/office/drawing/2014/main" xmlns="" id="{D9ADB3A4-5BB7-4852-BB53-BFD34FA4A543}"/>
              </a:ext>
            </a:extLst>
          </p:cNvPr>
          <p:cNvSpPr>
            <a:spLocks noGrp="1" noChangeArrowheads="1"/>
          </p:cNvSpPr>
          <p:nvPr>
            <p:ph type="body" idx="1"/>
          </p:nvPr>
        </p:nvSpPr>
        <p:spPr>
          <a:xfrm>
            <a:off x="1451579" y="2015732"/>
            <a:ext cx="3641531" cy="3450613"/>
          </a:xfrm>
        </p:spPr>
        <p:txBody>
          <a:bodyPr/>
          <a:lstStyle/>
          <a:p>
            <a:r>
              <a:rPr lang="en-US" altLang="en-US" dirty="0"/>
              <a:t>Often tradeoffs in shaping time, capacitance, and other factors affecting noise performance</a:t>
            </a:r>
          </a:p>
        </p:txBody>
      </p:sp>
      <p:pic>
        <p:nvPicPr>
          <p:cNvPr id="61444" name="Picture 4">
            <a:extLst>
              <a:ext uri="{FF2B5EF4-FFF2-40B4-BE49-F238E27FC236}">
                <a16:creationId xmlns:a16="http://schemas.microsoft.com/office/drawing/2014/main" xmlns="" id="{F9FC78EF-02A5-4B6D-8C47-99677BDA122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57800" y="1656345"/>
            <a:ext cx="57150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66803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xmlns="" id="{99B538F9-8EB1-4046-B831-2F2AD05E948E}"/>
              </a:ext>
            </a:extLst>
          </p:cNvPr>
          <p:cNvSpPr>
            <a:spLocks noGrp="1"/>
          </p:cNvSpPr>
          <p:nvPr>
            <p:ph type="dt" sz="half" idx="10"/>
          </p:nvPr>
        </p:nvSpPr>
        <p:spPr/>
        <p:txBody>
          <a:bodyPr/>
          <a:lstStyle/>
          <a:p>
            <a:r>
              <a:rPr lang="en-US" altLang="en-US"/>
              <a:t>October 19-22</a:t>
            </a:r>
          </a:p>
        </p:txBody>
      </p:sp>
      <p:sp>
        <p:nvSpPr>
          <p:cNvPr id="6" name="Slide Number Placeholder 4">
            <a:extLst>
              <a:ext uri="{FF2B5EF4-FFF2-40B4-BE49-F238E27FC236}">
                <a16:creationId xmlns:a16="http://schemas.microsoft.com/office/drawing/2014/main" xmlns="" id="{C5640A9D-127C-4ED8-8CC7-EA95E80264B5}"/>
              </a:ext>
            </a:extLst>
          </p:cNvPr>
          <p:cNvSpPr>
            <a:spLocks noGrp="1"/>
          </p:cNvSpPr>
          <p:nvPr>
            <p:ph type="sldNum" sz="quarter" idx="11"/>
          </p:nvPr>
        </p:nvSpPr>
        <p:spPr/>
        <p:txBody>
          <a:bodyPr/>
          <a:lstStyle/>
          <a:p>
            <a:fld id="{6148D883-272F-4BE5-B1B0-6AB61442CA10}" type="slidenum">
              <a:rPr lang="en-US" altLang="en-US"/>
              <a:pPr/>
              <a:t>95</a:t>
            </a:fld>
            <a:endParaRPr lang="en-US" altLang="en-US"/>
          </a:p>
        </p:txBody>
      </p:sp>
      <p:sp>
        <p:nvSpPr>
          <p:cNvPr id="62466" name="Rectangle 2">
            <a:extLst>
              <a:ext uri="{FF2B5EF4-FFF2-40B4-BE49-F238E27FC236}">
                <a16:creationId xmlns:a16="http://schemas.microsoft.com/office/drawing/2014/main" xmlns="" id="{34FC4E55-939A-4EF9-BFD0-C75F8DF0E419}"/>
              </a:ext>
            </a:extLst>
          </p:cNvPr>
          <p:cNvSpPr>
            <a:spLocks noGrp="1" noChangeArrowheads="1"/>
          </p:cNvSpPr>
          <p:nvPr>
            <p:ph type="title"/>
          </p:nvPr>
        </p:nvSpPr>
        <p:spPr/>
        <p:txBody>
          <a:bodyPr/>
          <a:lstStyle/>
          <a:p>
            <a:r>
              <a:rPr lang="en-US" altLang="en-US" sz="2200"/>
              <a:t>Instrument Electronics</a:t>
            </a:r>
          </a:p>
        </p:txBody>
      </p:sp>
      <p:sp>
        <p:nvSpPr>
          <p:cNvPr id="62467" name="Rectangle 3">
            <a:extLst>
              <a:ext uri="{FF2B5EF4-FFF2-40B4-BE49-F238E27FC236}">
                <a16:creationId xmlns:a16="http://schemas.microsoft.com/office/drawing/2014/main" xmlns="" id="{9D12BB8F-9B26-49C3-8D51-982AD1F4F0D9}"/>
              </a:ext>
            </a:extLst>
          </p:cNvPr>
          <p:cNvSpPr>
            <a:spLocks noGrp="1" noChangeArrowheads="1"/>
          </p:cNvSpPr>
          <p:nvPr>
            <p:ph type="body" idx="1"/>
          </p:nvPr>
        </p:nvSpPr>
        <p:spPr/>
        <p:txBody>
          <a:bodyPr/>
          <a:lstStyle/>
          <a:p>
            <a:endParaRPr lang="en-US" altLang="en-US"/>
          </a:p>
        </p:txBody>
      </p:sp>
      <p:pic>
        <p:nvPicPr>
          <p:cNvPr id="62468" name="Picture 4">
            <a:extLst>
              <a:ext uri="{FF2B5EF4-FFF2-40B4-BE49-F238E27FC236}">
                <a16:creationId xmlns:a16="http://schemas.microsoft.com/office/drawing/2014/main" xmlns="" id="{2D1C7BCF-7BB3-492E-8E94-A0E12DB8DBD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05089" y="2066925"/>
            <a:ext cx="6981825" cy="272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944576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xmlns="" id="{8A9BCE24-F907-4CF3-B1EB-369EF2FA2133}"/>
              </a:ext>
            </a:extLst>
          </p:cNvPr>
          <p:cNvSpPr>
            <a:spLocks noGrp="1"/>
          </p:cNvSpPr>
          <p:nvPr>
            <p:ph type="sldNum" sz="quarter" idx="11"/>
          </p:nvPr>
        </p:nvSpPr>
        <p:spPr/>
        <p:txBody>
          <a:bodyPr/>
          <a:lstStyle/>
          <a:p>
            <a:fld id="{9750BD72-D305-4571-9D78-52EFEDA1DD37}" type="slidenum">
              <a:rPr lang="en-US" altLang="en-US"/>
              <a:pPr/>
              <a:t>96</a:t>
            </a:fld>
            <a:endParaRPr lang="en-US" altLang="en-US"/>
          </a:p>
        </p:txBody>
      </p:sp>
      <p:sp>
        <p:nvSpPr>
          <p:cNvPr id="328708" name="Rectangle 4">
            <a:extLst>
              <a:ext uri="{FF2B5EF4-FFF2-40B4-BE49-F238E27FC236}">
                <a16:creationId xmlns:a16="http://schemas.microsoft.com/office/drawing/2014/main" xmlns="" id="{E0FFF18F-405A-4CF4-88DD-7E85963BE8E9}"/>
              </a:ext>
            </a:extLst>
          </p:cNvPr>
          <p:cNvSpPr>
            <a:spLocks noGrp="1" noChangeArrowheads="1"/>
          </p:cNvSpPr>
          <p:nvPr>
            <p:ph type="title"/>
          </p:nvPr>
        </p:nvSpPr>
        <p:spPr/>
        <p:txBody>
          <a:bodyPr/>
          <a:lstStyle/>
          <a:p>
            <a:endParaRPr lang="en-US" altLang="en-US" dirty="0"/>
          </a:p>
        </p:txBody>
      </p:sp>
      <p:sp>
        <p:nvSpPr>
          <p:cNvPr id="328709" name="Rectangle 5">
            <a:extLst>
              <a:ext uri="{FF2B5EF4-FFF2-40B4-BE49-F238E27FC236}">
                <a16:creationId xmlns:a16="http://schemas.microsoft.com/office/drawing/2014/main" xmlns="" id="{59F4B7A5-FDFE-4AED-99F4-FCA5F8110EC2}"/>
              </a:ext>
            </a:extLst>
          </p:cNvPr>
          <p:cNvSpPr>
            <a:spLocks noChangeArrowheads="1"/>
          </p:cNvSpPr>
          <p:nvPr/>
        </p:nvSpPr>
        <p:spPr bwMode="auto">
          <a:xfrm>
            <a:off x="2133600" y="1387475"/>
            <a:ext cx="3435350" cy="3976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1383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5955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0527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509963" indent="-339725" fontAlgn="base">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nSpc>
                <a:spcPct val="80000"/>
              </a:lnSpc>
            </a:pPr>
            <a:r>
              <a:rPr lang="en-US" altLang="en-US" sz="1100" b="1" dirty="0"/>
              <a:t>Solar Wind Plasma Electron Analyzer (SWEA)</a:t>
            </a:r>
            <a:br>
              <a:rPr lang="en-US" altLang="en-US" sz="1100" b="1" dirty="0"/>
            </a:br>
            <a:r>
              <a:rPr lang="en-US" altLang="en-US" sz="1100" b="1" dirty="0"/>
              <a:t>CESR, UC Berkeley</a:t>
            </a:r>
          </a:p>
          <a:p>
            <a:pPr>
              <a:lnSpc>
                <a:spcPct val="80000"/>
              </a:lnSpc>
            </a:pPr>
            <a:r>
              <a:rPr lang="en-US" altLang="en-US" sz="1100" dirty="0"/>
              <a:t>SWEA is designed to measure the distribution function of the solar wind core and halo electrons from below an eV to several keV, with high spectral and angular resolution over practically the full spherical range. This capability allows the distinction between these components in detail during both undisturbed periods and the passage of CME generated disturbances, when the interplanetary field rotates far out of the ecliptic plane. SWEA consists of a hemispherical top-hat electrostatic analyzer (ESA) that provides a 360 deg. field of view in a plane, combined with electrostatic deflectors to provide nearly 4 pi coverage when SWEA is mounted at the end of the STEREO boom. The inner plate radius is 3.75 cm and the plate separation is 0.28 cm. The resulting energy resolution </a:t>
            </a:r>
            <a:r>
              <a:rPr lang="en-US" altLang="en-US" sz="1100" dirty="0" err="1"/>
              <a:t>dE</a:t>
            </a:r>
            <a:r>
              <a:rPr lang="en-US" altLang="en-US" sz="1100" dirty="0"/>
              <a:t>/E is 18%, and the geometric factor is 0.01 cm2 </a:t>
            </a:r>
            <a:r>
              <a:rPr lang="en-US" altLang="en-US" sz="1100" dirty="0" err="1"/>
              <a:t>ster</a:t>
            </a:r>
            <a:r>
              <a:rPr lang="en-US" altLang="en-US" sz="1100" dirty="0"/>
              <a:t> E (eV). SWEA compensates for the effects of spacecraft potential on the lowest energy particles by having an outer hemisphere that can be biased according to the plasma density measured by the PLASTIC solar wind ion instrument.</a:t>
            </a:r>
          </a:p>
        </p:txBody>
      </p:sp>
      <p:pic>
        <p:nvPicPr>
          <p:cNvPr id="328710" name="Picture 6" descr="SWEA">
            <a:extLst>
              <a:ext uri="{FF2B5EF4-FFF2-40B4-BE49-F238E27FC236}">
                <a16:creationId xmlns:a16="http://schemas.microsoft.com/office/drawing/2014/main" xmlns="" id="{1B133163-2430-40C1-ADC2-6655FD24177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53200" y="1219200"/>
            <a:ext cx="3481388" cy="4648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ate Placeholder 3">
            <a:extLst>
              <a:ext uri="{FF2B5EF4-FFF2-40B4-BE49-F238E27FC236}">
                <a16:creationId xmlns:a16="http://schemas.microsoft.com/office/drawing/2014/main" xmlns="" id="{88225887-593C-4418-9C3E-F1C24AB7BEA6}"/>
              </a:ext>
            </a:extLst>
          </p:cNvPr>
          <p:cNvSpPr>
            <a:spLocks noGrp="1"/>
          </p:cNvSpPr>
          <p:nvPr>
            <p:ph type="dt" sz="half" idx="10"/>
          </p:nvPr>
        </p:nvSpPr>
        <p:spPr/>
        <p:txBody>
          <a:bodyPr/>
          <a:lstStyle/>
          <a:p>
            <a:r>
              <a:rPr lang="en-US" altLang="en-US"/>
              <a:t>October 19-22</a:t>
            </a:r>
          </a:p>
        </p:txBody>
      </p:sp>
      <p:sp>
        <p:nvSpPr>
          <p:cNvPr id="42" name="Slide Number Placeholder 4">
            <a:extLst>
              <a:ext uri="{FF2B5EF4-FFF2-40B4-BE49-F238E27FC236}">
                <a16:creationId xmlns:a16="http://schemas.microsoft.com/office/drawing/2014/main" xmlns="" id="{E7DC3DBD-6800-4CCF-BD9A-D1E5067C736F}"/>
              </a:ext>
            </a:extLst>
          </p:cNvPr>
          <p:cNvSpPr>
            <a:spLocks noGrp="1"/>
          </p:cNvSpPr>
          <p:nvPr>
            <p:ph type="sldNum" sz="quarter" idx="11"/>
          </p:nvPr>
        </p:nvSpPr>
        <p:spPr/>
        <p:txBody>
          <a:bodyPr/>
          <a:lstStyle/>
          <a:p>
            <a:fld id="{303A3D83-FF62-4B52-9F1F-40C45692B43E}" type="slidenum">
              <a:rPr lang="en-US" altLang="en-US"/>
              <a:pPr/>
              <a:t>97</a:t>
            </a:fld>
            <a:endParaRPr lang="en-US" altLang="en-US"/>
          </a:p>
        </p:txBody>
      </p:sp>
      <p:sp>
        <p:nvSpPr>
          <p:cNvPr id="286722" name="Rectangle 2">
            <a:extLst>
              <a:ext uri="{FF2B5EF4-FFF2-40B4-BE49-F238E27FC236}">
                <a16:creationId xmlns:a16="http://schemas.microsoft.com/office/drawing/2014/main" xmlns="" id="{EA233659-82EF-44B2-9CD2-D2969C020CA4}"/>
              </a:ext>
            </a:extLst>
          </p:cNvPr>
          <p:cNvSpPr>
            <a:spLocks noGrp="1" noChangeArrowheads="1"/>
          </p:cNvSpPr>
          <p:nvPr>
            <p:ph type="title"/>
          </p:nvPr>
        </p:nvSpPr>
        <p:spPr/>
        <p:txBody>
          <a:bodyPr/>
          <a:lstStyle/>
          <a:p>
            <a:r>
              <a:rPr lang="en-US" altLang="en-US" sz="2200"/>
              <a:t>Know your Plasma Environment</a:t>
            </a:r>
          </a:p>
        </p:txBody>
      </p:sp>
      <p:graphicFrame>
        <p:nvGraphicFramePr>
          <p:cNvPr id="286809" name="Group 89">
            <a:extLst>
              <a:ext uri="{FF2B5EF4-FFF2-40B4-BE49-F238E27FC236}">
                <a16:creationId xmlns:a16="http://schemas.microsoft.com/office/drawing/2014/main" xmlns="" id="{2C520B73-5419-469D-B0A0-D75E2F155D50}"/>
              </a:ext>
            </a:extLst>
          </p:cNvPr>
          <p:cNvGraphicFramePr>
            <a:graphicFrameLocks noGrp="1"/>
          </p:cNvGraphicFramePr>
          <p:nvPr>
            <p:ph idx="1"/>
            <p:extLst>
              <p:ext uri="{D42A27DB-BD31-4B8C-83A1-F6EECF244321}">
                <p14:modId xmlns:p14="http://schemas.microsoft.com/office/powerpoint/2010/main" xmlns="" val="2852922878"/>
              </p:ext>
            </p:extLst>
          </p:nvPr>
        </p:nvGraphicFramePr>
        <p:xfrm>
          <a:off x="1752600" y="990600"/>
          <a:ext cx="8686800" cy="4913294"/>
        </p:xfrm>
        <a:graphic>
          <a:graphicData uri="http://schemas.openxmlformats.org/drawingml/2006/table">
            <a:tbl>
              <a:tblPr/>
              <a:tblGrid>
                <a:gridCol w="1738313">
                  <a:extLst>
                    <a:ext uri="{9D8B030D-6E8A-4147-A177-3AD203B41FA5}">
                      <a16:colId xmlns:a16="http://schemas.microsoft.com/office/drawing/2014/main" xmlns="" val="3733292471"/>
                    </a:ext>
                  </a:extLst>
                </a:gridCol>
                <a:gridCol w="1736725">
                  <a:extLst>
                    <a:ext uri="{9D8B030D-6E8A-4147-A177-3AD203B41FA5}">
                      <a16:colId xmlns:a16="http://schemas.microsoft.com/office/drawing/2014/main" xmlns="" val="4278125148"/>
                    </a:ext>
                  </a:extLst>
                </a:gridCol>
                <a:gridCol w="1736725">
                  <a:extLst>
                    <a:ext uri="{9D8B030D-6E8A-4147-A177-3AD203B41FA5}">
                      <a16:colId xmlns:a16="http://schemas.microsoft.com/office/drawing/2014/main" xmlns="" val="524773316"/>
                    </a:ext>
                  </a:extLst>
                </a:gridCol>
                <a:gridCol w="1736725">
                  <a:extLst>
                    <a:ext uri="{9D8B030D-6E8A-4147-A177-3AD203B41FA5}">
                      <a16:colId xmlns:a16="http://schemas.microsoft.com/office/drawing/2014/main" xmlns="" val="2358932370"/>
                    </a:ext>
                  </a:extLst>
                </a:gridCol>
                <a:gridCol w="1738312">
                  <a:extLst>
                    <a:ext uri="{9D8B030D-6E8A-4147-A177-3AD203B41FA5}">
                      <a16:colId xmlns:a16="http://schemas.microsoft.com/office/drawing/2014/main" xmlns="" val="3396542098"/>
                    </a:ext>
                  </a:extLst>
                </a:gridCol>
              </a:tblGrid>
              <a:tr h="451022">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Environment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Electrons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Protons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Neutrals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Comments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80134562"/>
                  </a:ext>
                </a:extLst>
              </a:tr>
              <a:tr h="10668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Solar Wind (at 1 AU)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 ~0.1-100/cc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Mono-energetic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Beam (~1 keV)</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0 (mostly)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Photo-electrons are important</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High charge state 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65786035"/>
                  </a:ext>
                </a:extLst>
              </a:tr>
              <a:tr h="10668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Inner Magnetosphere</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(including  plasmasphere)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Nc~10-1000/cc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Tc&lt; 1 eV</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Nh~1 /cc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Th~100 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Nc~10-1000/cc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Tc&lt; 1 eV</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Nh~1 /cc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Th~100 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N~10^4/cc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T&lt;&lt;1eV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Multi temperature</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plasma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419690843"/>
                  </a:ext>
                </a:extLst>
              </a:tr>
              <a:tr h="10668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N~0.3/cc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T~1-10 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N~0.3/cc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T~6-60keV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N~0/cc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Multi temperature</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plasma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237549474"/>
                  </a:ext>
                </a:extLst>
              </a:tr>
              <a:tr h="10668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Low orbit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Energetic population is gone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Energetic population is</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gone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&gt;10^4/cc</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(Ram velocity)</a:t>
                      </a: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en-US" sz="1600" b="0" i="0" u="none" strike="noStrike" cap="none" normalizeH="0" baseline="0">
                          <a:ln>
                            <a:noFill/>
                          </a:ln>
                          <a:solidFill>
                            <a:schemeClr val="tx1"/>
                          </a:solidFill>
                          <a:effectLst/>
                          <a:latin typeface="Arial" panose="020B0604020202020204" pitchFamily="34" charset="0"/>
                        </a:rPr>
                        <a:t>ENA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016196238"/>
                  </a:ext>
                </a:extLst>
              </a:tr>
            </a:tbl>
          </a:graphicData>
        </a:graphic>
      </p:graphicFrame>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3709</TotalTime>
  <Words>5213</Words>
  <Application>Microsoft Office PowerPoint</Application>
  <PresentationFormat>Custom</PresentationFormat>
  <Paragraphs>813</Paragraphs>
  <Slides>97</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00" baseType="lpstr">
      <vt:lpstr>Gallery</vt:lpstr>
      <vt:lpstr>Equation</vt:lpstr>
      <vt:lpstr>Visio</vt:lpstr>
      <vt:lpstr>In-situ Satellite Measurements</vt:lpstr>
      <vt:lpstr>Outline</vt:lpstr>
      <vt:lpstr>Outline</vt:lpstr>
      <vt:lpstr>Outline</vt:lpstr>
      <vt:lpstr>Slide 5</vt:lpstr>
      <vt:lpstr>Particle Detectors</vt:lpstr>
      <vt:lpstr>Energy loss in Matter</vt:lpstr>
      <vt:lpstr>Energy Loss in Matter – Particles with mass</vt:lpstr>
      <vt:lpstr>Energy Loss in Matter</vt:lpstr>
      <vt:lpstr>Slide 10</vt:lpstr>
      <vt:lpstr>Slide 11</vt:lpstr>
      <vt:lpstr>Energy Loss in Matter -Electrons</vt:lpstr>
      <vt:lpstr>Energy Loss in Matter- Protons</vt:lpstr>
      <vt:lpstr>Energy Loss in MatTER</vt:lpstr>
      <vt:lpstr>Energy Loss in Matter - Alphas</vt:lpstr>
      <vt:lpstr>Energy Loss in Matter – Differences between electrons and ions</vt:lpstr>
      <vt:lpstr>Slide 17</vt:lpstr>
      <vt:lpstr>Simulation tools</vt:lpstr>
      <vt:lpstr>CASINO Simulation</vt:lpstr>
      <vt:lpstr>Ion simulation software</vt:lpstr>
      <vt:lpstr>TRIM Simulation -  30 keV</vt:lpstr>
      <vt:lpstr>TRIM/ SRIM ion simulation</vt:lpstr>
      <vt:lpstr>Simulation showing absorption in FOIL</vt:lpstr>
      <vt:lpstr>Energetic particle simulation tools</vt:lpstr>
      <vt:lpstr>Energetic particle simulation tools</vt:lpstr>
      <vt:lpstr>Summary of Particle interaction with matter</vt:lpstr>
      <vt:lpstr>Basic types of detectors</vt:lpstr>
      <vt:lpstr>Faraday Cups</vt:lpstr>
      <vt:lpstr>Faraday Cup to measure the Solar wind</vt:lpstr>
      <vt:lpstr>Faraday Cup for SPP</vt:lpstr>
      <vt:lpstr>Faraday Cup </vt:lpstr>
      <vt:lpstr>Channel Electron mulitipliers (CEMS)</vt:lpstr>
      <vt:lpstr>MicroChannel Plates</vt:lpstr>
      <vt:lpstr>Slide 34</vt:lpstr>
      <vt:lpstr>CEM   (and MCP) efficiency</vt:lpstr>
      <vt:lpstr>Electrostatic Analyzers</vt:lpstr>
      <vt:lpstr>ESA – Energy angle response</vt:lpstr>
      <vt:lpstr>ESA on a spinning spacecraft</vt:lpstr>
      <vt:lpstr>ESA with deflectors</vt:lpstr>
      <vt:lpstr>THEMIS Electrostatic AnalyzeR</vt:lpstr>
      <vt:lpstr>Combining ESA with TOF</vt:lpstr>
      <vt:lpstr>Energetic Particle Detectors</vt:lpstr>
      <vt:lpstr>Other Detectors  Continued…</vt:lpstr>
      <vt:lpstr>Solid State Detectors – Principle of operation</vt:lpstr>
      <vt:lpstr>Solid State Detector Basics</vt:lpstr>
      <vt:lpstr>Solid State Detector Basics  (Cont)</vt:lpstr>
      <vt:lpstr>Techniques to discriminate species with Solid State detectors</vt:lpstr>
      <vt:lpstr>THEMIS SST Sensor Unit Schematic</vt:lpstr>
      <vt:lpstr>Detector System</vt:lpstr>
      <vt:lpstr>Magnet System to sweep electrons out</vt:lpstr>
      <vt:lpstr>Magnetic spectrometers</vt:lpstr>
      <vt:lpstr>MagEIS</vt:lpstr>
      <vt:lpstr>ISIS on SPP</vt:lpstr>
      <vt:lpstr>Combining SSD with TOF</vt:lpstr>
      <vt:lpstr>What stacked si looks like on SPP</vt:lpstr>
      <vt:lpstr>LET</vt:lpstr>
      <vt:lpstr>E+B</vt:lpstr>
      <vt:lpstr>Conceptual Understanding</vt:lpstr>
      <vt:lpstr>Induction – Search Coil</vt:lpstr>
      <vt:lpstr>Search Coil</vt:lpstr>
      <vt:lpstr>What if search coil is on a spinning spacecraft?</vt:lpstr>
      <vt:lpstr>Search Coils (cont.)</vt:lpstr>
      <vt:lpstr>Fluxgates</vt:lpstr>
      <vt:lpstr>Hysteresis Curve</vt:lpstr>
      <vt:lpstr>Fluxgates</vt:lpstr>
      <vt:lpstr>Slide 66</vt:lpstr>
      <vt:lpstr>Fluxgate</vt:lpstr>
      <vt:lpstr>Slide 68</vt:lpstr>
      <vt:lpstr>Curlometery</vt:lpstr>
      <vt:lpstr>SPP FIELDS</vt:lpstr>
      <vt:lpstr>Use multiple sensors to optimize over frequency range</vt:lpstr>
      <vt:lpstr>Measuring E</vt:lpstr>
      <vt:lpstr>Slide 73</vt:lpstr>
      <vt:lpstr>Slide 74</vt:lpstr>
      <vt:lpstr>Design Considerations:  Sources of DC Errors</vt:lpstr>
      <vt:lpstr>EFW Sensor Electronic Design Motivation (in words)</vt:lpstr>
      <vt:lpstr>Electrical Block Diagram</vt:lpstr>
      <vt:lpstr>Diagram of E-Field Instrument Elements (THEMIS-EFI)</vt:lpstr>
      <vt:lpstr>Slide 79</vt:lpstr>
      <vt:lpstr>Sheath Model: R and C</vt:lpstr>
      <vt:lpstr>Sensor-Preamp-Cable response</vt:lpstr>
      <vt:lpstr>Response vs. Frequency</vt:lpstr>
      <vt:lpstr>What this looks like at SPP</vt:lpstr>
      <vt:lpstr>Slide 84</vt:lpstr>
      <vt:lpstr>Vsc vs. Ambient Density</vt:lpstr>
      <vt:lpstr>Thanks</vt:lpstr>
      <vt:lpstr>Spacecraft Wakes</vt:lpstr>
      <vt:lpstr>Measurement Requirements</vt:lpstr>
      <vt:lpstr>Slide 89</vt:lpstr>
      <vt:lpstr>Solid State Telescope examples –WIND EPACT</vt:lpstr>
      <vt:lpstr>Solid State Detector Basics (cont)</vt:lpstr>
      <vt:lpstr>Other detector types</vt:lpstr>
      <vt:lpstr>The AMPTEK preamplifier</vt:lpstr>
      <vt:lpstr>Slide 94</vt:lpstr>
      <vt:lpstr>Instrument Electronics</vt:lpstr>
      <vt:lpstr>Slide 96</vt:lpstr>
      <vt:lpstr>Know your Plasma Environment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In-situ Satellite Measurements</dc:title>
  <dc:creator>John Sample</dc:creator>
  <cp:lastModifiedBy>penguin</cp:lastModifiedBy>
  <cp:revision>66</cp:revision>
  <dcterms:created xsi:type="dcterms:W3CDTF">2019-07-23T16:21:11Z</dcterms:created>
  <dcterms:modified xsi:type="dcterms:W3CDTF">2019-08-23T14:11:43Z</dcterms:modified>
</cp:coreProperties>
</file>