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xlsx" ContentType="application/vnd.openxmlformats-officedocument.spreadsheetml.sheet"/>
  <Default Extension="gif" ContentType="image/gi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0"/>
  </p:notesMasterIdLst>
  <p:sldIdLst>
    <p:sldId id="274" r:id="rId2"/>
    <p:sldId id="298" r:id="rId3"/>
    <p:sldId id="299" r:id="rId4"/>
    <p:sldId id="300" r:id="rId5"/>
    <p:sldId id="277" r:id="rId6"/>
    <p:sldId id="291" r:id="rId7"/>
    <p:sldId id="293" r:id="rId8"/>
    <p:sldId id="292" r:id="rId9"/>
    <p:sldId id="272" r:id="rId10"/>
    <p:sldId id="259" r:id="rId11"/>
    <p:sldId id="275" r:id="rId12"/>
    <p:sldId id="262" r:id="rId13"/>
    <p:sldId id="263" r:id="rId14"/>
    <p:sldId id="296" r:id="rId15"/>
    <p:sldId id="265" r:id="rId16"/>
    <p:sldId id="290" r:id="rId17"/>
    <p:sldId id="289" r:id="rId18"/>
    <p:sldId id="279" r:id="rId19"/>
  </p:sldIdLst>
  <p:sldSz cx="9144000" cy="6858000" type="screen4x3"/>
  <p:notesSz cx="6946900" cy="92202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753" autoAdjust="0"/>
  </p:normalViewPr>
  <p:slideViewPr>
    <p:cSldViewPr>
      <p:cViewPr varScale="1">
        <p:scale>
          <a:sx n="99" d="100"/>
          <a:sy n="99" d="100"/>
        </p:scale>
        <p:origin x="-640" y="-10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notesMaster" Target="notesMasters/notesMaster1.xml"/><Relationship Id="rId21" Type="http://schemas.openxmlformats.org/officeDocument/2006/relationships/printerSettings" Target="printerSettings/printerSettings1.bin"/><Relationship Id="rId22" Type="http://schemas.openxmlformats.org/officeDocument/2006/relationships/presProps" Target="presProps.xml"/><Relationship Id="rId23" Type="http://schemas.openxmlformats.org/officeDocument/2006/relationships/viewProps" Target="viewProps.xml"/><Relationship Id="rId24" Type="http://schemas.openxmlformats.org/officeDocument/2006/relationships/theme" Target="theme/theme1.xml"/><Relationship Id="rId25" Type="http://schemas.openxmlformats.org/officeDocument/2006/relationships/tableStyles" Target="tableStyles.xml"/><Relationship Id="rId30" Type="http://schemas.microsoft.com/office/2015/10/relationships/revisionInfo" Target="revisionInfo.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explosion val="1"/>
            <c:extLst xmlns:c16r2="http://schemas.microsoft.com/office/drawing/2015/06/chart">
              <c:ext xmlns:c16="http://schemas.microsoft.com/office/drawing/2014/chart" uri="{C3380CC4-5D6E-409C-BE32-E72D297353CC}">
                <c16:uniqueId val="{00000000-3A0C-4263-A941-C47F5906BC5C}"/>
              </c:ext>
            </c:extLst>
          </c:dPt>
          <c:dLbls>
            <c:spPr>
              <a:noFill/>
              <a:ln>
                <a:noFill/>
              </a:ln>
              <a:effectLst/>
            </c:spPr>
            <c:showLegendKey val="0"/>
            <c:showVal val="1"/>
            <c:showCatName val="1"/>
            <c:showSerName val="0"/>
            <c:showPercent val="0"/>
            <c:showBubbleSize val="0"/>
            <c:showLeaderLines val="1"/>
            <c:extLst xmlns:c16r2="http://schemas.microsoft.com/office/drawing/2015/06/chart">
              <c:ext xmlns:c15="http://schemas.microsoft.com/office/drawing/2012/chart" uri="{CE6537A1-D6FC-4f65-9D91-7224C49458BB}"/>
            </c:extLst>
          </c:dLbls>
          <c:cat>
            <c:strRef>
              <c:f>Sheet1!$C$5:$D$5</c:f>
              <c:strCache>
                <c:ptCount val="2"/>
                <c:pt idx="0">
                  <c:v>Owned</c:v>
                </c:pt>
                <c:pt idx="1">
                  <c:v>Leveraged</c:v>
                </c:pt>
              </c:strCache>
            </c:strRef>
          </c:cat>
          <c:val>
            <c:numRef>
              <c:f>Sheet1!$C$6:$D$6</c:f>
              <c:numCache>
                <c:formatCode>General</c:formatCode>
                <c:ptCount val="2"/>
                <c:pt idx="0">
                  <c:v>100.0</c:v>
                </c:pt>
                <c:pt idx="1">
                  <c:v>25.0</c:v>
                </c:pt>
              </c:numCache>
            </c:numRef>
          </c:val>
          <c:extLst xmlns:c16r2="http://schemas.microsoft.com/office/drawing/2015/06/chart">
            <c:ext xmlns:c16="http://schemas.microsoft.com/office/drawing/2014/chart" uri="{C3380CC4-5D6E-409C-BE32-E72D297353CC}">
              <c16:uniqueId val="{00000001-3A0C-4263-A941-C47F5906BC5C}"/>
            </c:ext>
          </c:extLst>
        </c:ser>
        <c:dLbls>
          <c:showLegendKey val="0"/>
          <c:showVal val="1"/>
          <c:showCatName val="1"/>
          <c:showSerName val="0"/>
          <c:showPercent val="0"/>
          <c:showBubbleSize val="0"/>
          <c:showLeaderLines val="1"/>
        </c:dLbls>
        <c:firstSliceAng val="0"/>
      </c:pieChart>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ser>
          <c:idx val="0"/>
          <c:order val="0"/>
          <c:dLbls>
            <c:spPr>
              <a:noFill/>
              <a:ln>
                <a:noFill/>
              </a:ln>
              <a:effectLst/>
            </c:spPr>
            <c:showLegendKey val="0"/>
            <c:showVal val="1"/>
            <c:showCatName val="1"/>
            <c:showSerName val="0"/>
            <c:showPercent val="0"/>
            <c:showBubbleSize val="0"/>
            <c:showLeaderLines val="1"/>
            <c:extLst xmlns:c16r2="http://schemas.microsoft.com/office/drawing/2015/06/chart">
              <c:ext xmlns:c15="http://schemas.microsoft.com/office/drawing/2012/chart" uri="{CE6537A1-D6FC-4f65-9D91-7224C49458BB}"/>
            </c:extLst>
          </c:dLbls>
          <c:cat>
            <c:strRef>
              <c:f>Sheet1!$C$7:$D$7</c:f>
              <c:strCache>
                <c:ptCount val="2"/>
                <c:pt idx="0">
                  <c:v>Owned</c:v>
                </c:pt>
                <c:pt idx="1">
                  <c:v>Leveraged</c:v>
                </c:pt>
              </c:strCache>
            </c:strRef>
          </c:cat>
          <c:val>
            <c:numRef>
              <c:f>Sheet1!$C$8:$D$8</c:f>
              <c:numCache>
                <c:formatCode>General</c:formatCode>
                <c:ptCount val="2"/>
                <c:pt idx="0">
                  <c:v>100.0</c:v>
                </c:pt>
                <c:pt idx="1">
                  <c:v>75.0</c:v>
                </c:pt>
              </c:numCache>
            </c:numRef>
          </c:val>
          <c:extLst xmlns:c16r2="http://schemas.microsoft.com/office/drawing/2015/06/chart">
            <c:ext xmlns:c16="http://schemas.microsoft.com/office/drawing/2014/chart" uri="{C3380CC4-5D6E-409C-BE32-E72D297353CC}">
              <c16:uniqueId val="{00000000-78A7-421B-891D-69091206359A}"/>
            </c:ext>
          </c:extLst>
        </c:ser>
        <c:dLbls>
          <c:showLegendKey val="0"/>
          <c:showVal val="1"/>
          <c:showCatName val="1"/>
          <c:showSerName val="0"/>
          <c:showPercent val="0"/>
          <c:showBubbleSize val="0"/>
          <c:showLeaderLines val="1"/>
        </c:dLbls>
        <c:firstSliceAng val="0"/>
      </c:pieChart>
    </c:plotArea>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1" y="0"/>
            <a:ext cx="3010322" cy="461009"/>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934971" y="0"/>
            <a:ext cx="3010322" cy="461009"/>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168400" y="692150"/>
            <a:ext cx="4610100" cy="3457574"/>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94689" y="4379596"/>
            <a:ext cx="5557519" cy="414909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1" y="8757592"/>
            <a:ext cx="3010322" cy="461009"/>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934971" y="8757592"/>
            <a:ext cx="3010322" cy="461009"/>
          </a:xfrm>
          <a:prstGeom prst="rect">
            <a:avLst/>
          </a:prstGeom>
          <a:noFill/>
          <a:ln>
            <a:noFill/>
          </a:ln>
        </p:spPr>
        <p:txBody>
          <a:bodyPr lIns="92350" tIns="46175" rIns="92350" bIns="46175"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35485379"/>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Shape 89"/>
          <p:cNvSpPr>
            <a:spLocks noGrp="1" noRot="1" noChangeAspect="1"/>
          </p:cNvSpPr>
          <p:nvPr>
            <p:ph type="sldImg" idx="2"/>
          </p:nvPr>
        </p:nvSpPr>
        <p:spPr>
          <a:xfrm>
            <a:off x="1168400" y="692150"/>
            <a:ext cx="4610100" cy="34575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0" name="Shape 90"/>
          <p:cNvSpPr txBox="1">
            <a:spLocks noGrp="1"/>
          </p:cNvSpPr>
          <p:nvPr>
            <p:ph type="body" idx="1"/>
          </p:nvPr>
        </p:nvSpPr>
        <p:spPr>
          <a:xfrm>
            <a:off x="694689" y="4379596"/>
            <a:ext cx="5557519" cy="4149090"/>
          </a:xfrm>
          <a:prstGeom prst="rect">
            <a:avLst/>
          </a:prstGeom>
          <a:noFill/>
          <a:ln>
            <a:noFill/>
          </a:ln>
        </p:spPr>
        <p:txBody>
          <a:bodyPr lIns="92350" tIns="46175" rIns="92350" bIns="46175" anchor="t" anchorCtr="0">
            <a:noAutofit/>
          </a:bodyPr>
          <a:lstStyle/>
          <a:p>
            <a:pPr marL="169683" marR="0" lvl="0" indent="-169683" algn="l" rtl="0">
              <a:spcBef>
                <a:spcPts val="0"/>
              </a:spcBef>
              <a:buClr>
                <a:schemeClr val="dk1"/>
              </a:buClr>
              <a:buSzPct val="100000"/>
              <a:buFont typeface="Arial"/>
              <a:buNone/>
            </a:pPr>
            <a:endParaRPr sz="1200" b="0" i="0" u="none" strike="noStrike" cap="none" dirty="0">
              <a:solidFill>
                <a:schemeClr val="dk1"/>
              </a:solidFill>
              <a:latin typeface="Calibri"/>
              <a:ea typeface="Calibri"/>
              <a:cs typeface="Calibri"/>
              <a:sym typeface="Calibri"/>
            </a:endParaRPr>
          </a:p>
        </p:txBody>
      </p:sp>
      <p:sp>
        <p:nvSpPr>
          <p:cNvPr id="91" name="Shape 91"/>
          <p:cNvSpPr txBox="1">
            <a:spLocks noGrp="1"/>
          </p:cNvSpPr>
          <p:nvPr>
            <p:ph type="sldNum" idx="12"/>
          </p:nvPr>
        </p:nvSpPr>
        <p:spPr>
          <a:xfrm>
            <a:off x="3934971" y="8757592"/>
            <a:ext cx="3010322" cy="461009"/>
          </a:xfrm>
          <a:prstGeom prst="rect">
            <a:avLst/>
          </a:prstGeom>
          <a:noFill/>
          <a:ln>
            <a:noFill/>
          </a:ln>
        </p:spPr>
        <p:txBody>
          <a:bodyPr lIns="92350" tIns="46175" rIns="92350" bIns="46175"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1</a:t>
            </a:fld>
            <a:endParaRPr lang="en-US"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692150"/>
            <a:ext cx="4610100" cy="3457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693775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692150"/>
            <a:ext cx="4610100" cy="34575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C3A632B-FBDE-46D4-BF6F-6D14421E6342}" type="slidenum">
              <a:rPr lang="en-US" smtClean="0"/>
              <a:pPr>
                <a:defRPr/>
              </a:pPr>
              <a:t>11</a:t>
            </a:fld>
            <a:endParaRPr lang="en-US" dirty="0"/>
          </a:p>
        </p:txBody>
      </p:sp>
    </p:spTree>
    <p:extLst>
      <p:ext uri="{BB962C8B-B14F-4D97-AF65-F5344CB8AC3E}">
        <p14:creationId xmlns:p14="http://schemas.microsoft.com/office/powerpoint/2010/main" val="373030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692150"/>
            <a:ext cx="4610100" cy="3457575"/>
          </a:xfrm>
        </p:spPr>
      </p:sp>
      <p:sp>
        <p:nvSpPr>
          <p:cNvPr id="3" name="Notes Placeholder 2"/>
          <p:cNvSpPr>
            <a:spLocks noGrp="1"/>
          </p:cNvSpPr>
          <p:nvPr>
            <p:ph type="body" idx="1"/>
          </p:nvPr>
        </p:nvSpPr>
        <p:spPr>
          <a:xfrm>
            <a:off x="562561" y="4954385"/>
            <a:ext cx="5919911" cy="236450"/>
          </a:xfrm>
        </p:spPr>
        <p:txBody>
          <a:bodyPr/>
          <a:lstStyle/>
          <a:p>
            <a:r>
              <a:rPr lang="en-US" sz="1500" dirty="0"/>
              <a:t>ASOS SLEP</a:t>
            </a:r>
          </a:p>
          <a:p>
            <a:endParaRPr lang="en-US" sz="1500" dirty="0"/>
          </a:p>
          <a:p>
            <a:r>
              <a:rPr lang="en-US" dirty="0"/>
              <a:t>Replacement of 3 sensors</a:t>
            </a:r>
          </a:p>
          <a:p>
            <a:pPr marL="171450" indent="-171450">
              <a:buFont typeface="Arial" panose="020B0604020202020204" pitchFamily="34" charset="0"/>
              <a:buChar char="•"/>
            </a:pPr>
            <a:r>
              <a:rPr lang="en-US" dirty="0"/>
              <a:t>All-Weather Precipitation Accumulation Gage</a:t>
            </a:r>
          </a:p>
          <a:p>
            <a:pPr marL="171450" indent="-171450">
              <a:buFont typeface="Arial" panose="020B0604020202020204" pitchFamily="34" charset="0"/>
              <a:buChar char="•"/>
            </a:pPr>
            <a:r>
              <a:rPr lang="en-US" dirty="0"/>
              <a:t>Wind sensor</a:t>
            </a:r>
          </a:p>
          <a:p>
            <a:pPr marL="171450" indent="-171450">
              <a:buFont typeface="Arial" panose="020B0604020202020204" pitchFamily="34" charset="0"/>
              <a:buChar char="•"/>
            </a:pPr>
            <a:r>
              <a:rPr lang="en-US" dirty="0"/>
              <a:t>Dew point sensor</a:t>
            </a:r>
          </a:p>
          <a:p>
            <a:endParaRPr lang="en-US" dirty="0"/>
          </a:p>
        </p:txBody>
      </p:sp>
      <p:sp>
        <p:nvSpPr>
          <p:cNvPr id="4" name="Slide Number Placeholder 3"/>
          <p:cNvSpPr>
            <a:spLocks noGrp="1"/>
          </p:cNvSpPr>
          <p:nvPr>
            <p:ph type="sldNum" idx="10"/>
          </p:nvPr>
        </p:nvSpPr>
        <p:spPr>
          <a:xfrm>
            <a:off x="3934971" y="8947538"/>
            <a:ext cx="3010322" cy="271061"/>
          </a:xfrm>
          <a:prstGeom prst="rect">
            <a:avLst/>
          </a:prstGeom>
        </p:spPr>
        <p:txBody>
          <a:bodyPr lIns="92369" tIns="46185" rIns="92369" bIns="46185"/>
          <a:lstStyle/>
          <a:p>
            <a:pPr algn="r">
              <a:buSzPct val="25000"/>
            </a:pPr>
            <a:fld id="{00000000-1234-1234-1234-123412341234}" type="slidenum">
              <a:rPr lang="en-US" sz="1100">
                <a:solidFill>
                  <a:schemeClr val="dk1"/>
                </a:solidFill>
                <a:latin typeface="Calibri"/>
                <a:ea typeface="Calibri"/>
                <a:cs typeface="Calibri"/>
                <a:sym typeface="Calibri"/>
              </a:rPr>
              <a:pPr algn="r">
                <a:buSzPct val="25000"/>
              </a:pPr>
              <a:t>12</a:t>
            </a:fld>
            <a:endParaRPr lang="en-US" sz="11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265283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692150"/>
            <a:ext cx="4610100" cy="3457575"/>
          </a:xfrm>
        </p:spPr>
      </p:sp>
      <p:sp>
        <p:nvSpPr>
          <p:cNvPr id="3" name="Notes Placeholder 2"/>
          <p:cNvSpPr>
            <a:spLocks noGrp="1"/>
          </p:cNvSpPr>
          <p:nvPr>
            <p:ph type="body" idx="1"/>
          </p:nvPr>
        </p:nvSpPr>
        <p:spPr>
          <a:xfrm>
            <a:off x="562561" y="4954385"/>
            <a:ext cx="5919911" cy="236450"/>
          </a:xfrm>
        </p:spPr>
        <p:txBody>
          <a:bodyPr/>
          <a:lstStyle/>
          <a:p>
            <a:r>
              <a:rPr lang="en-US" sz="1500" dirty="0"/>
              <a:t>RFMP</a:t>
            </a:r>
          </a:p>
          <a:p>
            <a:pPr marL="267629" indent="-267629">
              <a:buFont typeface="Arial" panose="020B0604020202020204" pitchFamily="34" charset="0"/>
              <a:buChar char="•"/>
            </a:pPr>
            <a:r>
              <a:rPr lang="en-US" sz="1500" dirty="0"/>
              <a:t>Installed and evaluating </a:t>
            </a:r>
            <a:r>
              <a:rPr lang="en-US" sz="1500" dirty="0" err="1"/>
              <a:t>autolaunching</a:t>
            </a:r>
            <a:r>
              <a:rPr lang="en-US" sz="1500" dirty="0"/>
              <a:t> capabilities at the Observations test facility in Sterling, VA, and Kodiak, AK.  By deploying new technologies like this, we would be able to provide flexibility in scheduling shifts to free up staff at upper air sites as part of our </a:t>
            </a:r>
            <a:r>
              <a:rPr lang="en-US" sz="1500" dirty="0" err="1"/>
              <a:t>EvolveNWS</a:t>
            </a:r>
            <a:r>
              <a:rPr lang="en-US" sz="1500" dirty="0"/>
              <a:t> initiative.</a:t>
            </a:r>
          </a:p>
          <a:p>
            <a:pPr marL="267629" indent="-267629">
              <a:buFont typeface="Arial" panose="020B0604020202020204" pitchFamily="34" charset="0"/>
              <a:buChar char="•"/>
            </a:pPr>
            <a:r>
              <a:rPr lang="en-US" sz="1500" dirty="0"/>
              <a:t>As a first step towards automation, </a:t>
            </a:r>
            <a:r>
              <a:rPr lang="en-US" sz="1500" dirty="0" err="1"/>
              <a:t>autolaunchers</a:t>
            </a:r>
            <a:r>
              <a:rPr lang="en-US" sz="1500" dirty="0"/>
              <a:t> will be deployed to 13 Upper Air sites in the Alaska Region over the next few years as part of a demonstration project of this capability.</a:t>
            </a:r>
          </a:p>
          <a:p>
            <a:endParaRPr lang="en-US" dirty="0"/>
          </a:p>
          <a:p>
            <a:pPr defTabSz="855686" eaLnBrk="0" fontAlgn="base" hangingPunct="0">
              <a:spcBef>
                <a:spcPct val="0"/>
              </a:spcBef>
              <a:spcAft>
                <a:spcPct val="0"/>
              </a:spcAft>
              <a:buClr>
                <a:schemeClr val="tx2"/>
              </a:buClr>
              <a:defRPr/>
            </a:pPr>
            <a:r>
              <a:rPr lang="en-US" sz="1500" b="1" dirty="0">
                <a:solidFill>
                  <a:srgbClr val="002060"/>
                </a:solidFill>
                <a:latin typeface="Arial" charset="0"/>
                <a:ea typeface="+mn-ea"/>
                <a:cs typeface="+mn-cs"/>
              </a:rPr>
              <a:t>Frequency spectrum is required to support observations; however, spectrum sales are providing a source of funding for observing infrastructure investment, including technology advancements.</a:t>
            </a:r>
            <a:endParaRPr lang="en-US" sz="1300" b="1" i="1" dirty="0">
              <a:solidFill>
                <a:schemeClr val="tx1"/>
              </a:solidFill>
              <a:latin typeface="Arial" charset="0"/>
              <a:ea typeface="+mn-ea"/>
              <a:cs typeface="+mn-cs"/>
            </a:endParaRPr>
          </a:p>
          <a:p>
            <a:endParaRPr lang="en-US" dirty="0"/>
          </a:p>
        </p:txBody>
      </p:sp>
      <p:sp>
        <p:nvSpPr>
          <p:cNvPr id="4" name="Slide Number Placeholder 3"/>
          <p:cNvSpPr>
            <a:spLocks noGrp="1"/>
          </p:cNvSpPr>
          <p:nvPr>
            <p:ph type="sldNum" idx="10"/>
          </p:nvPr>
        </p:nvSpPr>
        <p:spPr>
          <a:xfrm>
            <a:off x="3934971" y="8947538"/>
            <a:ext cx="3010322" cy="271061"/>
          </a:xfrm>
          <a:prstGeom prst="rect">
            <a:avLst/>
          </a:prstGeom>
        </p:spPr>
        <p:txBody>
          <a:bodyPr lIns="92369" tIns="46185" rIns="92369" bIns="46185"/>
          <a:lstStyle/>
          <a:p>
            <a:pPr algn="r">
              <a:buSzPct val="25000"/>
            </a:pPr>
            <a:fld id="{00000000-1234-1234-1234-123412341234}" type="slidenum">
              <a:rPr lang="en-US" sz="1100">
                <a:solidFill>
                  <a:schemeClr val="dk1"/>
                </a:solidFill>
                <a:latin typeface="Calibri"/>
                <a:ea typeface="Calibri"/>
                <a:cs typeface="Calibri"/>
                <a:sym typeface="Calibri"/>
              </a:rPr>
              <a:pPr algn="r">
                <a:buSzPct val="25000"/>
              </a:pPr>
              <a:t>13</a:t>
            </a:fld>
            <a:endParaRPr lang="en-US" sz="11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265283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692150"/>
            <a:ext cx="4610100" cy="3457575"/>
          </a:xfrm>
        </p:spPr>
      </p:sp>
      <p:sp>
        <p:nvSpPr>
          <p:cNvPr id="3" name="Notes Placeholder 2"/>
          <p:cNvSpPr>
            <a:spLocks noGrp="1"/>
          </p:cNvSpPr>
          <p:nvPr>
            <p:ph type="body" idx="1"/>
          </p:nvPr>
        </p:nvSpPr>
        <p:spPr/>
        <p:txBody>
          <a:bodyPr/>
          <a:lstStyle/>
          <a:p>
            <a:r>
              <a:rPr lang="en-US" baseline="0" dirty="0"/>
              <a:t>Seed Funds from Sandy Supplemental: $</a:t>
            </a:r>
            <a:r>
              <a:rPr lang="en-US" baseline="0" dirty="0" err="1"/>
              <a:t>xxxx</a:t>
            </a:r>
            <a:r>
              <a:rPr lang="en-US" baseline="0" dirty="0"/>
              <a:t> for 1</a:t>
            </a:r>
            <a:r>
              <a:rPr lang="en-US" baseline="30000" dirty="0"/>
              <a:t>st</a:t>
            </a:r>
            <a:r>
              <a:rPr lang="en-US" baseline="0" dirty="0"/>
              <a:t> 10 buoys deployed in 2015</a:t>
            </a:r>
          </a:p>
          <a:p>
            <a:r>
              <a:rPr lang="en-US" baseline="0" dirty="0"/>
              <a:t>Remaining deployment planned with annual Operations and Maintenance funding</a:t>
            </a:r>
          </a:p>
          <a:p>
            <a:endParaRPr lang="en-US" baseline="0" dirty="0"/>
          </a:p>
          <a:p>
            <a:r>
              <a:rPr lang="en-US" baseline="0" dirty="0"/>
              <a:t>Acronyms- </a:t>
            </a:r>
          </a:p>
          <a:p>
            <a:pPr defTabSz="905065">
              <a:defRPr/>
            </a:pPr>
            <a:r>
              <a:rPr lang="en-US" dirty="0"/>
              <a:t>SCOOP:</a:t>
            </a:r>
            <a:r>
              <a:rPr lang="en-US" baseline="0" dirty="0"/>
              <a:t>  Self-Contained Ocean Observation Platform</a:t>
            </a:r>
          </a:p>
          <a:p>
            <a:r>
              <a:rPr lang="en-US" baseline="0" dirty="0"/>
              <a:t>NDBC:  National Data Buoy Center….Division of NWS Office of Observations</a:t>
            </a:r>
          </a:p>
          <a:p>
            <a:r>
              <a:rPr lang="en-US" baseline="0" dirty="0"/>
              <a:t>PDR: Preliminary Design Review</a:t>
            </a:r>
          </a:p>
          <a:p>
            <a:r>
              <a:rPr lang="en-US" baseline="0" dirty="0"/>
              <a:t>CDR: Critical Design Review</a:t>
            </a:r>
            <a:endParaRPr lang="en-US" dirty="0"/>
          </a:p>
        </p:txBody>
      </p:sp>
      <p:sp>
        <p:nvSpPr>
          <p:cNvPr id="4" name="Slide Number Placeholder 3"/>
          <p:cNvSpPr>
            <a:spLocks noGrp="1"/>
          </p:cNvSpPr>
          <p:nvPr>
            <p:ph type="sldNum" sz="quarter" idx="10"/>
          </p:nvPr>
        </p:nvSpPr>
        <p:spPr/>
        <p:txBody>
          <a:bodyPr/>
          <a:lstStyle/>
          <a:p>
            <a:fld id="{A40255E9-161C-4FC7-86D8-D42171ADB47F}" type="slidenum">
              <a:rPr lang="en-US" smtClean="0"/>
              <a:t>14</a:t>
            </a:fld>
            <a:endParaRPr lang="en-US"/>
          </a:p>
        </p:txBody>
      </p:sp>
    </p:spTree>
    <p:extLst>
      <p:ext uri="{BB962C8B-B14F-4D97-AF65-F5344CB8AC3E}">
        <p14:creationId xmlns:p14="http://schemas.microsoft.com/office/powerpoint/2010/main" val="36083709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692150"/>
            <a:ext cx="4610100" cy="3457575"/>
          </a:xfrm>
        </p:spPr>
      </p:sp>
      <p:sp>
        <p:nvSpPr>
          <p:cNvPr id="3" name="Notes Placeholder 2"/>
          <p:cNvSpPr>
            <a:spLocks noGrp="1"/>
          </p:cNvSpPr>
          <p:nvPr>
            <p:ph type="body" idx="1"/>
          </p:nvPr>
        </p:nvSpPr>
        <p:spPr>
          <a:xfrm>
            <a:off x="562561" y="4954385"/>
            <a:ext cx="5919911" cy="236450"/>
          </a:xfrm>
        </p:spPr>
        <p:txBody>
          <a:bodyPr/>
          <a:lstStyle/>
          <a:p>
            <a:pPr marL="267629" indent="-267629">
              <a:buFont typeface="Arial" panose="020B0604020202020204" pitchFamily="34" charset="0"/>
              <a:buChar char="•"/>
            </a:pPr>
            <a:r>
              <a:rPr lang="en-US" sz="1500" dirty="0">
                <a:solidFill>
                  <a:schemeClr val="tx1"/>
                </a:solidFill>
                <a:latin typeface="Arial" charset="0"/>
                <a:ea typeface="+mn-ea"/>
                <a:cs typeface="+mn-cs"/>
              </a:rPr>
              <a:t>As of FY15, National </a:t>
            </a:r>
            <a:r>
              <a:rPr lang="en-US" sz="1500" dirty="0" err="1">
                <a:solidFill>
                  <a:schemeClr val="tx1"/>
                </a:solidFill>
                <a:latin typeface="Arial" charset="0"/>
                <a:ea typeface="+mn-ea"/>
                <a:cs typeface="+mn-cs"/>
              </a:rPr>
              <a:t>Mesonet</a:t>
            </a:r>
            <a:r>
              <a:rPr lang="en-US" sz="1500" dirty="0">
                <a:solidFill>
                  <a:schemeClr val="tx1"/>
                </a:solidFill>
                <a:latin typeface="Arial" charset="0"/>
                <a:ea typeface="+mn-ea"/>
                <a:cs typeface="+mn-cs"/>
              </a:rPr>
              <a:t> supports 8000 surface observing sites, 4000 of which have soil moisture and 1400 have solar radiation measurements</a:t>
            </a:r>
          </a:p>
          <a:p>
            <a:pPr marL="267629" indent="-267629">
              <a:buFont typeface="Arial" panose="020B0604020202020204" pitchFamily="34" charset="0"/>
              <a:buChar char="•"/>
            </a:pPr>
            <a:r>
              <a:rPr lang="en-US" sz="1500" dirty="0">
                <a:solidFill>
                  <a:schemeClr val="tx1"/>
                </a:solidFill>
                <a:latin typeface="Arial" charset="0"/>
                <a:ea typeface="+mn-ea"/>
                <a:cs typeface="+mn-cs"/>
              </a:rPr>
              <a:t>National </a:t>
            </a:r>
            <a:r>
              <a:rPr lang="en-US" sz="1500" dirty="0" err="1">
                <a:solidFill>
                  <a:schemeClr val="tx1"/>
                </a:solidFill>
                <a:latin typeface="Arial" charset="0"/>
                <a:ea typeface="+mn-ea"/>
                <a:cs typeface="+mn-cs"/>
              </a:rPr>
              <a:t>Mesonet</a:t>
            </a:r>
            <a:r>
              <a:rPr lang="en-US" sz="1500" dirty="0">
                <a:solidFill>
                  <a:schemeClr val="tx1"/>
                </a:solidFill>
                <a:latin typeface="Arial" charset="0"/>
                <a:ea typeface="+mn-ea"/>
                <a:cs typeface="+mn-cs"/>
              </a:rPr>
              <a:t> now includes the TAMDAR data set, which provides approximately 3500 aircraft soundings per day in the vicinity of 300 regional airports </a:t>
            </a:r>
          </a:p>
          <a:p>
            <a:pPr marL="267629" indent="-267629">
              <a:buFont typeface="Arial" panose="020B0604020202020204" pitchFamily="34" charset="0"/>
              <a:buChar char="•"/>
            </a:pPr>
            <a:r>
              <a:rPr lang="en-US" sz="1500" dirty="0">
                <a:solidFill>
                  <a:schemeClr val="tx1"/>
                </a:solidFill>
                <a:latin typeface="Arial" charset="0"/>
                <a:ea typeface="+mn-ea"/>
                <a:cs typeface="+mn-cs"/>
              </a:rPr>
              <a:t>The program also supports 68 fixed location vertical profiling systems (mostly SODARS and radiometers), and the CASA network in the DFW region</a:t>
            </a:r>
          </a:p>
          <a:p>
            <a:endParaRPr lang="en-US" dirty="0"/>
          </a:p>
        </p:txBody>
      </p:sp>
    </p:spTree>
    <p:extLst>
      <p:ext uri="{BB962C8B-B14F-4D97-AF65-F5344CB8AC3E}">
        <p14:creationId xmlns:p14="http://schemas.microsoft.com/office/powerpoint/2010/main" val="42000860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Shape 135"/>
          <p:cNvSpPr>
            <a:spLocks noGrp="1" noRot="1" noChangeAspect="1"/>
          </p:cNvSpPr>
          <p:nvPr>
            <p:ph type="sldImg" idx="2"/>
          </p:nvPr>
        </p:nvSpPr>
        <p:spPr>
          <a:xfrm>
            <a:off x="1168400" y="692150"/>
            <a:ext cx="4610100" cy="34575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6" name="Shape 136"/>
          <p:cNvSpPr txBox="1">
            <a:spLocks noGrp="1"/>
          </p:cNvSpPr>
          <p:nvPr>
            <p:ph type="body" idx="1"/>
          </p:nvPr>
        </p:nvSpPr>
        <p:spPr>
          <a:xfrm>
            <a:off x="694690" y="4379596"/>
            <a:ext cx="5557519" cy="4149089"/>
          </a:xfrm>
          <a:prstGeom prst="rect">
            <a:avLst/>
          </a:prstGeom>
          <a:noFill/>
          <a:ln>
            <a:noFill/>
          </a:ln>
        </p:spPr>
        <p:txBody>
          <a:bodyPr lIns="92324" tIns="46150" rIns="92324" bIns="46150" anchor="t" anchorCtr="0">
            <a:noAutofit/>
          </a:bodyPr>
          <a:lstStyle/>
          <a:p>
            <a:pPr marL="457069" lvl="1" indent="-16392">
              <a:buClr>
                <a:schemeClr val="dk1"/>
              </a:buClr>
              <a:buSzPct val="25000"/>
            </a:pPr>
            <a:endParaRPr/>
          </a:p>
        </p:txBody>
      </p:sp>
      <p:sp>
        <p:nvSpPr>
          <p:cNvPr id="137" name="Shape 137"/>
          <p:cNvSpPr txBox="1">
            <a:spLocks noGrp="1"/>
          </p:cNvSpPr>
          <p:nvPr>
            <p:ph type="sldNum" idx="12"/>
          </p:nvPr>
        </p:nvSpPr>
        <p:spPr>
          <a:xfrm>
            <a:off x="3934971" y="8757591"/>
            <a:ext cx="3010322" cy="461008"/>
          </a:xfrm>
          <a:prstGeom prst="rect">
            <a:avLst/>
          </a:prstGeom>
          <a:noFill/>
          <a:ln>
            <a:noFill/>
          </a:ln>
        </p:spPr>
        <p:txBody>
          <a:bodyPr lIns="92324" tIns="46150" rIns="92324" bIns="46150" anchor="b" anchorCtr="0">
            <a:noAutofit/>
          </a:bodyPr>
          <a:lstStyle/>
          <a:p>
            <a:pPr algn="r">
              <a:buClr>
                <a:schemeClr val="dk1"/>
              </a:buClr>
              <a:buSzPct val="25000"/>
            </a:pPr>
            <a:fld id="{00000000-1234-1234-1234-123412341234}" type="slidenum">
              <a:rPr lang="en-US" sz="1200">
                <a:solidFill>
                  <a:schemeClr val="dk1"/>
                </a:solidFill>
                <a:latin typeface="Calibri"/>
                <a:ea typeface="Calibri"/>
                <a:cs typeface="Calibri"/>
                <a:sym typeface="Calibri"/>
              </a:rPr>
              <a:pPr algn="r">
                <a:buClr>
                  <a:schemeClr val="dk1"/>
                </a:buClr>
                <a:buSzPct val="25000"/>
              </a:pPr>
              <a:t>16</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692150"/>
            <a:ext cx="4610100" cy="34575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C3A632B-FBDE-46D4-BF6F-6D14421E6342}" type="slidenum">
              <a:rPr lang="en-US" smtClean="0"/>
              <a:pPr>
                <a:defRPr/>
              </a:pPr>
              <a:t>17</a:t>
            </a:fld>
            <a:endParaRPr lang="en-US" dirty="0"/>
          </a:p>
        </p:txBody>
      </p:sp>
    </p:spTree>
    <p:extLst>
      <p:ext uri="{BB962C8B-B14F-4D97-AF65-F5344CB8AC3E}">
        <p14:creationId xmlns:p14="http://schemas.microsoft.com/office/powerpoint/2010/main" val="36999589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Shape 135"/>
          <p:cNvSpPr>
            <a:spLocks noGrp="1" noRot="1" noChangeAspect="1"/>
          </p:cNvSpPr>
          <p:nvPr>
            <p:ph type="sldImg" idx="2"/>
          </p:nvPr>
        </p:nvSpPr>
        <p:spPr>
          <a:xfrm>
            <a:off x="1168400" y="692150"/>
            <a:ext cx="4610100" cy="34575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6" name="Shape 136"/>
          <p:cNvSpPr txBox="1">
            <a:spLocks noGrp="1"/>
          </p:cNvSpPr>
          <p:nvPr>
            <p:ph type="body" idx="1"/>
          </p:nvPr>
        </p:nvSpPr>
        <p:spPr>
          <a:xfrm>
            <a:off x="694690" y="4379596"/>
            <a:ext cx="5557519" cy="4149089"/>
          </a:xfrm>
          <a:prstGeom prst="rect">
            <a:avLst/>
          </a:prstGeom>
          <a:noFill/>
          <a:ln>
            <a:noFill/>
          </a:ln>
        </p:spPr>
        <p:txBody>
          <a:bodyPr lIns="92324" tIns="46150" rIns="92324" bIns="46150" anchor="t" anchorCtr="0">
            <a:noAutofit/>
          </a:bodyPr>
          <a:lstStyle/>
          <a:p>
            <a:pPr marL="457069" lvl="1" indent="-16392">
              <a:buClr>
                <a:schemeClr val="dk1"/>
              </a:buClr>
              <a:buSzPct val="25000"/>
            </a:pPr>
            <a:endParaRPr/>
          </a:p>
        </p:txBody>
      </p:sp>
      <p:sp>
        <p:nvSpPr>
          <p:cNvPr id="137" name="Shape 137"/>
          <p:cNvSpPr txBox="1">
            <a:spLocks noGrp="1"/>
          </p:cNvSpPr>
          <p:nvPr>
            <p:ph type="sldNum" idx="12"/>
          </p:nvPr>
        </p:nvSpPr>
        <p:spPr>
          <a:xfrm>
            <a:off x="3934971" y="8757591"/>
            <a:ext cx="3010322" cy="461008"/>
          </a:xfrm>
          <a:prstGeom prst="rect">
            <a:avLst/>
          </a:prstGeom>
          <a:noFill/>
          <a:ln>
            <a:noFill/>
          </a:ln>
        </p:spPr>
        <p:txBody>
          <a:bodyPr lIns="92324" tIns="46150" rIns="92324" bIns="46150" anchor="b" anchorCtr="0">
            <a:noAutofit/>
          </a:bodyPr>
          <a:lstStyle/>
          <a:p>
            <a:pPr algn="r">
              <a:buClr>
                <a:schemeClr val="dk1"/>
              </a:buClr>
              <a:buSzPct val="25000"/>
            </a:pPr>
            <a:fld id="{00000000-1234-1234-1234-123412341234}" type="slidenum">
              <a:rPr lang="en-US" sz="1200">
                <a:solidFill>
                  <a:schemeClr val="dk1"/>
                </a:solidFill>
                <a:latin typeface="Calibri"/>
                <a:ea typeface="Calibri"/>
                <a:cs typeface="Calibri"/>
                <a:sym typeface="Calibri"/>
              </a:rPr>
              <a:pPr algn="r">
                <a:buClr>
                  <a:schemeClr val="dk1"/>
                </a:buClr>
                <a:buSzPct val="25000"/>
              </a:pPr>
              <a:t>18</a:t>
            </a:fld>
            <a:endParaRPr lang="en-US" sz="1200">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Shape 274"/>
          <p:cNvSpPr txBox="1">
            <a:spLocks noGrp="1"/>
          </p:cNvSpPr>
          <p:nvPr>
            <p:ph type="body" idx="1"/>
          </p:nvPr>
        </p:nvSpPr>
        <p:spPr>
          <a:xfrm>
            <a:off x="694691" y="4379595"/>
            <a:ext cx="5557519" cy="4149090"/>
          </a:xfrm>
          <a:prstGeom prst="rect">
            <a:avLst/>
          </a:prstGeom>
        </p:spPr>
        <p:txBody>
          <a:bodyPr lIns="92367" tIns="92367" rIns="92367" bIns="92367" anchor="t" anchorCtr="0">
            <a:noAutofit/>
          </a:bodyPr>
          <a:lstStyle/>
          <a:p>
            <a:endParaRPr/>
          </a:p>
        </p:txBody>
      </p:sp>
      <p:sp>
        <p:nvSpPr>
          <p:cNvPr id="275" name="Shape 275"/>
          <p:cNvSpPr>
            <a:spLocks noGrp="1" noRot="1" noChangeAspect="1"/>
          </p:cNvSpPr>
          <p:nvPr>
            <p:ph type="sldImg" idx="2"/>
          </p:nvPr>
        </p:nvSpPr>
        <p:spPr>
          <a:xfrm>
            <a:off x="1168400" y="692150"/>
            <a:ext cx="4610100" cy="3457575"/>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Shape 323"/>
          <p:cNvSpPr txBox="1">
            <a:spLocks noGrp="1"/>
          </p:cNvSpPr>
          <p:nvPr>
            <p:ph type="body" idx="1"/>
          </p:nvPr>
        </p:nvSpPr>
        <p:spPr>
          <a:xfrm>
            <a:off x="695324" y="4380226"/>
            <a:ext cx="5556261" cy="4148773"/>
          </a:xfrm>
          <a:prstGeom prst="rect">
            <a:avLst/>
          </a:prstGeom>
          <a:noFill/>
          <a:ln>
            <a:noFill/>
          </a:ln>
        </p:spPr>
        <p:txBody>
          <a:bodyPr lIns="90902" tIns="90902" rIns="90902" bIns="90902" anchor="t" anchorCtr="0">
            <a:noAutofit/>
          </a:bodyPr>
          <a:lstStyle/>
          <a:p>
            <a:pPr>
              <a:buSzPct val="25000"/>
            </a:pPr>
            <a:r>
              <a:rPr lang="en-US"/>
              <a:t>Strategic Outcome</a:t>
            </a:r>
          </a:p>
        </p:txBody>
      </p:sp>
      <p:sp>
        <p:nvSpPr>
          <p:cNvPr id="324" name="Shape 324"/>
          <p:cNvSpPr>
            <a:spLocks noGrp="1" noRot="1" noChangeAspect="1"/>
          </p:cNvSpPr>
          <p:nvPr>
            <p:ph type="sldImg" idx="2"/>
          </p:nvPr>
        </p:nvSpPr>
        <p:spPr>
          <a:xfrm>
            <a:off x="1168400" y="692150"/>
            <a:ext cx="4611688" cy="34575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Shape 372"/>
          <p:cNvSpPr>
            <a:spLocks noGrp="1" noRot="1" noChangeAspect="1"/>
          </p:cNvSpPr>
          <p:nvPr>
            <p:ph type="sldImg" idx="2"/>
          </p:nvPr>
        </p:nvSpPr>
        <p:spPr>
          <a:xfrm>
            <a:off x="1168400" y="692150"/>
            <a:ext cx="4610100" cy="345757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73" name="Shape 373"/>
          <p:cNvSpPr txBox="1">
            <a:spLocks noGrp="1"/>
          </p:cNvSpPr>
          <p:nvPr>
            <p:ph type="body" idx="1"/>
          </p:nvPr>
        </p:nvSpPr>
        <p:spPr>
          <a:xfrm>
            <a:off x="694689" y="4379593"/>
            <a:ext cx="5557400" cy="4149209"/>
          </a:xfrm>
          <a:prstGeom prst="rect">
            <a:avLst/>
          </a:prstGeom>
          <a:noFill/>
          <a:ln>
            <a:noFill/>
          </a:ln>
        </p:spPr>
        <p:txBody>
          <a:bodyPr lIns="90624" tIns="90624" rIns="90624" bIns="90624" anchor="t" anchorCtr="0">
            <a:noAutofit/>
          </a:bodyPr>
          <a:lstStyle/>
          <a:p>
            <a:pPr>
              <a:buSzPct val="25000"/>
            </a:pPr>
            <a:endParaRPr/>
          </a:p>
        </p:txBody>
      </p:sp>
      <p:sp>
        <p:nvSpPr>
          <p:cNvPr id="374" name="Shape 374"/>
          <p:cNvSpPr txBox="1">
            <a:spLocks noGrp="1"/>
          </p:cNvSpPr>
          <p:nvPr>
            <p:ph type="sldNum" idx="12"/>
          </p:nvPr>
        </p:nvSpPr>
        <p:spPr>
          <a:xfrm>
            <a:off x="3934968" y="8757590"/>
            <a:ext cx="3010283" cy="460890"/>
          </a:xfrm>
          <a:prstGeom prst="rect">
            <a:avLst/>
          </a:prstGeom>
          <a:noFill/>
          <a:ln>
            <a:noFill/>
          </a:ln>
        </p:spPr>
        <p:txBody>
          <a:bodyPr lIns="92367" tIns="46171" rIns="92367" bIns="46171" anchor="b" anchorCtr="0">
            <a:noAutofit/>
          </a:bodyPr>
          <a:lstStyle/>
          <a:p>
            <a:pPr algn="r">
              <a:buClr>
                <a:srgbClr val="000000"/>
              </a:buClr>
              <a:buSzPct val="25000"/>
            </a:pPr>
            <a:fld id="{00000000-1234-1234-1234-123412341234}" type="slidenum">
              <a:rPr lang="en-US" sz="1200">
                <a:latin typeface="Calibri"/>
                <a:ea typeface="Calibri"/>
                <a:cs typeface="Calibri"/>
                <a:sym typeface="Calibri"/>
              </a:rPr>
              <a:pPr algn="r">
                <a:buClr>
                  <a:srgbClr val="000000"/>
                </a:buClr>
                <a:buSzPct val="25000"/>
              </a:pPr>
              <a:t>4</a:t>
            </a:fld>
            <a:endParaRPr lang="en-US" sz="1200">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692150"/>
            <a:ext cx="4610100" cy="3457575"/>
          </a:xfrm>
        </p:spPr>
      </p:sp>
      <p:sp>
        <p:nvSpPr>
          <p:cNvPr id="3" name="Notes Placeholder 2"/>
          <p:cNvSpPr>
            <a:spLocks noGrp="1"/>
          </p:cNvSpPr>
          <p:nvPr>
            <p:ph type="body" idx="1"/>
          </p:nvPr>
        </p:nvSpPr>
        <p:spPr>
          <a:xfrm>
            <a:off x="562561" y="4954385"/>
            <a:ext cx="5919911" cy="236450"/>
          </a:xfrm>
        </p:spPr>
        <p:txBody>
          <a:bodyPr/>
          <a:lstStyle/>
          <a:p>
            <a:r>
              <a:rPr lang="en-US" u="sng" dirty="0"/>
              <a:t>NOAA PORTFOLIO MANAGEMENT</a:t>
            </a:r>
            <a:r>
              <a:rPr lang="en-US" u="sng" baseline="0" dirty="0"/>
              <a:t> GUIDING PRINCIPALS</a:t>
            </a:r>
            <a:endParaRPr lang="en-US" u="sng" dirty="0"/>
          </a:p>
          <a:p>
            <a:endParaRPr lang="en-US" dirty="0"/>
          </a:p>
          <a:p>
            <a:r>
              <a:rPr lang="en-US" dirty="0"/>
              <a:t>VISION: Achieve and sustain an observing system portfolio which is </a:t>
            </a:r>
            <a:r>
              <a:rPr lang="en-US" b="1" dirty="0"/>
              <a:t>mission-effective, integrated, adaptable, and affordable</a:t>
            </a:r>
          </a:p>
          <a:p>
            <a:endParaRPr lang="en-US" dirty="0"/>
          </a:p>
          <a:p>
            <a:r>
              <a:rPr lang="en-US" dirty="0"/>
              <a:t>SUPERIOR SERVICE and REPUTATION: Meet or exceed the requirements established to fulfill systems’ current and envisioned missions, and maintain NOAA’s standing as a preeminent leader in the global operational Earth observing enterprise</a:t>
            </a:r>
          </a:p>
          <a:p>
            <a:endParaRPr lang="en-US" dirty="0"/>
          </a:p>
          <a:p>
            <a:r>
              <a:rPr lang="en-US" dirty="0"/>
              <a:t>ADAPTABILITY: Portfolio must adapt to the rapidly-evolving variety of measurement and data sources</a:t>
            </a:r>
          </a:p>
          <a:p>
            <a:endParaRPr lang="en-US" dirty="0"/>
          </a:p>
          <a:p>
            <a:r>
              <a:rPr lang="en-US" dirty="0"/>
              <a:t>COST-EFFECTIVENESS and SUSTAINABILITY: NOAA must embrace cost-effective solutions, including the leveraging of domestic and international partnerships, to operate with its allocated budget</a:t>
            </a:r>
          </a:p>
          <a:p>
            <a:endParaRPr lang="en-US" dirty="0"/>
          </a:p>
          <a:p>
            <a:r>
              <a:rPr lang="en-US" dirty="0"/>
              <a:t>INTEGRATED:  Manage the portfolio to make more holistic decisions about priorities and associated investments decisions within and across observing system domains, NOAA Line Offices, operational programs, and partners</a:t>
            </a:r>
          </a:p>
          <a:p>
            <a:endParaRPr lang="en-US" dirty="0"/>
          </a:p>
          <a:p>
            <a:r>
              <a:rPr lang="en-US" dirty="0"/>
              <a:t>GLOBAL CONTEXT AND COMMITMENTS: Uphold commitments to our partners and ensure access to global observations needed to generate accurate forecasts, warnings, and other services</a:t>
            </a:r>
          </a:p>
          <a:p>
            <a:endParaRPr lang="en-US" dirty="0"/>
          </a:p>
          <a:p>
            <a:r>
              <a:rPr lang="en-US" dirty="0"/>
              <a:t>IN-HOUSE EXPERTISE: NOAA must sustain the in-house expertise (including contracted) necessary to support well-managed integrated observing systems</a:t>
            </a:r>
          </a:p>
          <a:p>
            <a:endParaRPr lang="en-US" dirty="0"/>
          </a:p>
          <a:p>
            <a:r>
              <a:rPr lang="en-US" dirty="0"/>
              <a:t>WELL-GOVERNED, UNDERSTOOD &amp; TRUSTED: Manage the integrated observing systems portfolio so that NOAA employees, key decision makers, Congressional resources, and external entities perceive our management system as well-governed, understood, and trusted</a:t>
            </a:r>
          </a:p>
          <a:p>
            <a:endParaRPr lang="en-US" dirty="0"/>
          </a:p>
        </p:txBody>
      </p:sp>
    </p:spTree>
    <p:extLst>
      <p:ext uri="{BB962C8B-B14F-4D97-AF65-F5344CB8AC3E}">
        <p14:creationId xmlns:p14="http://schemas.microsoft.com/office/powerpoint/2010/main" val="42000860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92150"/>
            <a:ext cx="4613275" cy="3459163"/>
          </a:xfrm>
        </p:spPr>
      </p:sp>
      <p:sp>
        <p:nvSpPr>
          <p:cNvPr id="3" name="Notes Placeholder 2"/>
          <p:cNvSpPr>
            <a:spLocks noGrp="1"/>
          </p:cNvSpPr>
          <p:nvPr>
            <p:ph type="body" idx="1"/>
          </p:nvPr>
        </p:nvSpPr>
        <p:spPr>
          <a:xfrm>
            <a:off x="302041" y="4379595"/>
            <a:ext cx="6342821" cy="4387151"/>
          </a:xfrm>
        </p:spPr>
        <p:txBody>
          <a:bodyPr/>
          <a:lstStyle/>
          <a:p>
            <a:pPr marL="285697" indent="-285697">
              <a:buFont typeface="Arial" panose="020B0604020202020204" pitchFamily="34" charset="0"/>
              <a:buChar char="•"/>
            </a:pPr>
            <a:r>
              <a:rPr lang="en-US" b="1" dirty="0">
                <a:solidFill>
                  <a:srgbClr val="000000"/>
                </a:solidFill>
              </a:rPr>
              <a:t>VISION: Achieve and sustain an observing system portfolio which is mission-effective, integrated, adaptable, and affordable</a:t>
            </a:r>
          </a:p>
          <a:p>
            <a:pPr marL="285697" indent="-285697">
              <a:buFont typeface="Arial" panose="020B0604020202020204" pitchFamily="34" charset="0"/>
              <a:buChar char="•"/>
            </a:pPr>
            <a:endParaRPr lang="en-US" b="1" dirty="0">
              <a:solidFill>
                <a:srgbClr val="000000"/>
              </a:solidFill>
            </a:endParaRPr>
          </a:p>
          <a:p>
            <a:pPr marL="285697" indent="-285697">
              <a:buFont typeface="Arial" panose="020B0604020202020204" pitchFamily="34" charset="0"/>
              <a:buChar char="•"/>
            </a:pPr>
            <a:r>
              <a:rPr lang="en-US" b="1" dirty="0">
                <a:solidFill>
                  <a:srgbClr val="000000"/>
                </a:solidFill>
              </a:rPr>
              <a:t>SUPERIOR SERVICE and REPUTATION: Meet or exceed the requirements established to fulfill systems’ current and envisioned missions, and maintain NOAA’s standing as a preeminent leader in the global operational Earth observing enterprise</a:t>
            </a:r>
          </a:p>
          <a:p>
            <a:endParaRPr lang="en-US" b="1" dirty="0">
              <a:solidFill>
                <a:srgbClr val="000000"/>
              </a:solidFill>
            </a:endParaRPr>
          </a:p>
          <a:p>
            <a:pPr marL="285697" indent="-285697">
              <a:buFont typeface="Arial" panose="020B0604020202020204" pitchFamily="34" charset="0"/>
              <a:buChar char="•"/>
            </a:pPr>
            <a:r>
              <a:rPr lang="en-US" b="1" dirty="0">
                <a:solidFill>
                  <a:srgbClr val="000000"/>
                </a:solidFill>
              </a:rPr>
              <a:t>ADAPTABILITY: Portfolio must adapt to the rapidly-evolving variety of measurement and data sources</a:t>
            </a:r>
          </a:p>
          <a:p>
            <a:pPr marL="285697" indent="-285697">
              <a:buFont typeface="Arial" panose="020B0604020202020204" pitchFamily="34" charset="0"/>
              <a:buChar char="•"/>
            </a:pPr>
            <a:endParaRPr lang="en-US" b="1" dirty="0">
              <a:solidFill>
                <a:srgbClr val="000000"/>
              </a:solidFill>
            </a:endParaRPr>
          </a:p>
          <a:p>
            <a:pPr marL="285697" indent="-285697">
              <a:buFont typeface="Arial" panose="020B0604020202020204" pitchFamily="34" charset="0"/>
              <a:buChar char="•"/>
            </a:pPr>
            <a:r>
              <a:rPr lang="en-US" b="1" dirty="0">
                <a:solidFill>
                  <a:srgbClr val="000000"/>
                </a:solidFill>
              </a:rPr>
              <a:t>COST-EFFECTIVENESS and SUSTAINABILITY: NOAA must embrace cost-effective solutions, including the leveraging of domestic and international partnerships, to operate with its allocated budget</a:t>
            </a:r>
          </a:p>
          <a:p>
            <a:endParaRPr lang="en-US" b="1" dirty="0">
              <a:solidFill>
                <a:srgbClr val="000000"/>
              </a:solidFill>
            </a:endParaRPr>
          </a:p>
          <a:p>
            <a:pPr marL="285697" indent="-285697">
              <a:buFont typeface="Arial" panose="020B0604020202020204" pitchFamily="34" charset="0"/>
              <a:buChar char="•"/>
            </a:pPr>
            <a:r>
              <a:rPr lang="en-US" b="1" dirty="0">
                <a:solidFill>
                  <a:srgbClr val="000000"/>
                </a:solidFill>
              </a:rPr>
              <a:t>INTEGRATED:  Manage the portfolio to make more holistic decisions about priorities and associated investments decisions within and across observing system domains, NOAA Line Offices, operational programs, and partners</a:t>
            </a:r>
          </a:p>
          <a:p>
            <a:pPr marL="285697" indent="-285697">
              <a:buFont typeface="Arial" panose="020B0604020202020204" pitchFamily="34" charset="0"/>
              <a:buChar char="•"/>
            </a:pPr>
            <a:endParaRPr lang="en-US" b="1" dirty="0">
              <a:solidFill>
                <a:srgbClr val="000000"/>
              </a:solidFill>
            </a:endParaRPr>
          </a:p>
          <a:p>
            <a:pPr marL="285697" indent="-285697">
              <a:buFont typeface="Arial" panose="020B0604020202020204" pitchFamily="34" charset="0"/>
              <a:buChar char="•"/>
            </a:pPr>
            <a:r>
              <a:rPr lang="en-US" b="1" dirty="0">
                <a:solidFill>
                  <a:srgbClr val="000000"/>
                </a:solidFill>
              </a:rPr>
              <a:t>GLOBAL CONTEXT AND COMMITMENTS: Uphold commitments to our partners and ensure access to global observations needed to generate accurate forecasts, warnings, and other services</a:t>
            </a:r>
          </a:p>
          <a:p>
            <a:pPr marL="285697" indent="-285697">
              <a:buFont typeface="Arial" panose="020B0604020202020204" pitchFamily="34" charset="0"/>
              <a:buChar char="•"/>
            </a:pPr>
            <a:endParaRPr lang="en-US" b="1" dirty="0">
              <a:solidFill>
                <a:srgbClr val="000000"/>
              </a:solidFill>
            </a:endParaRPr>
          </a:p>
          <a:p>
            <a:pPr marL="285697" indent="-285697">
              <a:buFont typeface="Arial" panose="020B0604020202020204" pitchFamily="34" charset="0"/>
              <a:buChar char="•"/>
            </a:pPr>
            <a:r>
              <a:rPr lang="en-US" b="1" dirty="0">
                <a:solidFill>
                  <a:srgbClr val="000000"/>
                </a:solidFill>
              </a:rPr>
              <a:t>IN-HOUSE EXPERTISE: NOAA must sustain the in-house expertise (including contracted) necessary to support well-managed integrated observing systems</a:t>
            </a:r>
          </a:p>
          <a:p>
            <a:pPr marL="285697" indent="-285697">
              <a:buFont typeface="Arial" panose="020B0604020202020204" pitchFamily="34" charset="0"/>
              <a:buChar char="•"/>
            </a:pPr>
            <a:endParaRPr lang="en-US" b="1" dirty="0">
              <a:solidFill>
                <a:srgbClr val="000000"/>
              </a:solidFill>
            </a:endParaRPr>
          </a:p>
          <a:p>
            <a:pPr marL="285697" indent="-285697">
              <a:buFont typeface="Arial" panose="020B0604020202020204" pitchFamily="34" charset="0"/>
              <a:buChar char="•"/>
            </a:pPr>
            <a:r>
              <a:rPr lang="en-US" b="1" i="1" dirty="0">
                <a:solidFill>
                  <a:srgbClr val="000000"/>
                </a:solidFill>
              </a:rPr>
              <a:t>WELL-GOVERNED, UNDERSTOOD &amp; TRUSTED: Manage the integrated observing systems portfolio so that NOAA employees, key decision makers, Congressional resources, and external entities perceive our management system as well-governed, understood, and trusted</a:t>
            </a:r>
          </a:p>
          <a:p>
            <a:endParaRPr lang="en-US" dirty="0">
              <a:solidFill>
                <a:srgbClr val="000000"/>
              </a:solidFill>
            </a:endParaRPr>
          </a:p>
        </p:txBody>
      </p:sp>
      <p:sp>
        <p:nvSpPr>
          <p:cNvPr id="4" name="Slide Number Placeholder 3"/>
          <p:cNvSpPr>
            <a:spLocks noGrp="1"/>
          </p:cNvSpPr>
          <p:nvPr>
            <p:ph type="sldNum" sz="quarter" idx="10"/>
          </p:nvPr>
        </p:nvSpPr>
        <p:spPr>
          <a:xfrm>
            <a:off x="3934969" y="8757591"/>
            <a:ext cx="3010323" cy="461010"/>
          </a:xfrm>
          <a:prstGeom prst="rect">
            <a:avLst/>
          </a:prstGeom>
        </p:spPr>
        <p:txBody>
          <a:bodyPr lIns="91423" tIns="45712" rIns="91423" bIns="45712"/>
          <a:lstStyle/>
          <a:p>
            <a:fld id="{77319188-D78F-44C0-9908-A9C3C7F37716}" type="slidenum">
              <a:rPr lang="en-US" smtClean="0">
                <a:solidFill>
                  <a:prstClr val="black"/>
                </a:solidFill>
                <a:latin typeface="Calibri"/>
              </a:rPr>
              <a:pPr/>
              <a:t>6</a:t>
            </a:fld>
            <a:endParaRPr lang="en-US">
              <a:solidFill>
                <a:prstClr val="black"/>
              </a:solidFill>
              <a:latin typeface="Calibri"/>
            </a:endParaRPr>
          </a:p>
        </p:txBody>
      </p:sp>
    </p:spTree>
    <p:extLst>
      <p:ext uri="{BB962C8B-B14F-4D97-AF65-F5344CB8AC3E}">
        <p14:creationId xmlns:p14="http://schemas.microsoft.com/office/powerpoint/2010/main" val="28987637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690563"/>
            <a:ext cx="4610100" cy="3459162"/>
          </a:xfrm>
        </p:spPr>
      </p:sp>
      <p:sp>
        <p:nvSpPr>
          <p:cNvPr id="3" name="Notes Placeholder 2"/>
          <p:cNvSpPr>
            <a:spLocks noGrp="1"/>
          </p:cNvSpPr>
          <p:nvPr>
            <p:ph type="body" idx="1"/>
          </p:nvPr>
        </p:nvSpPr>
        <p:spPr>
          <a:xfrm>
            <a:off x="562561" y="4954385"/>
            <a:ext cx="5919911" cy="236450"/>
          </a:xfrm>
        </p:spPr>
        <p:txBody>
          <a:bodyPr/>
          <a:lstStyle/>
          <a:p>
            <a:pPr marL="428207" indent="-321155">
              <a:lnSpc>
                <a:spcPct val="114000"/>
              </a:lnSpc>
              <a:spcBef>
                <a:spcPts val="937"/>
              </a:spcBef>
              <a:buClr>
                <a:srgbClr val="002060"/>
              </a:buClr>
              <a:buSzPct val="75000"/>
              <a:buChar char="●"/>
            </a:pPr>
            <a:r>
              <a:rPr lang="en-US" sz="1500" b="1" dirty="0">
                <a:latin typeface="Calibri" pitchFamily="34" charset="0"/>
              </a:rPr>
              <a:t>A key element of the vision is to be adaptable, more specifically to “implement a systematic approach to infusing new technology into our observing systems” and included direction to “conduct an Emerging Technologies Workshop to better understand new and emerging technologies and their impacts on NOAA programs, products, and services.”1</a:t>
            </a:r>
          </a:p>
          <a:p>
            <a:pPr marL="428207" indent="-321155">
              <a:lnSpc>
                <a:spcPct val="114000"/>
              </a:lnSpc>
              <a:spcBef>
                <a:spcPts val="937"/>
              </a:spcBef>
              <a:buClr>
                <a:srgbClr val="002060"/>
              </a:buClr>
              <a:buSzPct val="75000"/>
              <a:buChar char="●"/>
            </a:pPr>
            <a:r>
              <a:rPr lang="en-US" sz="1500" b="1" dirty="0">
                <a:latin typeface="Calibri" pitchFamily="34" charset="0"/>
              </a:rPr>
              <a:t>First Workshop was successfully held in July 2016. </a:t>
            </a:r>
            <a:endParaRPr lang="en-US" dirty="0"/>
          </a:p>
        </p:txBody>
      </p:sp>
      <p:sp>
        <p:nvSpPr>
          <p:cNvPr id="4" name="Slide Number Placeholder 3"/>
          <p:cNvSpPr>
            <a:spLocks noGrp="1"/>
          </p:cNvSpPr>
          <p:nvPr>
            <p:ph type="sldNum" sz="quarter" idx="10"/>
          </p:nvPr>
        </p:nvSpPr>
        <p:spPr/>
        <p:txBody>
          <a:bodyPr/>
          <a:lstStyle/>
          <a:p>
            <a:fld id="{77319188-D78F-44C0-9908-A9C3C7F37716}" type="slidenum">
              <a:rPr lang="en-US" smtClean="0">
                <a:solidFill>
                  <a:prstClr val="black"/>
                </a:solidFill>
                <a:latin typeface="Calibri"/>
              </a:rPr>
              <a:pPr/>
              <a:t>7</a:t>
            </a:fld>
            <a:endParaRPr lang="en-US">
              <a:solidFill>
                <a:prstClr val="black"/>
              </a:solidFill>
              <a:latin typeface="Calibri"/>
            </a:endParaRPr>
          </a:p>
        </p:txBody>
      </p:sp>
    </p:spTree>
    <p:extLst>
      <p:ext uri="{BB962C8B-B14F-4D97-AF65-F5344CB8AC3E}">
        <p14:creationId xmlns:p14="http://schemas.microsoft.com/office/powerpoint/2010/main" val="28987637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8400" y="690563"/>
            <a:ext cx="4610100" cy="3459162"/>
          </a:xfrm>
        </p:spPr>
      </p:sp>
      <p:sp>
        <p:nvSpPr>
          <p:cNvPr id="3" name="Notes Placeholder 2"/>
          <p:cNvSpPr>
            <a:spLocks noGrp="1"/>
          </p:cNvSpPr>
          <p:nvPr>
            <p:ph type="body" idx="1"/>
          </p:nvPr>
        </p:nvSpPr>
        <p:spPr>
          <a:xfrm>
            <a:off x="562561" y="4954385"/>
            <a:ext cx="5919911" cy="236450"/>
          </a:xfrm>
        </p:spPr>
        <p:txBody>
          <a:bodyPr/>
          <a:lstStyle/>
          <a:p>
            <a:pPr marL="342864" indent="-342864">
              <a:lnSpc>
                <a:spcPct val="120000"/>
              </a:lnSpc>
              <a:buFont typeface="Arial" panose="020B0604020202020204" pitchFamily="34" charset="0"/>
              <a:buChar char="•"/>
            </a:pPr>
            <a:r>
              <a:rPr lang="en-US" sz="1200" b="0" i="0" u="none" strike="noStrike" kern="1200" cap="none" dirty="0">
                <a:solidFill>
                  <a:schemeClr val="tx1"/>
                </a:solidFill>
                <a:latin typeface="Calibri"/>
                <a:ea typeface="Calibri"/>
                <a:cs typeface="Calibri"/>
                <a:sym typeface="Calibri"/>
              </a:rPr>
              <a:t>Autonomous observing systems</a:t>
            </a:r>
          </a:p>
          <a:p>
            <a:pPr marL="342864" indent="-342864">
              <a:lnSpc>
                <a:spcPct val="120000"/>
              </a:lnSpc>
              <a:buFont typeface="Arial" panose="020B0604020202020204" pitchFamily="34" charset="0"/>
              <a:buChar char="•"/>
            </a:pPr>
            <a:r>
              <a:rPr lang="en-US" sz="1200" b="0" i="0" u="none" strike="noStrike" kern="1200" cap="none" dirty="0">
                <a:solidFill>
                  <a:schemeClr val="tx1"/>
                </a:solidFill>
                <a:latin typeface="Calibri"/>
                <a:ea typeface="Calibri"/>
                <a:cs typeface="Calibri"/>
                <a:sym typeface="Calibri"/>
              </a:rPr>
              <a:t>Optimal mix of fixed and mobile platforms</a:t>
            </a:r>
          </a:p>
          <a:p>
            <a:pPr marL="342864" indent="-342864">
              <a:lnSpc>
                <a:spcPct val="120000"/>
              </a:lnSpc>
              <a:buFont typeface="Arial" panose="020B0604020202020204" pitchFamily="34" charset="0"/>
              <a:buChar char="•"/>
            </a:pPr>
            <a:r>
              <a:rPr lang="en-US" sz="1200" b="0" i="0" u="none" strike="noStrike" kern="1200" cap="none" dirty="0">
                <a:solidFill>
                  <a:schemeClr val="tx1"/>
                </a:solidFill>
                <a:latin typeface="Calibri"/>
                <a:ea typeface="Calibri"/>
                <a:cs typeface="Calibri"/>
                <a:sym typeface="Calibri"/>
              </a:rPr>
              <a:t>Emerging crowd-sourced information</a:t>
            </a:r>
          </a:p>
          <a:p>
            <a:pPr marL="342864" indent="-342864">
              <a:lnSpc>
                <a:spcPct val="120000"/>
              </a:lnSpc>
              <a:buFont typeface="Arial" panose="020B0604020202020204" pitchFamily="34" charset="0"/>
              <a:buChar char="•"/>
            </a:pPr>
            <a:r>
              <a:rPr lang="en-US" sz="1200" b="0" i="0" u="none" strike="noStrike" kern="1200" cap="none" dirty="0">
                <a:solidFill>
                  <a:schemeClr val="tx1"/>
                </a:solidFill>
                <a:latin typeface="Calibri"/>
                <a:ea typeface="Calibri"/>
                <a:cs typeface="Calibri"/>
                <a:sym typeface="Calibri"/>
              </a:rPr>
              <a:t>Miniaturization and commoditization of sensors</a:t>
            </a:r>
          </a:p>
          <a:p>
            <a:pPr marL="342864" indent="-342864">
              <a:lnSpc>
                <a:spcPct val="120000"/>
              </a:lnSpc>
              <a:buFont typeface="Arial" panose="020B0604020202020204" pitchFamily="34" charset="0"/>
              <a:buChar char="•"/>
            </a:pPr>
            <a:r>
              <a:rPr lang="en-GB" sz="1200" b="0" i="0" u="none" strike="noStrike" kern="1200" cap="none" dirty="0">
                <a:solidFill>
                  <a:schemeClr val="tx1"/>
                </a:solidFill>
                <a:latin typeface="Calibri"/>
                <a:ea typeface="Calibri"/>
                <a:cs typeface="Calibri"/>
                <a:sym typeface="Calibri"/>
              </a:rPr>
              <a:t>Efficient and new, novel uses of communications technologies</a:t>
            </a:r>
          </a:p>
          <a:p>
            <a:pPr marL="342864" indent="-342864">
              <a:lnSpc>
                <a:spcPct val="120000"/>
              </a:lnSpc>
              <a:buFont typeface="Arial" panose="020B0604020202020204" pitchFamily="34" charset="0"/>
              <a:buChar char="•"/>
            </a:pPr>
            <a:r>
              <a:rPr lang="en-GB" sz="1200" b="0" i="0" u="none" strike="noStrike" kern="1200" cap="none" dirty="0">
                <a:solidFill>
                  <a:schemeClr val="tx1"/>
                </a:solidFill>
                <a:latin typeface="Calibri"/>
                <a:ea typeface="Calibri"/>
                <a:cs typeface="Calibri"/>
                <a:sym typeface="Calibri"/>
              </a:rPr>
              <a:t>Expected roles and ownership of government and private sector observations </a:t>
            </a:r>
            <a:endParaRPr lang="en-US" sz="1200" b="0" i="0" u="none" strike="noStrike" kern="1200" cap="none" dirty="0">
              <a:solidFill>
                <a:schemeClr val="tx1"/>
              </a:solidFill>
              <a:latin typeface="Calibri"/>
              <a:ea typeface="Calibri"/>
              <a:cs typeface="Calibri"/>
              <a:sym typeface="Calibri"/>
            </a:endParaRPr>
          </a:p>
          <a:p>
            <a:endParaRPr lang="en-US" dirty="0"/>
          </a:p>
        </p:txBody>
      </p:sp>
      <p:sp>
        <p:nvSpPr>
          <p:cNvPr id="4" name="Slide Number Placeholder 3"/>
          <p:cNvSpPr>
            <a:spLocks noGrp="1"/>
          </p:cNvSpPr>
          <p:nvPr>
            <p:ph type="sldNum" sz="quarter" idx="10"/>
          </p:nvPr>
        </p:nvSpPr>
        <p:spPr/>
        <p:txBody>
          <a:bodyPr/>
          <a:lstStyle/>
          <a:p>
            <a:fld id="{77319188-D78F-44C0-9908-A9C3C7F37716}" type="slidenum">
              <a:rPr lang="en-US" smtClean="0">
                <a:solidFill>
                  <a:prstClr val="black"/>
                </a:solidFill>
                <a:latin typeface="Calibri"/>
              </a:rPr>
              <a:pPr/>
              <a:t>8</a:t>
            </a:fld>
            <a:endParaRPr lang="en-US">
              <a:solidFill>
                <a:prstClr val="black"/>
              </a:solidFill>
              <a:latin typeface="Calibri"/>
            </a:endParaRPr>
          </a:p>
        </p:txBody>
      </p:sp>
    </p:spTree>
    <p:extLst>
      <p:ext uri="{BB962C8B-B14F-4D97-AF65-F5344CB8AC3E}">
        <p14:creationId xmlns:p14="http://schemas.microsoft.com/office/powerpoint/2010/main" val="28987637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Shape 159"/>
          <p:cNvSpPr>
            <a:spLocks noGrp="1" noRot="1" noChangeAspect="1"/>
          </p:cNvSpPr>
          <p:nvPr>
            <p:ph type="sldImg" idx="2"/>
          </p:nvPr>
        </p:nvSpPr>
        <p:spPr>
          <a:xfrm>
            <a:off x="1168400" y="692150"/>
            <a:ext cx="4610100" cy="345757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0" name="Shape 160"/>
          <p:cNvSpPr txBox="1">
            <a:spLocks noGrp="1"/>
          </p:cNvSpPr>
          <p:nvPr>
            <p:ph type="body" idx="1"/>
          </p:nvPr>
        </p:nvSpPr>
        <p:spPr>
          <a:xfrm>
            <a:off x="694690" y="4379596"/>
            <a:ext cx="5557520" cy="4149090"/>
          </a:xfrm>
          <a:prstGeom prst="rect">
            <a:avLst/>
          </a:prstGeom>
        </p:spPr>
        <p:txBody>
          <a:bodyPr lIns="92358" tIns="92358" rIns="92358" bIns="92358" anchor="t" anchorCtr="0">
            <a:noAutofit/>
          </a:bodyPr>
          <a:lstStyle/>
          <a:p>
            <a:r>
              <a:rPr lang="en-US" sz="2300" b="1" dirty="0">
                <a:solidFill>
                  <a:schemeClr val="tx1"/>
                </a:solidFill>
                <a:latin typeface="Arial" charset="0"/>
                <a:ea typeface="+mn-ea"/>
                <a:cs typeface="+mn-cs"/>
              </a:rPr>
              <a:t>DSCOVR</a:t>
            </a:r>
            <a:r>
              <a:rPr lang="en-US" sz="1100" b="1" dirty="0">
                <a:solidFill>
                  <a:schemeClr val="tx1"/>
                </a:solidFill>
                <a:latin typeface="Arial" charset="0"/>
                <a:ea typeface="+mn-ea"/>
                <a:cs typeface="+mn-cs"/>
              </a:rPr>
              <a:t> </a:t>
            </a:r>
          </a:p>
          <a:p>
            <a:pPr marL="327710" lvl="1" indent="-327710">
              <a:buFont typeface="Arial" panose="020B0604020202020204" pitchFamily="34" charset="0"/>
              <a:buChar char="•"/>
            </a:pPr>
            <a:r>
              <a:rPr lang="en-US" sz="2300" dirty="0">
                <a:solidFill>
                  <a:schemeClr val="tx1"/>
                </a:solidFill>
                <a:latin typeface="Arial" charset="0"/>
                <a:ea typeface="+mn-ea"/>
                <a:cs typeface="+mn-cs"/>
              </a:rPr>
              <a:t>Launched February 11, 2015</a:t>
            </a:r>
          </a:p>
          <a:p>
            <a:pPr marL="436946" indent="-436946">
              <a:buFont typeface="Arial" panose="020B0604020202020204" pitchFamily="34" charset="0"/>
              <a:buChar char="•"/>
            </a:pPr>
            <a:endParaRPr lang="en-US" sz="1700" b="1" dirty="0">
              <a:solidFill>
                <a:schemeClr val="tx1"/>
              </a:solidFill>
              <a:latin typeface="Arial" charset="0"/>
              <a:ea typeface="+mn-ea"/>
              <a:cs typeface="+mn-cs"/>
            </a:endParaRPr>
          </a:p>
          <a:p>
            <a:r>
              <a:rPr lang="en-US" sz="2300" b="1" dirty="0">
                <a:solidFill>
                  <a:schemeClr val="tx1"/>
                </a:solidFill>
                <a:latin typeface="Arial" charset="0"/>
                <a:ea typeface="+mn-ea"/>
                <a:cs typeface="+mn-cs"/>
              </a:rPr>
              <a:t>Jason-3</a:t>
            </a:r>
          </a:p>
          <a:p>
            <a:pPr marL="327710" lvl="1" indent="-327710">
              <a:buFont typeface="Arial" panose="020B0604020202020204" pitchFamily="34" charset="0"/>
              <a:buChar char="•"/>
            </a:pPr>
            <a:r>
              <a:rPr lang="en-US" sz="2300" dirty="0">
                <a:solidFill>
                  <a:schemeClr val="tx1"/>
                </a:solidFill>
                <a:latin typeface="Arial" charset="0"/>
                <a:ea typeface="+mn-ea"/>
                <a:cs typeface="+mn-cs"/>
              </a:rPr>
              <a:t>Launch Date:  January 17, 2016</a:t>
            </a:r>
          </a:p>
          <a:p>
            <a:pPr marL="436946" indent="-436946">
              <a:buFont typeface="Arial" panose="020B0604020202020204" pitchFamily="34" charset="0"/>
              <a:buChar char="•"/>
            </a:pPr>
            <a:endParaRPr lang="en-US" sz="1700" b="1" dirty="0">
              <a:solidFill>
                <a:schemeClr val="tx1"/>
              </a:solidFill>
              <a:latin typeface="Arial" charset="0"/>
              <a:ea typeface="+mn-ea"/>
              <a:cs typeface="+mn-cs"/>
            </a:endParaRPr>
          </a:p>
          <a:p>
            <a:r>
              <a:rPr lang="en-US" sz="2300" b="1" dirty="0">
                <a:solidFill>
                  <a:schemeClr val="tx1"/>
                </a:solidFill>
                <a:latin typeface="Arial" charset="0"/>
                <a:ea typeface="+mn-ea"/>
                <a:cs typeface="+mn-cs"/>
              </a:rPr>
              <a:t>GOES-R</a:t>
            </a:r>
          </a:p>
          <a:p>
            <a:pPr marL="327710" lvl="1" indent="-327710">
              <a:buFont typeface="Arial" panose="020B0604020202020204" pitchFamily="34" charset="0"/>
              <a:buChar char="•"/>
            </a:pPr>
            <a:r>
              <a:rPr lang="en-US" sz="2300" dirty="0">
                <a:solidFill>
                  <a:schemeClr val="tx1"/>
                </a:solidFill>
                <a:latin typeface="Arial" charset="0"/>
                <a:ea typeface="+mn-ea"/>
                <a:cs typeface="+mn-cs"/>
              </a:rPr>
              <a:t>Launch Date:  November 2016</a:t>
            </a:r>
          </a:p>
          <a:p>
            <a:endParaRPr lang="en-US" sz="1500" b="1" dirty="0">
              <a:solidFill>
                <a:schemeClr val="tx1"/>
              </a:solidFill>
              <a:latin typeface="Arial" charset="0"/>
              <a:ea typeface="+mn-ea"/>
              <a:cs typeface="+mn-cs"/>
            </a:endParaRPr>
          </a:p>
          <a:p>
            <a:r>
              <a:rPr lang="en-US" sz="2300" b="1" dirty="0">
                <a:solidFill>
                  <a:schemeClr val="tx1"/>
                </a:solidFill>
                <a:latin typeface="Arial" charset="0"/>
                <a:ea typeface="+mn-ea"/>
                <a:cs typeface="+mn-cs"/>
              </a:rPr>
              <a:t>JPSS-1</a:t>
            </a:r>
            <a:r>
              <a:rPr lang="en-US" sz="1100" b="1" dirty="0">
                <a:solidFill>
                  <a:schemeClr val="tx1"/>
                </a:solidFill>
                <a:latin typeface="Arial" charset="0"/>
                <a:ea typeface="+mn-ea"/>
                <a:cs typeface="+mn-cs"/>
              </a:rPr>
              <a:t> </a:t>
            </a:r>
          </a:p>
          <a:p>
            <a:pPr marL="327710" lvl="1" indent="-327710">
              <a:buFont typeface="Arial" panose="020B0604020202020204" pitchFamily="34" charset="0"/>
              <a:buChar char="•"/>
            </a:pPr>
            <a:r>
              <a:rPr lang="en-US" sz="2300" dirty="0">
                <a:solidFill>
                  <a:schemeClr val="tx1"/>
                </a:solidFill>
                <a:latin typeface="Arial" charset="0"/>
                <a:ea typeface="+mn-ea"/>
                <a:cs typeface="+mn-cs"/>
              </a:rPr>
              <a:t>Launch Date:  October 12,</a:t>
            </a:r>
            <a:r>
              <a:rPr lang="en-US" sz="2300" baseline="0" dirty="0">
                <a:solidFill>
                  <a:schemeClr val="tx1"/>
                </a:solidFill>
                <a:latin typeface="Arial" charset="0"/>
                <a:ea typeface="+mn-ea"/>
                <a:cs typeface="+mn-cs"/>
              </a:rPr>
              <a:t> </a:t>
            </a:r>
            <a:r>
              <a:rPr lang="en-US" sz="2300" dirty="0">
                <a:solidFill>
                  <a:schemeClr val="tx1"/>
                </a:solidFill>
                <a:latin typeface="Arial" charset="0"/>
                <a:ea typeface="+mn-ea"/>
                <a:cs typeface="+mn-cs"/>
              </a:rPr>
              <a:t>2017</a:t>
            </a:r>
          </a:p>
          <a:p>
            <a:pPr marL="327710" lvl="1" indent="-327710">
              <a:buFont typeface="Arial" panose="020B0604020202020204" pitchFamily="34" charset="0"/>
              <a:buChar char="•"/>
            </a:pPr>
            <a:endParaRPr lang="en-US" sz="2300" dirty="0">
              <a:solidFill>
                <a:schemeClr val="tx1"/>
              </a:solidFill>
              <a:latin typeface="Arial" charset="0"/>
              <a:ea typeface="+mn-ea"/>
              <a:cs typeface="+mn-cs"/>
            </a:endParaRPr>
          </a:p>
          <a:p>
            <a:pPr marL="0" lvl="1" indent="0">
              <a:buFont typeface="Arial" panose="020B0604020202020204" pitchFamily="34" charset="0"/>
              <a:buNone/>
            </a:pPr>
            <a:r>
              <a:rPr lang="en-US" sz="2300" b="1" dirty="0">
                <a:solidFill>
                  <a:schemeClr val="tx1"/>
                </a:solidFill>
                <a:latin typeface="Arial" charset="0"/>
                <a:ea typeface="+mn-ea"/>
                <a:cs typeface="+mn-cs"/>
              </a:rPr>
              <a:t>GOES-S</a:t>
            </a:r>
          </a:p>
          <a:p>
            <a:pPr marL="342900" lvl="1" indent="-342900">
              <a:buFont typeface="Arial" panose="020B0604020202020204" pitchFamily="34" charset="0"/>
              <a:buChar char="•"/>
            </a:pPr>
            <a:r>
              <a:rPr lang="en-US" sz="2300" dirty="0">
                <a:solidFill>
                  <a:schemeClr val="tx1"/>
                </a:solidFill>
                <a:latin typeface="Arial" charset="0"/>
                <a:ea typeface="+mn-ea"/>
                <a:cs typeface="+mn-cs"/>
              </a:rPr>
              <a:t>Launch</a:t>
            </a:r>
            <a:r>
              <a:rPr lang="en-US" sz="2300" baseline="0" dirty="0">
                <a:solidFill>
                  <a:schemeClr val="tx1"/>
                </a:solidFill>
                <a:latin typeface="Arial" charset="0"/>
                <a:ea typeface="+mn-ea"/>
                <a:cs typeface="+mn-cs"/>
              </a:rPr>
              <a:t> Date: March 2018</a:t>
            </a:r>
            <a:endParaRPr lang="en-US" sz="2300" dirty="0">
              <a:solidFill>
                <a:schemeClr val="tx1"/>
              </a:solidFill>
              <a:latin typeface="Arial" charset="0"/>
              <a:ea typeface="+mn-ea"/>
              <a:cs typeface="+mn-cs"/>
            </a:endParaRPr>
          </a:p>
          <a:p>
            <a:pPr marL="327710" lvl="1" indent="-327710">
              <a:buFont typeface="Arial" panose="020B0604020202020204" pitchFamily="34" charset="0"/>
              <a:buChar char="•"/>
            </a:pPr>
            <a:endParaRPr lang="en-US" sz="2300" dirty="0">
              <a:solidFill>
                <a:schemeClr val="tx1"/>
              </a:solidFill>
              <a:latin typeface="Arial" charset="0"/>
              <a:ea typeface="+mn-ea"/>
              <a:cs typeface="+mn-cs"/>
            </a:endParaRPr>
          </a:p>
          <a:p>
            <a:r>
              <a:rPr lang="en-US" sz="2300" b="1" dirty="0">
                <a:solidFill>
                  <a:schemeClr val="tx1"/>
                </a:solidFill>
                <a:latin typeface="Arial" charset="0"/>
                <a:ea typeface="+mn-ea"/>
                <a:cs typeface="+mn-cs"/>
              </a:rPr>
              <a:t>COSMIC-2a</a:t>
            </a:r>
          </a:p>
          <a:p>
            <a:pPr marL="327710" lvl="1" indent="-327710">
              <a:buFont typeface="Arial" panose="020B0604020202020204" pitchFamily="34" charset="0"/>
              <a:buChar char="•"/>
            </a:pPr>
            <a:r>
              <a:rPr lang="en-US" sz="2300" dirty="0">
                <a:solidFill>
                  <a:schemeClr val="tx1"/>
                </a:solidFill>
                <a:latin typeface="Arial" charset="0"/>
                <a:ea typeface="+mn-ea"/>
                <a:cs typeface="+mn-cs"/>
              </a:rPr>
              <a:t>Launch Date:  ILC</a:t>
            </a:r>
            <a:r>
              <a:rPr lang="en-US" sz="2300" baseline="0" dirty="0">
                <a:solidFill>
                  <a:schemeClr val="tx1"/>
                </a:solidFill>
                <a:latin typeface="Arial" charset="0"/>
                <a:ea typeface="+mn-ea"/>
                <a:cs typeface="+mn-cs"/>
              </a:rPr>
              <a:t> April 30, </a:t>
            </a:r>
            <a:r>
              <a:rPr lang="en-US" sz="2300" dirty="0">
                <a:solidFill>
                  <a:schemeClr val="tx1"/>
                </a:solidFill>
                <a:latin typeface="Arial" charset="0"/>
                <a:ea typeface="+mn-ea"/>
                <a:cs typeface="+mn-cs"/>
              </a:rPr>
              <a:t>2018</a:t>
            </a:r>
          </a:p>
          <a:p>
            <a:endParaRPr lang="en-US" sz="1700" b="1" dirty="0">
              <a:solidFill>
                <a:schemeClr val="tx1"/>
              </a:solidFill>
              <a:latin typeface="Arial" charset="0"/>
              <a:ea typeface="+mn-ea"/>
              <a:cs typeface="+mn-cs"/>
            </a:endParaRPr>
          </a:p>
          <a:p>
            <a:pPr indent="-70563">
              <a:lnSpc>
                <a:spcPct val="114000"/>
              </a:lnSpc>
              <a:spcBef>
                <a:spcPts val="1010"/>
              </a:spcBef>
              <a:buClr>
                <a:srgbClr val="000000"/>
              </a:buClr>
              <a:buSzPct val="78571"/>
            </a:pPr>
            <a:endParaRPr lang="en-US" dirty="0"/>
          </a:p>
          <a:p>
            <a:endParaRPr lang="en-US" dirty="0"/>
          </a:p>
          <a:p>
            <a:endParaRPr lang="en-US" dirty="0"/>
          </a:p>
        </p:txBody>
      </p:sp>
      <p:sp>
        <p:nvSpPr>
          <p:cNvPr id="161" name="Shape 161"/>
          <p:cNvSpPr txBox="1">
            <a:spLocks noGrp="1"/>
          </p:cNvSpPr>
          <p:nvPr>
            <p:ph type="sldNum" idx="12"/>
          </p:nvPr>
        </p:nvSpPr>
        <p:spPr>
          <a:xfrm>
            <a:off x="3934969" y="8757590"/>
            <a:ext cx="3010323" cy="461010"/>
          </a:xfrm>
          <a:prstGeom prst="rect">
            <a:avLst/>
          </a:prstGeom>
        </p:spPr>
        <p:txBody>
          <a:bodyPr lIns="92358" tIns="46166" rIns="92358" bIns="46166" anchor="b" anchorCtr="0">
            <a:noAutofit/>
          </a:bodyPr>
          <a:lstStyle/>
          <a:p>
            <a:pPr>
              <a:buClr>
                <a:srgbClr val="000000"/>
              </a:buClr>
              <a:buSzPct val="25000"/>
            </a:pPr>
            <a:fld id="{00000000-1234-1234-1234-123412341234}" type="slidenum">
              <a:rPr lang="en-US"/>
              <a:pPr>
                <a:buClr>
                  <a:srgbClr val="000000"/>
                </a:buClr>
                <a:buSzPct val="25000"/>
              </a:pPr>
              <a:t>9</a:t>
            </a:fld>
            <a:endParaRPr lang="en-US"/>
          </a:p>
        </p:txBody>
      </p:sp>
    </p:spTree>
    <p:extLst>
      <p:ext uri="{BB962C8B-B14F-4D97-AF65-F5344CB8AC3E}">
        <p14:creationId xmlns:p14="http://schemas.microsoft.com/office/powerpoint/2010/main" val="23196707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7"/>
        <p:cNvGrpSpPr/>
        <p:nvPr/>
      </p:nvGrpSpPr>
      <p:grpSpPr>
        <a:xfrm>
          <a:off x="0" y="0"/>
          <a:ext cx="0" cy="0"/>
          <a:chOff x="0" y="0"/>
          <a:chExt cx="0" cy="0"/>
        </a:xfrm>
      </p:grpSpPr>
      <p:sp>
        <p:nvSpPr>
          <p:cNvPr id="18" name="Shape 18"/>
          <p:cNvSpPr txBox="1">
            <a:spLocks noGrp="1"/>
          </p:cNvSpPr>
          <p:nvPr>
            <p:ph type="ctrTitle"/>
          </p:nvPr>
        </p:nvSpPr>
        <p:spPr>
          <a:xfrm>
            <a:off x="685800" y="2130425"/>
            <a:ext cx="7772400" cy="1470024"/>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9" name="Shape 19"/>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lvl="0" indent="0" algn="ctr" rtl="0">
              <a:spcBef>
                <a:spcPts val="640"/>
              </a:spcBef>
              <a:buClr>
                <a:srgbClr val="888888"/>
              </a:buClr>
              <a:buFont typeface="Arial"/>
              <a:buNone/>
              <a:defRPr sz="3200" b="0" i="0" u="none" strike="noStrike" cap="none">
                <a:solidFill>
                  <a:srgbClr val="888888"/>
                </a:solidFill>
                <a:latin typeface="Calibri"/>
                <a:ea typeface="Calibri"/>
                <a:cs typeface="Calibri"/>
                <a:sym typeface="Calibri"/>
              </a:defRPr>
            </a:lvl1pPr>
            <a:lvl2pPr marL="457200" marR="0" lvl="1" indent="0" algn="ctr" rtl="0">
              <a:spcBef>
                <a:spcPts val="560"/>
              </a:spcBef>
              <a:buClr>
                <a:srgbClr val="888888"/>
              </a:buClr>
              <a:buFont typeface="Arial"/>
              <a:buNone/>
              <a:defRPr sz="2800" b="0" i="0" u="none" strike="noStrike" cap="none">
                <a:solidFill>
                  <a:srgbClr val="888888"/>
                </a:solidFill>
                <a:latin typeface="Calibri"/>
                <a:ea typeface="Calibri"/>
                <a:cs typeface="Calibri"/>
                <a:sym typeface="Calibri"/>
              </a:defRPr>
            </a:lvl2pPr>
            <a:lvl3pPr marL="914400" marR="0" lvl="2" indent="0" algn="ctr" rtl="0">
              <a:spcBef>
                <a:spcPts val="480"/>
              </a:spcBef>
              <a:buClr>
                <a:srgbClr val="888888"/>
              </a:buClr>
              <a:buFont typeface="Arial"/>
              <a:buNone/>
              <a:defRPr sz="2400" b="0" i="0" u="none" strike="noStrike" cap="none">
                <a:solidFill>
                  <a:srgbClr val="888888"/>
                </a:solidFill>
                <a:latin typeface="Calibri"/>
                <a:ea typeface="Calibri"/>
                <a:cs typeface="Calibri"/>
                <a:sym typeface="Calibri"/>
              </a:defRPr>
            </a:lvl3pPr>
            <a:lvl4pPr marL="1371600" marR="0" lvl="3"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4pPr>
            <a:lvl5pPr marL="1828800" marR="0" lvl="4"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5pPr>
            <a:lvl6pPr marL="2286000" marR="0" lvl="5"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6pPr>
            <a:lvl7pPr marL="2743200" marR="0" lvl="6"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7pPr>
            <a:lvl8pPr marL="3200400" marR="0" lvl="7"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8pPr>
            <a:lvl9pPr marL="3657600" marR="0" lvl="8"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20" name="Shape 20"/>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1" name="Shape 21"/>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2" name="Shape 22"/>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82"/>
        <p:cNvGrpSpPr/>
        <p:nvPr/>
      </p:nvGrpSpPr>
      <p:grpSpPr>
        <a:xfrm>
          <a:off x="0" y="0"/>
          <a:ext cx="0" cy="0"/>
          <a:chOff x="0" y="0"/>
          <a:chExt cx="0" cy="0"/>
        </a:xfrm>
      </p:grpSpPr>
      <p:sp>
        <p:nvSpPr>
          <p:cNvPr id="83" name="Shape 83"/>
          <p:cNvSpPr txBox="1">
            <a:spLocks noGrp="1"/>
          </p:cNvSpPr>
          <p:nvPr>
            <p:ph type="title"/>
          </p:nvPr>
        </p:nvSpPr>
        <p:spPr>
          <a:xfrm rot="5400000">
            <a:off x="4732337" y="2171700"/>
            <a:ext cx="5851525" cy="20574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84" name="Shape 84"/>
          <p:cNvSpPr txBox="1">
            <a:spLocks noGrp="1"/>
          </p:cNvSpPr>
          <p:nvPr>
            <p:ph type="body" idx="1"/>
          </p:nvPr>
        </p:nvSpPr>
        <p:spPr>
          <a:xfrm rot="5400000">
            <a:off x="541337" y="190500"/>
            <a:ext cx="5851525" cy="6019799"/>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5" name="Shape 85"/>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6" name="Shape 8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7" name="Shape 87"/>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5" name="Shape 55"/>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6" name="Shape 5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7" name="Shape 57"/>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5832856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3"/>
        <p:cNvGrpSpPr/>
        <p:nvPr/>
      </p:nvGrpSpPr>
      <p:grpSpPr>
        <a:xfrm>
          <a:off x="0" y="0"/>
          <a:ext cx="0" cy="0"/>
          <a:chOff x="0" y="0"/>
          <a:chExt cx="0" cy="0"/>
        </a:xfrm>
      </p:grpSpPr>
      <p:sp>
        <p:nvSpPr>
          <p:cNvPr id="24" name="Shape 24"/>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5" name="Shape 25"/>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6" name="Shape 26"/>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7" name="Shape 27"/>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8" name="Shape 28"/>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pic>
        <p:nvPicPr>
          <p:cNvPr id="29" name="Shape 29"/>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9144000" cy="6857999"/>
          </a:xfrm>
          <a:prstGeom prst="rect">
            <a:avLst/>
          </a:prstGeom>
          <a:noFill/>
          <a:ln>
            <a:noFill/>
          </a:ln>
        </p:spPr>
      </p:pic>
      <p:pic>
        <p:nvPicPr>
          <p:cNvPr id="30" name="Shape 3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2250403" cy="1600199"/>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31"/>
        <p:cNvGrpSpPr/>
        <p:nvPr/>
      </p:nvGrpSpPr>
      <p:grpSpPr>
        <a:xfrm>
          <a:off x="0" y="0"/>
          <a:ext cx="0" cy="0"/>
          <a:chOff x="0" y="0"/>
          <a:chExt cx="0" cy="0"/>
        </a:xfrm>
      </p:grpSpPr>
      <p:sp>
        <p:nvSpPr>
          <p:cNvPr id="32" name="Shape 32"/>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Calibri"/>
              <a:buNone/>
              <a:defRPr sz="40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3" name="Shape 33"/>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marR="0" lvl="0" indent="0" algn="l"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1pPr>
            <a:lvl2pPr marL="457200" marR="0" lvl="1" indent="0" algn="l" rtl="0">
              <a:spcBef>
                <a:spcPts val="360"/>
              </a:spcBef>
              <a:buClr>
                <a:srgbClr val="888888"/>
              </a:buClr>
              <a:buFont typeface="Arial"/>
              <a:buNone/>
              <a:defRPr sz="1800" b="0" i="0" u="none" strike="noStrike" cap="none">
                <a:solidFill>
                  <a:srgbClr val="888888"/>
                </a:solidFill>
                <a:latin typeface="Calibri"/>
                <a:ea typeface="Calibri"/>
                <a:cs typeface="Calibri"/>
                <a:sym typeface="Calibri"/>
              </a:defRPr>
            </a:lvl2pPr>
            <a:lvl3pPr marL="914400" marR="0" lvl="2" indent="0" algn="l" rtl="0">
              <a:spcBef>
                <a:spcPts val="320"/>
              </a:spcBef>
              <a:buClr>
                <a:srgbClr val="888888"/>
              </a:buClr>
              <a:buFont typeface="Arial"/>
              <a:buNone/>
              <a:defRPr sz="1600" b="0" i="0" u="none" strike="noStrike" cap="none">
                <a:solidFill>
                  <a:srgbClr val="888888"/>
                </a:solidFill>
                <a:latin typeface="Calibri"/>
                <a:ea typeface="Calibri"/>
                <a:cs typeface="Calibri"/>
                <a:sym typeface="Calibri"/>
              </a:defRPr>
            </a:lvl3pPr>
            <a:lvl4pPr marL="1371600" marR="0" lvl="3"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4pPr>
            <a:lvl5pPr marL="1828800" marR="0" lvl="4"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5pPr>
            <a:lvl6pPr marL="2286000" marR="0" lvl="5"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6pPr>
            <a:lvl7pPr marL="2743200" marR="0" lvl="6"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7pPr>
            <a:lvl8pPr marL="3200400" marR="0" lvl="7"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8pPr>
            <a:lvl9pPr marL="3657600" marR="0" lvl="8"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34" name="Shape 34"/>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5" name="Shape 35"/>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6" name="Shape 36"/>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9" name="Shape 39"/>
          <p:cNvSpPr txBox="1">
            <a:spLocks noGrp="1"/>
          </p:cNvSpPr>
          <p:nvPr>
            <p:ph type="body" idx="1"/>
          </p:nvPr>
        </p:nvSpPr>
        <p:spPr>
          <a:xfrm>
            <a:off x="457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0" name="Shape 40"/>
          <p:cNvSpPr txBox="1">
            <a:spLocks noGrp="1"/>
          </p:cNvSpPr>
          <p:nvPr>
            <p:ph type="body" idx="2"/>
          </p:nvPr>
        </p:nvSpPr>
        <p:spPr>
          <a:xfrm>
            <a:off x="4648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1" name="Shape 41"/>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2" name="Shape 42"/>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3" name="Shape 43"/>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6" name="Shape 46"/>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marR="0" lvl="0" indent="0" algn="l" rtl="0">
              <a:spcBef>
                <a:spcPts val="48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spcBef>
                <a:spcPts val="4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spcBef>
                <a:spcPts val="36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7" name="Shape 47"/>
          <p:cNvSpPr txBox="1">
            <a:spLocks noGrp="1"/>
          </p:cNvSpPr>
          <p:nvPr>
            <p:ph type="body" idx="2"/>
          </p:nvPr>
        </p:nvSpPr>
        <p:spPr>
          <a:xfrm>
            <a:off x="457200" y="2174875"/>
            <a:ext cx="4040187" cy="3951287"/>
          </a:xfrm>
          <a:prstGeom prst="rect">
            <a:avLst/>
          </a:prstGeom>
          <a:noFill/>
          <a:ln>
            <a:noFill/>
          </a:ln>
        </p:spPr>
        <p:txBody>
          <a:bodyPr lIns="91425" tIns="91425" rIns="91425" bIns="91425" anchor="t" anchorCtr="0"/>
          <a:lstStyle>
            <a:lvl1pPr marL="342900" marR="0" lvl="0" indent="-1905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742950" marR="0" lvl="1" indent="-15875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8" name="Shape 48"/>
          <p:cNvSpPr txBox="1">
            <a:spLocks noGrp="1"/>
          </p:cNvSpPr>
          <p:nvPr>
            <p:ph type="body" idx="3"/>
          </p:nvPr>
        </p:nvSpPr>
        <p:spPr>
          <a:xfrm>
            <a:off x="4645025" y="1535112"/>
            <a:ext cx="4041774" cy="639762"/>
          </a:xfrm>
          <a:prstGeom prst="rect">
            <a:avLst/>
          </a:prstGeom>
          <a:noFill/>
          <a:ln>
            <a:noFill/>
          </a:ln>
        </p:spPr>
        <p:txBody>
          <a:bodyPr lIns="91425" tIns="91425" rIns="91425" bIns="91425" anchor="b" anchorCtr="0"/>
          <a:lstStyle>
            <a:lvl1pPr marL="0" marR="0" lvl="0" indent="0" algn="l" rtl="0">
              <a:spcBef>
                <a:spcPts val="48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spcBef>
                <a:spcPts val="4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spcBef>
                <a:spcPts val="36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9" name="Shape 49"/>
          <p:cNvSpPr txBox="1">
            <a:spLocks noGrp="1"/>
          </p:cNvSpPr>
          <p:nvPr>
            <p:ph type="body" idx="4"/>
          </p:nvPr>
        </p:nvSpPr>
        <p:spPr>
          <a:xfrm>
            <a:off x="4645025" y="2174875"/>
            <a:ext cx="4041774" cy="3951287"/>
          </a:xfrm>
          <a:prstGeom prst="rect">
            <a:avLst/>
          </a:prstGeom>
          <a:noFill/>
          <a:ln>
            <a:noFill/>
          </a:ln>
        </p:spPr>
        <p:txBody>
          <a:bodyPr lIns="91425" tIns="91425" rIns="91425" bIns="91425" anchor="t" anchorCtr="0"/>
          <a:lstStyle>
            <a:lvl1pPr marL="342900" marR="0" lvl="0" indent="-1905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742950" marR="0" lvl="1" indent="-15875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50" name="Shape 50"/>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1" name="Shape 51"/>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2" name="Shape 52"/>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8"/>
        <p:cNvGrpSpPr/>
        <p:nvPr/>
      </p:nvGrpSpPr>
      <p:grpSpPr>
        <a:xfrm>
          <a:off x="0" y="0"/>
          <a:ext cx="0" cy="0"/>
          <a:chOff x="0" y="0"/>
          <a:chExt cx="0" cy="0"/>
        </a:xfrm>
      </p:grpSpPr>
      <p:sp>
        <p:nvSpPr>
          <p:cNvPr id="59" name="Shape 59"/>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0" name="Shape 60"/>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1" name="Shape 61"/>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62"/>
        <p:cNvGrpSpPr/>
        <p:nvPr/>
      </p:nvGrpSpPr>
      <p:grpSpPr>
        <a:xfrm>
          <a:off x="0" y="0"/>
          <a:ext cx="0" cy="0"/>
          <a:chOff x="0" y="0"/>
          <a:chExt cx="0" cy="0"/>
        </a:xfrm>
      </p:grpSpPr>
      <p:sp>
        <p:nvSpPr>
          <p:cNvPr id="63" name="Shape 63"/>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marL="0" marR="0" lvl="0" indent="0" algn="l" rtl="0">
              <a:spcBef>
                <a:spcPts val="0"/>
              </a:spcBef>
              <a:buClr>
                <a:schemeClr val="dk1"/>
              </a:buClr>
              <a:buFont typeface="Calibri"/>
              <a:buNone/>
              <a:defRPr sz="20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4" name="Shape 64"/>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5" name="Shape 65"/>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marR="0" lvl="0" indent="0" algn="l" rtl="0">
              <a:spcBef>
                <a:spcPts val="280"/>
              </a:spcBef>
              <a:buClr>
                <a:schemeClr val="dk1"/>
              </a:buClr>
              <a:buFont typeface="Arial"/>
              <a:buNone/>
              <a:defRPr sz="1400" b="0" i="0" u="none" strike="noStrike" cap="none">
                <a:solidFill>
                  <a:schemeClr val="dk1"/>
                </a:solidFill>
                <a:latin typeface="Calibri"/>
                <a:ea typeface="Calibri"/>
                <a:cs typeface="Calibri"/>
                <a:sym typeface="Calibri"/>
              </a:defRPr>
            </a:lvl1pPr>
            <a:lvl2pPr marL="457200" marR="0" lvl="1" indent="0" algn="l" rtl="0">
              <a:spcBef>
                <a:spcPts val="240"/>
              </a:spcBef>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6" name="Shape 66"/>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7" name="Shape 67"/>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8" name="Shape 68"/>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9"/>
        <p:cNvGrpSpPr/>
        <p:nvPr/>
      </p:nvGrpSpPr>
      <p:grpSpPr>
        <a:xfrm>
          <a:off x="0" y="0"/>
          <a:ext cx="0" cy="0"/>
          <a:chOff x="0" y="0"/>
          <a:chExt cx="0" cy="0"/>
        </a:xfrm>
      </p:grpSpPr>
      <p:sp>
        <p:nvSpPr>
          <p:cNvPr id="70" name="Shape 70"/>
          <p:cNvSpPr txBox="1">
            <a:spLocks noGrp="1"/>
          </p:cNvSpPr>
          <p:nvPr>
            <p:ph type="title"/>
          </p:nvPr>
        </p:nvSpPr>
        <p:spPr>
          <a:xfrm>
            <a:off x="1792288" y="4800600"/>
            <a:ext cx="5486399" cy="566737"/>
          </a:xfrm>
          <a:prstGeom prst="rect">
            <a:avLst/>
          </a:prstGeom>
          <a:noFill/>
          <a:ln>
            <a:noFill/>
          </a:ln>
        </p:spPr>
        <p:txBody>
          <a:bodyPr lIns="91425" tIns="91425" rIns="91425" bIns="91425" anchor="b" anchorCtr="0"/>
          <a:lstStyle>
            <a:lvl1pPr marL="0" marR="0" lvl="0" indent="0" algn="l" rtl="0">
              <a:spcBef>
                <a:spcPts val="0"/>
              </a:spcBef>
              <a:buClr>
                <a:schemeClr val="dk1"/>
              </a:buClr>
              <a:buFont typeface="Calibri"/>
              <a:buNone/>
              <a:defRPr sz="20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1" name="Shape 71"/>
          <p:cNvSpPr>
            <a:spLocks noGrp="1"/>
          </p:cNvSpPr>
          <p:nvPr>
            <p:ph type="pic" idx="2"/>
          </p:nvPr>
        </p:nvSpPr>
        <p:spPr>
          <a:xfrm>
            <a:off x="1792288" y="612775"/>
            <a:ext cx="5486399" cy="4114800"/>
          </a:xfrm>
          <a:prstGeom prst="rect">
            <a:avLst/>
          </a:prstGeom>
          <a:noFill/>
          <a:ln>
            <a:noFill/>
          </a:ln>
        </p:spPr>
        <p:txBody>
          <a:bodyPr lIns="91425" tIns="91425" rIns="91425" bIns="91425" anchor="t" anchorCtr="0"/>
          <a:lstStyle>
            <a:lvl1pPr marL="0" marR="0" lvl="0" indent="0" algn="l" rtl="0">
              <a:spcBef>
                <a:spcPts val="640"/>
              </a:spcBef>
              <a:buClr>
                <a:schemeClr val="dk1"/>
              </a:buClr>
              <a:buFont typeface="Arial"/>
              <a:buNone/>
              <a:defRPr sz="3200" b="0" i="0" u="none" strike="noStrike" cap="none">
                <a:solidFill>
                  <a:schemeClr val="dk1"/>
                </a:solidFill>
                <a:latin typeface="Calibri"/>
                <a:ea typeface="Calibri"/>
                <a:cs typeface="Calibri"/>
                <a:sym typeface="Calibri"/>
              </a:defRPr>
            </a:lvl1pPr>
            <a:lvl2pPr marL="457200" marR="0" lvl="1" indent="0" algn="l" rtl="0">
              <a:spcBef>
                <a:spcPts val="560"/>
              </a:spcBef>
              <a:buClr>
                <a:schemeClr val="dk1"/>
              </a:buClr>
              <a:buFont typeface="Arial"/>
              <a:buNone/>
              <a:defRPr sz="2800" b="0" i="0" u="none" strike="noStrike" cap="none">
                <a:solidFill>
                  <a:schemeClr val="dk1"/>
                </a:solidFill>
                <a:latin typeface="Calibri"/>
                <a:ea typeface="Calibri"/>
                <a:cs typeface="Calibri"/>
                <a:sym typeface="Calibri"/>
              </a:defRPr>
            </a:lvl2pPr>
            <a:lvl3pPr marL="914400" marR="0" lvl="2" indent="0" algn="l" rtl="0">
              <a:spcBef>
                <a:spcPts val="480"/>
              </a:spcBef>
              <a:buClr>
                <a:schemeClr val="dk1"/>
              </a:buClr>
              <a:buFont typeface="Arial"/>
              <a:buNone/>
              <a:defRPr sz="2400" b="0" i="0" u="none" strike="noStrike" cap="none">
                <a:solidFill>
                  <a:schemeClr val="dk1"/>
                </a:solidFill>
                <a:latin typeface="Calibri"/>
                <a:ea typeface="Calibri"/>
                <a:cs typeface="Calibri"/>
                <a:sym typeface="Calibri"/>
              </a:defRPr>
            </a:lvl3pPr>
            <a:lvl4pPr marL="1371600" marR="0" lvl="3"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4pPr>
            <a:lvl5pPr marL="1828800" marR="0" lvl="4"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5pPr>
            <a:lvl6pPr marL="2286000" marR="0" lvl="5"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2" name="Shape 72"/>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marR="0" lvl="0" indent="0" algn="l" rtl="0">
              <a:spcBef>
                <a:spcPts val="280"/>
              </a:spcBef>
              <a:buClr>
                <a:schemeClr val="dk1"/>
              </a:buClr>
              <a:buFont typeface="Arial"/>
              <a:buNone/>
              <a:defRPr sz="1400" b="0" i="0" u="none" strike="noStrike" cap="none">
                <a:solidFill>
                  <a:schemeClr val="dk1"/>
                </a:solidFill>
                <a:latin typeface="Calibri"/>
                <a:ea typeface="Calibri"/>
                <a:cs typeface="Calibri"/>
                <a:sym typeface="Calibri"/>
              </a:defRPr>
            </a:lvl1pPr>
            <a:lvl2pPr marL="457200" marR="0" lvl="1" indent="0" algn="l" rtl="0">
              <a:spcBef>
                <a:spcPts val="240"/>
              </a:spcBef>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73" name="Shape 73"/>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4" name="Shape 74"/>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5" name="Shape 75"/>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6"/>
        <p:cNvGrpSpPr/>
        <p:nvPr/>
      </p:nvGrpSpPr>
      <p:grpSpPr>
        <a:xfrm>
          <a:off x="0" y="0"/>
          <a:ext cx="0" cy="0"/>
          <a:chOff x="0" y="0"/>
          <a:chExt cx="0" cy="0"/>
        </a:xfrm>
      </p:grpSpPr>
      <p:sp>
        <p:nvSpPr>
          <p:cNvPr id="77" name="Shape 77"/>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8" name="Shape 78"/>
          <p:cNvSpPr txBox="1">
            <a:spLocks noGrp="1"/>
          </p:cNvSpPr>
          <p:nvPr>
            <p:ph type="body" idx="1"/>
          </p:nvPr>
        </p:nvSpPr>
        <p:spPr>
          <a:xfrm rot="5400000">
            <a:off x="2309018" y="-251618"/>
            <a:ext cx="4525963" cy="8229600"/>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9" name="Shape 79"/>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0" name="Shape 80"/>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1" name="Shape 81"/>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3" name="Shape 1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4" name="Shape 1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a:t>
            </a:fld>
            <a:endParaRPr lang="en-US" sz="1200" b="0" i="0" u="none" strike="noStrike" cap="none">
              <a:solidFill>
                <a:srgbClr val="888888"/>
              </a:solidFill>
              <a:latin typeface="Calibri"/>
              <a:ea typeface="Calibri"/>
              <a:cs typeface="Calibri"/>
              <a:sym typeface="Calibri"/>
            </a:endParaRPr>
          </a:p>
        </p:txBody>
      </p:sp>
      <p:pic>
        <p:nvPicPr>
          <p:cNvPr id="15" name="Shape 15"/>
          <p:cNvPicPr preferRelativeResize="0"/>
          <p:nvPr/>
        </p:nvPicPr>
        <p:blipFill rotWithShape="1">
          <a:blip r:embed="rId13" cstate="screen">
            <a:alphaModFix/>
            <a:extLst>
              <a:ext uri="{28A0092B-C50C-407E-A947-70E740481C1C}">
                <a14:useLocalDpi xmlns:a14="http://schemas.microsoft.com/office/drawing/2010/main"/>
              </a:ext>
            </a:extLst>
          </a:blip>
          <a:srcRect/>
          <a:stretch/>
        </p:blipFill>
        <p:spPr>
          <a:xfrm>
            <a:off x="0" y="0"/>
            <a:ext cx="9144000" cy="6857999"/>
          </a:xfrm>
          <a:prstGeom prst="rect">
            <a:avLst/>
          </a:prstGeom>
          <a:noFill/>
          <a:ln>
            <a:noFill/>
          </a:ln>
        </p:spPr>
      </p:pic>
      <p:pic>
        <p:nvPicPr>
          <p:cNvPr id="16" name="Shape 16"/>
          <p:cNvPicPr preferRelativeResize="0"/>
          <p:nvPr/>
        </p:nvPicPr>
        <p:blipFill rotWithShape="1">
          <a:blip r:embed="rId14" cstate="screen">
            <a:alphaModFix/>
            <a:extLst>
              <a:ext uri="{28A0092B-C50C-407E-A947-70E740481C1C}">
                <a14:useLocalDpi xmlns:a14="http://schemas.microsoft.com/office/drawing/2010/main"/>
              </a:ext>
            </a:extLst>
          </a:blip>
          <a:srcRect/>
          <a:stretch/>
        </p:blipFill>
        <p:spPr>
          <a:xfrm>
            <a:off x="0" y="0"/>
            <a:ext cx="2250403" cy="1600199"/>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4" r:id="rId6"/>
    <p:sldLayoutId id="2147483655" r:id="rId7"/>
    <p:sldLayoutId id="2147483656" r:id="rId8"/>
    <p:sldLayoutId id="2147483657" r:id="rId9"/>
    <p:sldLayoutId id="2147483658" r:id="rId10"/>
    <p:sldLayoutId id="2147483661"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3.gif"/></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4" Type="http://schemas.microsoft.com/office/2007/relationships/hdphoto" Target="../media/hdphoto1.wdp"/><Relationship Id="rId5" Type="http://schemas.openxmlformats.org/officeDocument/2006/relationships/image" Target="../media/image15.png"/><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png"/><Relationship Id="rId5" Type="http://schemas.openxmlformats.org/officeDocument/2006/relationships/image" Target="../media/image18.png"/><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4" Type="http://schemas.openxmlformats.org/officeDocument/2006/relationships/image" Target="../media/image20.jpeg"/><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jpeg"/><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chart" Target="../charts/chart2.xml"/><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png"/><Relationship Id="rId1" Type="http://schemas.openxmlformats.org/officeDocument/2006/relationships/slideLayout" Target="../slideLayouts/slideLayout11.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10.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4" name="Shape 94"/>
          <p:cNvSpPr txBox="1">
            <a:spLocks noGrp="1"/>
          </p:cNvSpPr>
          <p:nvPr>
            <p:ph type="subTitle" idx="1"/>
          </p:nvPr>
        </p:nvSpPr>
        <p:spPr>
          <a:xfrm>
            <a:off x="0" y="1219200"/>
            <a:ext cx="9163929" cy="1371600"/>
          </a:xfrm>
          <a:prstGeom prst="rect">
            <a:avLst/>
          </a:prstGeom>
          <a:noFill/>
          <a:ln>
            <a:noFill/>
          </a:ln>
        </p:spPr>
        <p:txBody>
          <a:bodyPr lIns="91425" tIns="45700" rIns="91425" bIns="45700" anchor="t" anchorCtr="0">
            <a:noAutofit/>
          </a:bodyPr>
          <a:lstStyle/>
          <a:p>
            <a:pPr lvl="0">
              <a:lnSpc>
                <a:spcPct val="80000"/>
              </a:lnSpc>
              <a:spcBef>
                <a:spcPts val="592"/>
              </a:spcBef>
              <a:buSzPct val="25000"/>
            </a:pPr>
            <a:r>
              <a:rPr lang="en-US" sz="4400" b="1" dirty="0">
                <a:solidFill>
                  <a:schemeClr val="dk1"/>
                </a:solidFill>
              </a:rPr>
              <a:t>Observations and Instrumentations</a:t>
            </a:r>
          </a:p>
          <a:p>
            <a:pPr lvl="0">
              <a:lnSpc>
                <a:spcPct val="80000"/>
              </a:lnSpc>
              <a:spcBef>
                <a:spcPts val="592"/>
              </a:spcBef>
              <a:buSzPct val="25000"/>
            </a:pPr>
            <a:r>
              <a:rPr lang="en-US" sz="4400" b="1" dirty="0">
                <a:solidFill>
                  <a:schemeClr val="dk1"/>
                </a:solidFill>
              </a:rPr>
              <a:t>for </a:t>
            </a:r>
            <a:r>
              <a:rPr lang="en-US" sz="4400" b="1" dirty="0" smtClean="0">
                <a:solidFill>
                  <a:schemeClr val="dk1"/>
                </a:solidFill>
              </a:rPr>
              <a:t>NWS </a:t>
            </a:r>
            <a:r>
              <a:rPr lang="en-US" sz="4400" b="1" dirty="0">
                <a:solidFill>
                  <a:schemeClr val="dk1"/>
                </a:solidFill>
              </a:rPr>
              <a:t>Operations</a:t>
            </a:r>
          </a:p>
          <a:p>
            <a:pPr marL="0" marR="0" lvl="0" indent="0" algn="ctr" rtl="0">
              <a:lnSpc>
                <a:spcPct val="80000"/>
              </a:lnSpc>
              <a:spcBef>
                <a:spcPts val="592"/>
              </a:spcBef>
              <a:spcAft>
                <a:spcPts val="0"/>
              </a:spcAft>
              <a:buClr>
                <a:srgbClr val="888888"/>
              </a:buClr>
              <a:buSzPct val="25000"/>
              <a:buFont typeface="Arial"/>
              <a:buNone/>
            </a:pPr>
            <a:endParaRPr lang="en-US" sz="2960" b="1" i="0" u="none" strike="noStrike" cap="none" dirty="0">
              <a:solidFill>
                <a:schemeClr val="dk1"/>
              </a:solidFill>
              <a:latin typeface="Calibri"/>
              <a:ea typeface="Calibri"/>
              <a:cs typeface="Calibri"/>
              <a:sym typeface="Calibri"/>
            </a:endParaRPr>
          </a:p>
          <a:p>
            <a:pPr>
              <a:lnSpc>
                <a:spcPct val="80000"/>
              </a:lnSpc>
              <a:spcBef>
                <a:spcPts val="592"/>
              </a:spcBef>
              <a:buSzPct val="25000"/>
            </a:pPr>
            <a:r>
              <a:rPr lang="en-US" b="1" dirty="0">
                <a:solidFill>
                  <a:schemeClr val="dk1"/>
                </a:solidFill>
              </a:rPr>
              <a:t>Presented at: </a:t>
            </a:r>
          </a:p>
          <a:p>
            <a:pPr>
              <a:lnSpc>
                <a:spcPct val="80000"/>
              </a:lnSpc>
              <a:spcBef>
                <a:spcPts val="592"/>
              </a:spcBef>
              <a:buSzPct val="25000"/>
            </a:pPr>
            <a:r>
              <a:rPr lang="en-US" b="1" dirty="0">
                <a:solidFill>
                  <a:schemeClr val="dk1"/>
                </a:solidFill>
              </a:rPr>
              <a:t>Building a Weather-Ready Nation by Transitioning Academic Research to NOAA Operations Workshop</a:t>
            </a:r>
            <a:endParaRPr lang="en-US" sz="2000" b="1" dirty="0">
              <a:solidFill>
                <a:schemeClr val="dk1"/>
              </a:solidFill>
            </a:endParaRPr>
          </a:p>
          <a:p>
            <a:pPr marL="0" marR="0" lvl="0" indent="0" algn="ctr" rtl="0">
              <a:lnSpc>
                <a:spcPct val="80000"/>
              </a:lnSpc>
              <a:spcBef>
                <a:spcPts val="592"/>
              </a:spcBef>
              <a:buClr>
                <a:srgbClr val="888888"/>
              </a:buClr>
              <a:buSzPct val="25000"/>
              <a:buFont typeface="Arial"/>
              <a:buNone/>
            </a:pPr>
            <a:endParaRPr lang="en-US" b="1" dirty="0">
              <a:solidFill>
                <a:schemeClr val="dk1"/>
              </a:solidFill>
            </a:endParaRPr>
          </a:p>
          <a:p>
            <a:pPr marL="0" marR="0" lvl="0" indent="0" algn="ctr" rtl="0">
              <a:lnSpc>
                <a:spcPct val="80000"/>
              </a:lnSpc>
              <a:spcBef>
                <a:spcPts val="592"/>
              </a:spcBef>
              <a:buClr>
                <a:srgbClr val="888888"/>
              </a:buClr>
              <a:buSzPct val="25000"/>
              <a:buFont typeface="Arial"/>
              <a:buNone/>
            </a:pPr>
            <a:r>
              <a:rPr lang="en-US" b="1" dirty="0">
                <a:solidFill>
                  <a:schemeClr val="dk1"/>
                </a:solidFill>
              </a:rPr>
              <a:t>November 1, 2017</a:t>
            </a:r>
            <a:endParaRPr b="1" i="0" u="none" strike="noStrike" cap="none" dirty="0">
              <a:solidFill>
                <a:schemeClr val="dk1"/>
              </a:solidFill>
              <a:sym typeface="Calibri"/>
            </a:endParaRPr>
          </a:p>
        </p:txBody>
      </p:sp>
      <p:sp>
        <p:nvSpPr>
          <p:cNvPr id="95" name="Shape 95"/>
          <p:cNvSpPr txBox="1"/>
          <p:nvPr/>
        </p:nvSpPr>
        <p:spPr>
          <a:xfrm>
            <a:off x="0" y="5440740"/>
            <a:ext cx="9143999" cy="1112460"/>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2800" b="1" dirty="0">
                <a:solidFill>
                  <a:schemeClr val="dk1"/>
                </a:solidFill>
                <a:latin typeface="Calibri"/>
                <a:ea typeface="Calibri"/>
                <a:cs typeface="Calibri"/>
                <a:sym typeface="Calibri"/>
              </a:rPr>
              <a:t>Joseph A. Pica</a:t>
            </a:r>
            <a:endParaRPr lang="en-US" sz="2800" b="1" i="0" u="none" strike="noStrike" cap="none" dirty="0">
              <a:solidFill>
                <a:schemeClr val="dk1"/>
              </a:solidFill>
              <a:latin typeface="Calibri"/>
              <a:ea typeface="Calibri"/>
              <a:cs typeface="Calibri"/>
              <a:sym typeface="Calibri"/>
            </a:endParaRPr>
          </a:p>
          <a:p>
            <a:pPr marL="0" marR="0" lvl="0" indent="0" algn="ctr" rtl="0">
              <a:spcBef>
                <a:spcPts val="0"/>
              </a:spcBef>
              <a:buSzPct val="25000"/>
              <a:buNone/>
            </a:pPr>
            <a:r>
              <a:rPr lang="en-US" sz="2800" b="1" dirty="0">
                <a:solidFill>
                  <a:schemeClr val="dk1"/>
                </a:solidFill>
                <a:latin typeface="Calibri"/>
                <a:ea typeface="Calibri"/>
                <a:cs typeface="Calibri"/>
                <a:sym typeface="Calibri"/>
              </a:rPr>
              <a:t>Director, NWS Office of Observations</a:t>
            </a:r>
          </a:p>
          <a:p>
            <a:pPr marL="0" marR="0" lvl="0" indent="0" algn="ctr" rtl="0">
              <a:spcBef>
                <a:spcPts val="0"/>
              </a:spcBef>
              <a:buNone/>
            </a:pPr>
            <a:endParaRPr sz="700" b="1" i="0" u="none" strike="noStrike" cap="none" dirty="0">
              <a:solidFill>
                <a:schemeClr val="dk1"/>
              </a:solidFill>
              <a:latin typeface="Calibri"/>
              <a:ea typeface="Calibri"/>
              <a:cs typeface="Calibri"/>
              <a:sym typeface="Calibri"/>
            </a:endParaRPr>
          </a:p>
          <a:p>
            <a:pPr marL="0" marR="0" lvl="0" indent="0" algn="ctr" rtl="0">
              <a:spcBef>
                <a:spcPts val="0"/>
              </a:spcBef>
              <a:buNone/>
            </a:pPr>
            <a:endParaRPr sz="700" b="1" i="0" u="none" strike="noStrike" cap="none" dirty="0">
              <a:solidFill>
                <a:schemeClr val="dk1"/>
              </a:solidFill>
              <a:latin typeface="Calibri"/>
              <a:ea typeface="Calibri"/>
              <a:cs typeface="Calibri"/>
              <a:sym typeface="Calibri"/>
            </a:endParaRPr>
          </a:p>
          <a:p>
            <a:pPr marL="0" marR="0" lvl="0" indent="0" algn="ctr" rtl="0">
              <a:spcBef>
                <a:spcPts val="0"/>
              </a:spcBef>
              <a:buNone/>
            </a:pPr>
            <a:endParaRPr sz="2400" b="1" i="0" u="none" strike="noStrike" cap="none" dirty="0">
              <a:solidFill>
                <a:schemeClr val="dk1"/>
              </a:solidFill>
              <a:latin typeface="Calibri"/>
              <a:ea typeface="Calibri"/>
              <a:cs typeface="Calibri"/>
              <a:sym typeface="Calibri"/>
            </a:endParaRPr>
          </a:p>
          <a:p>
            <a:pPr marL="0" marR="0" lvl="0" indent="0" algn="ctr" rtl="0">
              <a:spcBef>
                <a:spcPts val="0"/>
              </a:spcBef>
              <a:buNone/>
            </a:pPr>
            <a:endParaRPr sz="18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0014100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a:xfrm>
            <a:off x="7010401" y="6492875"/>
            <a:ext cx="2133599" cy="365125"/>
          </a:xfrm>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tx1"/>
                </a:solidFill>
                <a:latin typeface="Calibri"/>
                <a:ea typeface="Calibri"/>
                <a:cs typeface="Calibri"/>
                <a:sym typeface="Calibri"/>
              </a:rPr>
              <a:t>10</a:t>
            </a:fld>
            <a:endParaRPr lang="en-US" sz="1200" b="0" i="0" u="none" strike="noStrike" cap="none">
              <a:solidFill>
                <a:schemeClr val="tx1"/>
              </a:solidFill>
              <a:latin typeface="Calibri"/>
              <a:ea typeface="Calibri"/>
              <a:cs typeface="Calibri"/>
              <a:sym typeface="Calibri"/>
            </a:endParaRPr>
          </a:p>
        </p:txBody>
      </p:sp>
      <p:sp>
        <p:nvSpPr>
          <p:cNvPr id="7" name="TextBox 6"/>
          <p:cNvSpPr txBox="1"/>
          <p:nvPr/>
        </p:nvSpPr>
        <p:spPr>
          <a:xfrm>
            <a:off x="-33130" y="6550223"/>
            <a:ext cx="9144000" cy="307777"/>
          </a:xfrm>
          <a:prstGeom prst="rect">
            <a:avLst/>
          </a:prstGeom>
          <a:noFill/>
        </p:spPr>
        <p:txBody>
          <a:bodyPr wrap="square" rtlCol="0">
            <a:spAutoFit/>
          </a:bodyPr>
          <a:lstStyle/>
          <a:p>
            <a:r>
              <a:rPr lang="en-US" dirty="0"/>
              <a:t>Courtesy of Dan Lindsey, NESDIS/RAMMB</a:t>
            </a:r>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8964"/>
            <a:ext cx="9163050" cy="6468035"/>
          </a:xfrm>
          <a:prstGeom prst="rect">
            <a:avLst/>
          </a:prstGeom>
        </p:spPr>
      </p:pic>
      <p:sp>
        <p:nvSpPr>
          <p:cNvPr id="6" name="Title 1"/>
          <p:cNvSpPr>
            <a:spLocks noGrp="1"/>
          </p:cNvSpPr>
          <p:nvPr>
            <p:ph type="title"/>
          </p:nvPr>
        </p:nvSpPr>
        <p:spPr>
          <a:xfrm>
            <a:off x="152400" y="228600"/>
            <a:ext cx="8229600" cy="685800"/>
          </a:xfrm>
        </p:spPr>
        <p:txBody>
          <a:bodyPr>
            <a:normAutofit/>
          </a:bodyPr>
          <a:lstStyle/>
          <a:p>
            <a:pPr algn="ctr"/>
            <a:r>
              <a:rPr lang="en-US" sz="3200" b="1" dirty="0"/>
              <a:t>GOES-R Series Imagery</a:t>
            </a:r>
            <a:endParaRPr lang="en-US" sz="3200" b="1" i="1" dirty="0"/>
          </a:p>
        </p:txBody>
      </p:sp>
    </p:spTree>
    <p:extLst>
      <p:ext uri="{BB962C8B-B14F-4D97-AF65-F5344CB8AC3E}">
        <p14:creationId xmlns:p14="http://schemas.microsoft.com/office/powerpoint/2010/main" val="1770138490"/>
      </p:ext>
    </p:extLst>
  </p:cSld>
  <p:clrMapOvr>
    <a:masterClrMapping/>
  </p:clrMapOvr>
  <mc:AlternateContent xmlns:mc="http://schemas.openxmlformats.org/markup-compatibility/2006" xmlns:p14="http://schemas.microsoft.com/office/powerpoint/2010/main">
    <mc:Choice Requires="p14">
      <p:transition spd="slow" p14:dur="2000" advTm="5750"/>
    </mc:Choice>
    <mc:Fallback xmlns="">
      <p:transition spd="slow" advTm="5750"/>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944181" y="4726813"/>
            <a:ext cx="1125362" cy="233638"/>
          </a:xfrm>
          <a:prstGeom prst="rect">
            <a:avLst/>
          </a:prstGeom>
          <a:solidFill>
            <a:schemeClr val="bg1"/>
          </a:solidFill>
        </p:spPr>
        <p:txBody>
          <a:bodyPr wrap="square" lIns="91430" tIns="45716" rIns="91430" bIns="45716" rtlCol="0">
            <a:spAutoFit/>
          </a:bodyPr>
          <a:lstStyle/>
          <a:p>
            <a:r>
              <a:rPr lang="en-US" sz="900" b="1" dirty="0"/>
              <a:t>A/O Jan 6, 2017</a:t>
            </a:r>
          </a:p>
        </p:txBody>
      </p:sp>
      <p:sp>
        <p:nvSpPr>
          <p:cNvPr id="7" name="Shape 164"/>
          <p:cNvSpPr txBox="1">
            <a:spLocks/>
          </p:cNvSpPr>
          <p:nvPr/>
        </p:nvSpPr>
        <p:spPr bwMode="auto">
          <a:xfrm>
            <a:off x="609600" y="149042"/>
            <a:ext cx="7909851" cy="715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6" tIns="91416" rIns="91416" bIns="91416" numCol="1" anchor="ctr" anchorCtr="0" compatLnSpc="1">
            <a:prstTxWarp prst="textNoShape">
              <a:avLst/>
            </a:prstTxWarp>
            <a:noAutofit/>
          </a:bodyPr>
          <a:lstStyle>
            <a:lvl1pPr algn="l" defTabSz="895395" rtl="0" eaLnBrk="1" fontAlgn="base" hangingPunct="1">
              <a:spcBef>
                <a:spcPct val="0"/>
              </a:spcBef>
              <a:spcAft>
                <a:spcPct val="0"/>
              </a:spcAft>
              <a:tabLst>
                <a:tab pos="269888" algn="l"/>
              </a:tabLst>
              <a:defRPr sz="1900" b="1" baseline="0">
                <a:solidFill>
                  <a:schemeClr val="bg1"/>
                </a:solidFill>
                <a:latin typeface="+mj-lt"/>
                <a:ea typeface="+mj-ea"/>
                <a:cs typeface="+mj-cs"/>
              </a:defRPr>
            </a:lvl1pPr>
            <a:lvl2pPr algn="l" defTabSz="895395" rtl="0" eaLnBrk="1" fontAlgn="base" hangingPunct="1">
              <a:spcBef>
                <a:spcPct val="0"/>
              </a:spcBef>
              <a:spcAft>
                <a:spcPct val="0"/>
              </a:spcAft>
              <a:defRPr sz="1900" b="1">
                <a:solidFill>
                  <a:schemeClr val="tx2"/>
                </a:solidFill>
                <a:latin typeface="Arial" charset="0"/>
              </a:defRPr>
            </a:lvl2pPr>
            <a:lvl3pPr algn="l" defTabSz="895395" rtl="0" eaLnBrk="1" fontAlgn="base" hangingPunct="1">
              <a:spcBef>
                <a:spcPct val="0"/>
              </a:spcBef>
              <a:spcAft>
                <a:spcPct val="0"/>
              </a:spcAft>
              <a:defRPr sz="1900" b="1">
                <a:solidFill>
                  <a:schemeClr val="tx2"/>
                </a:solidFill>
                <a:latin typeface="Arial" charset="0"/>
              </a:defRPr>
            </a:lvl3pPr>
            <a:lvl4pPr algn="l" defTabSz="895395" rtl="0" eaLnBrk="1" fontAlgn="base" hangingPunct="1">
              <a:spcBef>
                <a:spcPct val="0"/>
              </a:spcBef>
              <a:spcAft>
                <a:spcPct val="0"/>
              </a:spcAft>
              <a:defRPr sz="1900" b="1">
                <a:solidFill>
                  <a:schemeClr val="tx2"/>
                </a:solidFill>
                <a:latin typeface="Arial" charset="0"/>
              </a:defRPr>
            </a:lvl4pPr>
            <a:lvl5pPr algn="l" defTabSz="895395" rtl="0" eaLnBrk="1" fontAlgn="base" hangingPunct="1">
              <a:spcBef>
                <a:spcPct val="0"/>
              </a:spcBef>
              <a:spcAft>
                <a:spcPct val="0"/>
              </a:spcAft>
              <a:defRPr sz="1900" b="1">
                <a:solidFill>
                  <a:schemeClr val="tx2"/>
                </a:solidFill>
                <a:latin typeface="Arial" charset="0"/>
              </a:defRPr>
            </a:lvl5pPr>
            <a:lvl6pPr marL="457223" algn="l" defTabSz="895395" rtl="0" eaLnBrk="1" fontAlgn="base" hangingPunct="1">
              <a:spcBef>
                <a:spcPct val="0"/>
              </a:spcBef>
              <a:spcAft>
                <a:spcPct val="0"/>
              </a:spcAft>
              <a:defRPr sz="1900" b="1">
                <a:solidFill>
                  <a:schemeClr val="tx2"/>
                </a:solidFill>
                <a:latin typeface="Arial" charset="0"/>
              </a:defRPr>
            </a:lvl6pPr>
            <a:lvl7pPr marL="914446" algn="l" defTabSz="895395" rtl="0" eaLnBrk="1" fontAlgn="base" hangingPunct="1">
              <a:spcBef>
                <a:spcPct val="0"/>
              </a:spcBef>
              <a:spcAft>
                <a:spcPct val="0"/>
              </a:spcAft>
              <a:defRPr sz="1900" b="1">
                <a:solidFill>
                  <a:schemeClr val="tx2"/>
                </a:solidFill>
                <a:latin typeface="Arial" charset="0"/>
              </a:defRPr>
            </a:lvl7pPr>
            <a:lvl8pPr marL="1371668" algn="l" defTabSz="895395" rtl="0" eaLnBrk="1" fontAlgn="base" hangingPunct="1">
              <a:spcBef>
                <a:spcPct val="0"/>
              </a:spcBef>
              <a:spcAft>
                <a:spcPct val="0"/>
              </a:spcAft>
              <a:defRPr sz="1900" b="1">
                <a:solidFill>
                  <a:schemeClr val="tx2"/>
                </a:solidFill>
                <a:latin typeface="Arial" charset="0"/>
              </a:defRPr>
            </a:lvl8pPr>
            <a:lvl9pPr marL="1828892" algn="l" defTabSz="895395" rtl="0" eaLnBrk="1" fontAlgn="base" hangingPunct="1">
              <a:spcBef>
                <a:spcPct val="0"/>
              </a:spcBef>
              <a:spcAft>
                <a:spcPct val="0"/>
              </a:spcAft>
              <a:defRPr sz="1900" b="1">
                <a:solidFill>
                  <a:schemeClr val="tx2"/>
                </a:solidFill>
                <a:latin typeface="Arial" charset="0"/>
              </a:defRPr>
            </a:lvl9pPr>
          </a:lstStyle>
          <a:p>
            <a:pPr algn="ctr">
              <a:spcBef>
                <a:spcPts val="0"/>
              </a:spcBef>
            </a:pPr>
            <a:r>
              <a:rPr lang="en-US" sz="3200" dirty="0">
                <a:solidFill>
                  <a:schemeClr val="tx1"/>
                </a:solidFill>
                <a:latin typeface="Calibri" panose="020F0502020204030204" pitchFamily="34" charset="0"/>
              </a:rPr>
              <a:t>Investing in Observation Infrastructure:</a:t>
            </a:r>
          </a:p>
          <a:p>
            <a:pPr algn="ctr">
              <a:spcBef>
                <a:spcPts val="0"/>
              </a:spcBef>
            </a:pPr>
            <a:r>
              <a:rPr lang="en-US" sz="3200" dirty="0">
                <a:solidFill>
                  <a:schemeClr val="tx1"/>
                </a:solidFill>
                <a:latin typeface="Calibri" panose="020F0502020204030204" pitchFamily="34" charset="0"/>
              </a:rPr>
              <a:t>NEXRAD SLEP</a:t>
            </a:r>
          </a:p>
        </p:txBody>
      </p:sp>
      <p:pic>
        <p:nvPicPr>
          <p:cNvPr id="8" name="Picture 6"/>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18000"/>
                    </a14:imgEffect>
                  </a14:imgLayer>
                </a14:imgProps>
              </a:ext>
              <a:ext uri="{28A0092B-C50C-407E-A947-70E740481C1C}">
                <a14:useLocalDpi xmlns:a14="http://schemas.microsoft.com/office/drawing/2010/main"/>
              </a:ext>
            </a:extLst>
          </a:blip>
          <a:srcRect/>
          <a:stretch>
            <a:fillRect/>
          </a:stretch>
        </p:blipFill>
        <p:spPr bwMode="auto">
          <a:xfrm>
            <a:off x="6217812" y="1177875"/>
            <a:ext cx="2799084" cy="4015220"/>
          </a:xfrm>
          <a:prstGeom prst="rect">
            <a:avLst/>
          </a:prstGeom>
          <a:noFill/>
          <a:ln w="38100">
            <a:solidFill>
              <a:srgbClr val="0070C0"/>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347907" y="5464629"/>
            <a:ext cx="8523765" cy="1171425"/>
          </a:xfrm>
          <a:prstGeom prst="rect">
            <a:avLst/>
          </a:prstGeom>
        </p:spPr>
        <p:txBody>
          <a:bodyPr wrap="square" lIns="93296" tIns="46648" rIns="93296" bIns="46648">
            <a:spAutoFit/>
          </a:bodyPr>
          <a:lstStyle/>
          <a:p>
            <a:pPr marL="285750" indent="-285750">
              <a:buFont typeface="Arial" panose="020B0604020202020204" pitchFamily="34" charset="0"/>
              <a:buChar char="•"/>
            </a:pPr>
            <a:r>
              <a:rPr lang="en-US" b="1" dirty="0">
                <a:solidFill>
                  <a:schemeClr val="tx1"/>
                </a:solidFill>
                <a:latin typeface="Calibri" panose="020F0502020204030204" pitchFamily="34" charset="0"/>
              </a:rPr>
              <a:t>NEXRAD Service Life Extension Program (SLEP) </a:t>
            </a:r>
            <a:r>
              <a:rPr lang="en-US" dirty="0">
                <a:solidFill>
                  <a:schemeClr val="tx1"/>
                </a:solidFill>
                <a:latin typeface="Calibri" panose="020F0502020204030204" pitchFamily="34" charset="0"/>
              </a:rPr>
              <a:t>ensures viability thru at least 2030</a:t>
            </a:r>
          </a:p>
          <a:p>
            <a:pPr marL="285750" indent="-285750">
              <a:buFont typeface="Arial" panose="020B0604020202020204" pitchFamily="34" charset="0"/>
              <a:buChar char="•"/>
            </a:pPr>
            <a:r>
              <a:rPr lang="en-US" dirty="0">
                <a:solidFill>
                  <a:schemeClr val="tx1"/>
                </a:solidFill>
                <a:latin typeface="Calibri" panose="020F0502020204030204" pitchFamily="34" charset="0"/>
              </a:rPr>
              <a:t>Signal Processor Suite Technology Refresh scheduled to be complete in 2017</a:t>
            </a:r>
          </a:p>
          <a:p>
            <a:pPr marL="285750" indent="-285750">
              <a:buFont typeface="Arial" panose="020B0604020202020204" pitchFamily="34" charset="0"/>
              <a:buChar char="•"/>
            </a:pPr>
            <a:r>
              <a:rPr lang="en-US" dirty="0">
                <a:solidFill>
                  <a:schemeClr val="tx1"/>
                </a:solidFill>
                <a:latin typeface="Calibri" panose="020F0502020204030204" pitchFamily="34" charset="0"/>
              </a:rPr>
              <a:t>Transmitter Refurbishment (second of 4 projects), first site completed all phases of refurbishment</a:t>
            </a:r>
          </a:p>
          <a:p>
            <a:pPr marL="285750" indent="-285750">
              <a:buFont typeface="Arial" panose="020B0604020202020204" pitchFamily="34" charset="0"/>
              <a:buChar char="•"/>
            </a:pPr>
            <a:r>
              <a:rPr lang="en-US" dirty="0">
                <a:solidFill>
                  <a:schemeClr val="tx1"/>
                </a:solidFill>
                <a:latin typeface="Calibri" panose="020F0502020204030204" pitchFamily="34" charset="0"/>
              </a:rPr>
              <a:t>Pedestal Refurbishment Request for Proposals issued</a:t>
            </a:r>
          </a:p>
          <a:p>
            <a:pPr marL="285750" indent="-285750">
              <a:buFont typeface="Arial" panose="020B0604020202020204" pitchFamily="34" charset="0"/>
              <a:buChar char="•"/>
            </a:pPr>
            <a:r>
              <a:rPr lang="en-US" dirty="0">
                <a:solidFill>
                  <a:schemeClr val="tx1"/>
                </a:solidFill>
                <a:latin typeface="Calibri" panose="020F0502020204030204" pitchFamily="34" charset="0"/>
              </a:rPr>
              <a:t>Overall, the project is ahead of schedule and within budget</a:t>
            </a:r>
          </a:p>
        </p:txBody>
      </p:sp>
      <p:sp>
        <p:nvSpPr>
          <p:cNvPr id="10" name="Slide Number Placeholder 3"/>
          <p:cNvSpPr>
            <a:spLocks noGrp="1"/>
          </p:cNvSpPr>
          <p:nvPr>
            <p:ph type="sldNum" idx="12"/>
          </p:nvPr>
        </p:nvSpPr>
        <p:spPr>
          <a:xfrm>
            <a:off x="7010401" y="6519379"/>
            <a:ext cx="2133599" cy="365125"/>
          </a:xfrm>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tx1"/>
                </a:solidFill>
                <a:latin typeface="Calibri"/>
                <a:ea typeface="Calibri"/>
                <a:cs typeface="Calibri"/>
                <a:sym typeface="Calibri"/>
              </a:rPr>
              <a:t>11</a:t>
            </a:fld>
            <a:endParaRPr lang="en-US" sz="1200" b="0" i="0" u="none" strike="noStrike" cap="none" dirty="0">
              <a:solidFill>
                <a:schemeClr val="tx1"/>
              </a:solidFill>
              <a:latin typeface="Calibri"/>
              <a:ea typeface="Calibri"/>
              <a:cs typeface="Calibri"/>
              <a:sym typeface="Calibri"/>
            </a:endParaRPr>
          </a:p>
        </p:txBody>
      </p:sp>
      <p:grpSp>
        <p:nvGrpSpPr>
          <p:cNvPr id="11" name="Group 10"/>
          <p:cNvGrpSpPr/>
          <p:nvPr/>
        </p:nvGrpSpPr>
        <p:grpSpPr>
          <a:xfrm>
            <a:off x="76200" y="1066800"/>
            <a:ext cx="6096000" cy="4343399"/>
            <a:chOff x="0" y="21298"/>
            <a:chExt cx="9144000" cy="6815404"/>
          </a:xfrm>
        </p:grpSpPr>
        <p:pic>
          <p:nvPicPr>
            <p:cNvPr id="12" name="Picture 11"/>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21298"/>
              <a:ext cx="9144000" cy="6815404"/>
            </a:xfrm>
            <a:prstGeom prst="rect">
              <a:avLst/>
            </a:prstGeom>
          </p:spPr>
        </p:pic>
        <p:sp>
          <p:nvSpPr>
            <p:cNvPr id="13" name="TextBox 12"/>
            <p:cNvSpPr txBox="1"/>
            <p:nvPr/>
          </p:nvSpPr>
          <p:spPr>
            <a:xfrm>
              <a:off x="6705600" y="5943600"/>
              <a:ext cx="1905000" cy="600164"/>
            </a:xfrm>
            <a:prstGeom prst="rect">
              <a:avLst/>
            </a:prstGeom>
            <a:solidFill>
              <a:schemeClr val="bg1"/>
            </a:solidFill>
            <a:ln>
              <a:noFill/>
            </a:ln>
          </p:spPr>
          <p:txBody>
            <a:bodyPr wrap="square" rtlCol="0">
              <a:spAutoFit/>
            </a:bodyPr>
            <a:lstStyle/>
            <a:p>
              <a:pPr algn="ctr"/>
              <a:endParaRPr lang="en-US" sz="1100" b="1" dirty="0"/>
            </a:p>
            <a:p>
              <a:pPr algn="ctr"/>
              <a:r>
                <a:rPr lang="en-US" sz="1100" b="1" dirty="0"/>
                <a:t>A/O Sept 30</a:t>
              </a:r>
            </a:p>
            <a:p>
              <a:pPr algn="ctr"/>
              <a:endParaRPr lang="en-US" sz="1100" b="1" dirty="0"/>
            </a:p>
          </p:txBody>
        </p:sp>
      </p:grpSp>
    </p:spTree>
    <p:extLst>
      <p:ext uri="{BB962C8B-B14F-4D97-AF65-F5344CB8AC3E}">
        <p14:creationId xmlns:p14="http://schemas.microsoft.com/office/powerpoint/2010/main" val="305556278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ldg%2018%20ASOS"/>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52400" y="1163753"/>
            <a:ext cx="4452201" cy="3397698"/>
          </a:xfrm>
          <a:prstGeom prst="rect">
            <a:avLst/>
          </a:prstGeom>
          <a:noFill/>
          <a:ln w="25400">
            <a:solidFill>
              <a:schemeClr val="accent1"/>
            </a:solidFill>
          </a:ln>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4658628" y="1256906"/>
            <a:ext cx="4351181" cy="3230877"/>
            <a:chOff x="2396409" y="1816685"/>
            <a:chExt cx="4351181" cy="3230877"/>
          </a:xfrm>
        </p:grpSpPr>
        <p:sp>
          <p:nvSpPr>
            <p:cNvPr id="10" name="Rectangle 9"/>
            <p:cNvSpPr/>
            <p:nvPr/>
          </p:nvSpPr>
          <p:spPr>
            <a:xfrm>
              <a:off x="2396409" y="2095180"/>
              <a:ext cx="4351181" cy="2946131"/>
            </a:xfrm>
            <a:prstGeom prst="rect">
              <a:avLst/>
            </a:prstGeom>
            <a:gradFill flip="none" rotWithShape="1">
              <a:gsLst>
                <a:gs pos="0">
                  <a:schemeClr val="accent1">
                    <a:tint val="66000"/>
                    <a:satMod val="160000"/>
                  </a:schemeClr>
                </a:gs>
                <a:gs pos="32000">
                  <a:schemeClr val="accent1">
                    <a:lumMod val="50000"/>
                  </a:schemeClr>
                </a:gs>
                <a:gs pos="100000">
                  <a:schemeClr val="accent1">
                    <a:tint val="23500"/>
                    <a:satMod val="16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2396409" y="4119243"/>
              <a:ext cx="1721041" cy="314028"/>
            </a:xfrm>
            <a:prstGeom prst="rect">
              <a:avLst/>
            </a:prstGeom>
            <a:noFill/>
          </p:spPr>
          <p:txBody>
            <a:bodyPr wrap="none" rtlCol="0">
              <a:spAutoFit/>
            </a:bodyPr>
            <a:lstStyle/>
            <a:p>
              <a:r>
                <a:rPr lang="en-US" b="1" dirty="0"/>
                <a:t>Re-designed DCP</a:t>
              </a:r>
            </a:p>
          </p:txBody>
        </p:sp>
        <p:sp>
          <p:nvSpPr>
            <p:cNvPr id="13" name="TextBox 12"/>
            <p:cNvSpPr txBox="1"/>
            <p:nvPr/>
          </p:nvSpPr>
          <p:spPr>
            <a:xfrm>
              <a:off x="3725572" y="1816685"/>
              <a:ext cx="2376613" cy="314028"/>
            </a:xfrm>
            <a:prstGeom prst="rect">
              <a:avLst/>
            </a:prstGeom>
            <a:noFill/>
          </p:spPr>
          <p:txBody>
            <a:bodyPr wrap="none" rtlCol="0">
              <a:spAutoFit/>
            </a:bodyPr>
            <a:lstStyle/>
            <a:p>
              <a:r>
                <a:rPr lang="en-US" b="1" dirty="0"/>
                <a:t>ASOS ACU/DCP Upgrade</a:t>
              </a:r>
            </a:p>
          </p:txBody>
        </p:sp>
        <p:pic>
          <p:nvPicPr>
            <p:cNvPr id="14"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96409" y="2095180"/>
              <a:ext cx="3371850" cy="2024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833065" y="2602911"/>
              <a:ext cx="1914525"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3996609" y="4733534"/>
              <a:ext cx="1724051" cy="314028"/>
            </a:xfrm>
            <a:prstGeom prst="rect">
              <a:avLst/>
            </a:prstGeom>
            <a:noFill/>
          </p:spPr>
          <p:txBody>
            <a:bodyPr wrap="none" rtlCol="0">
              <a:spAutoFit/>
            </a:bodyPr>
            <a:lstStyle/>
            <a:p>
              <a:r>
                <a:rPr lang="en-US" b="1" dirty="0"/>
                <a:t>Re-designed ACU</a:t>
              </a:r>
            </a:p>
          </p:txBody>
        </p:sp>
        <p:sp>
          <p:nvSpPr>
            <p:cNvPr id="17" name="Rectangle 16"/>
            <p:cNvSpPr/>
            <p:nvPr/>
          </p:nvSpPr>
          <p:spPr>
            <a:xfrm>
              <a:off x="2396409" y="1818448"/>
              <a:ext cx="4351181" cy="322286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p:nvPr/>
          </p:nvCxnSpPr>
          <p:spPr>
            <a:xfrm>
              <a:off x="2396409" y="2098235"/>
              <a:ext cx="4351181" cy="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19" name="Shape 164"/>
          <p:cNvSpPr txBox="1">
            <a:spLocks/>
          </p:cNvSpPr>
          <p:nvPr/>
        </p:nvSpPr>
        <p:spPr bwMode="auto">
          <a:xfrm>
            <a:off x="548349" y="149042"/>
            <a:ext cx="7909851" cy="715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6" tIns="91416" rIns="91416" bIns="91416" numCol="1" anchor="ctr" anchorCtr="0" compatLnSpc="1">
            <a:prstTxWarp prst="textNoShape">
              <a:avLst/>
            </a:prstTxWarp>
            <a:noAutofit/>
          </a:bodyPr>
          <a:lstStyle>
            <a:lvl1pPr algn="l" defTabSz="895395" rtl="0" eaLnBrk="1" fontAlgn="base" hangingPunct="1">
              <a:spcBef>
                <a:spcPct val="0"/>
              </a:spcBef>
              <a:spcAft>
                <a:spcPct val="0"/>
              </a:spcAft>
              <a:tabLst>
                <a:tab pos="269888" algn="l"/>
              </a:tabLst>
              <a:defRPr sz="1900" b="1" baseline="0">
                <a:solidFill>
                  <a:schemeClr val="bg1"/>
                </a:solidFill>
                <a:latin typeface="+mj-lt"/>
                <a:ea typeface="+mj-ea"/>
                <a:cs typeface="+mj-cs"/>
              </a:defRPr>
            </a:lvl1pPr>
            <a:lvl2pPr algn="l" defTabSz="895395" rtl="0" eaLnBrk="1" fontAlgn="base" hangingPunct="1">
              <a:spcBef>
                <a:spcPct val="0"/>
              </a:spcBef>
              <a:spcAft>
                <a:spcPct val="0"/>
              </a:spcAft>
              <a:defRPr sz="1900" b="1">
                <a:solidFill>
                  <a:schemeClr val="tx2"/>
                </a:solidFill>
                <a:latin typeface="Arial" charset="0"/>
              </a:defRPr>
            </a:lvl2pPr>
            <a:lvl3pPr algn="l" defTabSz="895395" rtl="0" eaLnBrk="1" fontAlgn="base" hangingPunct="1">
              <a:spcBef>
                <a:spcPct val="0"/>
              </a:spcBef>
              <a:spcAft>
                <a:spcPct val="0"/>
              </a:spcAft>
              <a:defRPr sz="1900" b="1">
                <a:solidFill>
                  <a:schemeClr val="tx2"/>
                </a:solidFill>
                <a:latin typeface="Arial" charset="0"/>
              </a:defRPr>
            </a:lvl3pPr>
            <a:lvl4pPr algn="l" defTabSz="895395" rtl="0" eaLnBrk="1" fontAlgn="base" hangingPunct="1">
              <a:spcBef>
                <a:spcPct val="0"/>
              </a:spcBef>
              <a:spcAft>
                <a:spcPct val="0"/>
              </a:spcAft>
              <a:defRPr sz="1900" b="1">
                <a:solidFill>
                  <a:schemeClr val="tx2"/>
                </a:solidFill>
                <a:latin typeface="Arial" charset="0"/>
              </a:defRPr>
            </a:lvl4pPr>
            <a:lvl5pPr algn="l" defTabSz="895395" rtl="0" eaLnBrk="1" fontAlgn="base" hangingPunct="1">
              <a:spcBef>
                <a:spcPct val="0"/>
              </a:spcBef>
              <a:spcAft>
                <a:spcPct val="0"/>
              </a:spcAft>
              <a:defRPr sz="1900" b="1">
                <a:solidFill>
                  <a:schemeClr val="tx2"/>
                </a:solidFill>
                <a:latin typeface="Arial" charset="0"/>
              </a:defRPr>
            </a:lvl5pPr>
            <a:lvl6pPr marL="457223" algn="l" defTabSz="895395" rtl="0" eaLnBrk="1" fontAlgn="base" hangingPunct="1">
              <a:spcBef>
                <a:spcPct val="0"/>
              </a:spcBef>
              <a:spcAft>
                <a:spcPct val="0"/>
              </a:spcAft>
              <a:defRPr sz="1900" b="1">
                <a:solidFill>
                  <a:schemeClr val="tx2"/>
                </a:solidFill>
                <a:latin typeface="Arial" charset="0"/>
              </a:defRPr>
            </a:lvl6pPr>
            <a:lvl7pPr marL="914446" algn="l" defTabSz="895395" rtl="0" eaLnBrk="1" fontAlgn="base" hangingPunct="1">
              <a:spcBef>
                <a:spcPct val="0"/>
              </a:spcBef>
              <a:spcAft>
                <a:spcPct val="0"/>
              </a:spcAft>
              <a:defRPr sz="1900" b="1">
                <a:solidFill>
                  <a:schemeClr val="tx2"/>
                </a:solidFill>
                <a:latin typeface="Arial" charset="0"/>
              </a:defRPr>
            </a:lvl7pPr>
            <a:lvl8pPr marL="1371668" algn="l" defTabSz="895395" rtl="0" eaLnBrk="1" fontAlgn="base" hangingPunct="1">
              <a:spcBef>
                <a:spcPct val="0"/>
              </a:spcBef>
              <a:spcAft>
                <a:spcPct val="0"/>
              </a:spcAft>
              <a:defRPr sz="1900" b="1">
                <a:solidFill>
                  <a:schemeClr val="tx2"/>
                </a:solidFill>
                <a:latin typeface="Arial" charset="0"/>
              </a:defRPr>
            </a:lvl8pPr>
            <a:lvl9pPr marL="1828892" algn="l" defTabSz="895395" rtl="0" eaLnBrk="1" fontAlgn="base" hangingPunct="1">
              <a:spcBef>
                <a:spcPct val="0"/>
              </a:spcBef>
              <a:spcAft>
                <a:spcPct val="0"/>
              </a:spcAft>
              <a:defRPr sz="1900" b="1">
                <a:solidFill>
                  <a:schemeClr val="tx2"/>
                </a:solidFill>
                <a:latin typeface="Arial" charset="0"/>
              </a:defRPr>
            </a:lvl9pPr>
          </a:lstStyle>
          <a:p>
            <a:pPr algn="ctr">
              <a:spcBef>
                <a:spcPts val="0"/>
              </a:spcBef>
            </a:pPr>
            <a:r>
              <a:rPr lang="en-US" sz="3200" dirty="0">
                <a:solidFill>
                  <a:schemeClr val="tx1"/>
                </a:solidFill>
                <a:latin typeface="Calibri" panose="020F0502020204030204" pitchFamily="34" charset="0"/>
              </a:rPr>
              <a:t>Investing in Observation Infrastructure:</a:t>
            </a:r>
          </a:p>
          <a:p>
            <a:pPr algn="ctr">
              <a:spcBef>
                <a:spcPts val="0"/>
              </a:spcBef>
            </a:pPr>
            <a:r>
              <a:rPr lang="en-US" sz="3200" dirty="0">
                <a:solidFill>
                  <a:schemeClr val="tx1"/>
                </a:solidFill>
                <a:latin typeface="Calibri" panose="020F0502020204030204" pitchFamily="34" charset="0"/>
              </a:rPr>
              <a:t>ASOS SLEP</a:t>
            </a:r>
          </a:p>
        </p:txBody>
      </p:sp>
      <p:sp>
        <p:nvSpPr>
          <p:cNvPr id="20" name="Rectangle 19"/>
          <p:cNvSpPr/>
          <p:nvPr/>
        </p:nvSpPr>
        <p:spPr>
          <a:xfrm>
            <a:off x="342718" y="4800600"/>
            <a:ext cx="8523765" cy="1817756"/>
          </a:xfrm>
          <a:prstGeom prst="rect">
            <a:avLst/>
          </a:prstGeom>
        </p:spPr>
        <p:txBody>
          <a:bodyPr wrap="square" lIns="93296" tIns="46648" rIns="93296" bIns="46648">
            <a:spAutoFit/>
          </a:bodyPr>
          <a:lstStyle/>
          <a:p>
            <a:pPr marL="291551" indent="-291551">
              <a:buFont typeface="Wingdings" panose="05000000000000000000" pitchFamily="2" charset="2"/>
              <a:buChar char="§"/>
            </a:pPr>
            <a:r>
              <a:rPr lang="en-US" sz="1600" b="1" dirty="0">
                <a:solidFill>
                  <a:schemeClr val="tx1"/>
                </a:solidFill>
                <a:latin typeface="Calibri" panose="020F0502020204030204" pitchFamily="34" charset="0"/>
              </a:rPr>
              <a:t>Automated Surface Observing System (ASOS) SLEP </a:t>
            </a:r>
            <a:r>
              <a:rPr lang="en-US" sz="1600" dirty="0">
                <a:solidFill>
                  <a:schemeClr val="tx1"/>
                </a:solidFill>
                <a:latin typeface="Calibri" panose="020F0502020204030204" pitchFamily="34" charset="0"/>
              </a:rPr>
              <a:t>aims  to extend system viability thru 2040</a:t>
            </a:r>
          </a:p>
          <a:p>
            <a:pPr marL="291551" indent="-291551">
              <a:buFont typeface="Wingdings" panose="05000000000000000000" pitchFamily="2" charset="2"/>
              <a:buChar char="§"/>
            </a:pPr>
            <a:r>
              <a:rPr lang="en-US" sz="1600" dirty="0">
                <a:solidFill>
                  <a:schemeClr val="tx1"/>
                </a:solidFill>
                <a:latin typeface="Calibri" panose="020F0502020204030204" pitchFamily="34" charset="0"/>
              </a:rPr>
              <a:t>Most critical components:</a:t>
            </a:r>
          </a:p>
          <a:p>
            <a:pPr lvl="4"/>
            <a:r>
              <a:rPr lang="en-US" sz="1600" dirty="0">
                <a:solidFill>
                  <a:schemeClr val="tx1"/>
                </a:solidFill>
                <a:latin typeface="Calibri" panose="020F0502020204030204" pitchFamily="34" charset="0"/>
              </a:rPr>
              <a:t>       -  Acquisition Control Unit / Data Collection Platform (ACU/DCP) replacement</a:t>
            </a:r>
          </a:p>
          <a:p>
            <a:r>
              <a:rPr lang="en-US" sz="1600" dirty="0">
                <a:solidFill>
                  <a:schemeClr val="tx1"/>
                </a:solidFill>
                <a:latin typeface="Calibri" panose="020F0502020204030204" pitchFamily="34" charset="0"/>
              </a:rPr>
              <a:t>       -  Telecommunications upgrade</a:t>
            </a:r>
          </a:p>
          <a:p>
            <a:pPr marL="291551" indent="-291551">
              <a:buFont typeface="Wingdings" panose="05000000000000000000" pitchFamily="2" charset="2"/>
              <a:buChar char="§"/>
            </a:pPr>
            <a:r>
              <a:rPr lang="en-US" sz="1600" dirty="0">
                <a:solidFill>
                  <a:schemeClr val="tx1"/>
                </a:solidFill>
                <a:latin typeface="Calibri" panose="020F0502020204030204" pitchFamily="34" charset="0"/>
              </a:rPr>
              <a:t>Will facilitate cost-effective Commercial-off-the-Shelf meteorological sensor solutions, increased data flow, improved system security posture, and remote maintenance capabilities</a:t>
            </a:r>
          </a:p>
          <a:p>
            <a:pPr marL="291551" indent="-291551">
              <a:buFont typeface="Wingdings" panose="05000000000000000000" pitchFamily="2" charset="2"/>
              <a:buChar char="§"/>
            </a:pPr>
            <a:r>
              <a:rPr lang="en-US" sz="1600" dirty="0">
                <a:solidFill>
                  <a:schemeClr val="tx1"/>
                </a:solidFill>
                <a:latin typeface="Calibri" panose="020F0502020204030204" pitchFamily="34" charset="0"/>
              </a:rPr>
              <a:t>Funded in the FY 2017 Omnibus Appropriation</a:t>
            </a:r>
          </a:p>
        </p:txBody>
      </p:sp>
      <p:sp>
        <p:nvSpPr>
          <p:cNvPr id="21" name="Slide Number Placeholder 3"/>
          <p:cNvSpPr>
            <a:spLocks noGrp="1"/>
          </p:cNvSpPr>
          <p:nvPr>
            <p:ph type="sldNum" idx="12"/>
          </p:nvPr>
        </p:nvSpPr>
        <p:spPr>
          <a:xfrm>
            <a:off x="7010401" y="6519379"/>
            <a:ext cx="2133599" cy="365125"/>
          </a:xfrm>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tx1"/>
                </a:solidFill>
                <a:latin typeface="Calibri"/>
                <a:ea typeface="Calibri"/>
                <a:cs typeface="Calibri"/>
                <a:sym typeface="Calibri"/>
              </a:rPr>
              <a:t>12</a:t>
            </a:fld>
            <a:endParaRPr lang="en-US" sz="1200" b="0" i="0" u="none" strike="noStrike" cap="none" dirty="0">
              <a:solidFill>
                <a:schemeClr val="tx1"/>
              </a:solidFill>
              <a:latin typeface="Calibri"/>
              <a:ea typeface="Calibri"/>
              <a:cs typeface="Calibri"/>
              <a:sym typeface="Calibri"/>
            </a:endParaRPr>
          </a:p>
        </p:txBody>
      </p:sp>
    </p:spTree>
    <p:extLst>
      <p:ext uri="{BB962C8B-B14F-4D97-AF65-F5344CB8AC3E}">
        <p14:creationId xmlns:p14="http://schemas.microsoft.com/office/powerpoint/2010/main" val="270424343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492538" y="5144759"/>
            <a:ext cx="8099712" cy="1004890"/>
          </a:xfrm>
          <a:ln>
            <a:noFill/>
          </a:ln>
        </p:spPr>
        <p:style>
          <a:lnRef idx="2">
            <a:schemeClr val="accent6"/>
          </a:lnRef>
          <a:fillRef idx="1">
            <a:schemeClr val="lt1"/>
          </a:fillRef>
          <a:effectRef idx="0">
            <a:schemeClr val="accent6"/>
          </a:effectRef>
          <a:fontRef idx="minor">
            <a:schemeClr val="dk1"/>
          </a:fontRef>
        </p:style>
        <p:txBody>
          <a:bodyPr/>
          <a:lstStyle/>
          <a:p>
            <a:pPr marL="291551" lvl="2" indent="-291551">
              <a:buFont typeface="Arial" panose="020B0604020202020204" pitchFamily="34" charset="0"/>
              <a:buChar char="•"/>
            </a:pPr>
            <a:r>
              <a:rPr lang="en-US" sz="1600" dirty="0"/>
              <a:t>Due to sale of “</a:t>
            </a:r>
            <a:r>
              <a:rPr lang="en-US" sz="1600" dirty="0" smtClean="0"/>
              <a:t>spectrum,” the </a:t>
            </a:r>
            <a:r>
              <a:rPr lang="en-US" sz="1600" b="1" dirty="0">
                <a:solidFill>
                  <a:schemeClr val="tx1"/>
                </a:solidFill>
              </a:rPr>
              <a:t>Radiosonde Frequency Migration Project </a:t>
            </a:r>
            <a:r>
              <a:rPr lang="en-US" sz="1600" dirty="0"/>
              <a:t>will move radiosondes from the 1680 MHz band to the 403 MHz band.  Funding from the spectrum sale is supporting this infrastructure investment.</a:t>
            </a:r>
          </a:p>
          <a:p>
            <a:pPr marL="291551" lvl="2" indent="-291551">
              <a:buFont typeface="Arial" panose="020B0604020202020204" pitchFamily="34" charset="0"/>
              <a:buChar char="•"/>
            </a:pPr>
            <a:r>
              <a:rPr lang="en-US" sz="1600" dirty="0"/>
              <a:t>While putting together the larger network acquisition, pursuing Demonstration Project in Alaska Region to install </a:t>
            </a:r>
            <a:r>
              <a:rPr lang="en-US" sz="1600" dirty="0" err="1" smtClean="0"/>
              <a:t>Autolaunchers</a:t>
            </a:r>
            <a:r>
              <a:rPr lang="en-US" sz="1600" dirty="0" smtClean="0"/>
              <a:t> </a:t>
            </a:r>
            <a:r>
              <a:rPr lang="en-US" sz="1600" dirty="0"/>
              <a:t>at all AK Upper Air sites</a:t>
            </a: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706608" y="1138352"/>
            <a:ext cx="2885642" cy="3985353"/>
          </a:xfrm>
          <a:prstGeom prst="rect">
            <a:avLst/>
          </a:prstGeom>
          <a:ln w="25400">
            <a:solidFill>
              <a:schemeClr val="accent1"/>
            </a:solidFill>
          </a:ln>
        </p:spPr>
      </p:pic>
      <p:grpSp>
        <p:nvGrpSpPr>
          <p:cNvPr id="10" name="Group 9"/>
          <p:cNvGrpSpPr/>
          <p:nvPr/>
        </p:nvGrpSpPr>
        <p:grpSpPr>
          <a:xfrm>
            <a:off x="297019" y="1138351"/>
            <a:ext cx="5194081" cy="3985353"/>
            <a:chOff x="5029200" y="113610"/>
            <a:chExt cx="4351181" cy="3235318"/>
          </a:xfrm>
        </p:grpSpPr>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29200" y="405851"/>
              <a:ext cx="4351181" cy="2943077"/>
            </a:xfrm>
            <a:prstGeom prst="rect">
              <a:avLst/>
            </a:prstGeom>
          </p:spPr>
        </p:pic>
        <p:sp>
          <p:nvSpPr>
            <p:cNvPr id="12" name="TextBox 11"/>
            <p:cNvSpPr txBox="1"/>
            <p:nvPr/>
          </p:nvSpPr>
          <p:spPr>
            <a:xfrm>
              <a:off x="5636796" y="113610"/>
              <a:ext cx="3035147" cy="249854"/>
            </a:xfrm>
            <a:prstGeom prst="rect">
              <a:avLst/>
            </a:prstGeom>
            <a:noFill/>
          </p:spPr>
          <p:txBody>
            <a:bodyPr wrap="none" rtlCol="0">
              <a:spAutoFit/>
            </a:bodyPr>
            <a:lstStyle/>
            <a:p>
              <a:r>
                <a:rPr lang="en-US" b="1" dirty="0"/>
                <a:t>Radiosonde </a:t>
              </a:r>
              <a:r>
                <a:rPr lang="en-US" b="1" dirty="0" err="1"/>
                <a:t>Autolauncher</a:t>
              </a:r>
              <a:r>
                <a:rPr lang="en-US" b="1" dirty="0"/>
                <a:t> in Kodiak, AK</a:t>
              </a:r>
            </a:p>
          </p:txBody>
        </p:sp>
        <p:sp>
          <p:nvSpPr>
            <p:cNvPr id="13" name="Rectangle 12"/>
            <p:cNvSpPr/>
            <p:nvPr/>
          </p:nvSpPr>
          <p:spPr>
            <a:xfrm>
              <a:off x="5029200" y="126063"/>
              <a:ext cx="4351181" cy="322286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p:nvPr/>
          </p:nvCxnSpPr>
          <p:spPr>
            <a:xfrm>
              <a:off x="5029200" y="405850"/>
              <a:ext cx="4351181" cy="0"/>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15" name="Shape 164"/>
          <p:cNvSpPr txBox="1">
            <a:spLocks/>
          </p:cNvSpPr>
          <p:nvPr/>
        </p:nvSpPr>
        <p:spPr bwMode="auto">
          <a:xfrm>
            <a:off x="548349" y="149042"/>
            <a:ext cx="7909851" cy="715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6" tIns="91416" rIns="91416" bIns="91416" numCol="1" anchor="ctr" anchorCtr="0" compatLnSpc="1">
            <a:prstTxWarp prst="textNoShape">
              <a:avLst/>
            </a:prstTxWarp>
            <a:noAutofit/>
          </a:bodyPr>
          <a:lstStyle>
            <a:lvl1pPr algn="l" defTabSz="895395" rtl="0" eaLnBrk="1" fontAlgn="base" hangingPunct="1">
              <a:spcBef>
                <a:spcPct val="0"/>
              </a:spcBef>
              <a:spcAft>
                <a:spcPct val="0"/>
              </a:spcAft>
              <a:tabLst>
                <a:tab pos="269888" algn="l"/>
              </a:tabLst>
              <a:defRPr sz="1900" b="1" baseline="0">
                <a:solidFill>
                  <a:schemeClr val="bg1"/>
                </a:solidFill>
                <a:latin typeface="+mj-lt"/>
                <a:ea typeface="+mj-ea"/>
                <a:cs typeface="+mj-cs"/>
              </a:defRPr>
            </a:lvl1pPr>
            <a:lvl2pPr algn="l" defTabSz="895395" rtl="0" eaLnBrk="1" fontAlgn="base" hangingPunct="1">
              <a:spcBef>
                <a:spcPct val="0"/>
              </a:spcBef>
              <a:spcAft>
                <a:spcPct val="0"/>
              </a:spcAft>
              <a:defRPr sz="1900" b="1">
                <a:solidFill>
                  <a:schemeClr val="tx2"/>
                </a:solidFill>
                <a:latin typeface="Arial" charset="0"/>
              </a:defRPr>
            </a:lvl2pPr>
            <a:lvl3pPr algn="l" defTabSz="895395" rtl="0" eaLnBrk="1" fontAlgn="base" hangingPunct="1">
              <a:spcBef>
                <a:spcPct val="0"/>
              </a:spcBef>
              <a:spcAft>
                <a:spcPct val="0"/>
              </a:spcAft>
              <a:defRPr sz="1900" b="1">
                <a:solidFill>
                  <a:schemeClr val="tx2"/>
                </a:solidFill>
                <a:latin typeface="Arial" charset="0"/>
              </a:defRPr>
            </a:lvl3pPr>
            <a:lvl4pPr algn="l" defTabSz="895395" rtl="0" eaLnBrk="1" fontAlgn="base" hangingPunct="1">
              <a:spcBef>
                <a:spcPct val="0"/>
              </a:spcBef>
              <a:spcAft>
                <a:spcPct val="0"/>
              </a:spcAft>
              <a:defRPr sz="1900" b="1">
                <a:solidFill>
                  <a:schemeClr val="tx2"/>
                </a:solidFill>
                <a:latin typeface="Arial" charset="0"/>
              </a:defRPr>
            </a:lvl4pPr>
            <a:lvl5pPr algn="l" defTabSz="895395" rtl="0" eaLnBrk="1" fontAlgn="base" hangingPunct="1">
              <a:spcBef>
                <a:spcPct val="0"/>
              </a:spcBef>
              <a:spcAft>
                <a:spcPct val="0"/>
              </a:spcAft>
              <a:defRPr sz="1900" b="1">
                <a:solidFill>
                  <a:schemeClr val="tx2"/>
                </a:solidFill>
                <a:latin typeface="Arial" charset="0"/>
              </a:defRPr>
            </a:lvl5pPr>
            <a:lvl6pPr marL="457223" algn="l" defTabSz="895395" rtl="0" eaLnBrk="1" fontAlgn="base" hangingPunct="1">
              <a:spcBef>
                <a:spcPct val="0"/>
              </a:spcBef>
              <a:spcAft>
                <a:spcPct val="0"/>
              </a:spcAft>
              <a:defRPr sz="1900" b="1">
                <a:solidFill>
                  <a:schemeClr val="tx2"/>
                </a:solidFill>
                <a:latin typeface="Arial" charset="0"/>
              </a:defRPr>
            </a:lvl6pPr>
            <a:lvl7pPr marL="914446" algn="l" defTabSz="895395" rtl="0" eaLnBrk="1" fontAlgn="base" hangingPunct="1">
              <a:spcBef>
                <a:spcPct val="0"/>
              </a:spcBef>
              <a:spcAft>
                <a:spcPct val="0"/>
              </a:spcAft>
              <a:defRPr sz="1900" b="1">
                <a:solidFill>
                  <a:schemeClr val="tx2"/>
                </a:solidFill>
                <a:latin typeface="Arial" charset="0"/>
              </a:defRPr>
            </a:lvl7pPr>
            <a:lvl8pPr marL="1371668" algn="l" defTabSz="895395" rtl="0" eaLnBrk="1" fontAlgn="base" hangingPunct="1">
              <a:spcBef>
                <a:spcPct val="0"/>
              </a:spcBef>
              <a:spcAft>
                <a:spcPct val="0"/>
              </a:spcAft>
              <a:defRPr sz="1900" b="1">
                <a:solidFill>
                  <a:schemeClr val="tx2"/>
                </a:solidFill>
                <a:latin typeface="Arial" charset="0"/>
              </a:defRPr>
            </a:lvl8pPr>
            <a:lvl9pPr marL="1828892" algn="l" defTabSz="895395" rtl="0" eaLnBrk="1" fontAlgn="base" hangingPunct="1">
              <a:spcBef>
                <a:spcPct val="0"/>
              </a:spcBef>
              <a:spcAft>
                <a:spcPct val="0"/>
              </a:spcAft>
              <a:defRPr sz="1900" b="1">
                <a:solidFill>
                  <a:schemeClr val="tx2"/>
                </a:solidFill>
                <a:latin typeface="Arial" charset="0"/>
              </a:defRPr>
            </a:lvl9pPr>
          </a:lstStyle>
          <a:p>
            <a:pPr algn="ctr">
              <a:spcBef>
                <a:spcPts val="0"/>
              </a:spcBef>
            </a:pPr>
            <a:r>
              <a:rPr lang="en-US" sz="3200" dirty="0">
                <a:solidFill>
                  <a:schemeClr val="tx1"/>
                </a:solidFill>
                <a:latin typeface="Calibri" panose="020F0502020204030204" pitchFamily="34" charset="0"/>
              </a:rPr>
              <a:t>Investing in Observation Infrastructure:</a:t>
            </a:r>
          </a:p>
          <a:p>
            <a:pPr algn="ctr">
              <a:spcBef>
                <a:spcPts val="0"/>
              </a:spcBef>
            </a:pPr>
            <a:r>
              <a:rPr lang="en-US" sz="3200" dirty="0">
                <a:solidFill>
                  <a:schemeClr val="tx1"/>
                </a:solidFill>
                <a:latin typeface="Calibri" panose="020F0502020204030204" pitchFamily="34" charset="0"/>
              </a:rPr>
              <a:t>Radiosonde Network</a:t>
            </a:r>
          </a:p>
        </p:txBody>
      </p:sp>
      <p:sp>
        <p:nvSpPr>
          <p:cNvPr id="16" name="TextBox 15"/>
          <p:cNvSpPr txBox="1"/>
          <p:nvPr/>
        </p:nvSpPr>
        <p:spPr>
          <a:xfrm>
            <a:off x="5706608" y="4830731"/>
            <a:ext cx="1211827" cy="314028"/>
          </a:xfrm>
          <a:prstGeom prst="rect">
            <a:avLst/>
          </a:prstGeom>
          <a:noFill/>
        </p:spPr>
        <p:txBody>
          <a:bodyPr wrap="none" lIns="93296" tIns="46648" rIns="93296" bIns="46648" rtlCol="0">
            <a:spAutoFit/>
          </a:bodyPr>
          <a:lstStyle/>
          <a:p>
            <a:r>
              <a:rPr lang="en-US" b="1" dirty="0"/>
              <a:t>Sterling, VA</a:t>
            </a:r>
          </a:p>
        </p:txBody>
      </p:sp>
      <p:sp>
        <p:nvSpPr>
          <p:cNvPr id="17" name="Slide Number Placeholder 3"/>
          <p:cNvSpPr>
            <a:spLocks noGrp="1"/>
          </p:cNvSpPr>
          <p:nvPr>
            <p:ph type="sldNum" idx="12"/>
          </p:nvPr>
        </p:nvSpPr>
        <p:spPr>
          <a:xfrm>
            <a:off x="7010401" y="6519379"/>
            <a:ext cx="2133599" cy="365125"/>
          </a:xfrm>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tx1"/>
                </a:solidFill>
                <a:latin typeface="Calibri"/>
                <a:ea typeface="Calibri"/>
                <a:cs typeface="Calibri"/>
                <a:sym typeface="Calibri"/>
              </a:rPr>
              <a:t>13</a:t>
            </a:fld>
            <a:endParaRPr lang="en-US" sz="1200" b="0" i="0" u="none" strike="noStrike" cap="none" dirty="0">
              <a:solidFill>
                <a:schemeClr val="tx1"/>
              </a:solidFill>
              <a:latin typeface="Calibri"/>
              <a:ea typeface="Calibri"/>
              <a:cs typeface="Calibri"/>
              <a:sym typeface="Calibri"/>
            </a:endParaRPr>
          </a:p>
        </p:txBody>
      </p:sp>
    </p:spTree>
    <p:extLst>
      <p:ext uri="{BB962C8B-B14F-4D97-AF65-F5344CB8AC3E}">
        <p14:creationId xmlns:p14="http://schemas.microsoft.com/office/powerpoint/2010/main" val="192129956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460309" y="6519446"/>
            <a:ext cx="6917278" cy="338554"/>
          </a:xfrm>
          <a:prstGeom prst="rect">
            <a:avLst/>
          </a:prstGeom>
          <a:noFill/>
        </p:spPr>
        <p:txBody>
          <a:bodyPr wrap="none" rtlCol="0">
            <a:spAutoFit/>
          </a:bodyPr>
          <a:lstStyle/>
          <a:p>
            <a:r>
              <a:rPr lang="en-US" sz="1600" b="1" dirty="0">
                <a:solidFill>
                  <a:schemeClr val="bg1">
                    <a:lumMod val="50000"/>
                  </a:schemeClr>
                </a:solidFill>
                <a:latin typeface="Calibri" panose="020F0502020204030204" pitchFamily="34" charset="0"/>
              </a:rPr>
              <a:t>2013                        2014                          2015                        2016                          2017</a:t>
            </a:r>
          </a:p>
        </p:txBody>
      </p:sp>
      <p:sp>
        <p:nvSpPr>
          <p:cNvPr id="3" name="Freeform 2"/>
          <p:cNvSpPr/>
          <p:nvPr/>
        </p:nvSpPr>
        <p:spPr>
          <a:xfrm>
            <a:off x="4808490" y="4471988"/>
            <a:ext cx="4052887" cy="1738312"/>
          </a:xfrm>
          <a:custGeom>
            <a:avLst/>
            <a:gdLst>
              <a:gd name="connsiteX0" fmla="*/ 0 w 4052887"/>
              <a:gd name="connsiteY0" fmla="*/ 1733550 h 1738312"/>
              <a:gd name="connsiteX1" fmla="*/ 219075 w 4052887"/>
              <a:gd name="connsiteY1" fmla="*/ 1614487 h 1738312"/>
              <a:gd name="connsiteX2" fmla="*/ 604837 w 4052887"/>
              <a:gd name="connsiteY2" fmla="*/ 1395412 h 1738312"/>
              <a:gd name="connsiteX3" fmla="*/ 1795462 w 4052887"/>
              <a:gd name="connsiteY3" fmla="*/ 976312 h 1738312"/>
              <a:gd name="connsiteX4" fmla="*/ 2214562 w 4052887"/>
              <a:gd name="connsiteY4" fmla="*/ 928687 h 1738312"/>
              <a:gd name="connsiteX5" fmla="*/ 2638425 w 4052887"/>
              <a:gd name="connsiteY5" fmla="*/ 871537 h 1738312"/>
              <a:gd name="connsiteX6" fmla="*/ 3038475 w 4052887"/>
              <a:gd name="connsiteY6" fmla="*/ 652462 h 1738312"/>
              <a:gd name="connsiteX7" fmla="*/ 3433762 w 4052887"/>
              <a:gd name="connsiteY7" fmla="*/ 233362 h 1738312"/>
              <a:gd name="connsiteX8" fmla="*/ 3857625 w 4052887"/>
              <a:gd name="connsiteY8" fmla="*/ 0 h 1738312"/>
              <a:gd name="connsiteX9" fmla="*/ 4052887 w 4052887"/>
              <a:gd name="connsiteY9" fmla="*/ 0 h 1738312"/>
              <a:gd name="connsiteX10" fmla="*/ 4043362 w 4052887"/>
              <a:gd name="connsiteY10" fmla="*/ 1738312 h 1738312"/>
              <a:gd name="connsiteX11" fmla="*/ 0 w 4052887"/>
              <a:gd name="connsiteY11" fmla="*/ 1733550 h 1738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52887" h="1738312">
                <a:moveTo>
                  <a:pt x="0" y="1733550"/>
                </a:moveTo>
                <a:lnTo>
                  <a:pt x="219075" y="1614487"/>
                </a:lnTo>
                <a:lnTo>
                  <a:pt x="604837" y="1395412"/>
                </a:lnTo>
                <a:lnTo>
                  <a:pt x="1795462" y="976312"/>
                </a:lnTo>
                <a:lnTo>
                  <a:pt x="2214562" y="928687"/>
                </a:lnTo>
                <a:lnTo>
                  <a:pt x="2638425" y="871537"/>
                </a:lnTo>
                <a:lnTo>
                  <a:pt x="3038475" y="652462"/>
                </a:lnTo>
                <a:lnTo>
                  <a:pt x="3433762" y="233362"/>
                </a:lnTo>
                <a:lnTo>
                  <a:pt x="3857625" y="0"/>
                </a:lnTo>
                <a:lnTo>
                  <a:pt x="4052887" y="0"/>
                </a:lnTo>
                <a:lnTo>
                  <a:pt x="4043362" y="1738312"/>
                </a:lnTo>
                <a:lnTo>
                  <a:pt x="0" y="1733550"/>
                </a:lnTo>
                <a:close/>
              </a:path>
            </a:pathLst>
          </a:custGeom>
          <a:solidFill>
            <a:srgbClr val="FFFF99"/>
          </a:solidFill>
          <a:ln>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6" name="Group 35"/>
          <p:cNvGrpSpPr/>
          <p:nvPr/>
        </p:nvGrpSpPr>
        <p:grpSpPr>
          <a:xfrm>
            <a:off x="928046" y="738056"/>
            <a:ext cx="7929350" cy="5522082"/>
            <a:chOff x="791570" y="1023583"/>
            <a:chExt cx="7929350" cy="4892721"/>
          </a:xfrm>
        </p:grpSpPr>
        <p:sp>
          <p:nvSpPr>
            <p:cNvPr id="4" name="Rectangle 3"/>
            <p:cNvSpPr/>
            <p:nvPr/>
          </p:nvSpPr>
          <p:spPr>
            <a:xfrm>
              <a:off x="791570" y="1023583"/>
              <a:ext cx="7929350" cy="4844955"/>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5" name="Group 34"/>
            <p:cNvGrpSpPr/>
            <p:nvPr/>
          </p:nvGrpSpPr>
          <p:grpSpPr>
            <a:xfrm>
              <a:off x="1175981" y="1057701"/>
              <a:ext cx="7124129" cy="4858603"/>
              <a:chOff x="1175981" y="1057701"/>
              <a:chExt cx="7124129" cy="4858603"/>
            </a:xfrm>
          </p:grpSpPr>
          <p:cxnSp>
            <p:nvCxnSpPr>
              <p:cNvPr id="6" name="Straight Connector 5"/>
              <p:cNvCxnSpPr/>
              <p:nvPr/>
            </p:nvCxnSpPr>
            <p:spPr>
              <a:xfrm>
                <a:off x="2347414" y="1057701"/>
                <a:ext cx="0" cy="4858603"/>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3905533" y="1057701"/>
                <a:ext cx="0" cy="4858603"/>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463652" y="1057701"/>
                <a:ext cx="0" cy="4858603"/>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7090010" y="1057701"/>
                <a:ext cx="0" cy="4858603"/>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8" name="Group 17"/>
              <p:cNvGrpSpPr/>
              <p:nvPr/>
            </p:nvGrpSpPr>
            <p:grpSpPr>
              <a:xfrm>
                <a:off x="1175981" y="1057701"/>
                <a:ext cx="809767" cy="4858603"/>
                <a:chOff x="1175981" y="1030406"/>
                <a:chExt cx="809767" cy="4858603"/>
              </a:xfrm>
            </p:grpSpPr>
            <p:cxnSp>
              <p:nvCxnSpPr>
                <p:cNvPr id="15" name="Straight Connector 14"/>
                <p:cNvCxnSpPr/>
                <p:nvPr/>
              </p:nvCxnSpPr>
              <p:spPr>
                <a:xfrm>
                  <a:off x="1175981" y="1030406"/>
                  <a:ext cx="0" cy="4858603"/>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587688" y="1030406"/>
                  <a:ext cx="0" cy="4858603"/>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985748" y="1030406"/>
                  <a:ext cx="0" cy="4858603"/>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9" name="Group 18"/>
              <p:cNvGrpSpPr/>
              <p:nvPr/>
            </p:nvGrpSpPr>
            <p:grpSpPr>
              <a:xfrm>
                <a:off x="2720452" y="1057701"/>
                <a:ext cx="809767" cy="4858603"/>
                <a:chOff x="1175981" y="1030406"/>
                <a:chExt cx="809767" cy="4858603"/>
              </a:xfrm>
            </p:grpSpPr>
            <p:cxnSp>
              <p:nvCxnSpPr>
                <p:cNvPr id="20" name="Straight Connector 19"/>
                <p:cNvCxnSpPr/>
                <p:nvPr/>
              </p:nvCxnSpPr>
              <p:spPr>
                <a:xfrm>
                  <a:off x="1175981" y="1030406"/>
                  <a:ext cx="0" cy="4858603"/>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587688" y="1030406"/>
                  <a:ext cx="0" cy="4858603"/>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985748" y="1030406"/>
                  <a:ext cx="0" cy="4858603"/>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p:nvGrpSpPr>
            <p:grpSpPr>
              <a:xfrm>
                <a:off x="4264923" y="1057701"/>
                <a:ext cx="809767" cy="4858603"/>
                <a:chOff x="1175981" y="1030406"/>
                <a:chExt cx="809767" cy="4858603"/>
              </a:xfrm>
            </p:grpSpPr>
            <p:cxnSp>
              <p:nvCxnSpPr>
                <p:cNvPr id="24" name="Straight Connector 23"/>
                <p:cNvCxnSpPr/>
                <p:nvPr/>
              </p:nvCxnSpPr>
              <p:spPr>
                <a:xfrm>
                  <a:off x="1175981" y="1030406"/>
                  <a:ext cx="0" cy="4858603"/>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587688" y="1030406"/>
                  <a:ext cx="0" cy="4858603"/>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985748" y="1030406"/>
                  <a:ext cx="0" cy="4858603"/>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27" name="Group 26"/>
              <p:cNvGrpSpPr/>
              <p:nvPr/>
            </p:nvGrpSpPr>
            <p:grpSpPr>
              <a:xfrm>
                <a:off x="5850338" y="1057701"/>
                <a:ext cx="809767" cy="4858603"/>
                <a:chOff x="1175981" y="1030406"/>
                <a:chExt cx="809767" cy="4858603"/>
              </a:xfrm>
            </p:grpSpPr>
            <p:cxnSp>
              <p:nvCxnSpPr>
                <p:cNvPr id="28" name="Straight Connector 27"/>
                <p:cNvCxnSpPr/>
                <p:nvPr/>
              </p:nvCxnSpPr>
              <p:spPr>
                <a:xfrm>
                  <a:off x="1175981" y="1030406"/>
                  <a:ext cx="0" cy="4858603"/>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587688" y="1030406"/>
                  <a:ext cx="0" cy="4858603"/>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1985748" y="1030406"/>
                  <a:ext cx="0" cy="4858603"/>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31" name="Group 30"/>
              <p:cNvGrpSpPr/>
              <p:nvPr/>
            </p:nvGrpSpPr>
            <p:grpSpPr>
              <a:xfrm>
                <a:off x="7490343" y="1057701"/>
                <a:ext cx="809767" cy="4858603"/>
                <a:chOff x="1175981" y="1030406"/>
                <a:chExt cx="809767" cy="4858603"/>
              </a:xfrm>
            </p:grpSpPr>
            <p:cxnSp>
              <p:nvCxnSpPr>
                <p:cNvPr id="32" name="Straight Connector 31"/>
                <p:cNvCxnSpPr/>
                <p:nvPr/>
              </p:nvCxnSpPr>
              <p:spPr>
                <a:xfrm>
                  <a:off x="1175981" y="1030406"/>
                  <a:ext cx="0" cy="4858603"/>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587688" y="1030406"/>
                  <a:ext cx="0" cy="4858603"/>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1985748" y="1030406"/>
                  <a:ext cx="0" cy="4858603"/>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grpSp>
        </p:grpSp>
      </p:grpSp>
      <p:grpSp>
        <p:nvGrpSpPr>
          <p:cNvPr id="42" name="Group 41"/>
          <p:cNvGrpSpPr/>
          <p:nvPr/>
        </p:nvGrpSpPr>
        <p:grpSpPr>
          <a:xfrm>
            <a:off x="916674" y="6169153"/>
            <a:ext cx="7891996" cy="307777"/>
            <a:chOff x="780197" y="5531892"/>
            <a:chExt cx="7891996" cy="307777"/>
          </a:xfrm>
        </p:grpSpPr>
        <p:sp>
          <p:nvSpPr>
            <p:cNvPr id="37" name="TextBox 36"/>
            <p:cNvSpPr txBox="1"/>
            <p:nvPr/>
          </p:nvSpPr>
          <p:spPr>
            <a:xfrm>
              <a:off x="780197" y="5531892"/>
              <a:ext cx="1604927" cy="307777"/>
            </a:xfrm>
            <a:prstGeom prst="rect">
              <a:avLst/>
            </a:prstGeom>
            <a:noFill/>
          </p:spPr>
          <p:txBody>
            <a:bodyPr wrap="none" rtlCol="0">
              <a:spAutoFit/>
            </a:bodyPr>
            <a:lstStyle/>
            <a:p>
              <a:r>
                <a:rPr lang="en-US" sz="1400" b="1" dirty="0">
                  <a:solidFill>
                    <a:schemeClr val="bg1">
                      <a:lumMod val="50000"/>
                    </a:schemeClr>
                  </a:solidFill>
                  <a:latin typeface="Calibri" panose="020F0502020204030204" pitchFamily="34" charset="0"/>
                </a:rPr>
                <a:t>Q1     Q2     Q3    Q4</a:t>
              </a:r>
            </a:p>
          </p:txBody>
        </p:sp>
        <p:sp>
          <p:nvSpPr>
            <p:cNvPr id="38" name="TextBox 37"/>
            <p:cNvSpPr txBox="1"/>
            <p:nvPr/>
          </p:nvSpPr>
          <p:spPr>
            <a:xfrm>
              <a:off x="2311021" y="5531892"/>
              <a:ext cx="1604927" cy="307777"/>
            </a:xfrm>
            <a:prstGeom prst="rect">
              <a:avLst/>
            </a:prstGeom>
            <a:noFill/>
          </p:spPr>
          <p:txBody>
            <a:bodyPr wrap="none" rtlCol="0">
              <a:spAutoFit/>
            </a:bodyPr>
            <a:lstStyle/>
            <a:p>
              <a:r>
                <a:rPr lang="en-US" sz="1400" b="1" dirty="0">
                  <a:solidFill>
                    <a:schemeClr val="bg1">
                      <a:lumMod val="50000"/>
                    </a:schemeClr>
                  </a:solidFill>
                  <a:latin typeface="Calibri" panose="020F0502020204030204" pitchFamily="34" charset="0"/>
                </a:rPr>
                <a:t>Q1     Q2     Q3    Q4</a:t>
              </a:r>
            </a:p>
          </p:txBody>
        </p:sp>
        <p:sp>
          <p:nvSpPr>
            <p:cNvPr id="39" name="TextBox 38"/>
            <p:cNvSpPr txBox="1"/>
            <p:nvPr/>
          </p:nvSpPr>
          <p:spPr>
            <a:xfrm>
              <a:off x="3896436" y="5531892"/>
              <a:ext cx="1604927" cy="307777"/>
            </a:xfrm>
            <a:prstGeom prst="rect">
              <a:avLst/>
            </a:prstGeom>
            <a:noFill/>
          </p:spPr>
          <p:txBody>
            <a:bodyPr wrap="none" rtlCol="0">
              <a:spAutoFit/>
            </a:bodyPr>
            <a:lstStyle/>
            <a:p>
              <a:r>
                <a:rPr lang="en-US" sz="1400" b="1" dirty="0">
                  <a:solidFill>
                    <a:schemeClr val="bg1">
                      <a:lumMod val="50000"/>
                    </a:schemeClr>
                  </a:solidFill>
                  <a:latin typeface="Calibri" panose="020F0502020204030204" pitchFamily="34" charset="0"/>
                </a:rPr>
                <a:t>Q1     Q2     Q3    Q4</a:t>
              </a:r>
            </a:p>
          </p:txBody>
        </p:sp>
        <p:sp>
          <p:nvSpPr>
            <p:cNvPr id="40" name="TextBox 39"/>
            <p:cNvSpPr txBox="1"/>
            <p:nvPr/>
          </p:nvSpPr>
          <p:spPr>
            <a:xfrm>
              <a:off x="5481851" y="5531892"/>
              <a:ext cx="1604927" cy="307777"/>
            </a:xfrm>
            <a:prstGeom prst="rect">
              <a:avLst/>
            </a:prstGeom>
            <a:noFill/>
          </p:spPr>
          <p:txBody>
            <a:bodyPr wrap="none" rtlCol="0">
              <a:spAutoFit/>
            </a:bodyPr>
            <a:lstStyle/>
            <a:p>
              <a:r>
                <a:rPr lang="en-US" sz="1400" b="1" dirty="0">
                  <a:solidFill>
                    <a:schemeClr val="bg1">
                      <a:lumMod val="50000"/>
                    </a:schemeClr>
                  </a:solidFill>
                  <a:latin typeface="Calibri" panose="020F0502020204030204" pitchFamily="34" charset="0"/>
                </a:rPr>
                <a:t>Q1     Q2     Q3    Q4</a:t>
              </a:r>
            </a:p>
          </p:txBody>
        </p:sp>
        <p:sp>
          <p:nvSpPr>
            <p:cNvPr id="41" name="TextBox 40"/>
            <p:cNvSpPr txBox="1"/>
            <p:nvPr/>
          </p:nvSpPr>
          <p:spPr>
            <a:xfrm>
              <a:off x="7067266" y="5531892"/>
              <a:ext cx="1604927" cy="307777"/>
            </a:xfrm>
            <a:prstGeom prst="rect">
              <a:avLst/>
            </a:prstGeom>
            <a:noFill/>
          </p:spPr>
          <p:txBody>
            <a:bodyPr wrap="none" rtlCol="0">
              <a:spAutoFit/>
            </a:bodyPr>
            <a:lstStyle/>
            <a:p>
              <a:r>
                <a:rPr lang="en-US" sz="1400" b="1" dirty="0">
                  <a:solidFill>
                    <a:schemeClr val="bg1">
                      <a:lumMod val="50000"/>
                    </a:schemeClr>
                  </a:solidFill>
                  <a:latin typeface="Calibri" panose="020F0502020204030204" pitchFamily="34" charset="0"/>
                </a:rPr>
                <a:t>Q1     Q2     Q3    Q4</a:t>
              </a:r>
            </a:p>
          </p:txBody>
        </p:sp>
      </p:grpSp>
      <p:cxnSp>
        <p:nvCxnSpPr>
          <p:cNvPr id="45" name="Straight Connector 44"/>
          <p:cNvCxnSpPr/>
          <p:nvPr/>
        </p:nvCxnSpPr>
        <p:spPr>
          <a:xfrm>
            <a:off x="941694" y="1742731"/>
            <a:ext cx="7942997" cy="13647"/>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941694" y="2249972"/>
            <a:ext cx="7942997" cy="13647"/>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941694" y="2757213"/>
            <a:ext cx="7942997" cy="13647"/>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941694" y="3264454"/>
            <a:ext cx="7942997" cy="13647"/>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941694" y="3703456"/>
            <a:ext cx="7942997" cy="13647"/>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941694" y="4278936"/>
            <a:ext cx="7942997" cy="13647"/>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941694" y="4786177"/>
            <a:ext cx="7942997" cy="13647"/>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941694" y="5293418"/>
            <a:ext cx="7942997" cy="13647"/>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943968" y="1226391"/>
            <a:ext cx="7942997" cy="13647"/>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930320" y="5746068"/>
            <a:ext cx="7942997" cy="13647"/>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3" name="Group 12"/>
          <p:cNvGrpSpPr/>
          <p:nvPr/>
        </p:nvGrpSpPr>
        <p:grpSpPr>
          <a:xfrm>
            <a:off x="1037229" y="1255594"/>
            <a:ext cx="3947056" cy="2325545"/>
            <a:chOff x="887104" y="968991"/>
            <a:chExt cx="3947056" cy="2325545"/>
          </a:xfrm>
        </p:grpSpPr>
        <p:sp>
          <p:nvSpPr>
            <p:cNvPr id="67" name="Isosceles Triangle 66"/>
            <p:cNvSpPr>
              <a:spLocks noChangeAspect="1"/>
            </p:cNvSpPr>
            <p:nvPr/>
          </p:nvSpPr>
          <p:spPr>
            <a:xfrm>
              <a:off x="1160075" y="1296550"/>
              <a:ext cx="201534" cy="173736"/>
            </a:xfrm>
            <a:prstGeom prst="triangl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Isosceles Triangle 67"/>
            <p:cNvSpPr>
              <a:spLocks noChangeAspect="1"/>
            </p:cNvSpPr>
            <p:nvPr/>
          </p:nvSpPr>
          <p:spPr>
            <a:xfrm>
              <a:off x="2158637" y="1571779"/>
              <a:ext cx="201534" cy="173736"/>
            </a:xfrm>
            <a:prstGeom prst="triangl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Isosceles Triangle 68"/>
            <p:cNvSpPr>
              <a:spLocks noChangeAspect="1"/>
            </p:cNvSpPr>
            <p:nvPr/>
          </p:nvSpPr>
          <p:spPr>
            <a:xfrm>
              <a:off x="2706823" y="2092668"/>
              <a:ext cx="201534" cy="173736"/>
            </a:xfrm>
            <a:prstGeom prst="triangl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Isosceles Triangle 69"/>
            <p:cNvSpPr>
              <a:spLocks noChangeAspect="1"/>
            </p:cNvSpPr>
            <p:nvPr/>
          </p:nvSpPr>
          <p:spPr>
            <a:xfrm>
              <a:off x="3814566" y="2586262"/>
              <a:ext cx="201534" cy="173736"/>
            </a:xfrm>
            <a:prstGeom prst="triangl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TextBox 76"/>
            <p:cNvSpPr txBox="1"/>
            <p:nvPr/>
          </p:nvSpPr>
          <p:spPr>
            <a:xfrm>
              <a:off x="2049438" y="1285164"/>
              <a:ext cx="450764" cy="276999"/>
            </a:xfrm>
            <a:prstGeom prst="rect">
              <a:avLst/>
            </a:prstGeom>
            <a:solidFill>
              <a:schemeClr val="bg1"/>
            </a:solidFill>
          </p:spPr>
          <p:txBody>
            <a:bodyPr wrap="none" rtlCol="0">
              <a:spAutoFit/>
            </a:bodyPr>
            <a:lstStyle/>
            <a:p>
              <a:r>
                <a:rPr lang="en-US" sz="1200" b="1" dirty="0">
                  <a:solidFill>
                    <a:schemeClr val="tx1">
                      <a:lumMod val="50000"/>
                      <a:lumOff val="50000"/>
                    </a:schemeClr>
                  </a:solidFill>
                  <a:latin typeface="Calibri" panose="020F0502020204030204" pitchFamily="34" charset="0"/>
                </a:rPr>
                <a:t>PDR</a:t>
              </a:r>
            </a:p>
          </p:txBody>
        </p:sp>
        <p:sp>
          <p:nvSpPr>
            <p:cNvPr id="81" name="TextBox 80"/>
            <p:cNvSpPr txBox="1"/>
            <p:nvPr/>
          </p:nvSpPr>
          <p:spPr>
            <a:xfrm>
              <a:off x="2597126" y="1780464"/>
              <a:ext cx="450764" cy="276999"/>
            </a:xfrm>
            <a:prstGeom prst="rect">
              <a:avLst/>
            </a:prstGeom>
            <a:solidFill>
              <a:schemeClr val="bg1"/>
            </a:solidFill>
          </p:spPr>
          <p:txBody>
            <a:bodyPr wrap="none" rtlCol="0">
              <a:spAutoFit/>
            </a:bodyPr>
            <a:lstStyle/>
            <a:p>
              <a:r>
                <a:rPr lang="en-US" sz="1200" b="1" dirty="0">
                  <a:solidFill>
                    <a:schemeClr val="tx1">
                      <a:lumMod val="50000"/>
                      <a:lumOff val="50000"/>
                    </a:schemeClr>
                  </a:solidFill>
                  <a:latin typeface="Calibri" panose="020F0502020204030204" pitchFamily="34" charset="0"/>
                </a:rPr>
                <a:t>CDR</a:t>
              </a:r>
            </a:p>
          </p:txBody>
        </p:sp>
        <p:sp>
          <p:nvSpPr>
            <p:cNvPr id="82" name="TextBox 81"/>
            <p:cNvSpPr txBox="1"/>
            <p:nvPr/>
          </p:nvSpPr>
          <p:spPr>
            <a:xfrm>
              <a:off x="887104" y="968991"/>
              <a:ext cx="1034257" cy="276999"/>
            </a:xfrm>
            <a:prstGeom prst="rect">
              <a:avLst/>
            </a:prstGeom>
            <a:solidFill>
              <a:schemeClr val="bg1"/>
            </a:solidFill>
          </p:spPr>
          <p:txBody>
            <a:bodyPr wrap="none" rtlCol="0">
              <a:spAutoFit/>
            </a:bodyPr>
            <a:lstStyle/>
            <a:p>
              <a:r>
                <a:rPr lang="en-US" sz="1200" b="1" dirty="0">
                  <a:solidFill>
                    <a:schemeClr val="tx1">
                      <a:lumMod val="50000"/>
                      <a:lumOff val="50000"/>
                    </a:schemeClr>
                  </a:solidFill>
                  <a:latin typeface="Calibri" panose="020F0502020204030204" pitchFamily="34" charset="0"/>
                </a:rPr>
                <a:t>HI LVL REQTS</a:t>
              </a:r>
            </a:p>
          </p:txBody>
        </p:sp>
        <p:sp>
          <p:nvSpPr>
            <p:cNvPr id="83" name="TextBox 82"/>
            <p:cNvSpPr txBox="1"/>
            <p:nvPr/>
          </p:nvSpPr>
          <p:spPr>
            <a:xfrm>
              <a:off x="3455157" y="2295099"/>
              <a:ext cx="1143262" cy="276999"/>
            </a:xfrm>
            <a:prstGeom prst="rect">
              <a:avLst/>
            </a:prstGeom>
            <a:solidFill>
              <a:schemeClr val="bg1"/>
            </a:solidFill>
          </p:spPr>
          <p:txBody>
            <a:bodyPr wrap="none" rtlCol="0">
              <a:spAutoFit/>
            </a:bodyPr>
            <a:lstStyle/>
            <a:p>
              <a:r>
                <a:rPr lang="en-US" sz="1200" b="1" dirty="0">
                  <a:solidFill>
                    <a:schemeClr val="tx1">
                      <a:lumMod val="50000"/>
                      <a:lumOff val="50000"/>
                    </a:schemeClr>
                  </a:solidFill>
                  <a:latin typeface="Calibri" panose="020F0502020204030204" pitchFamily="34" charset="0"/>
                </a:rPr>
                <a:t>1</a:t>
              </a:r>
              <a:r>
                <a:rPr lang="en-US" sz="1200" b="1" baseline="30000" dirty="0">
                  <a:solidFill>
                    <a:schemeClr val="tx1">
                      <a:lumMod val="50000"/>
                      <a:lumOff val="50000"/>
                    </a:schemeClr>
                  </a:solidFill>
                  <a:latin typeface="Calibri" panose="020F0502020204030204" pitchFamily="34" charset="0"/>
                </a:rPr>
                <a:t>st</a:t>
              </a:r>
              <a:r>
                <a:rPr lang="en-US" sz="1200" b="1" dirty="0">
                  <a:solidFill>
                    <a:schemeClr val="tx1">
                      <a:lumMod val="50000"/>
                      <a:lumOff val="50000"/>
                    </a:schemeClr>
                  </a:solidFill>
                  <a:latin typeface="Calibri" panose="020F0502020204030204" pitchFamily="34" charset="0"/>
                </a:rPr>
                <a:t> PROTOTYPE</a:t>
              </a:r>
            </a:p>
          </p:txBody>
        </p:sp>
        <p:sp>
          <p:nvSpPr>
            <p:cNvPr id="84" name="Isosceles Triangle 83"/>
            <p:cNvSpPr>
              <a:spLocks noChangeAspect="1"/>
            </p:cNvSpPr>
            <p:nvPr/>
          </p:nvSpPr>
          <p:spPr>
            <a:xfrm>
              <a:off x="3953318" y="3120800"/>
              <a:ext cx="201534" cy="173736"/>
            </a:xfrm>
            <a:prstGeom prst="triangl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TextBox 84"/>
            <p:cNvSpPr txBox="1"/>
            <p:nvPr/>
          </p:nvSpPr>
          <p:spPr>
            <a:xfrm>
              <a:off x="3539318" y="2870579"/>
              <a:ext cx="1294842" cy="276999"/>
            </a:xfrm>
            <a:prstGeom prst="rect">
              <a:avLst/>
            </a:prstGeom>
            <a:solidFill>
              <a:schemeClr val="bg1"/>
            </a:solidFill>
          </p:spPr>
          <p:txBody>
            <a:bodyPr wrap="none" rtlCol="0">
              <a:spAutoFit/>
            </a:bodyPr>
            <a:lstStyle/>
            <a:p>
              <a:r>
                <a:rPr lang="en-US" sz="1200" b="1" dirty="0">
                  <a:solidFill>
                    <a:schemeClr val="tx1">
                      <a:lumMod val="50000"/>
                      <a:lumOff val="50000"/>
                    </a:schemeClr>
                  </a:solidFill>
                  <a:latin typeface="Calibri" panose="020F0502020204030204" pitchFamily="34" charset="0"/>
                </a:rPr>
                <a:t>1</a:t>
              </a:r>
              <a:r>
                <a:rPr lang="en-US" sz="1200" b="1" baseline="30000" dirty="0">
                  <a:solidFill>
                    <a:schemeClr val="tx1">
                      <a:lumMod val="50000"/>
                      <a:lumOff val="50000"/>
                    </a:schemeClr>
                  </a:solidFill>
                  <a:latin typeface="Calibri" panose="020F0502020204030204" pitchFamily="34" charset="0"/>
                </a:rPr>
                <a:t>st</a:t>
              </a:r>
              <a:r>
                <a:rPr lang="en-US" sz="1200" b="1" dirty="0">
                  <a:solidFill>
                    <a:schemeClr val="tx1">
                      <a:lumMod val="50000"/>
                      <a:lumOff val="50000"/>
                    </a:schemeClr>
                  </a:solidFill>
                  <a:latin typeface="Calibri" panose="020F0502020204030204" pitchFamily="34" charset="0"/>
                </a:rPr>
                <a:t>  DEPLOYMENT</a:t>
              </a:r>
            </a:p>
          </p:txBody>
        </p:sp>
      </p:grpSp>
      <p:grpSp>
        <p:nvGrpSpPr>
          <p:cNvPr id="11" name="Group 10"/>
          <p:cNvGrpSpPr/>
          <p:nvPr/>
        </p:nvGrpSpPr>
        <p:grpSpPr>
          <a:xfrm>
            <a:off x="409869" y="1046695"/>
            <a:ext cx="497252" cy="4835495"/>
            <a:chOff x="273392" y="1046695"/>
            <a:chExt cx="497252" cy="4835495"/>
          </a:xfrm>
        </p:grpSpPr>
        <p:sp>
          <p:nvSpPr>
            <p:cNvPr id="54" name="TextBox 53"/>
            <p:cNvSpPr txBox="1"/>
            <p:nvPr/>
          </p:nvSpPr>
          <p:spPr>
            <a:xfrm>
              <a:off x="273392" y="1046695"/>
              <a:ext cx="497252" cy="338554"/>
            </a:xfrm>
            <a:prstGeom prst="rect">
              <a:avLst/>
            </a:prstGeom>
            <a:noFill/>
          </p:spPr>
          <p:txBody>
            <a:bodyPr wrap="none" rtlCol="0">
              <a:spAutoFit/>
            </a:bodyPr>
            <a:lstStyle/>
            <a:p>
              <a:r>
                <a:rPr lang="en-US" sz="1600" b="1" dirty="0">
                  <a:solidFill>
                    <a:schemeClr val="bg1">
                      <a:lumMod val="50000"/>
                    </a:schemeClr>
                  </a:solidFill>
                </a:rPr>
                <a:t>100</a:t>
              </a:r>
            </a:p>
          </p:txBody>
        </p:sp>
        <p:sp>
          <p:nvSpPr>
            <p:cNvPr id="56" name="TextBox 55"/>
            <p:cNvSpPr txBox="1"/>
            <p:nvPr/>
          </p:nvSpPr>
          <p:spPr>
            <a:xfrm>
              <a:off x="377588" y="1553937"/>
              <a:ext cx="393056" cy="338554"/>
            </a:xfrm>
            <a:prstGeom prst="rect">
              <a:avLst/>
            </a:prstGeom>
            <a:noFill/>
          </p:spPr>
          <p:txBody>
            <a:bodyPr wrap="none" rtlCol="0">
              <a:spAutoFit/>
            </a:bodyPr>
            <a:lstStyle/>
            <a:p>
              <a:r>
                <a:rPr lang="en-US" sz="1600" b="1" dirty="0">
                  <a:solidFill>
                    <a:schemeClr val="bg1">
                      <a:lumMod val="50000"/>
                    </a:schemeClr>
                  </a:solidFill>
                </a:rPr>
                <a:t>90</a:t>
              </a:r>
            </a:p>
          </p:txBody>
        </p:sp>
        <p:sp>
          <p:nvSpPr>
            <p:cNvPr id="57" name="TextBox 56"/>
            <p:cNvSpPr txBox="1"/>
            <p:nvPr/>
          </p:nvSpPr>
          <p:spPr>
            <a:xfrm>
              <a:off x="377588" y="2061179"/>
              <a:ext cx="393056" cy="338554"/>
            </a:xfrm>
            <a:prstGeom prst="rect">
              <a:avLst/>
            </a:prstGeom>
            <a:noFill/>
          </p:spPr>
          <p:txBody>
            <a:bodyPr wrap="none" rtlCol="0">
              <a:spAutoFit/>
            </a:bodyPr>
            <a:lstStyle/>
            <a:p>
              <a:r>
                <a:rPr lang="en-US" sz="1600" b="1" dirty="0">
                  <a:solidFill>
                    <a:schemeClr val="bg1">
                      <a:lumMod val="50000"/>
                    </a:schemeClr>
                  </a:solidFill>
                </a:rPr>
                <a:t>80</a:t>
              </a:r>
            </a:p>
          </p:txBody>
        </p:sp>
        <p:sp>
          <p:nvSpPr>
            <p:cNvPr id="58" name="TextBox 57"/>
            <p:cNvSpPr txBox="1"/>
            <p:nvPr/>
          </p:nvSpPr>
          <p:spPr>
            <a:xfrm>
              <a:off x="377588" y="2568421"/>
              <a:ext cx="393056" cy="338554"/>
            </a:xfrm>
            <a:prstGeom prst="rect">
              <a:avLst/>
            </a:prstGeom>
            <a:noFill/>
          </p:spPr>
          <p:txBody>
            <a:bodyPr wrap="none" rtlCol="0">
              <a:spAutoFit/>
            </a:bodyPr>
            <a:lstStyle/>
            <a:p>
              <a:r>
                <a:rPr lang="en-US" sz="1600" b="1" dirty="0">
                  <a:solidFill>
                    <a:schemeClr val="bg1">
                      <a:lumMod val="50000"/>
                    </a:schemeClr>
                  </a:solidFill>
                </a:rPr>
                <a:t>70</a:t>
              </a:r>
            </a:p>
          </p:txBody>
        </p:sp>
        <p:sp>
          <p:nvSpPr>
            <p:cNvPr id="59" name="TextBox 58"/>
            <p:cNvSpPr txBox="1"/>
            <p:nvPr/>
          </p:nvSpPr>
          <p:spPr>
            <a:xfrm>
              <a:off x="377588" y="3075663"/>
              <a:ext cx="393056" cy="338554"/>
            </a:xfrm>
            <a:prstGeom prst="rect">
              <a:avLst/>
            </a:prstGeom>
            <a:noFill/>
          </p:spPr>
          <p:txBody>
            <a:bodyPr wrap="none" rtlCol="0">
              <a:spAutoFit/>
            </a:bodyPr>
            <a:lstStyle/>
            <a:p>
              <a:r>
                <a:rPr lang="en-US" sz="1600" b="1" dirty="0">
                  <a:solidFill>
                    <a:schemeClr val="bg1">
                      <a:lumMod val="50000"/>
                    </a:schemeClr>
                  </a:solidFill>
                </a:rPr>
                <a:t>60</a:t>
              </a:r>
            </a:p>
          </p:txBody>
        </p:sp>
        <p:sp>
          <p:nvSpPr>
            <p:cNvPr id="60" name="TextBox 59"/>
            <p:cNvSpPr txBox="1"/>
            <p:nvPr/>
          </p:nvSpPr>
          <p:spPr>
            <a:xfrm>
              <a:off x="377588" y="3610201"/>
              <a:ext cx="393056" cy="338554"/>
            </a:xfrm>
            <a:prstGeom prst="rect">
              <a:avLst/>
            </a:prstGeom>
            <a:noFill/>
          </p:spPr>
          <p:txBody>
            <a:bodyPr wrap="none" rtlCol="0">
              <a:spAutoFit/>
            </a:bodyPr>
            <a:lstStyle/>
            <a:p>
              <a:r>
                <a:rPr lang="en-US" sz="1600" b="1" dirty="0">
                  <a:solidFill>
                    <a:schemeClr val="bg1">
                      <a:lumMod val="50000"/>
                    </a:schemeClr>
                  </a:solidFill>
                </a:rPr>
                <a:t>50</a:t>
              </a:r>
            </a:p>
          </p:txBody>
        </p:sp>
        <p:sp>
          <p:nvSpPr>
            <p:cNvPr id="61" name="TextBox 60"/>
            <p:cNvSpPr txBox="1"/>
            <p:nvPr/>
          </p:nvSpPr>
          <p:spPr>
            <a:xfrm>
              <a:off x="377588" y="4131091"/>
              <a:ext cx="393056" cy="338554"/>
            </a:xfrm>
            <a:prstGeom prst="rect">
              <a:avLst/>
            </a:prstGeom>
            <a:noFill/>
          </p:spPr>
          <p:txBody>
            <a:bodyPr wrap="none" rtlCol="0">
              <a:spAutoFit/>
            </a:bodyPr>
            <a:lstStyle/>
            <a:p>
              <a:r>
                <a:rPr lang="en-US" sz="1600" b="1" dirty="0">
                  <a:solidFill>
                    <a:schemeClr val="bg1">
                      <a:lumMod val="50000"/>
                    </a:schemeClr>
                  </a:solidFill>
                </a:rPr>
                <a:t>40</a:t>
              </a:r>
            </a:p>
          </p:txBody>
        </p:sp>
        <p:sp>
          <p:nvSpPr>
            <p:cNvPr id="62" name="TextBox 61"/>
            <p:cNvSpPr txBox="1"/>
            <p:nvPr/>
          </p:nvSpPr>
          <p:spPr>
            <a:xfrm>
              <a:off x="377588" y="4611038"/>
              <a:ext cx="393056" cy="338554"/>
            </a:xfrm>
            <a:prstGeom prst="rect">
              <a:avLst/>
            </a:prstGeom>
            <a:noFill/>
          </p:spPr>
          <p:txBody>
            <a:bodyPr wrap="none" rtlCol="0">
              <a:spAutoFit/>
            </a:bodyPr>
            <a:lstStyle/>
            <a:p>
              <a:r>
                <a:rPr lang="en-US" sz="1600" b="1" dirty="0">
                  <a:solidFill>
                    <a:schemeClr val="bg1">
                      <a:lumMod val="50000"/>
                    </a:schemeClr>
                  </a:solidFill>
                </a:rPr>
                <a:t>30</a:t>
              </a:r>
            </a:p>
          </p:txBody>
        </p:sp>
        <p:sp>
          <p:nvSpPr>
            <p:cNvPr id="63" name="TextBox 62"/>
            <p:cNvSpPr txBox="1"/>
            <p:nvPr/>
          </p:nvSpPr>
          <p:spPr>
            <a:xfrm>
              <a:off x="377588" y="5118280"/>
              <a:ext cx="393056" cy="338554"/>
            </a:xfrm>
            <a:prstGeom prst="rect">
              <a:avLst/>
            </a:prstGeom>
            <a:noFill/>
          </p:spPr>
          <p:txBody>
            <a:bodyPr wrap="none" rtlCol="0">
              <a:spAutoFit/>
            </a:bodyPr>
            <a:lstStyle/>
            <a:p>
              <a:r>
                <a:rPr lang="en-US" sz="1600" b="1" dirty="0">
                  <a:solidFill>
                    <a:schemeClr val="bg1">
                      <a:lumMod val="50000"/>
                    </a:schemeClr>
                  </a:solidFill>
                </a:rPr>
                <a:t>20</a:t>
              </a:r>
            </a:p>
          </p:txBody>
        </p:sp>
        <p:sp>
          <p:nvSpPr>
            <p:cNvPr id="88" name="TextBox 87"/>
            <p:cNvSpPr txBox="1"/>
            <p:nvPr/>
          </p:nvSpPr>
          <p:spPr>
            <a:xfrm>
              <a:off x="352567" y="5543636"/>
              <a:ext cx="393056" cy="338554"/>
            </a:xfrm>
            <a:prstGeom prst="rect">
              <a:avLst/>
            </a:prstGeom>
            <a:noFill/>
          </p:spPr>
          <p:txBody>
            <a:bodyPr wrap="none" rtlCol="0">
              <a:spAutoFit/>
            </a:bodyPr>
            <a:lstStyle/>
            <a:p>
              <a:r>
                <a:rPr lang="en-US" sz="1600" b="1" dirty="0">
                  <a:solidFill>
                    <a:schemeClr val="bg1">
                      <a:lumMod val="50000"/>
                    </a:schemeClr>
                  </a:solidFill>
                </a:rPr>
                <a:t>10</a:t>
              </a:r>
            </a:p>
          </p:txBody>
        </p:sp>
      </p:grpSp>
      <p:sp>
        <p:nvSpPr>
          <p:cNvPr id="92" name="TextBox 91"/>
          <p:cNvSpPr txBox="1"/>
          <p:nvPr/>
        </p:nvSpPr>
        <p:spPr>
          <a:xfrm>
            <a:off x="6476278" y="4238812"/>
            <a:ext cx="1601464" cy="461665"/>
          </a:xfrm>
          <a:prstGeom prst="rect">
            <a:avLst/>
          </a:prstGeom>
          <a:solidFill>
            <a:schemeClr val="bg1"/>
          </a:solidFill>
        </p:spPr>
        <p:txBody>
          <a:bodyPr wrap="none" rtlCol="0">
            <a:spAutoFit/>
          </a:bodyPr>
          <a:lstStyle/>
          <a:p>
            <a:pPr algn="ctr"/>
            <a:r>
              <a:rPr lang="en-US" sz="1200" b="1" dirty="0">
                <a:solidFill>
                  <a:schemeClr val="tx1">
                    <a:lumMod val="50000"/>
                    <a:lumOff val="50000"/>
                  </a:schemeClr>
                </a:solidFill>
                <a:latin typeface="Calibri" panose="020F0502020204030204" pitchFamily="34" charset="0"/>
              </a:rPr>
              <a:t>36 Operational</a:t>
            </a:r>
          </a:p>
          <a:p>
            <a:pPr algn="ctr"/>
            <a:r>
              <a:rPr lang="en-US" sz="1200" b="1" dirty="0">
                <a:solidFill>
                  <a:schemeClr val="tx1">
                    <a:lumMod val="50000"/>
                    <a:lumOff val="50000"/>
                  </a:schemeClr>
                </a:solidFill>
                <a:latin typeface="Calibri" panose="020F0502020204030204" pitchFamily="34" charset="0"/>
              </a:rPr>
              <a:t>( 34% of WX Network)</a:t>
            </a:r>
          </a:p>
        </p:txBody>
      </p:sp>
      <p:cxnSp>
        <p:nvCxnSpPr>
          <p:cNvPr id="7" name="Straight Arrow Connector 6"/>
          <p:cNvCxnSpPr/>
          <p:nvPr/>
        </p:nvCxnSpPr>
        <p:spPr>
          <a:xfrm>
            <a:off x="8077742" y="4457530"/>
            <a:ext cx="646354" cy="0"/>
          </a:xfrm>
          <a:prstGeom prst="straightConnector1">
            <a:avLst/>
          </a:prstGeom>
          <a:ln w="38100">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1419367" y="939771"/>
            <a:ext cx="2647665" cy="0"/>
          </a:xfrm>
          <a:prstGeom prst="straightConnector1">
            <a:avLst/>
          </a:prstGeom>
          <a:ln w="76200">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p:nvPr/>
        </p:nvCxnSpPr>
        <p:spPr>
          <a:xfrm>
            <a:off x="4162567" y="939771"/>
            <a:ext cx="4612943" cy="1"/>
          </a:xfrm>
          <a:prstGeom prst="straightConnector1">
            <a:avLst/>
          </a:prstGeom>
          <a:ln w="76200">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1746913" y="785883"/>
            <a:ext cx="1912703" cy="307777"/>
          </a:xfrm>
          <a:prstGeom prst="rect">
            <a:avLst/>
          </a:prstGeom>
          <a:solidFill>
            <a:schemeClr val="bg1"/>
          </a:solidFill>
        </p:spPr>
        <p:txBody>
          <a:bodyPr wrap="none" rtlCol="0">
            <a:spAutoFit/>
          </a:bodyPr>
          <a:lstStyle/>
          <a:p>
            <a:r>
              <a:rPr lang="en-US" sz="1400" b="1" dirty="0">
                <a:solidFill>
                  <a:srgbClr val="C00000"/>
                </a:solidFill>
                <a:latin typeface="Calibri" panose="020F0502020204030204" pitchFamily="34" charset="0"/>
              </a:rPr>
              <a:t>Development ( 2.3 yrs) </a:t>
            </a:r>
          </a:p>
        </p:txBody>
      </p:sp>
      <p:sp>
        <p:nvSpPr>
          <p:cNvPr id="95" name="TextBox 94"/>
          <p:cNvSpPr txBox="1"/>
          <p:nvPr/>
        </p:nvSpPr>
        <p:spPr>
          <a:xfrm>
            <a:off x="5202071" y="785883"/>
            <a:ext cx="2518575" cy="307777"/>
          </a:xfrm>
          <a:prstGeom prst="rect">
            <a:avLst/>
          </a:prstGeom>
          <a:solidFill>
            <a:schemeClr val="bg1"/>
          </a:solidFill>
        </p:spPr>
        <p:txBody>
          <a:bodyPr wrap="none" rtlCol="0">
            <a:spAutoFit/>
          </a:bodyPr>
          <a:lstStyle/>
          <a:p>
            <a:r>
              <a:rPr lang="en-US" sz="1400" b="1" dirty="0">
                <a:solidFill>
                  <a:srgbClr val="C00000"/>
                </a:solidFill>
                <a:latin typeface="Calibri" panose="020F0502020204030204" pitchFamily="34" charset="0"/>
              </a:rPr>
              <a:t>OP Deployment  ( 34% in 3 yrs) </a:t>
            </a:r>
          </a:p>
        </p:txBody>
      </p:sp>
      <p:sp>
        <p:nvSpPr>
          <p:cNvPr id="96" name="TextBox 95"/>
          <p:cNvSpPr txBox="1"/>
          <p:nvPr/>
        </p:nvSpPr>
        <p:spPr>
          <a:xfrm>
            <a:off x="0" y="3316406"/>
            <a:ext cx="632930" cy="523220"/>
          </a:xfrm>
          <a:prstGeom prst="rect">
            <a:avLst/>
          </a:prstGeom>
          <a:noFill/>
        </p:spPr>
        <p:txBody>
          <a:bodyPr wrap="none" rtlCol="0">
            <a:spAutoFit/>
          </a:bodyPr>
          <a:lstStyle/>
          <a:p>
            <a:r>
              <a:rPr lang="en-US" sz="1400" b="1" dirty="0">
                <a:solidFill>
                  <a:schemeClr val="tx1">
                    <a:lumMod val="50000"/>
                    <a:lumOff val="50000"/>
                  </a:schemeClr>
                </a:solidFill>
                <a:latin typeface="Calibri" panose="020F0502020204030204" pitchFamily="34" charset="0"/>
              </a:rPr>
              <a:t># WX </a:t>
            </a:r>
          </a:p>
          <a:p>
            <a:r>
              <a:rPr lang="en-US" sz="1400" b="1" dirty="0">
                <a:solidFill>
                  <a:schemeClr val="tx1">
                    <a:lumMod val="50000"/>
                    <a:lumOff val="50000"/>
                  </a:schemeClr>
                </a:solidFill>
                <a:latin typeface="Calibri" panose="020F0502020204030204" pitchFamily="34" charset="0"/>
              </a:rPr>
              <a:t>Buoys</a:t>
            </a:r>
          </a:p>
        </p:txBody>
      </p:sp>
      <p:sp>
        <p:nvSpPr>
          <p:cNvPr id="97" name="TextBox 96"/>
          <p:cNvSpPr txBox="1"/>
          <p:nvPr/>
        </p:nvSpPr>
        <p:spPr>
          <a:xfrm>
            <a:off x="409433" y="764275"/>
            <a:ext cx="497252" cy="338554"/>
          </a:xfrm>
          <a:prstGeom prst="rect">
            <a:avLst/>
          </a:prstGeom>
          <a:noFill/>
        </p:spPr>
        <p:txBody>
          <a:bodyPr wrap="none" rtlCol="0">
            <a:spAutoFit/>
          </a:bodyPr>
          <a:lstStyle/>
          <a:p>
            <a:r>
              <a:rPr lang="en-US" sz="1600" b="1" i="1" dirty="0">
                <a:solidFill>
                  <a:srgbClr val="C00000"/>
                </a:solidFill>
              </a:rPr>
              <a:t>106</a:t>
            </a:r>
          </a:p>
        </p:txBody>
      </p:sp>
      <p:sp>
        <p:nvSpPr>
          <p:cNvPr id="120" name="TextBox 119"/>
          <p:cNvSpPr txBox="1"/>
          <p:nvPr/>
        </p:nvSpPr>
        <p:spPr>
          <a:xfrm>
            <a:off x="5529851" y="1752601"/>
            <a:ext cx="610040" cy="276999"/>
          </a:xfrm>
          <a:prstGeom prst="rect">
            <a:avLst/>
          </a:prstGeom>
          <a:noFill/>
        </p:spPr>
        <p:txBody>
          <a:bodyPr wrap="none" rtlCol="0">
            <a:spAutoFit/>
          </a:bodyPr>
          <a:lstStyle/>
          <a:p>
            <a:pPr algn="ctr"/>
            <a:r>
              <a:rPr lang="en-US" sz="1200" b="1" dirty="0">
                <a:solidFill>
                  <a:schemeClr val="bg1"/>
                </a:solidFill>
              </a:rPr>
              <a:t>Legacy</a:t>
            </a:r>
          </a:p>
        </p:txBody>
      </p:sp>
      <p:sp>
        <p:nvSpPr>
          <p:cNvPr id="121" name="TextBox 120"/>
          <p:cNvSpPr txBox="1"/>
          <p:nvPr/>
        </p:nvSpPr>
        <p:spPr>
          <a:xfrm>
            <a:off x="7311800" y="1685926"/>
            <a:ext cx="627544" cy="276999"/>
          </a:xfrm>
          <a:prstGeom prst="rect">
            <a:avLst/>
          </a:prstGeom>
          <a:noFill/>
        </p:spPr>
        <p:txBody>
          <a:bodyPr wrap="none" rtlCol="0">
            <a:spAutoFit/>
          </a:bodyPr>
          <a:lstStyle/>
          <a:p>
            <a:pPr algn="ctr"/>
            <a:r>
              <a:rPr lang="en-US" sz="1200" b="1" dirty="0">
                <a:solidFill>
                  <a:schemeClr val="bg1"/>
                </a:solidFill>
              </a:rPr>
              <a:t>SCOOP</a:t>
            </a:r>
          </a:p>
        </p:txBody>
      </p:sp>
      <p:sp>
        <p:nvSpPr>
          <p:cNvPr id="122" name="TextBox 121"/>
          <p:cNvSpPr txBox="1"/>
          <p:nvPr/>
        </p:nvSpPr>
        <p:spPr>
          <a:xfrm>
            <a:off x="477671" y="122830"/>
            <a:ext cx="8246425" cy="523220"/>
          </a:xfrm>
          <a:prstGeom prst="rect">
            <a:avLst/>
          </a:prstGeom>
          <a:noFill/>
        </p:spPr>
        <p:txBody>
          <a:bodyPr wrap="none" rtlCol="0">
            <a:spAutoFit/>
          </a:bodyPr>
          <a:lstStyle/>
          <a:p>
            <a:r>
              <a:rPr lang="en-US" sz="2800" b="1" i="1" dirty="0">
                <a:solidFill>
                  <a:schemeClr val="tx1"/>
                </a:solidFill>
                <a:latin typeface="Calibri" panose="020F0502020204030204" pitchFamily="34" charset="0"/>
              </a:rPr>
              <a:t>Recapitalizing WX Buoy Network with SCOOP at NDBC</a:t>
            </a:r>
          </a:p>
        </p:txBody>
      </p:sp>
      <p:sp>
        <p:nvSpPr>
          <p:cNvPr id="98" name="TextBox 97"/>
          <p:cNvSpPr txBox="1"/>
          <p:nvPr/>
        </p:nvSpPr>
        <p:spPr>
          <a:xfrm>
            <a:off x="984912" y="3749723"/>
            <a:ext cx="5395195" cy="2031325"/>
          </a:xfrm>
          <a:prstGeom prst="rect">
            <a:avLst/>
          </a:prstGeom>
          <a:solidFill>
            <a:schemeClr val="bg1"/>
          </a:solidFill>
        </p:spPr>
        <p:txBody>
          <a:bodyPr wrap="none" rtlCol="0">
            <a:spAutoFit/>
          </a:bodyPr>
          <a:lstStyle/>
          <a:p>
            <a:pPr marL="285750" indent="-285750">
              <a:buFont typeface="Arial" panose="020B0604020202020204" pitchFamily="34" charset="0"/>
              <a:buChar char="•"/>
            </a:pPr>
            <a:r>
              <a:rPr lang="en-US" sz="1400" b="1" dirty="0">
                <a:solidFill>
                  <a:srgbClr val="C00000"/>
                </a:solidFill>
                <a:latin typeface="Calibri" panose="020F0502020204030204" pitchFamily="34" charset="0"/>
              </a:rPr>
              <a:t>Much Lower Cost to Build &amp; Maintain</a:t>
            </a:r>
          </a:p>
          <a:p>
            <a:pPr marL="285750" indent="-285750">
              <a:buFont typeface="Arial" panose="020B0604020202020204" pitchFamily="34" charset="0"/>
              <a:buChar char="•"/>
            </a:pPr>
            <a:r>
              <a:rPr lang="en-US" sz="1400" b="1" dirty="0">
                <a:solidFill>
                  <a:srgbClr val="C00000"/>
                </a:solidFill>
                <a:latin typeface="Calibri" panose="020F0502020204030204" pitchFamily="34" charset="0"/>
              </a:rPr>
              <a:t>Increased Reliability ( Never Open in Field)</a:t>
            </a:r>
          </a:p>
          <a:p>
            <a:pPr marL="285750" indent="-285750">
              <a:buFont typeface="Arial" panose="020B0604020202020204" pitchFamily="34" charset="0"/>
              <a:buChar char="•"/>
            </a:pPr>
            <a:r>
              <a:rPr lang="en-US" sz="1400" b="1" dirty="0">
                <a:solidFill>
                  <a:srgbClr val="C00000"/>
                </a:solidFill>
                <a:latin typeface="Calibri" panose="020F0502020204030204" pitchFamily="34" charset="0"/>
              </a:rPr>
              <a:t>Less Ship Time  and Smaller Ships Required</a:t>
            </a:r>
          </a:p>
          <a:p>
            <a:pPr marL="285750" indent="-285750">
              <a:buFont typeface="Arial" panose="020B0604020202020204" pitchFamily="34" charset="0"/>
              <a:buChar char="•"/>
            </a:pPr>
            <a:r>
              <a:rPr lang="en-US" sz="1400" b="1" dirty="0">
                <a:solidFill>
                  <a:srgbClr val="C00000"/>
                </a:solidFill>
                <a:latin typeface="Calibri" panose="020F0502020204030204" pitchFamily="34" charset="0"/>
              </a:rPr>
              <a:t>Much Smaller Size &amp; Easier Logistics</a:t>
            </a:r>
          </a:p>
          <a:p>
            <a:pPr marL="285750" indent="-285750">
              <a:buFont typeface="Arial" panose="020B0604020202020204" pitchFamily="34" charset="0"/>
              <a:buChar char="•"/>
            </a:pPr>
            <a:r>
              <a:rPr lang="en-US" sz="1400" b="1" dirty="0">
                <a:solidFill>
                  <a:srgbClr val="C00000"/>
                </a:solidFill>
                <a:latin typeface="Calibri" panose="020F0502020204030204" pitchFamily="34" charset="0"/>
              </a:rPr>
              <a:t>Accommodates Additional Sensors  with no Impact on Software</a:t>
            </a:r>
          </a:p>
          <a:p>
            <a:pPr marL="285750" indent="-285750">
              <a:buFont typeface="Arial" panose="020B0604020202020204" pitchFamily="34" charset="0"/>
              <a:buChar char="•"/>
            </a:pPr>
            <a:r>
              <a:rPr lang="en-US" sz="1400" b="1" dirty="0">
                <a:solidFill>
                  <a:srgbClr val="C00000"/>
                </a:solidFill>
                <a:latin typeface="Calibri" panose="020F0502020204030204" pitchFamily="34" charset="0"/>
              </a:rPr>
              <a:t>Provides all MET &amp; Ocean Measurements + Cameras &amp; AIS</a:t>
            </a:r>
          </a:p>
          <a:p>
            <a:pPr marL="285750" indent="-285750">
              <a:buFont typeface="Arial" panose="020B0604020202020204" pitchFamily="34" charset="0"/>
              <a:buChar char="•"/>
            </a:pPr>
            <a:r>
              <a:rPr lang="en-US" sz="1400" b="1" dirty="0">
                <a:solidFill>
                  <a:srgbClr val="C00000"/>
                </a:solidFill>
                <a:latin typeface="Calibri" panose="020F0502020204030204" pitchFamily="34" charset="0"/>
              </a:rPr>
              <a:t>Step 1 Towards  Robotic Manufacturing ( Water Jets &amp; 3D Printers)</a:t>
            </a:r>
          </a:p>
          <a:p>
            <a:pPr marL="285750" indent="-285750">
              <a:buFont typeface="Arial" panose="020B0604020202020204" pitchFamily="34" charset="0"/>
              <a:buChar char="•"/>
            </a:pPr>
            <a:r>
              <a:rPr lang="en-US" sz="1400" b="1" dirty="0">
                <a:solidFill>
                  <a:srgbClr val="C00000"/>
                </a:solidFill>
                <a:latin typeface="Calibri" panose="020F0502020204030204" pitchFamily="34" charset="0"/>
              </a:rPr>
              <a:t>Significantly less Manufacturing Errors &amp; Rebuilds</a:t>
            </a:r>
          </a:p>
          <a:p>
            <a:pPr marL="285750" indent="-285750">
              <a:buFont typeface="Arial" panose="020B0604020202020204" pitchFamily="34" charset="0"/>
              <a:buChar char="•"/>
            </a:pPr>
            <a:r>
              <a:rPr lang="en-US" sz="1400" b="1" dirty="0">
                <a:solidFill>
                  <a:srgbClr val="C00000"/>
                </a:solidFill>
                <a:latin typeface="Calibri" panose="020F0502020204030204" pitchFamily="34" charset="0"/>
              </a:rPr>
              <a:t>Provides 10 minute MET Data (Legacy provides hourly) </a:t>
            </a:r>
          </a:p>
        </p:txBody>
      </p:sp>
      <p:sp>
        <p:nvSpPr>
          <p:cNvPr id="2" name="Freeform 1"/>
          <p:cNvSpPr/>
          <p:nvPr/>
        </p:nvSpPr>
        <p:spPr>
          <a:xfrm>
            <a:off x="5634038" y="5519738"/>
            <a:ext cx="771525" cy="280987"/>
          </a:xfrm>
          <a:custGeom>
            <a:avLst/>
            <a:gdLst>
              <a:gd name="connsiteX0" fmla="*/ 0 w 771525"/>
              <a:gd name="connsiteY0" fmla="*/ 261937 h 280987"/>
              <a:gd name="connsiteX1" fmla="*/ 233362 w 771525"/>
              <a:gd name="connsiteY1" fmla="*/ 176212 h 280987"/>
              <a:gd name="connsiteX2" fmla="*/ 771525 w 771525"/>
              <a:gd name="connsiteY2" fmla="*/ 0 h 280987"/>
              <a:gd name="connsiteX3" fmla="*/ 771525 w 771525"/>
              <a:gd name="connsiteY3" fmla="*/ 280987 h 280987"/>
              <a:gd name="connsiteX4" fmla="*/ 0 w 771525"/>
              <a:gd name="connsiteY4" fmla="*/ 261937 h 280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1525" h="280987">
                <a:moveTo>
                  <a:pt x="0" y="261937"/>
                </a:moveTo>
                <a:lnTo>
                  <a:pt x="233362" y="176212"/>
                </a:lnTo>
                <a:lnTo>
                  <a:pt x="771525" y="0"/>
                </a:lnTo>
                <a:lnTo>
                  <a:pt x="771525" y="280987"/>
                </a:lnTo>
                <a:lnTo>
                  <a:pt x="0" y="261937"/>
                </a:lnTo>
                <a:close/>
              </a:path>
            </a:pathLst>
          </a:custGeom>
          <a:solidFill>
            <a:srgbClr val="FFFF99"/>
          </a:solidFill>
          <a:ln>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a:stCxn id="2" idx="3"/>
            <a:endCxn id="2" idx="2"/>
          </p:cNvCxnSpPr>
          <p:nvPr/>
        </p:nvCxnSpPr>
        <p:spPr>
          <a:xfrm flipV="1">
            <a:off x="6405563" y="5519738"/>
            <a:ext cx="0" cy="280987"/>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flipV="1">
            <a:off x="5981700" y="5662613"/>
            <a:ext cx="0" cy="123825"/>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07" name="Group 106"/>
          <p:cNvGrpSpPr>
            <a:grpSpLocks noChangeAspect="1"/>
          </p:cNvGrpSpPr>
          <p:nvPr/>
        </p:nvGrpSpPr>
        <p:grpSpPr>
          <a:xfrm>
            <a:off x="5202071" y="1102829"/>
            <a:ext cx="3500940" cy="3112936"/>
            <a:chOff x="2538484" y="1132764"/>
            <a:chExt cx="4217158" cy="3821373"/>
          </a:xfrm>
        </p:grpSpPr>
        <p:pic>
          <p:nvPicPr>
            <p:cNvPr id="108" name="Picture 10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538484" y="1132764"/>
              <a:ext cx="4217158" cy="3821373"/>
            </a:xfrm>
            <a:prstGeom prst="rect">
              <a:avLst/>
            </a:prstGeom>
          </p:spPr>
        </p:pic>
        <p:sp>
          <p:nvSpPr>
            <p:cNvPr id="109" name="Freeform 108"/>
            <p:cNvSpPr/>
            <p:nvPr/>
          </p:nvSpPr>
          <p:spPr>
            <a:xfrm>
              <a:off x="3519488" y="4038600"/>
              <a:ext cx="731637" cy="727652"/>
            </a:xfrm>
            <a:custGeom>
              <a:avLst/>
              <a:gdLst>
                <a:gd name="connsiteX0" fmla="*/ 316706 w 731637"/>
                <a:gd name="connsiteY0" fmla="*/ 709613 h 727652"/>
                <a:gd name="connsiteX1" fmla="*/ 316706 w 731637"/>
                <a:gd name="connsiteY1" fmla="*/ 709613 h 727652"/>
                <a:gd name="connsiteX2" fmla="*/ 338137 w 731637"/>
                <a:gd name="connsiteY2" fmla="*/ 704850 h 727652"/>
                <a:gd name="connsiteX3" fmla="*/ 381000 w 731637"/>
                <a:gd name="connsiteY3" fmla="*/ 707231 h 727652"/>
                <a:gd name="connsiteX4" fmla="*/ 388143 w 731637"/>
                <a:gd name="connsiteY4" fmla="*/ 709613 h 727652"/>
                <a:gd name="connsiteX5" fmla="*/ 404812 w 731637"/>
                <a:gd name="connsiteY5" fmla="*/ 711994 h 727652"/>
                <a:gd name="connsiteX6" fmla="*/ 457200 w 731637"/>
                <a:gd name="connsiteY6" fmla="*/ 709613 h 727652"/>
                <a:gd name="connsiteX7" fmla="*/ 464343 w 731637"/>
                <a:gd name="connsiteY7" fmla="*/ 707231 h 727652"/>
                <a:gd name="connsiteX8" fmla="*/ 476250 w 731637"/>
                <a:gd name="connsiteY8" fmla="*/ 704850 h 727652"/>
                <a:gd name="connsiteX9" fmla="*/ 490537 w 731637"/>
                <a:gd name="connsiteY9" fmla="*/ 702469 h 727652"/>
                <a:gd name="connsiteX10" fmla="*/ 504825 w 731637"/>
                <a:gd name="connsiteY10" fmla="*/ 697706 h 727652"/>
                <a:gd name="connsiteX11" fmla="*/ 526256 w 731637"/>
                <a:gd name="connsiteY11" fmla="*/ 700088 h 727652"/>
                <a:gd name="connsiteX12" fmla="*/ 533400 w 731637"/>
                <a:gd name="connsiteY12" fmla="*/ 702469 h 727652"/>
                <a:gd name="connsiteX13" fmla="*/ 547687 w 731637"/>
                <a:gd name="connsiteY13" fmla="*/ 697706 h 727652"/>
                <a:gd name="connsiteX14" fmla="*/ 554831 w 731637"/>
                <a:gd name="connsiteY14" fmla="*/ 695325 h 727652"/>
                <a:gd name="connsiteX15" fmla="*/ 569118 w 731637"/>
                <a:gd name="connsiteY15" fmla="*/ 685800 h 727652"/>
                <a:gd name="connsiteX16" fmla="*/ 602456 w 731637"/>
                <a:gd name="connsiteY16" fmla="*/ 681038 h 727652"/>
                <a:gd name="connsiteX17" fmla="*/ 614362 w 731637"/>
                <a:gd name="connsiteY17" fmla="*/ 669131 h 727652"/>
                <a:gd name="connsiteX18" fmla="*/ 619125 w 731637"/>
                <a:gd name="connsiteY18" fmla="*/ 645319 h 727652"/>
                <a:gd name="connsiteX19" fmla="*/ 626268 w 731637"/>
                <a:gd name="connsiteY19" fmla="*/ 638175 h 727652"/>
                <a:gd name="connsiteX20" fmla="*/ 635793 w 731637"/>
                <a:gd name="connsiteY20" fmla="*/ 626269 h 727652"/>
                <a:gd name="connsiteX21" fmla="*/ 638175 w 731637"/>
                <a:gd name="connsiteY21" fmla="*/ 619125 h 727652"/>
                <a:gd name="connsiteX22" fmla="*/ 640556 w 731637"/>
                <a:gd name="connsiteY22" fmla="*/ 566738 h 727652"/>
                <a:gd name="connsiteX23" fmla="*/ 647700 w 731637"/>
                <a:gd name="connsiteY23" fmla="*/ 561975 h 727652"/>
                <a:gd name="connsiteX24" fmla="*/ 642937 w 731637"/>
                <a:gd name="connsiteY24" fmla="*/ 523875 h 727652"/>
                <a:gd name="connsiteX25" fmla="*/ 650081 w 731637"/>
                <a:gd name="connsiteY25" fmla="*/ 483394 h 727652"/>
                <a:gd name="connsiteX26" fmla="*/ 654843 w 731637"/>
                <a:gd name="connsiteY26" fmla="*/ 473869 h 727652"/>
                <a:gd name="connsiteX27" fmla="*/ 657225 w 731637"/>
                <a:gd name="connsiteY27" fmla="*/ 466725 h 727652"/>
                <a:gd name="connsiteX28" fmla="*/ 664368 w 731637"/>
                <a:gd name="connsiteY28" fmla="*/ 461963 h 727652"/>
                <a:gd name="connsiteX29" fmla="*/ 671512 w 731637"/>
                <a:gd name="connsiteY29" fmla="*/ 452438 h 727652"/>
                <a:gd name="connsiteX30" fmla="*/ 678656 w 731637"/>
                <a:gd name="connsiteY30" fmla="*/ 447675 h 727652"/>
                <a:gd name="connsiteX31" fmla="*/ 692943 w 731637"/>
                <a:gd name="connsiteY31" fmla="*/ 435769 h 727652"/>
                <a:gd name="connsiteX32" fmla="*/ 695325 w 731637"/>
                <a:gd name="connsiteY32" fmla="*/ 428625 h 727652"/>
                <a:gd name="connsiteX33" fmla="*/ 685800 w 731637"/>
                <a:gd name="connsiteY33" fmla="*/ 423863 h 727652"/>
                <a:gd name="connsiteX34" fmla="*/ 678656 w 731637"/>
                <a:gd name="connsiteY34" fmla="*/ 419100 h 727652"/>
                <a:gd name="connsiteX35" fmla="*/ 666750 w 731637"/>
                <a:gd name="connsiteY35" fmla="*/ 402431 h 727652"/>
                <a:gd name="connsiteX36" fmla="*/ 657225 w 731637"/>
                <a:gd name="connsiteY36" fmla="*/ 388144 h 727652"/>
                <a:gd name="connsiteX37" fmla="*/ 666750 w 731637"/>
                <a:gd name="connsiteY37" fmla="*/ 376238 h 727652"/>
                <a:gd name="connsiteX38" fmla="*/ 669131 w 731637"/>
                <a:gd name="connsiteY38" fmla="*/ 369094 h 727652"/>
                <a:gd name="connsiteX39" fmla="*/ 681037 w 731637"/>
                <a:gd name="connsiteY39" fmla="*/ 354806 h 727652"/>
                <a:gd name="connsiteX40" fmla="*/ 685800 w 731637"/>
                <a:gd name="connsiteY40" fmla="*/ 340519 h 727652"/>
                <a:gd name="connsiteX41" fmla="*/ 681037 w 731637"/>
                <a:gd name="connsiteY41" fmla="*/ 333375 h 727652"/>
                <a:gd name="connsiteX42" fmla="*/ 673893 w 731637"/>
                <a:gd name="connsiteY42" fmla="*/ 330994 h 727652"/>
                <a:gd name="connsiteX43" fmla="*/ 676275 w 731637"/>
                <a:gd name="connsiteY43" fmla="*/ 321469 h 727652"/>
                <a:gd name="connsiteX44" fmla="*/ 690562 w 731637"/>
                <a:gd name="connsiteY44" fmla="*/ 316706 h 727652"/>
                <a:gd name="connsiteX45" fmla="*/ 700087 w 731637"/>
                <a:gd name="connsiteY45" fmla="*/ 311944 h 727652"/>
                <a:gd name="connsiteX46" fmla="*/ 728662 w 731637"/>
                <a:gd name="connsiteY46" fmla="*/ 295275 h 727652"/>
                <a:gd name="connsiteX47" fmla="*/ 728662 w 731637"/>
                <a:gd name="connsiteY47" fmla="*/ 273844 h 727652"/>
                <a:gd name="connsiteX48" fmla="*/ 721518 w 731637"/>
                <a:gd name="connsiteY48" fmla="*/ 269081 h 727652"/>
                <a:gd name="connsiteX49" fmla="*/ 709612 w 731637"/>
                <a:gd name="connsiteY49" fmla="*/ 261938 h 727652"/>
                <a:gd name="connsiteX50" fmla="*/ 690562 w 731637"/>
                <a:gd name="connsiteY50" fmla="*/ 252413 h 727652"/>
                <a:gd name="connsiteX51" fmla="*/ 685800 w 731637"/>
                <a:gd name="connsiteY51" fmla="*/ 245269 h 727652"/>
                <a:gd name="connsiteX52" fmla="*/ 683418 w 731637"/>
                <a:gd name="connsiteY52" fmla="*/ 230981 h 727652"/>
                <a:gd name="connsiteX53" fmla="*/ 676275 w 731637"/>
                <a:gd name="connsiteY53" fmla="*/ 228600 h 727652"/>
                <a:gd name="connsiteX54" fmla="*/ 673893 w 731637"/>
                <a:gd name="connsiteY54" fmla="*/ 221456 h 727652"/>
                <a:gd name="connsiteX55" fmla="*/ 690562 w 731637"/>
                <a:gd name="connsiteY55" fmla="*/ 192881 h 727652"/>
                <a:gd name="connsiteX56" fmla="*/ 685800 w 731637"/>
                <a:gd name="connsiteY56" fmla="*/ 178594 h 727652"/>
                <a:gd name="connsiteX57" fmla="*/ 683418 w 731637"/>
                <a:gd name="connsiteY57" fmla="*/ 150019 h 727652"/>
                <a:gd name="connsiteX58" fmla="*/ 676275 w 731637"/>
                <a:gd name="connsiteY58" fmla="*/ 147638 h 727652"/>
                <a:gd name="connsiteX59" fmla="*/ 669131 w 731637"/>
                <a:gd name="connsiteY59" fmla="*/ 142875 h 727652"/>
                <a:gd name="connsiteX60" fmla="*/ 666750 w 731637"/>
                <a:gd name="connsiteY60" fmla="*/ 135731 h 727652"/>
                <a:gd name="connsiteX61" fmla="*/ 671512 w 731637"/>
                <a:gd name="connsiteY61" fmla="*/ 69056 h 727652"/>
                <a:gd name="connsiteX62" fmla="*/ 664368 w 731637"/>
                <a:gd name="connsiteY62" fmla="*/ 66675 h 727652"/>
                <a:gd name="connsiteX63" fmla="*/ 652462 w 731637"/>
                <a:gd name="connsiteY63" fmla="*/ 64294 h 727652"/>
                <a:gd name="connsiteX64" fmla="*/ 645318 w 731637"/>
                <a:gd name="connsiteY64" fmla="*/ 38100 h 727652"/>
                <a:gd name="connsiteX65" fmla="*/ 638175 w 731637"/>
                <a:gd name="connsiteY65" fmla="*/ 35719 h 727652"/>
                <a:gd name="connsiteX66" fmla="*/ 631031 w 731637"/>
                <a:gd name="connsiteY66" fmla="*/ 19050 h 727652"/>
                <a:gd name="connsiteX67" fmla="*/ 623887 w 731637"/>
                <a:gd name="connsiteY67" fmla="*/ 4763 h 727652"/>
                <a:gd name="connsiteX68" fmla="*/ 602456 w 731637"/>
                <a:gd name="connsiteY68" fmla="*/ 7144 h 727652"/>
                <a:gd name="connsiteX69" fmla="*/ 588168 w 731637"/>
                <a:gd name="connsiteY69" fmla="*/ 9525 h 727652"/>
                <a:gd name="connsiteX70" fmla="*/ 576262 w 731637"/>
                <a:gd name="connsiteY70" fmla="*/ 23813 h 727652"/>
                <a:gd name="connsiteX71" fmla="*/ 564356 w 731637"/>
                <a:gd name="connsiteY71" fmla="*/ 26194 h 727652"/>
                <a:gd name="connsiteX72" fmla="*/ 540543 w 731637"/>
                <a:gd name="connsiteY72" fmla="*/ 23813 h 727652"/>
                <a:gd name="connsiteX73" fmla="*/ 519112 w 731637"/>
                <a:gd name="connsiteY73" fmla="*/ 16669 h 727652"/>
                <a:gd name="connsiteX74" fmla="*/ 500062 w 731637"/>
                <a:gd name="connsiteY74" fmla="*/ 11906 h 727652"/>
                <a:gd name="connsiteX75" fmla="*/ 492918 w 731637"/>
                <a:gd name="connsiteY75" fmla="*/ 9525 h 727652"/>
                <a:gd name="connsiteX76" fmla="*/ 461962 w 731637"/>
                <a:gd name="connsiteY76" fmla="*/ 7144 h 727652"/>
                <a:gd name="connsiteX77" fmla="*/ 454818 w 731637"/>
                <a:gd name="connsiteY77" fmla="*/ 4763 h 727652"/>
                <a:gd name="connsiteX78" fmla="*/ 433387 w 731637"/>
                <a:gd name="connsiteY78" fmla="*/ 9525 h 727652"/>
                <a:gd name="connsiteX79" fmla="*/ 426243 w 731637"/>
                <a:gd name="connsiteY79" fmla="*/ 14288 h 727652"/>
                <a:gd name="connsiteX80" fmla="*/ 407193 w 731637"/>
                <a:gd name="connsiteY80" fmla="*/ 7144 h 727652"/>
                <a:gd name="connsiteX81" fmla="*/ 354806 w 731637"/>
                <a:gd name="connsiteY81" fmla="*/ 9525 h 727652"/>
                <a:gd name="connsiteX82" fmla="*/ 342900 w 731637"/>
                <a:gd name="connsiteY82" fmla="*/ 21431 h 727652"/>
                <a:gd name="connsiteX83" fmla="*/ 335756 w 731637"/>
                <a:gd name="connsiteY83" fmla="*/ 23813 h 727652"/>
                <a:gd name="connsiteX84" fmla="*/ 316706 w 731637"/>
                <a:gd name="connsiteY84" fmla="*/ 14288 h 727652"/>
                <a:gd name="connsiteX85" fmla="*/ 309562 w 731637"/>
                <a:gd name="connsiteY85" fmla="*/ 11906 h 727652"/>
                <a:gd name="connsiteX86" fmla="*/ 295275 w 731637"/>
                <a:gd name="connsiteY86" fmla="*/ 4763 h 727652"/>
                <a:gd name="connsiteX87" fmla="*/ 271462 w 731637"/>
                <a:gd name="connsiteY87" fmla="*/ 11906 h 727652"/>
                <a:gd name="connsiteX88" fmla="*/ 264318 w 731637"/>
                <a:gd name="connsiteY88" fmla="*/ 14288 h 727652"/>
                <a:gd name="connsiteX89" fmla="*/ 257175 w 731637"/>
                <a:gd name="connsiteY89" fmla="*/ 16669 h 727652"/>
                <a:gd name="connsiteX90" fmla="*/ 250031 w 731637"/>
                <a:gd name="connsiteY90" fmla="*/ 14288 h 727652"/>
                <a:gd name="connsiteX91" fmla="*/ 228600 w 731637"/>
                <a:gd name="connsiteY91" fmla="*/ 2381 h 727652"/>
                <a:gd name="connsiteX92" fmla="*/ 207168 w 731637"/>
                <a:gd name="connsiteY92" fmla="*/ 9525 h 727652"/>
                <a:gd name="connsiteX93" fmla="*/ 202406 w 731637"/>
                <a:gd name="connsiteY93" fmla="*/ 16669 h 727652"/>
                <a:gd name="connsiteX94" fmla="*/ 185737 w 731637"/>
                <a:gd name="connsiteY94" fmla="*/ 14288 h 727652"/>
                <a:gd name="connsiteX95" fmla="*/ 171450 w 731637"/>
                <a:gd name="connsiteY95" fmla="*/ 4763 h 727652"/>
                <a:gd name="connsiteX96" fmla="*/ 164306 w 731637"/>
                <a:gd name="connsiteY96" fmla="*/ 2381 h 727652"/>
                <a:gd name="connsiteX97" fmla="*/ 152400 w 731637"/>
                <a:gd name="connsiteY97" fmla="*/ 14288 h 727652"/>
                <a:gd name="connsiteX98" fmla="*/ 145256 w 731637"/>
                <a:gd name="connsiteY98" fmla="*/ 16669 h 727652"/>
                <a:gd name="connsiteX99" fmla="*/ 130968 w 731637"/>
                <a:gd name="connsiteY99" fmla="*/ 23813 h 727652"/>
                <a:gd name="connsiteX100" fmla="*/ 116681 w 731637"/>
                <a:gd name="connsiteY100" fmla="*/ 21431 h 727652"/>
                <a:gd name="connsiteX101" fmla="*/ 109537 w 731637"/>
                <a:gd name="connsiteY101" fmla="*/ 7144 h 727652"/>
                <a:gd name="connsiteX102" fmla="*/ 104775 w 731637"/>
                <a:gd name="connsiteY102" fmla="*/ 0 h 727652"/>
                <a:gd name="connsiteX103" fmla="*/ 85725 w 731637"/>
                <a:gd name="connsiteY103" fmla="*/ 2381 h 727652"/>
                <a:gd name="connsiteX104" fmla="*/ 83343 w 731637"/>
                <a:gd name="connsiteY104" fmla="*/ 9525 h 727652"/>
                <a:gd name="connsiteX105" fmla="*/ 76200 w 731637"/>
                <a:gd name="connsiteY105" fmla="*/ 14288 h 727652"/>
                <a:gd name="connsiteX106" fmla="*/ 66675 w 731637"/>
                <a:gd name="connsiteY106" fmla="*/ 11906 h 727652"/>
                <a:gd name="connsiteX107" fmla="*/ 38100 w 731637"/>
                <a:gd name="connsiteY107" fmla="*/ 16669 h 727652"/>
                <a:gd name="connsiteX108" fmla="*/ 38100 w 731637"/>
                <a:gd name="connsiteY108" fmla="*/ 45244 h 727652"/>
                <a:gd name="connsiteX109" fmla="*/ 35718 w 731637"/>
                <a:gd name="connsiteY109" fmla="*/ 66675 h 727652"/>
                <a:gd name="connsiteX110" fmla="*/ 28575 w 731637"/>
                <a:gd name="connsiteY110" fmla="*/ 80963 h 727652"/>
                <a:gd name="connsiteX111" fmla="*/ 23812 w 731637"/>
                <a:gd name="connsiteY111" fmla="*/ 95250 h 727652"/>
                <a:gd name="connsiteX112" fmla="*/ 21431 w 731637"/>
                <a:gd name="connsiteY112" fmla="*/ 116681 h 727652"/>
                <a:gd name="connsiteX113" fmla="*/ 16668 w 731637"/>
                <a:gd name="connsiteY113" fmla="*/ 123825 h 727652"/>
                <a:gd name="connsiteX114" fmla="*/ 23812 w 731637"/>
                <a:gd name="connsiteY114" fmla="*/ 142875 h 727652"/>
                <a:gd name="connsiteX115" fmla="*/ 26193 w 731637"/>
                <a:gd name="connsiteY115" fmla="*/ 150019 h 727652"/>
                <a:gd name="connsiteX116" fmla="*/ 33337 w 731637"/>
                <a:gd name="connsiteY116" fmla="*/ 154781 h 727652"/>
                <a:gd name="connsiteX117" fmla="*/ 35718 w 731637"/>
                <a:gd name="connsiteY117" fmla="*/ 164306 h 727652"/>
                <a:gd name="connsiteX118" fmla="*/ 38100 w 731637"/>
                <a:gd name="connsiteY118" fmla="*/ 176213 h 727652"/>
                <a:gd name="connsiteX119" fmla="*/ 40481 w 731637"/>
                <a:gd name="connsiteY119" fmla="*/ 183356 h 727652"/>
                <a:gd name="connsiteX120" fmla="*/ 42862 w 731637"/>
                <a:gd name="connsiteY120" fmla="*/ 192881 h 727652"/>
                <a:gd name="connsiteX121" fmla="*/ 47625 w 731637"/>
                <a:gd name="connsiteY121" fmla="*/ 207169 h 727652"/>
                <a:gd name="connsiteX122" fmla="*/ 45243 w 731637"/>
                <a:gd name="connsiteY122" fmla="*/ 226219 h 727652"/>
                <a:gd name="connsiteX123" fmla="*/ 42862 w 731637"/>
                <a:gd name="connsiteY123" fmla="*/ 233363 h 727652"/>
                <a:gd name="connsiteX124" fmla="*/ 38100 w 731637"/>
                <a:gd name="connsiteY124" fmla="*/ 254794 h 727652"/>
                <a:gd name="connsiteX125" fmla="*/ 33337 w 731637"/>
                <a:gd name="connsiteY125" fmla="*/ 271463 h 727652"/>
                <a:gd name="connsiteX126" fmla="*/ 26193 w 731637"/>
                <a:gd name="connsiteY126" fmla="*/ 276225 h 727652"/>
                <a:gd name="connsiteX127" fmla="*/ 11906 w 731637"/>
                <a:gd name="connsiteY127" fmla="*/ 280988 h 727652"/>
                <a:gd name="connsiteX128" fmla="*/ 4762 w 731637"/>
                <a:gd name="connsiteY128" fmla="*/ 340519 h 727652"/>
                <a:gd name="connsiteX129" fmla="*/ 0 w 731637"/>
                <a:gd name="connsiteY129" fmla="*/ 354806 h 727652"/>
                <a:gd name="connsiteX130" fmla="*/ 7143 w 731637"/>
                <a:gd name="connsiteY130" fmla="*/ 369094 h 727652"/>
                <a:gd name="connsiteX131" fmla="*/ 14287 w 731637"/>
                <a:gd name="connsiteY131" fmla="*/ 371475 h 727652"/>
                <a:gd name="connsiteX132" fmla="*/ 23812 w 731637"/>
                <a:gd name="connsiteY132" fmla="*/ 383381 h 727652"/>
                <a:gd name="connsiteX133" fmla="*/ 33337 w 731637"/>
                <a:gd name="connsiteY133" fmla="*/ 397669 h 727652"/>
                <a:gd name="connsiteX134" fmla="*/ 35718 w 731637"/>
                <a:gd name="connsiteY134" fmla="*/ 407194 h 727652"/>
                <a:gd name="connsiteX135" fmla="*/ 40481 w 731637"/>
                <a:gd name="connsiteY135" fmla="*/ 414338 h 727652"/>
                <a:gd name="connsiteX136" fmla="*/ 38100 w 731637"/>
                <a:gd name="connsiteY136" fmla="*/ 423863 h 727652"/>
                <a:gd name="connsiteX137" fmla="*/ 30956 w 731637"/>
                <a:gd name="connsiteY137" fmla="*/ 438150 h 727652"/>
                <a:gd name="connsiteX138" fmla="*/ 26193 w 731637"/>
                <a:gd name="connsiteY138" fmla="*/ 447675 h 727652"/>
                <a:gd name="connsiteX139" fmla="*/ 19050 w 731637"/>
                <a:gd name="connsiteY139" fmla="*/ 452438 h 727652"/>
                <a:gd name="connsiteX140" fmla="*/ 16668 w 731637"/>
                <a:gd name="connsiteY140" fmla="*/ 473869 h 727652"/>
                <a:gd name="connsiteX141" fmla="*/ 9525 w 731637"/>
                <a:gd name="connsiteY141" fmla="*/ 481013 h 727652"/>
                <a:gd name="connsiteX142" fmla="*/ 7143 w 731637"/>
                <a:gd name="connsiteY142" fmla="*/ 488156 h 727652"/>
                <a:gd name="connsiteX143" fmla="*/ 9525 w 731637"/>
                <a:gd name="connsiteY143" fmla="*/ 521494 h 727652"/>
                <a:gd name="connsiteX144" fmla="*/ 16668 w 731637"/>
                <a:gd name="connsiteY144" fmla="*/ 523875 h 727652"/>
                <a:gd name="connsiteX145" fmla="*/ 21431 w 731637"/>
                <a:gd name="connsiteY145" fmla="*/ 531019 h 727652"/>
                <a:gd name="connsiteX146" fmla="*/ 23812 w 731637"/>
                <a:gd name="connsiteY146" fmla="*/ 538163 h 727652"/>
                <a:gd name="connsiteX147" fmla="*/ 26193 w 731637"/>
                <a:gd name="connsiteY147" fmla="*/ 547688 h 727652"/>
                <a:gd name="connsiteX148" fmla="*/ 33337 w 731637"/>
                <a:gd name="connsiteY148" fmla="*/ 550069 h 727652"/>
                <a:gd name="connsiteX149" fmla="*/ 38100 w 731637"/>
                <a:gd name="connsiteY149" fmla="*/ 557213 h 727652"/>
                <a:gd name="connsiteX150" fmla="*/ 33337 w 731637"/>
                <a:gd name="connsiteY150" fmla="*/ 576263 h 727652"/>
                <a:gd name="connsiteX151" fmla="*/ 26193 w 731637"/>
                <a:gd name="connsiteY151" fmla="*/ 581025 h 727652"/>
                <a:gd name="connsiteX152" fmla="*/ 23812 w 731637"/>
                <a:gd name="connsiteY152" fmla="*/ 588169 h 727652"/>
                <a:gd name="connsiteX153" fmla="*/ 16668 w 731637"/>
                <a:gd name="connsiteY153" fmla="*/ 590550 h 727652"/>
                <a:gd name="connsiteX154" fmla="*/ 23812 w 731637"/>
                <a:gd name="connsiteY154" fmla="*/ 609600 h 727652"/>
                <a:gd name="connsiteX155" fmla="*/ 26193 w 731637"/>
                <a:gd name="connsiteY155" fmla="*/ 621506 h 727652"/>
                <a:gd name="connsiteX156" fmla="*/ 33337 w 731637"/>
                <a:gd name="connsiteY156" fmla="*/ 626269 h 727652"/>
                <a:gd name="connsiteX157" fmla="*/ 26193 w 731637"/>
                <a:gd name="connsiteY157" fmla="*/ 657225 h 727652"/>
                <a:gd name="connsiteX158" fmla="*/ 28575 w 731637"/>
                <a:gd name="connsiteY158" fmla="*/ 676275 h 727652"/>
                <a:gd name="connsiteX159" fmla="*/ 35718 w 731637"/>
                <a:gd name="connsiteY159" fmla="*/ 678656 h 727652"/>
                <a:gd name="connsiteX160" fmla="*/ 61912 w 731637"/>
                <a:gd name="connsiteY160" fmla="*/ 681038 h 727652"/>
                <a:gd name="connsiteX161" fmla="*/ 69056 w 731637"/>
                <a:gd name="connsiteY161" fmla="*/ 683419 h 727652"/>
                <a:gd name="connsiteX162" fmla="*/ 119062 w 731637"/>
                <a:gd name="connsiteY162" fmla="*/ 685800 h 727652"/>
                <a:gd name="connsiteX163" fmla="*/ 133350 w 731637"/>
                <a:gd name="connsiteY163" fmla="*/ 695325 h 727652"/>
                <a:gd name="connsiteX164" fmla="*/ 147637 w 731637"/>
                <a:gd name="connsiteY164" fmla="*/ 700088 h 727652"/>
                <a:gd name="connsiteX165" fmla="*/ 192881 w 731637"/>
                <a:gd name="connsiteY165" fmla="*/ 704850 h 727652"/>
                <a:gd name="connsiteX166" fmla="*/ 200025 w 731637"/>
                <a:gd name="connsiteY166" fmla="*/ 711994 h 727652"/>
                <a:gd name="connsiteX167" fmla="*/ 209550 w 731637"/>
                <a:gd name="connsiteY167" fmla="*/ 719138 h 727652"/>
                <a:gd name="connsiteX168" fmla="*/ 216693 w 731637"/>
                <a:gd name="connsiteY168" fmla="*/ 721519 h 727652"/>
                <a:gd name="connsiteX169" fmla="*/ 247650 w 731637"/>
                <a:gd name="connsiteY169" fmla="*/ 723900 h 727652"/>
                <a:gd name="connsiteX170" fmla="*/ 297656 w 731637"/>
                <a:gd name="connsiteY170" fmla="*/ 723900 h 727652"/>
                <a:gd name="connsiteX171" fmla="*/ 314325 w 731637"/>
                <a:gd name="connsiteY171" fmla="*/ 714375 h 727652"/>
                <a:gd name="connsiteX172" fmla="*/ 316706 w 731637"/>
                <a:gd name="connsiteY172" fmla="*/ 709613 h 727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Lst>
              <a:rect l="l" t="t" r="r" b="b"/>
              <a:pathLst>
                <a:path w="731637" h="727652">
                  <a:moveTo>
                    <a:pt x="316706" y="709613"/>
                  </a:moveTo>
                  <a:lnTo>
                    <a:pt x="316706" y="709613"/>
                  </a:lnTo>
                  <a:cubicBezTo>
                    <a:pt x="323850" y="708025"/>
                    <a:pt x="330824" y="705121"/>
                    <a:pt x="338137" y="704850"/>
                  </a:cubicBezTo>
                  <a:cubicBezTo>
                    <a:pt x="352437" y="704320"/>
                    <a:pt x="366755" y="705874"/>
                    <a:pt x="381000" y="707231"/>
                  </a:cubicBezTo>
                  <a:cubicBezTo>
                    <a:pt x="383499" y="707469"/>
                    <a:pt x="385682" y="709121"/>
                    <a:pt x="388143" y="709613"/>
                  </a:cubicBezTo>
                  <a:cubicBezTo>
                    <a:pt x="393647" y="710714"/>
                    <a:pt x="399256" y="711200"/>
                    <a:pt x="404812" y="711994"/>
                  </a:cubicBezTo>
                  <a:cubicBezTo>
                    <a:pt x="422275" y="711200"/>
                    <a:pt x="439775" y="711007"/>
                    <a:pt x="457200" y="709613"/>
                  </a:cubicBezTo>
                  <a:cubicBezTo>
                    <a:pt x="459702" y="709413"/>
                    <a:pt x="461908" y="707840"/>
                    <a:pt x="464343" y="707231"/>
                  </a:cubicBezTo>
                  <a:cubicBezTo>
                    <a:pt x="468270" y="706249"/>
                    <a:pt x="472268" y="705574"/>
                    <a:pt x="476250" y="704850"/>
                  </a:cubicBezTo>
                  <a:cubicBezTo>
                    <a:pt x="481000" y="703986"/>
                    <a:pt x="485853" y="703640"/>
                    <a:pt x="490537" y="702469"/>
                  </a:cubicBezTo>
                  <a:cubicBezTo>
                    <a:pt x="495407" y="701251"/>
                    <a:pt x="504825" y="697706"/>
                    <a:pt x="504825" y="697706"/>
                  </a:cubicBezTo>
                  <a:cubicBezTo>
                    <a:pt x="511969" y="698500"/>
                    <a:pt x="519166" y="698906"/>
                    <a:pt x="526256" y="700088"/>
                  </a:cubicBezTo>
                  <a:cubicBezTo>
                    <a:pt x="528732" y="700501"/>
                    <a:pt x="530905" y="702746"/>
                    <a:pt x="533400" y="702469"/>
                  </a:cubicBezTo>
                  <a:cubicBezTo>
                    <a:pt x="538389" y="701914"/>
                    <a:pt x="542925" y="699294"/>
                    <a:pt x="547687" y="697706"/>
                  </a:cubicBezTo>
                  <a:cubicBezTo>
                    <a:pt x="550068" y="696912"/>
                    <a:pt x="552742" y="696717"/>
                    <a:pt x="554831" y="695325"/>
                  </a:cubicBezTo>
                  <a:cubicBezTo>
                    <a:pt x="559593" y="692150"/>
                    <a:pt x="563688" y="687610"/>
                    <a:pt x="569118" y="685800"/>
                  </a:cubicBezTo>
                  <a:cubicBezTo>
                    <a:pt x="584580" y="680647"/>
                    <a:pt x="573762" y="683646"/>
                    <a:pt x="602456" y="681038"/>
                  </a:cubicBezTo>
                  <a:cubicBezTo>
                    <a:pt x="607899" y="677409"/>
                    <a:pt x="612094" y="675935"/>
                    <a:pt x="614362" y="669131"/>
                  </a:cubicBezTo>
                  <a:cubicBezTo>
                    <a:pt x="614857" y="667644"/>
                    <a:pt x="617215" y="648662"/>
                    <a:pt x="619125" y="645319"/>
                  </a:cubicBezTo>
                  <a:cubicBezTo>
                    <a:pt x="620796" y="642395"/>
                    <a:pt x="623887" y="640556"/>
                    <a:pt x="626268" y="638175"/>
                  </a:cubicBezTo>
                  <a:cubicBezTo>
                    <a:pt x="632256" y="620217"/>
                    <a:pt x="623483" y="641656"/>
                    <a:pt x="635793" y="626269"/>
                  </a:cubicBezTo>
                  <a:cubicBezTo>
                    <a:pt x="637361" y="624309"/>
                    <a:pt x="637381" y="621506"/>
                    <a:pt x="638175" y="619125"/>
                  </a:cubicBezTo>
                  <a:cubicBezTo>
                    <a:pt x="638969" y="601663"/>
                    <a:pt x="637682" y="583981"/>
                    <a:pt x="640556" y="566738"/>
                  </a:cubicBezTo>
                  <a:cubicBezTo>
                    <a:pt x="641027" y="563915"/>
                    <a:pt x="647322" y="564812"/>
                    <a:pt x="647700" y="561975"/>
                  </a:cubicBezTo>
                  <a:cubicBezTo>
                    <a:pt x="650151" y="543594"/>
                    <a:pt x="647371" y="537180"/>
                    <a:pt x="642937" y="523875"/>
                  </a:cubicBezTo>
                  <a:cubicBezTo>
                    <a:pt x="645318" y="510381"/>
                    <a:pt x="646907" y="496724"/>
                    <a:pt x="650081" y="483394"/>
                  </a:cubicBezTo>
                  <a:cubicBezTo>
                    <a:pt x="650903" y="479941"/>
                    <a:pt x="653445" y="477132"/>
                    <a:pt x="654843" y="473869"/>
                  </a:cubicBezTo>
                  <a:cubicBezTo>
                    <a:pt x="655832" y="471562"/>
                    <a:pt x="655657" y="468685"/>
                    <a:pt x="657225" y="466725"/>
                  </a:cubicBezTo>
                  <a:cubicBezTo>
                    <a:pt x="659013" y="464490"/>
                    <a:pt x="662345" y="463986"/>
                    <a:pt x="664368" y="461963"/>
                  </a:cubicBezTo>
                  <a:cubicBezTo>
                    <a:pt x="667174" y="459157"/>
                    <a:pt x="668706" y="455244"/>
                    <a:pt x="671512" y="452438"/>
                  </a:cubicBezTo>
                  <a:cubicBezTo>
                    <a:pt x="673536" y="450414"/>
                    <a:pt x="676457" y="449507"/>
                    <a:pt x="678656" y="447675"/>
                  </a:cubicBezTo>
                  <a:cubicBezTo>
                    <a:pt x="696988" y="432398"/>
                    <a:pt x="675210" y="447591"/>
                    <a:pt x="692943" y="435769"/>
                  </a:cubicBezTo>
                  <a:cubicBezTo>
                    <a:pt x="693737" y="433388"/>
                    <a:pt x="696616" y="430778"/>
                    <a:pt x="695325" y="428625"/>
                  </a:cubicBezTo>
                  <a:cubicBezTo>
                    <a:pt x="693499" y="425581"/>
                    <a:pt x="688882" y="425624"/>
                    <a:pt x="685800" y="423863"/>
                  </a:cubicBezTo>
                  <a:cubicBezTo>
                    <a:pt x="683315" y="422443"/>
                    <a:pt x="681037" y="420688"/>
                    <a:pt x="678656" y="419100"/>
                  </a:cubicBezTo>
                  <a:cubicBezTo>
                    <a:pt x="663165" y="395865"/>
                    <a:pt x="687434" y="431980"/>
                    <a:pt x="666750" y="402431"/>
                  </a:cubicBezTo>
                  <a:cubicBezTo>
                    <a:pt x="663468" y="397742"/>
                    <a:pt x="657225" y="388144"/>
                    <a:pt x="657225" y="388144"/>
                  </a:cubicBezTo>
                  <a:cubicBezTo>
                    <a:pt x="660400" y="384175"/>
                    <a:pt x="664056" y="380548"/>
                    <a:pt x="666750" y="376238"/>
                  </a:cubicBezTo>
                  <a:cubicBezTo>
                    <a:pt x="668080" y="374109"/>
                    <a:pt x="667739" y="371183"/>
                    <a:pt x="669131" y="369094"/>
                  </a:cubicBezTo>
                  <a:cubicBezTo>
                    <a:pt x="676612" y="357873"/>
                    <a:pt x="675841" y="366497"/>
                    <a:pt x="681037" y="354806"/>
                  </a:cubicBezTo>
                  <a:cubicBezTo>
                    <a:pt x="683076" y="350219"/>
                    <a:pt x="685800" y="340519"/>
                    <a:pt x="685800" y="340519"/>
                  </a:cubicBezTo>
                  <a:cubicBezTo>
                    <a:pt x="684212" y="338138"/>
                    <a:pt x="683272" y="335163"/>
                    <a:pt x="681037" y="333375"/>
                  </a:cubicBezTo>
                  <a:cubicBezTo>
                    <a:pt x="679077" y="331807"/>
                    <a:pt x="674825" y="333325"/>
                    <a:pt x="673893" y="330994"/>
                  </a:cubicBezTo>
                  <a:cubicBezTo>
                    <a:pt x="672678" y="327955"/>
                    <a:pt x="673790" y="323599"/>
                    <a:pt x="676275" y="321469"/>
                  </a:cubicBezTo>
                  <a:cubicBezTo>
                    <a:pt x="680086" y="318202"/>
                    <a:pt x="686072" y="318951"/>
                    <a:pt x="690562" y="316706"/>
                  </a:cubicBezTo>
                  <a:cubicBezTo>
                    <a:pt x="693737" y="315119"/>
                    <a:pt x="697064" y="313804"/>
                    <a:pt x="700087" y="311944"/>
                  </a:cubicBezTo>
                  <a:cubicBezTo>
                    <a:pt x="727884" y="294838"/>
                    <a:pt x="712122" y="300788"/>
                    <a:pt x="728662" y="295275"/>
                  </a:cubicBezTo>
                  <a:cubicBezTo>
                    <a:pt x="731408" y="287037"/>
                    <a:pt x="733691" y="283901"/>
                    <a:pt x="728662" y="273844"/>
                  </a:cubicBezTo>
                  <a:cubicBezTo>
                    <a:pt x="727382" y="271284"/>
                    <a:pt x="723945" y="270598"/>
                    <a:pt x="721518" y="269081"/>
                  </a:cubicBezTo>
                  <a:cubicBezTo>
                    <a:pt x="717593" y="266628"/>
                    <a:pt x="713752" y="264008"/>
                    <a:pt x="709612" y="261938"/>
                  </a:cubicBezTo>
                  <a:cubicBezTo>
                    <a:pt x="686310" y="250287"/>
                    <a:pt x="707113" y="263446"/>
                    <a:pt x="690562" y="252413"/>
                  </a:cubicBezTo>
                  <a:cubicBezTo>
                    <a:pt x="688975" y="250032"/>
                    <a:pt x="686705" y="247984"/>
                    <a:pt x="685800" y="245269"/>
                  </a:cubicBezTo>
                  <a:cubicBezTo>
                    <a:pt x="684273" y="240688"/>
                    <a:pt x="685814" y="235173"/>
                    <a:pt x="683418" y="230981"/>
                  </a:cubicBezTo>
                  <a:cubicBezTo>
                    <a:pt x="682173" y="228802"/>
                    <a:pt x="678656" y="229394"/>
                    <a:pt x="676275" y="228600"/>
                  </a:cubicBezTo>
                  <a:cubicBezTo>
                    <a:pt x="675481" y="226219"/>
                    <a:pt x="673284" y="223891"/>
                    <a:pt x="673893" y="221456"/>
                  </a:cubicBezTo>
                  <a:cubicBezTo>
                    <a:pt x="678431" y="203302"/>
                    <a:pt x="680628" y="202815"/>
                    <a:pt x="690562" y="192881"/>
                  </a:cubicBezTo>
                  <a:cubicBezTo>
                    <a:pt x="688975" y="188119"/>
                    <a:pt x="686217" y="183597"/>
                    <a:pt x="685800" y="178594"/>
                  </a:cubicBezTo>
                  <a:cubicBezTo>
                    <a:pt x="685006" y="169069"/>
                    <a:pt x="686229" y="159154"/>
                    <a:pt x="683418" y="150019"/>
                  </a:cubicBezTo>
                  <a:cubicBezTo>
                    <a:pt x="682680" y="147620"/>
                    <a:pt x="678656" y="148432"/>
                    <a:pt x="676275" y="147638"/>
                  </a:cubicBezTo>
                  <a:cubicBezTo>
                    <a:pt x="673894" y="146050"/>
                    <a:pt x="670919" y="145110"/>
                    <a:pt x="669131" y="142875"/>
                  </a:cubicBezTo>
                  <a:cubicBezTo>
                    <a:pt x="667563" y="140915"/>
                    <a:pt x="666750" y="138241"/>
                    <a:pt x="666750" y="135731"/>
                  </a:cubicBezTo>
                  <a:cubicBezTo>
                    <a:pt x="666750" y="81137"/>
                    <a:pt x="663165" y="94100"/>
                    <a:pt x="671512" y="69056"/>
                  </a:cubicBezTo>
                  <a:cubicBezTo>
                    <a:pt x="669131" y="68262"/>
                    <a:pt x="666803" y="67284"/>
                    <a:pt x="664368" y="66675"/>
                  </a:cubicBezTo>
                  <a:cubicBezTo>
                    <a:pt x="660442" y="65693"/>
                    <a:pt x="654707" y="67662"/>
                    <a:pt x="652462" y="64294"/>
                  </a:cubicBezTo>
                  <a:cubicBezTo>
                    <a:pt x="642902" y="49953"/>
                    <a:pt x="656683" y="47192"/>
                    <a:pt x="645318" y="38100"/>
                  </a:cubicBezTo>
                  <a:cubicBezTo>
                    <a:pt x="643358" y="36532"/>
                    <a:pt x="640556" y="36513"/>
                    <a:pt x="638175" y="35719"/>
                  </a:cubicBezTo>
                  <a:cubicBezTo>
                    <a:pt x="632586" y="18956"/>
                    <a:pt x="639863" y="39661"/>
                    <a:pt x="631031" y="19050"/>
                  </a:cubicBezTo>
                  <a:cubicBezTo>
                    <a:pt x="625118" y="5251"/>
                    <a:pt x="633038" y="18487"/>
                    <a:pt x="623887" y="4763"/>
                  </a:cubicBezTo>
                  <a:cubicBezTo>
                    <a:pt x="616743" y="5557"/>
                    <a:pt x="609581" y="6194"/>
                    <a:pt x="602456" y="7144"/>
                  </a:cubicBezTo>
                  <a:cubicBezTo>
                    <a:pt x="597670" y="7782"/>
                    <a:pt x="592580" y="7564"/>
                    <a:pt x="588168" y="9525"/>
                  </a:cubicBezTo>
                  <a:cubicBezTo>
                    <a:pt x="562067" y="21126"/>
                    <a:pt x="597286" y="11800"/>
                    <a:pt x="576262" y="23813"/>
                  </a:cubicBezTo>
                  <a:cubicBezTo>
                    <a:pt x="572748" y="25821"/>
                    <a:pt x="568325" y="25400"/>
                    <a:pt x="564356" y="26194"/>
                  </a:cubicBezTo>
                  <a:cubicBezTo>
                    <a:pt x="556418" y="25400"/>
                    <a:pt x="548384" y="25283"/>
                    <a:pt x="540543" y="23813"/>
                  </a:cubicBezTo>
                  <a:cubicBezTo>
                    <a:pt x="531054" y="22034"/>
                    <a:pt x="527429" y="18748"/>
                    <a:pt x="519112" y="16669"/>
                  </a:cubicBezTo>
                  <a:cubicBezTo>
                    <a:pt x="512762" y="15081"/>
                    <a:pt x="506272" y="13976"/>
                    <a:pt x="500062" y="11906"/>
                  </a:cubicBezTo>
                  <a:cubicBezTo>
                    <a:pt x="497681" y="11112"/>
                    <a:pt x="495409" y="9836"/>
                    <a:pt x="492918" y="9525"/>
                  </a:cubicBezTo>
                  <a:cubicBezTo>
                    <a:pt x="482649" y="8241"/>
                    <a:pt x="472281" y="7938"/>
                    <a:pt x="461962" y="7144"/>
                  </a:cubicBezTo>
                  <a:cubicBezTo>
                    <a:pt x="459581" y="6350"/>
                    <a:pt x="457328" y="4763"/>
                    <a:pt x="454818" y="4763"/>
                  </a:cubicBezTo>
                  <a:cubicBezTo>
                    <a:pt x="446437" y="4763"/>
                    <a:pt x="440753" y="7070"/>
                    <a:pt x="433387" y="9525"/>
                  </a:cubicBezTo>
                  <a:cubicBezTo>
                    <a:pt x="431006" y="11113"/>
                    <a:pt x="429083" y="13933"/>
                    <a:pt x="426243" y="14288"/>
                  </a:cubicBezTo>
                  <a:cubicBezTo>
                    <a:pt x="417572" y="15372"/>
                    <a:pt x="413433" y="11303"/>
                    <a:pt x="407193" y="7144"/>
                  </a:cubicBezTo>
                  <a:cubicBezTo>
                    <a:pt x="389731" y="7938"/>
                    <a:pt x="372162" y="7442"/>
                    <a:pt x="354806" y="9525"/>
                  </a:cubicBezTo>
                  <a:cubicBezTo>
                    <a:pt x="346402" y="10534"/>
                    <a:pt x="348129" y="17248"/>
                    <a:pt x="342900" y="21431"/>
                  </a:cubicBezTo>
                  <a:cubicBezTo>
                    <a:pt x="340940" y="22999"/>
                    <a:pt x="338137" y="23019"/>
                    <a:pt x="335756" y="23813"/>
                  </a:cubicBezTo>
                  <a:cubicBezTo>
                    <a:pt x="316818" y="19077"/>
                    <a:pt x="335595" y="25081"/>
                    <a:pt x="316706" y="14288"/>
                  </a:cubicBezTo>
                  <a:cubicBezTo>
                    <a:pt x="314527" y="13043"/>
                    <a:pt x="311807" y="13029"/>
                    <a:pt x="309562" y="11906"/>
                  </a:cubicBezTo>
                  <a:cubicBezTo>
                    <a:pt x="291102" y="2676"/>
                    <a:pt x="313225" y="10746"/>
                    <a:pt x="295275" y="4763"/>
                  </a:cubicBezTo>
                  <a:cubicBezTo>
                    <a:pt x="280886" y="8360"/>
                    <a:pt x="288845" y="6112"/>
                    <a:pt x="271462" y="11906"/>
                  </a:cubicBezTo>
                  <a:lnTo>
                    <a:pt x="264318" y="14288"/>
                  </a:lnTo>
                  <a:lnTo>
                    <a:pt x="257175" y="16669"/>
                  </a:lnTo>
                  <a:cubicBezTo>
                    <a:pt x="254794" y="15875"/>
                    <a:pt x="252225" y="15507"/>
                    <a:pt x="250031" y="14288"/>
                  </a:cubicBezTo>
                  <a:cubicBezTo>
                    <a:pt x="225460" y="638"/>
                    <a:pt x="244766" y="7772"/>
                    <a:pt x="228600" y="2381"/>
                  </a:cubicBezTo>
                  <a:cubicBezTo>
                    <a:pt x="219024" y="3977"/>
                    <a:pt x="213863" y="2830"/>
                    <a:pt x="207168" y="9525"/>
                  </a:cubicBezTo>
                  <a:cubicBezTo>
                    <a:pt x="205144" y="11549"/>
                    <a:pt x="203993" y="14288"/>
                    <a:pt x="202406" y="16669"/>
                  </a:cubicBezTo>
                  <a:cubicBezTo>
                    <a:pt x="196850" y="15875"/>
                    <a:pt x="190976" y="16303"/>
                    <a:pt x="185737" y="14288"/>
                  </a:cubicBezTo>
                  <a:cubicBezTo>
                    <a:pt x="180395" y="12233"/>
                    <a:pt x="176880" y="6573"/>
                    <a:pt x="171450" y="4763"/>
                  </a:cubicBezTo>
                  <a:lnTo>
                    <a:pt x="164306" y="2381"/>
                  </a:lnTo>
                  <a:cubicBezTo>
                    <a:pt x="147550" y="7968"/>
                    <a:pt x="167114" y="-426"/>
                    <a:pt x="152400" y="14288"/>
                  </a:cubicBezTo>
                  <a:cubicBezTo>
                    <a:pt x="150625" y="16063"/>
                    <a:pt x="147501" y="15547"/>
                    <a:pt x="145256" y="16669"/>
                  </a:cubicBezTo>
                  <a:cubicBezTo>
                    <a:pt x="126783" y="25904"/>
                    <a:pt x="148932" y="17823"/>
                    <a:pt x="130968" y="23813"/>
                  </a:cubicBezTo>
                  <a:cubicBezTo>
                    <a:pt x="126206" y="23019"/>
                    <a:pt x="120999" y="23590"/>
                    <a:pt x="116681" y="21431"/>
                  </a:cubicBezTo>
                  <a:cubicBezTo>
                    <a:pt x="112130" y="19155"/>
                    <a:pt x="111416" y="10902"/>
                    <a:pt x="109537" y="7144"/>
                  </a:cubicBezTo>
                  <a:cubicBezTo>
                    <a:pt x="108257" y="4584"/>
                    <a:pt x="106362" y="2381"/>
                    <a:pt x="104775" y="0"/>
                  </a:cubicBezTo>
                  <a:cubicBezTo>
                    <a:pt x="98425" y="794"/>
                    <a:pt x="91573" y="-218"/>
                    <a:pt x="85725" y="2381"/>
                  </a:cubicBezTo>
                  <a:cubicBezTo>
                    <a:pt x="83431" y="3400"/>
                    <a:pt x="84911" y="7565"/>
                    <a:pt x="83343" y="9525"/>
                  </a:cubicBezTo>
                  <a:cubicBezTo>
                    <a:pt x="81555" y="11760"/>
                    <a:pt x="78581" y="12700"/>
                    <a:pt x="76200" y="14288"/>
                  </a:cubicBezTo>
                  <a:cubicBezTo>
                    <a:pt x="73025" y="13494"/>
                    <a:pt x="69948" y="11906"/>
                    <a:pt x="66675" y="11906"/>
                  </a:cubicBezTo>
                  <a:cubicBezTo>
                    <a:pt x="50726" y="11906"/>
                    <a:pt x="49277" y="12943"/>
                    <a:pt x="38100" y="16669"/>
                  </a:cubicBezTo>
                  <a:cubicBezTo>
                    <a:pt x="32516" y="33417"/>
                    <a:pt x="38100" y="13342"/>
                    <a:pt x="38100" y="45244"/>
                  </a:cubicBezTo>
                  <a:cubicBezTo>
                    <a:pt x="38100" y="52432"/>
                    <a:pt x="36900" y="59585"/>
                    <a:pt x="35718" y="66675"/>
                  </a:cubicBezTo>
                  <a:cubicBezTo>
                    <a:pt x="33981" y="77096"/>
                    <a:pt x="32963" y="71089"/>
                    <a:pt x="28575" y="80963"/>
                  </a:cubicBezTo>
                  <a:cubicBezTo>
                    <a:pt x="26536" y="85550"/>
                    <a:pt x="23812" y="95250"/>
                    <a:pt x="23812" y="95250"/>
                  </a:cubicBezTo>
                  <a:cubicBezTo>
                    <a:pt x="23018" y="102394"/>
                    <a:pt x="23174" y="109708"/>
                    <a:pt x="21431" y="116681"/>
                  </a:cubicBezTo>
                  <a:cubicBezTo>
                    <a:pt x="20737" y="119458"/>
                    <a:pt x="17023" y="120985"/>
                    <a:pt x="16668" y="123825"/>
                  </a:cubicBezTo>
                  <a:cubicBezTo>
                    <a:pt x="15290" y="134849"/>
                    <a:pt x="19861" y="134971"/>
                    <a:pt x="23812" y="142875"/>
                  </a:cubicBezTo>
                  <a:cubicBezTo>
                    <a:pt x="24934" y="145120"/>
                    <a:pt x="24625" y="148059"/>
                    <a:pt x="26193" y="150019"/>
                  </a:cubicBezTo>
                  <a:cubicBezTo>
                    <a:pt x="27981" y="152254"/>
                    <a:pt x="30956" y="153194"/>
                    <a:pt x="33337" y="154781"/>
                  </a:cubicBezTo>
                  <a:cubicBezTo>
                    <a:pt x="34131" y="157956"/>
                    <a:pt x="35008" y="161111"/>
                    <a:pt x="35718" y="164306"/>
                  </a:cubicBezTo>
                  <a:cubicBezTo>
                    <a:pt x="36596" y="168257"/>
                    <a:pt x="37118" y="172286"/>
                    <a:pt x="38100" y="176213"/>
                  </a:cubicBezTo>
                  <a:cubicBezTo>
                    <a:pt x="38709" y="178648"/>
                    <a:pt x="39792" y="180943"/>
                    <a:pt x="40481" y="183356"/>
                  </a:cubicBezTo>
                  <a:cubicBezTo>
                    <a:pt x="41380" y="186503"/>
                    <a:pt x="41922" y="189746"/>
                    <a:pt x="42862" y="192881"/>
                  </a:cubicBezTo>
                  <a:cubicBezTo>
                    <a:pt x="44305" y="197690"/>
                    <a:pt x="47625" y="207169"/>
                    <a:pt x="47625" y="207169"/>
                  </a:cubicBezTo>
                  <a:cubicBezTo>
                    <a:pt x="46831" y="213519"/>
                    <a:pt x="46388" y="219923"/>
                    <a:pt x="45243" y="226219"/>
                  </a:cubicBezTo>
                  <a:cubicBezTo>
                    <a:pt x="44794" y="228689"/>
                    <a:pt x="43552" y="230949"/>
                    <a:pt x="42862" y="233363"/>
                  </a:cubicBezTo>
                  <a:cubicBezTo>
                    <a:pt x="39957" y="243533"/>
                    <a:pt x="40557" y="243737"/>
                    <a:pt x="38100" y="254794"/>
                  </a:cubicBezTo>
                  <a:cubicBezTo>
                    <a:pt x="37969" y="255383"/>
                    <a:pt x="34559" y="269935"/>
                    <a:pt x="33337" y="271463"/>
                  </a:cubicBezTo>
                  <a:cubicBezTo>
                    <a:pt x="31549" y="273698"/>
                    <a:pt x="28808" y="275063"/>
                    <a:pt x="26193" y="276225"/>
                  </a:cubicBezTo>
                  <a:cubicBezTo>
                    <a:pt x="21606" y="278264"/>
                    <a:pt x="11906" y="280988"/>
                    <a:pt x="11906" y="280988"/>
                  </a:cubicBezTo>
                  <a:cubicBezTo>
                    <a:pt x="-3220" y="303672"/>
                    <a:pt x="11333" y="279183"/>
                    <a:pt x="4762" y="340519"/>
                  </a:cubicBezTo>
                  <a:cubicBezTo>
                    <a:pt x="4227" y="345510"/>
                    <a:pt x="0" y="354806"/>
                    <a:pt x="0" y="354806"/>
                  </a:cubicBezTo>
                  <a:cubicBezTo>
                    <a:pt x="1568" y="359511"/>
                    <a:pt x="2947" y="365737"/>
                    <a:pt x="7143" y="369094"/>
                  </a:cubicBezTo>
                  <a:cubicBezTo>
                    <a:pt x="9103" y="370662"/>
                    <a:pt x="11906" y="370681"/>
                    <a:pt x="14287" y="371475"/>
                  </a:cubicBezTo>
                  <a:cubicBezTo>
                    <a:pt x="27487" y="380276"/>
                    <a:pt x="17047" y="371203"/>
                    <a:pt x="23812" y="383381"/>
                  </a:cubicBezTo>
                  <a:cubicBezTo>
                    <a:pt x="26592" y="388385"/>
                    <a:pt x="33337" y="397669"/>
                    <a:pt x="33337" y="397669"/>
                  </a:cubicBezTo>
                  <a:cubicBezTo>
                    <a:pt x="34131" y="400844"/>
                    <a:pt x="34429" y="404186"/>
                    <a:pt x="35718" y="407194"/>
                  </a:cubicBezTo>
                  <a:cubicBezTo>
                    <a:pt x="36845" y="409825"/>
                    <a:pt x="40076" y="411505"/>
                    <a:pt x="40481" y="414338"/>
                  </a:cubicBezTo>
                  <a:cubicBezTo>
                    <a:pt x="40944" y="417578"/>
                    <a:pt x="38999" y="420716"/>
                    <a:pt x="38100" y="423863"/>
                  </a:cubicBezTo>
                  <a:cubicBezTo>
                    <a:pt x="34983" y="434771"/>
                    <a:pt x="36916" y="427720"/>
                    <a:pt x="30956" y="438150"/>
                  </a:cubicBezTo>
                  <a:cubicBezTo>
                    <a:pt x="29195" y="441232"/>
                    <a:pt x="28465" y="444948"/>
                    <a:pt x="26193" y="447675"/>
                  </a:cubicBezTo>
                  <a:cubicBezTo>
                    <a:pt x="24361" y="449874"/>
                    <a:pt x="21431" y="450850"/>
                    <a:pt x="19050" y="452438"/>
                  </a:cubicBezTo>
                  <a:cubicBezTo>
                    <a:pt x="18256" y="459582"/>
                    <a:pt x="18941" y="467050"/>
                    <a:pt x="16668" y="473869"/>
                  </a:cubicBezTo>
                  <a:cubicBezTo>
                    <a:pt x="15603" y="477064"/>
                    <a:pt x="11393" y="478211"/>
                    <a:pt x="9525" y="481013"/>
                  </a:cubicBezTo>
                  <a:cubicBezTo>
                    <a:pt x="8133" y="483101"/>
                    <a:pt x="7937" y="485775"/>
                    <a:pt x="7143" y="488156"/>
                  </a:cubicBezTo>
                  <a:cubicBezTo>
                    <a:pt x="7937" y="499269"/>
                    <a:pt x="6654" y="510729"/>
                    <a:pt x="9525" y="521494"/>
                  </a:cubicBezTo>
                  <a:cubicBezTo>
                    <a:pt x="10172" y="523919"/>
                    <a:pt x="14708" y="522307"/>
                    <a:pt x="16668" y="523875"/>
                  </a:cubicBezTo>
                  <a:cubicBezTo>
                    <a:pt x="18903" y="525663"/>
                    <a:pt x="19843" y="528638"/>
                    <a:pt x="21431" y="531019"/>
                  </a:cubicBezTo>
                  <a:cubicBezTo>
                    <a:pt x="22225" y="533400"/>
                    <a:pt x="23122" y="535749"/>
                    <a:pt x="23812" y="538163"/>
                  </a:cubicBezTo>
                  <a:cubicBezTo>
                    <a:pt x="24711" y="541310"/>
                    <a:pt x="24149" y="545132"/>
                    <a:pt x="26193" y="547688"/>
                  </a:cubicBezTo>
                  <a:cubicBezTo>
                    <a:pt x="27761" y="549648"/>
                    <a:pt x="30956" y="549275"/>
                    <a:pt x="33337" y="550069"/>
                  </a:cubicBezTo>
                  <a:cubicBezTo>
                    <a:pt x="34925" y="552450"/>
                    <a:pt x="37745" y="554373"/>
                    <a:pt x="38100" y="557213"/>
                  </a:cubicBezTo>
                  <a:cubicBezTo>
                    <a:pt x="38148" y="557596"/>
                    <a:pt x="35185" y="573953"/>
                    <a:pt x="33337" y="576263"/>
                  </a:cubicBezTo>
                  <a:cubicBezTo>
                    <a:pt x="31549" y="578498"/>
                    <a:pt x="28574" y="579438"/>
                    <a:pt x="26193" y="581025"/>
                  </a:cubicBezTo>
                  <a:cubicBezTo>
                    <a:pt x="25399" y="583406"/>
                    <a:pt x="25587" y="586394"/>
                    <a:pt x="23812" y="588169"/>
                  </a:cubicBezTo>
                  <a:cubicBezTo>
                    <a:pt x="22037" y="589944"/>
                    <a:pt x="17462" y="588169"/>
                    <a:pt x="16668" y="590550"/>
                  </a:cubicBezTo>
                  <a:cubicBezTo>
                    <a:pt x="14380" y="597414"/>
                    <a:pt x="20504" y="604638"/>
                    <a:pt x="23812" y="609600"/>
                  </a:cubicBezTo>
                  <a:cubicBezTo>
                    <a:pt x="24606" y="613569"/>
                    <a:pt x="24185" y="617992"/>
                    <a:pt x="26193" y="621506"/>
                  </a:cubicBezTo>
                  <a:cubicBezTo>
                    <a:pt x="27613" y="623991"/>
                    <a:pt x="32866" y="623446"/>
                    <a:pt x="33337" y="626269"/>
                  </a:cubicBezTo>
                  <a:cubicBezTo>
                    <a:pt x="36359" y="644398"/>
                    <a:pt x="33340" y="646505"/>
                    <a:pt x="26193" y="657225"/>
                  </a:cubicBezTo>
                  <a:cubicBezTo>
                    <a:pt x="26987" y="663575"/>
                    <a:pt x="25976" y="670427"/>
                    <a:pt x="28575" y="676275"/>
                  </a:cubicBezTo>
                  <a:cubicBezTo>
                    <a:pt x="29594" y="678568"/>
                    <a:pt x="33233" y="678301"/>
                    <a:pt x="35718" y="678656"/>
                  </a:cubicBezTo>
                  <a:cubicBezTo>
                    <a:pt x="44397" y="679896"/>
                    <a:pt x="53181" y="680244"/>
                    <a:pt x="61912" y="681038"/>
                  </a:cubicBezTo>
                  <a:cubicBezTo>
                    <a:pt x="64293" y="681832"/>
                    <a:pt x="66555" y="683211"/>
                    <a:pt x="69056" y="683419"/>
                  </a:cubicBezTo>
                  <a:cubicBezTo>
                    <a:pt x="85686" y="684805"/>
                    <a:pt x="102653" y="682761"/>
                    <a:pt x="119062" y="685800"/>
                  </a:cubicBezTo>
                  <a:cubicBezTo>
                    <a:pt x="124690" y="686842"/>
                    <a:pt x="127920" y="693515"/>
                    <a:pt x="133350" y="695325"/>
                  </a:cubicBezTo>
                  <a:lnTo>
                    <a:pt x="147637" y="700088"/>
                  </a:lnTo>
                  <a:cubicBezTo>
                    <a:pt x="166849" y="706492"/>
                    <a:pt x="152298" y="702314"/>
                    <a:pt x="192881" y="704850"/>
                  </a:cubicBezTo>
                  <a:cubicBezTo>
                    <a:pt x="195262" y="707231"/>
                    <a:pt x="197468" y="709802"/>
                    <a:pt x="200025" y="711994"/>
                  </a:cubicBezTo>
                  <a:cubicBezTo>
                    <a:pt x="203038" y="714577"/>
                    <a:pt x="206104" y="717169"/>
                    <a:pt x="209550" y="719138"/>
                  </a:cubicBezTo>
                  <a:cubicBezTo>
                    <a:pt x="211729" y="720383"/>
                    <a:pt x="214203" y="721208"/>
                    <a:pt x="216693" y="721519"/>
                  </a:cubicBezTo>
                  <a:cubicBezTo>
                    <a:pt x="226963" y="722803"/>
                    <a:pt x="237331" y="723106"/>
                    <a:pt x="247650" y="723900"/>
                  </a:cubicBezTo>
                  <a:cubicBezTo>
                    <a:pt x="268023" y="728993"/>
                    <a:pt x="263266" y="728812"/>
                    <a:pt x="297656" y="723900"/>
                  </a:cubicBezTo>
                  <a:cubicBezTo>
                    <a:pt x="301503" y="723350"/>
                    <a:pt x="310870" y="716679"/>
                    <a:pt x="314325" y="714375"/>
                  </a:cubicBezTo>
                  <a:cubicBezTo>
                    <a:pt x="319527" y="706571"/>
                    <a:pt x="316309" y="710407"/>
                    <a:pt x="316706" y="70961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0" name="Group 109"/>
            <p:cNvGrpSpPr/>
            <p:nvPr/>
          </p:nvGrpSpPr>
          <p:grpSpPr>
            <a:xfrm>
              <a:off x="3559971" y="4045743"/>
              <a:ext cx="578642" cy="683420"/>
              <a:chOff x="3586163" y="5022056"/>
              <a:chExt cx="600075" cy="711994"/>
            </a:xfrm>
          </p:grpSpPr>
          <p:pic>
            <p:nvPicPr>
              <p:cNvPr id="113" name="Shape 585"/>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620637" y="5054292"/>
                <a:ext cx="503688" cy="646420"/>
              </a:xfrm>
              <a:prstGeom prst="rect">
                <a:avLst/>
              </a:prstGeom>
              <a:noFill/>
              <a:ln>
                <a:noFill/>
              </a:ln>
            </p:spPr>
          </p:pic>
          <p:sp>
            <p:nvSpPr>
              <p:cNvPr id="114" name="Freeform 113"/>
              <p:cNvSpPr/>
              <p:nvPr/>
            </p:nvSpPr>
            <p:spPr>
              <a:xfrm>
                <a:off x="3586163" y="5022056"/>
                <a:ext cx="600075" cy="711994"/>
              </a:xfrm>
              <a:custGeom>
                <a:avLst/>
                <a:gdLst>
                  <a:gd name="connsiteX0" fmla="*/ 600075 w 600075"/>
                  <a:gd name="connsiteY0" fmla="*/ 102394 h 711994"/>
                  <a:gd name="connsiteX1" fmla="*/ 600075 w 600075"/>
                  <a:gd name="connsiteY1" fmla="*/ 102394 h 711994"/>
                  <a:gd name="connsiteX2" fmla="*/ 559593 w 600075"/>
                  <a:gd name="connsiteY2" fmla="*/ 100013 h 711994"/>
                  <a:gd name="connsiteX3" fmla="*/ 552450 w 600075"/>
                  <a:gd name="connsiteY3" fmla="*/ 97632 h 711994"/>
                  <a:gd name="connsiteX4" fmla="*/ 535781 w 600075"/>
                  <a:gd name="connsiteY4" fmla="*/ 95250 h 711994"/>
                  <a:gd name="connsiteX5" fmla="*/ 521493 w 600075"/>
                  <a:gd name="connsiteY5" fmla="*/ 92869 h 711994"/>
                  <a:gd name="connsiteX6" fmla="*/ 488156 w 600075"/>
                  <a:gd name="connsiteY6" fmla="*/ 90488 h 711994"/>
                  <a:gd name="connsiteX7" fmla="*/ 481012 w 600075"/>
                  <a:gd name="connsiteY7" fmla="*/ 85725 h 711994"/>
                  <a:gd name="connsiteX8" fmla="*/ 457200 w 600075"/>
                  <a:gd name="connsiteY8" fmla="*/ 80963 h 711994"/>
                  <a:gd name="connsiteX9" fmla="*/ 450056 w 600075"/>
                  <a:gd name="connsiteY9" fmla="*/ 76200 h 711994"/>
                  <a:gd name="connsiteX10" fmla="*/ 440531 w 600075"/>
                  <a:gd name="connsiteY10" fmla="*/ 69057 h 711994"/>
                  <a:gd name="connsiteX11" fmla="*/ 423862 w 600075"/>
                  <a:gd name="connsiteY11" fmla="*/ 66675 h 711994"/>
                  <a:gd name="connsiteX12" fmla="*/ 366712 w 600075"/>
                  <a:gd name="connsiteY12" fmla="*/ 66675 h 711994"/>
                  <a:gd name="connsiteX13" fmla="*/ 359568 w 600075"/>
                  <a:gd name="connsiteY13" fmla="*/ 64294 h 711994"/>
                  <a:gd name="connsiteX14" fmla="*/ 352425 w 600075"/>
                  <a:gd name="connsiteY14" fmla="*/ 59532 h 711994"/>
                  <a:gd name="connsiteX15" fmla="*/ 302418 w 600075"/>
                  <a:gd name="connsiteY15" fmla="*/ 50007 h 711994"/>
                  <a:gd name="connsiteX16" fmla="*/ 288131 w 600075"/>
                  <a:gd name="connsiteY16" fmla="*/ 45244 h 711994"/>
                  <a:gd name="connsiteX17" fmla="*/ 204787 w 600075"/>
                  <a:gd name="connsiteY17" fmla="*/ 40482 h 711994"/>
                  <a:gd name="connsiteX18" fmla="*/ 157162 w 600075"/>
                  <a:gd name="connsiteY18" fmla="*/ 42863 h 711994"/>
                  <a:gd name="connsiteX19" fmla="*/ 142875 w 600075"/>
                  <a:gd name="connsiteY19" fmla="*/ 50007 h 711994"/>
                  <a:gd name="connsiteX20" fmla="*/ 128587 w 600075"/>
                  <a:gd name="connsiteY20" fmla="*/ 54769 h 711994"/>
                  <a:gd name="connsiteX21" fmla="*/ 121443 w 600075"/>
                  <a:gd name="connsiteY21" fmla="*/ 59532 h 711994"/>
                  <a:gd name="connsiteX22" fmla="*/ 116681 w 600075"/>
                  <a:gd name="connsiteY22" fmla="*/ 66675 h 711994"/>
                  <a:gd name="connsiteX23" fmla="*/ 109537 w 600075"/>
                  <a:gd name="connsiteY23" fmla="*/ 69057 h 711994"/>
                  <a:gd name="connsiteX24" fmla="*/ 97631 w 600075"/>
                  <a:gd name="connsiteY24" fmla="*/ 71438 h 711994"/>
                  <a:gd name="connsiteX25" fmla="*/ 88106 w 600075"/>
                  <a:gd name="connsiteY25" fmla="*/ 73819 h 711994"/>
                  <a:gd name="connsiteX26" fmla="*/ 80962 w 600075"/>
                  <a:gd name="connsiteY26" fmla="*/ 78582 h 711994"/>
                  <a:gd name="connsiteX27" fmla="*/ 78581 w 600075"/>
                  <a:gd name="connsiteY27" fmla="*/ 95250 h 711994"/>
                  <a:gd name="connsiteX28" fmla="*/ 71437 w 600075"/>
                  <a:gd name="connsiteY28" fmla="*/ 109538 h 711994"/>
                  <a:gd name="connsiteX29" fmla="*/ 64293 w 600075"/>
                  <a:gd name="connsiteY29" fmla="*/ 111919 h 711994"/>
                  <a:gd name="connsiteX30" fmla="*/ 57150 w 600075"/>
                  <a:gd name="connsiteY30" fmla="*/ 126207 h 711994"/>
                  <a:gd name="connsiteX31" fmla="*/ 54768 w 600075"/>
                  <a:gd name="connsiteY31" fmla="*/ 133350 h 711994"/>
                  <a:gd name="connsiteX32" fmla="*/ 50006 w 600075"/>
                  <a:gd name="connsiteY32" fmla="*/ 140494 h 711994"/>
                  <a:gd name="connsiteX33" fmla="*/ 45243 w 600075"/>
                  <a:gd name="connsiteY33" fmla="*/ 154782 h 711994"/>
                  <a:gd name="connsiteX34" fmla="*/ 40481 w 600075"/>
                  <a:gd name="connsiteY34" fmla="*/ 164307 h 711994"/>
                  <a:gd name="connsiteX35" fmla="*/ 35718 w 600075"/>
                  <a:gd name="connsiteY35" fmla="*/ 188119 h 711994"/>
                  <a:gd name="connsiteX36" fmla="*/ 30956 w 600075"/>
                  <a:gd name="connsiteY36" fmla="*/ 207169 h 711994"/>
                  <a:gd name="connsiteX37" fmla="*/ 33337 w 600075"/>
                  <a:gd name="connsiteY37" fmla="*/ 228600 h 711994"/>
                  <a:gd name="connsiteX38" fmla="*/ 35718 w 600075"/>
                  <a:gd name="connsiteY38" fmla="*/ 235744 h 711994"/>
                  <a:gd name="connsiteX39" fmla="*/ 40481 w 600075"/>
                  <a:gd name="connsiteY39" fmla="*/ 273844 h 711994"/>
                  <a:gd name="connsiteX40" fmla="*/ 42862 w 600075"/>
                  <a:gd name="connsiteY40" fmla="*/ 297657 h 711994"/>
                  <a:gd name="connsiteX41" fmla="*/ 47625 w 600075"/>
                  <a:gd name="connsiteY41" fmla="*/ 311944 h 711994"/>
                  <a:gd name="connsiteX42" fmla="*/ 50006 w 600075"/>
                  <a:gd name="connsiteY42" fmla="*/ 426244 h 711994"/>
                  <a:gd name="connsiteX43" fmla="*/ 54768 w 600075"/>
                  <a:gd name="connsiteY43" fmla="*/ 473869 h 711994"/>
                  <a:gd name="connsiteX44" fmla="*/ 57150 w 600075"/>
                  <a:gd name="connsiteY44" fmla="*/ 481013 h 711994"/>
                  <a:gd name="connsiteX45" fmla="*/ 50006 w 600075"/>
                  <a:gd name="connsiteY45" fmla="*/ 511969 h 711994"/>
                  <a:gd name="connsiteX46" fmla="*/ 47625 w 600075"/>
                  <a:gd name="connsiteY46" fmla="*/ 519113 h 711994"/>
                  <a:gd name="connsiteX47" fmla="*/ 50006 w 600075"/>
                  <a:gd name="connsiteY47" fmla="*/ 566738 h 711994"/>
                  <a:gd name="connsiteX48" fmla="*/ 50006 w 600075"/>
                  <a:gd name="connsiteY48" fmla="*/ 602457 h 711994"/>
                  <a:gd name="connsiteX49" fmla="*/ 61912 w 600075"/>
                  <a:gd name="connsiteY49" fmla="*/ 614363 h 711994"/>
                  <a:gd name="connsiteX50" fmla="*/ 69056 w 600075"/>
                  <a:gd name="connsiteY50" fmla="*/ 621507 h 711994"/>
                  <a:gd name="connsiteX51" fmla="*/ 73818 w 600075"/>
                  <a:gd name="connsiteY51" fmla="*/ 628650 h 711994"/>
                  <a:gd name="connsiteX52" fmla="*/ 88106 w 600075"/>
                  <a:gd name="connsiteY52" fmla="*/ 633413 h 711994"/>
                  <a:gd name="connsiteX53" fmla="*/ 95250 w 600075"/>
                  <a:gd name="connsiteY53" fmla="*/ 638175 h 711994"/>
                  <a:gd name="connsiteX54" fmla="*/ 116681 w 600075"/>
                  <a:gd name="connsiteY54" fmla="*/ 645319 h 711994"/>
                  <a:gd name="connsiteX55" fmla="*/ 138112 w 600075"/>
                  <a:gd name="connsiteY55" fmla="*/ 652463 h 711994"/>
                  <a:gd name="connsiteX56" fmla="*/ 145256 w 600075"/>
                  <a:gd name="connsiteY56" fmla="*/ 654844 h 711994"/>
                  <a:gd name="connsiteX57" fmla="*/ 238125 w 600075"/>
                  <a:gd name="connsiteY57" fmla="*/ 657225 h 711994"/>
                  <a:gd name="connsiteX58" fmla="*/ 307181 w 600075"/>
                  <a:gd name="connsiteY58" fmla="*/ 657225 h 711994"/>
                  <a:gd name="connsiteX59" fmla="*/ 321468 w 600075"/>
                  <a:gd name="connsiteY59" fmla="*/ 652463 h 711994"/>
                  <a:gd name="connsiteX60" fmla="*/ 383381 w 600075"/>
                  <a:gd name="connsiteY60" fmla="*/ 650082 h 711994"/>
                  <a:gd name="connsiteX61" fmla="*/ 385762 w 600075"/>
                  <a:gd name="connsiteY61" fmla="*/ 642938 h 711994"/>
                  <a:gd name="connsiteX62" fmla="*/ 392906 w 600075"/>
                  <a:gd name="connsiteY62" fmla="*/ 640557 h 711994"/>
                  <a:gd name="connsiteX63" fmla="*/ 411956 w 600075"/>
                  <a:gd name="connsiteY63" fmla="*/ 638175 h 711994"/>
                  <a:gd name="connsiteX64" fmla="*/ 435768 w 600075"/>
                  <a:gd name="connsiteY64" fmla="*/ 628650 h 711994"/>
                  <a:gd name="connsiteX65" fmla="*/ 450056 w 600075"/>
                  <a:gd name="connsiteY65" fmla="*/ 614363 h 711994"/>
                  <a:gd name="connsiteX66" fmla="*/ 454818 w 600075"/>
                  <a:gd name="connsiteY66" fmla="*/ 607219 h 711994"/>
                  <a:gd name="connsiteX67" fmla="*/ 461962 w 600075"/>
                  <a:gd name="connsiteY67" fmla="*/ 602457 h 711994"/>
                  <a:gd name="connsiteX68" fmla="*/ 466725 w 600075"/>
                  <a:gd name="connsiteY68" fmla="*/ 595313 h 711994"/>
                  <a:gd name="connsiteX69" fmla="*/ 481012 w 600075"/>
                  <a:gd name="connsiteY69" fmla="*/ 590550 h 711994"/>
                  <a:gd name="connsiteX70" fmla="*/ 495300 w 600075"/>
                  <a:gd name="connsiteY70" fmla="*/ 583407 h 711994"/>
                  <a:gd name="connsiteX71" fmla="*/ 504825 w 600075"/>
                  <a:gd name="connsiteY71" fmla="*/ 578644 h 711994"/>
                  <a:gd name="connsiteX72" fmla="*/ 511968 w 600075"/>
                  <a:gd name="connsiteY72" fmla="*/ 573882 h 711994"/>
                  <a:gd name="connsiteX73" fmla="*/ 504825 w 600075"/>
                  <a:gd name="connsiteY73" fmla="*/ 576263 h 711994"/>
                  <a:gd name="connsiteX74" fmla="*/ 507206 w 600075"/>
                  <a:gd name="connsiteY74" fmla="*/ 550069 h 711994"/>
                  <a:gd name="connsiteX75" fmla="*/ 511968 w 600075"/>
                  <a:gd name="connsiteY75" fmla="*/ 535782 h 711994"/>
                  <a:gd name="connsiteX76" fmla="*/ 514350 w 600075"/>
                  <a:gd name="connsiteY76" fmla="*/ 523875 h 711994"/>
                  <a:gd name="connsiteX77" fmla="*/ 519112 w 600075"/>
                  <a:gd name="connsiteY77" fmla="*/ 504825 h 711994"/>
                  <a:gd name="connsiteX78" fmla="*/ 523875 w 600075"/>
                  <a:gd name="connsiteY78" fmla="*/ 495300 h 711994"/>
                  <a:gd name="connsiteX79" fmla="*/ 528637 w 600075"/>
                  <a:gd name="connsiteY79" fmla="*/ 476250 h 711994"/>
                  <a:gd name="connsiteX80" fmla="*/ 526256 w 600075"/>
                  <a:gd name="connsiteY80" fmla="*/ 440532 h 711994"/>
                  <a:gd name="connsiteX81" fmla="*/ 521493 w 600075"/>
                  <a:gd name="connsiteY81" fmla="*/ 426244 h 711994"/>
                  <a:gd name="connsiteX82" fmla="*/ 519112 w 600075"/>
                  <a:gd name="connsiteY82" fmla="*/ 414338 h 711994"/>
                  <a:gd name="connsiteX83" fmla="*/ 514350 w 600075"/>
                  <a:gd name="connsiteY83" fmla="*/ 347663 h 711994"/>
                  <a:gd name="connsiteX84" fmla="*/ 509587 w 600075"/>
                  <a:gd name="connsiteY84" fmla="*/ 333375 h 711994"/>
                  <a:gd name="connsiteX85" fmla="*/ 504825 w 600075"/>
                  <a:gd name="connsiteY85" fmla="*/ 316707 h 711994"/>
                  <a:gd name="connsiteX86" fmla="*/ 507206 w 600075"/>
                  <a:gd name="connsiteY86" fmla="*/ 302419 h 711994"/>
                  <a:gd name="connsiteX87" fmla="*/ 511968 w 600075"/>
                  <a:gd name="connsiteY87" fmla="*/ 295275 h 711994"/>
                  <a:gd name="connsiteX88" fmla="*/ 514350 w 600075"/>
                  <a:gd name="connsiteY88" fmla="*/ 278607 h 711994"/>
                  <a:gd name="connsiteX89" fmla="*/ 516731 w 600075"/>
                  <a:gd name="connsiteY89" fmla="*/ 271463 h 711994"/>
                  <a:gd name="connsiteX90" fmla="*/ 509587 w 600075"/>
                  <a:gd name="connsiteY90" fmla="*/ 269082 h 711994"/>
                  <a:gd name="connsiteX91" fmla="*/ 504825 w 600075"/>
                  <a:gd name="connsiteY91" fmla="*/ 254794 h 711994"/>
                  <a:gd name="connsiteX92" fmla="*/ 497681 w 600075"/>
                  <a:gd name="connsiteY92" fmla="*/ 240507 h 711994"/>
                  <a:gd name="connsiteX93" fmla="*/ 504825 w 600075"/>
                  <a:gd name="connsiteY93" fmla="*/ 185738 h 711994"/>
                  <a:gd name="connsiteX94" fmla="*/ 511968 w 600075"/>
                  <a:gd name="connsiteY94" fmla="*/ 178594 h 711994"/>
                  <a:gd name="connsiteX95" fmla="*/ 516731 w 600075"/>
                  <a:gd name="connsiteY95" fmla="*/ 171450 h 711994"/>
                  <a:gd name="connsiteX96" fmla="*/ 502443 w 600075"/>
                  <a:gd name="connsiteY96" fmla="*/ 185738 h 711994"/>
                  <a:gd name="connsiteX97" fmla="*/ 507206 w 600075"/>
                  <a:gd name="connsiteY97" fmla="*/ 166688 h 711994"/>
                  <a:gd name="connsiteX98" fmla="*/ 521493 w 600075"/>
                  <a:gd name="connsiteY98" fmla="*/ 159544 h 711994"/>
                  <a:gd name="connsiteX99" fmla="*/ 528637 w 600075"/>
                  <a:gd name="connsiteY99" fmla="*/ 154782 h 711994"/>
                  <a:gd name="connsiteX100" fmla="*/ 583406 w 600075"/>
                  <a:gd name="connsiteY100" fmla="*/ 157163 h 711994"/>
                  <a:gd name="connsiteX101" fmla="*/ 585787 w 600075"/>
                  <a:gd name="connsiteY101" fmla="*/ 164307 h 711994"/>
                  <a:gd name="connsiteX102" fmla="*/ 583406 w 600075"/>
                  <a:gd name="connsiteY102" fmla="*/ 195263 h 711994"/>
                  <a:gd name="connsiteX103" fmla="*/ 578643 w 600075"/>
                  <a:gd name="connsiteY103" fmla="*/ 261938 h 711994"/>
                  <a:gd name="connsiteX104" fmla="*/ 581025 w 600075"/>
                  <a:gd name="connsiteY104" fmla="*/ 292894 h 711994"/>
                  <a:gd name="connsiteX105" fmla="*/ 585787 w 600075"/>
                  <a:gd name="connsiteY105" fmla="*/ 307182 h 711994"/>
                  <a:gd name="connsiteX106" fmla="*/ 590550 w 600075"/>
                  <a:gd name="connsiteY106" fmla="*/ 347663 h 711994"/>
                  <a:gd name="connsiteX107" fmla="*/ 592931 w 600075"/>
                  <a:gd name="connsiteY107" fmla="*/ 354807 h 711994"/>
                  <a:gd name="connsiteX108" fmla="*/ 590550 w 600075"/>
                  <a:gd name="connsiteY108" fmla="*/ 378619 h 711994"/>
                  <a:gd name="connsiteX109" fmla="*/ 588168 w 600075"/>
                  <a:gd name="connsiteY109" fmla="*/ 385763 h 711994"/>
                  <a:gd name="connsiteX110" fmla="*/ 583406 w 600075"/>
                  <a:gd name="connsiteY110" fmla="*/ 433388 h 711994"/>
                  <a:gd name="connsiteX111" fmla="*/ 585787 w 600075"/>
                  <a:gd name="connsiteY111" fmla="*/ 492919 h 711994"/>
                  <a:gd name="connsiteX112" fmla="*/ 585787 w 600075"/>
                  <a:gd name="connsiteY112" fmla="*/ 576263 h 711994"/>
                  <a:gd name="connsiteX113" fmla="*/ 588168 w 600075"/>
                  <a:gd name="connsiteY113" fmla="*/ 611982 h 711994"/>
                  <a:gd name="connsiteX114" fmla="*/ 585787 w 600075"/>
                  <a:gd name="connsiteY114" fmla="*/ 690563 h 711994"/>
                  <a:gd name="connsiteX115" fmla="*/ 585787 w 600075"/>
                  <a:gd name="connsiteY115" fmla="*/ 711994 h 711994"/>
                  <a:gd name="connsiteX116" fmla="*/ 0 w 600075"/>
                  <a:gd name="connsiteY116" fmla="*/ 707232 h 711994"/>
                  <a:gd name="connsiteX117" fmla="*/ 4762 w 600075"/>
                  <a:gd name="connsiteY117" fmla="*/ 0 h 711994"/>
                  <a:gd name="connsiteX118" fmla="*/ 595312 w 600075"/>
                  <a:gd name="connsiteY118" fmla="*/ 9525 h 711994"/>
                  <a:gd name="connsiteX119" fmla="*/ 600075 w 600075"/>
                  <a:gd name="connsiteY119" fmla="*/ 102394 h 711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600075" h="711994">
                    <a:moveTo>
                      <a:pt x="600075" y="102394"/>
                    </a:moveTo>
                    <a:lnTo>
                      <a:pt x="600075" y="102394"/>
                    </a:lnTo>
                    <a:cubicBezTo>
                      <a:pt x="586581" y="101600"/>
                      <a:pt x="573043" y="101358"/>
                      <a:pt x="559593" y="100013"/>
                    </a:cubicBezTo>
                    <a:cubicBezTo>
                      <a:pt x="557096" y="99763"/>
                      <a:pt x="554911" y="98124"/>
                      <a:pt x="552450" y="97632"/>
                    </a:cubicBezTo>
                    <a:cubicBezTo>
                      <a:pt x="546946" y="96531"/>
                      <a:pt x="541329" y="96104"/>
                      <a:pt x="535781" y="95250"/>
                    </a:cubicBezTo>
                    <a:cubicBezTo>
                      <a:pt x="531009" y="94516"/>
                      <a:pt x="526297" y="93349"/>
                      <a:pt x="521493" y="92869"/>
                    </a:cubicBezTo>
                    <a:cubicBezTo>
                      <a:pt x="510408" y="91761"/>
                      <a:pt x="499268" y="91282"/>
                      <a:pt x="488156" y="90488"/>
                    </a:cubicBezTo>
                    <a:cubicBezTo>
                      <a:pt x="485775" y="88900"/>
                      <a:pt x="483748" y="86567"/>
                      <a:pt x="481012" y="85725"/>
                    </a:cubicBezTo>
                    <a:cubicBezTo>
                      <a:pt x="473275" y="83345"/>
                      <a:pt x="457200" y="80963"/>
                      <a:pt x="457200" y="80963"/>
                    </a:cubicBezTo>
                    <a:cubicBezTo>
                      <a:pt x="454819" y="79375"/>
                      <a:pt x="452385" y="77864"/>
                      <a:pt x="450056" y="76200"/>
                    </a:cubicBezTo>
                    <a:cubicBezTo>
                      <a:pt x="446827" y="73893"/>
                      <a:pt x="444261" y="70413"/>
                      <a:pt x="440531" y="69057"/>
                    </a:cubicBezTo>
                    <a:cubicBezTo>
                      <a:pt x="435256" y="67139"/>
                      <a:pt x="429418" y="67469"/>
                      <a:pt x="423862" y="66675"/>
                    </a:cubicBezTo>
                    <a:cubicBezTo>
                      <a:pt x="394550" y="69118"/>
                      <a:pt x="396024" y="70584"/>
                      <a:pt x="366712" y="66675"/>
                    </a:cubicBezTo>
                    <a:cubicBezTo>
                      <a:pt x="364224" y="66343"/>
                      <a:pt x="361949" y="65088"/>
                      <a:pt x="359568" y="64294"/>
                    </a:cubicBezTo>
                    <a:cubicBezTo>
                      <a:pt x="357187" y="62707"/>
                      <a:pt x="355040" y="60694"/>
                      <a:pt x="352425" y="59532"/>
                    </a:cubicBezTo>
                    <a:cubicBezTo>
                      <a:pt x="336706" y="52546"/>
                      <a:pt x="319212" y="51873"/>
                      <a:pt x="302418" y="50007"/>
                    </a:cubicBezTo>
                    <a:lnTo>
                      <a:pt x="288131" y="45244"/>
                    </a:lnTo>
                    <a:cubicBezTo>
                      <a:pt x="256885" y="34828"/>
                      <a:pt x="283431" y="42939"/>
                      <a:pt x="204787" y="40482"/>
                    </a:cubicBezTo>
                    <a:cubicBezTo>
                      <a:pt x="188912" y="41276"/>
                      <a:pt x="172997" y="41486"/>
                      <a:pt x="157162" y="42863"/>
                    </a:cubicBezTo>
                    <a:cubicBezTo>
                      <a:pt x="149060" y="43567"/>
                      <a:pt x="150103" y="46795"/>
                      <a:pt x="142875" y="50007"/>
                    </a:cubicBezTo>
                    <a:cubicBezTo>
                      <a:pt x="138287" y="52046"/>
                      <a:pt x="128587" y="54769"/>
                      <a:pt x="128587" y="54769"/>
                    </a:cubicBezTo>
                    <a:cubicBezTo>
                      <a:pt x="126206" y="56357"/>
                      <a:pt x="123467" y="57508"/>
                      <a:pt x="121443" y="59532"/>
                    </a:cubicBezTo>
                    <a:cubicBezTo>
                      <a:pt x="119420" y="61555"/>
                      <a:pt x="118916" y="64887"/>
                      <a:pt x="116681" y="66675"/>
                    </a:cubicBezTo>
                    <a:cubicBezTo>
                      <a:pt x="114721" y="68243"/>
                      <a:pt x="111972" y="68448"/>
                      <a:pt x="109537" y="69057"/>
                    </a:cubicBezTo>
                    <a:cubicBezTo>
                      <a:pt x="105611" y="70039"/>
                      <a:pt x="101582" y="70560"/>
                      <a:pt x="97631" y="71438"/>
                    </a:cubicBezTo>
                    <a:cubicBezTo>
                      <a:pt x="94436" y="72148"/>
                      <a:pt x="91281" y="73025"/>
                      <a:pt x="88106" y="73819"/>
                    </a:cubicBezTo>
                    <a:cubicBezTo>
                      <a:pt x="85725" y="75407"/>
                      <a:pt x="82124" y="75967"/>
                      <a:pt x="80962" y="78582"/>
                    </a:cubicBezTo>
                    <a:cubicBezTo>
                      <a:pt x="78683" y="83711"/>
                      <a:pt x="79682" y="89747"/>
                      <a:pt x="78581" y="95250"/>
                    </a:cubicBezTo>
                    <a:cubicBezTo>
                      <a:pt x="77759" y="99359"/>
                      <a:pt x="74783" y="106862"/>
                      <a:pt x="71437" y="109538"/>
                    </a:cubicBezTo>
                    <a:cubicBezTo>
                      <a:pt x="69477" y="111106"/>
                      <a:pt x="66674" y="111125"/>
                      <a:pt x="64293" y="111919"/>
                    </a:cubicBezTo>
                    <a:cubicBezTo>
                      <a:pt x="58312" y="129866"/>
                      <a:pt x="66377" y="107753"/>
                      <a:pt x="57150" y="126207"/>
                    </a:cubicBezTo>
                    <a:cubicBezTo>
                      <a:pt x="56027" y="128452"/>
                      <a:pt x="55891" y="131105"/>
                      <a:pt x="54768" y="133350"/>
                    </a:cubicBezTo>
                    <a:cubicBezTo>
                      <a:pt x="53488" y="135910"/>
                      <a:pt x="51168" y="137879"/>
                      <a:pt x="50006" y="140494"/>
                    </a:cubicBezTo>
                    <a:cubicBezTo>
                      <a:pt x="47967" y="145082"/>
                      <a:pt x="47488" y="150292"/>
                      <a:pt x="45243" y="154782"/>
                    </a:cubicBezTo>
                    <a:lnTo>
                      <a:pt x="40481" y="164307"/>
                    </a:lnTo>
                    <a:cubicBezTo>
                      <a:pt x="34646" y="205152"/>
                      <a:pt x="41261" y="165949"/>
                      <a:pt x="35718" y="188119"/>
                    </a:cubicBezTo>
                    <a:cubicBezTo>
                      <a:pt x="29967" y="211122"/>
                      <a:pt x="36402" y="190830"/>
                      <a:pt x="30956" y="207169"/>
                    </a:cubicBezTo>
                    <a:cubicBezTo>
                      <a:pt x="31750" y="214313"/>
                      <a:pt x="32155" y="221510"/>
                      <a:pt x="33337" y="228600"/>
                    </a:cubicBezTo>
                    <a:cubicBezTo>
                      <a:pt x="33750" y="231076"/>
                      <a:pt x="35407" y="233253"/>
                      <a:pt x="35718" y="235744"/>
                    </a:cubicBezTo>
                    <a:cubicBezTo>
                      <a:pt x="40866" y="276924"/>
                      <a:pt x="34204" y="255009"/>
                      <a:pt x="40481" y="273844"/>
                    </a:cubicBezTo>
                    <a:cubicBezTo>
                      <a:pt x="41275" y="281782"/>
                      <a:pt x="41392" y="289816"/>
                      <a:pt x="42862" y="297657"/>
                    </a:cubicBezTo>
                    <a:cubicBezTo>
                      <a:pt x="43787" y="302591"/>
                      <a:pt x="47625" y="311944"/>
                      <a:pt x="47625" y="311944"/>
                    </a:cubicBezTo>
                    <a:cubicBezTo>
                      <a:pt x="48419" y="350044"/>
                      <a:pt x="48777" y="388156"/>
                      <a:pt x="50006" y="426244"/>
                    </a:cubicBezTo>
                    <a:cubicBezTo>
                      <a:pt x="50432" y="439466"/>
                      <a:pt x="51552" y="459397"/>
                      <a:pt x="54768" y="473869"/>
                    </a:cubicBezTo>
                    <a:cubicBezTo>
                      <a:pt x="55313" y="476319"/>
                      <a:pt x="56356" y="478632"/>
                      <a:pt x="57150" y="481013"/>
                    </a:cubicBezTo>
                    <a:cubicBezTo>
                      <a:pt x="54058" y="502652"/>
                      <a:pt x="56543" y="492356"/>
                      <a:pt x="50006" y="511969"/>
                    </a:cubicBezTo>
                    <a:lnTo>
                      <a:pt x="47625" y="519113"/>
                    </a:lnTo>
                    <a:cubicBezTo>
                      <a:pt x="48419" y="534988"/>
                      <a:pt x="50006" y="550843"/>
                      <a:pt x="50006" y="566738"/>
                    </a:cubicBezTo>
                    <a:cubicBezTo>
                      <a:pt x="50006" y="583855"/>
                      <a:pt x="44648" y="588168"/>
                      <a:pt x="50006" y="602457"/>
                    </a:cubicBezTo>
                    <a:cubicBezTo>
                      <a:pt x="53180" y="610922"/>
                      <a:pt x="55563" y="609072"/>
                      <a:pt x="61912" y="614363"/>
                    </a:cubicBezTo>
                    <a:cubicBezTo>
                      <a:pt x="64499" y="616519"/>
                      <a:pt x="66900" y="618920"/>
                      <a:pt x="69056" y="621507"/>
                    </a:cubicBezTo>
                    <a:cubicBezTo>
                      <a:pt x="70888" y="623705"/>
                      <a:pt x="71391" y="627133"/>
                      <a:pt x="73818" y="628650"/>
                    </a:cubicBezTo>
                    <a:cubicBezTo>
                      <a:pt x="78075" y="631311"/>
                      <a:pt x="83929" y="630628"/>
                      <a:pt x="88106" y="633413"/>
                    </a:cubicBezTo>
                    <a:cubicBezTo>
                      <a:pt x="90487" y="635000"/>
                      <a:pt x="92635" y="637013"/>
                      <a:pt x="95250" y="638175"/>
                    </a:cubicBezTo>
                    <a:cubicBezTo>
                      <a:pt x="95264" y="638181"/>
                      <a:pt x="113102" y="644126"/>
                      <a:pt x="116681" y="645319"/>
                    </a:cubicBezTo>
                    <a:lnTo>
                      <a:pt x="138112" y="652463"/>
                    </a:lnTo>
                    <a:cubicBezTo>
                      <a:pt x="140493" y="653257"/>
                      <a:pt x="142747" y="654780"/>
                      <a:pt x="145256" y="654844"/>
                    </a:cubicBezTo>
                    <a:lnTo>
                      <a:pt x="238125" y="657225"/>
                    </a:lnTo>
                    <a:cubicBezTo>
                      <a:pt x="263847" y="665803"/>
                      <a:pt x="251096" y="662483"/>
                      <a:pt x="307181" y="657225"/>
                    </a:cubicBezTo>
                    <a:cubicBezTo>
                      <a:pt x="312179" y="656756"/>
                      <a:pt x="316452" y="652656"/>
                      <a:pt x="321468" y="652463"/>
                    </a:cubicBezTo>
                    <a:lnTo>
                      <a:pt x="383381" y="650082"/>
                    </a:lnTo>
                    <a:cubicBezTo>
                      <a:pt x="384175" y="647701"/>
                      <a:pt x="383987" y="644713"/>
                      <a:pt x="385762" y="642938"/>
                    </a:cubicBezTo>
                    <a:cubicBezTo>
                      <a:pt x="387537" y="641163"/>
                      <a:pt x="390436" y="641006"/>
                      <a:pt x="392906" y="640557"/>
                    </a:cubicBezTo>
                    <a:cubicBezTo>
                      <a:pt x="399202" y="639412"/>
                      <a:pt x="405606" y="638969"/>
                      <a:pt x="411956" y="638175"/>
                    </a:cubicBezTo>
                    <a:cubicBezTo>
                      <a:pt x="416873" y="636536"/>
                      <a:pt x="430760" y="632656"/>
                      <a:pt x="435768" y="628650"/>
                    </a:cubicBezTo>
                    <a:cubicBezTo>
                      <a:pt x="441027" y="624443"/>
                      <a:pt x="446320" y="619967"/>
                      <a:pt x="450056" y="614363"/>
                    </a:cubicBezTo>
                    <a:cubicBezTo>
                      <a:pt x="451643" y="611982"/>
                      <a:pt x="452794" y="609243"/>
                      <a:pt x="454818" y="607219"/>
                    </a:cubicBezTo>
                    <a:cubicBezTo>
                      <a:pt x="456842" y="605195"/>
                      <a:pt x="459581" y="604044"/>
                      <a:pt x="461962" y="602457"/>
                    </a:cubicBezTo>
                    <a:cubicBezTo>
                      <a:pt x="463550" y="600076"/>
                      <a:pt x="464298" y="596830"/>
                      <a:pt x="466725" y="595313"/>
                    </a:cubicBezTo>
                    <a:cubicBezTo>
                      <a:pt x="470982" y="592652"/>
                      <a:pt x="476835" y="593334"/>
                      <a:pt x="481012" y="590550"/>
                    </a:cubicBezTo>
                    <a:cubicBezTo>
                      <a:pt x="494745" y="581396"/>
                      <a:pt x="481493" y="589324"/>
                      <a:pt x="495300" y="583407"/>
                    </a:cubicBezTo>
                    <a:cubicBezTo>
                      <a:pt x="498563" y="582009"/>
                      <a:pt x="501743" y="580405"/>
                      <a:pt x="504825" y="578644"/>
                    </a:cubicBezTo>
                    <a:cubicBezTo>
                      <a:pt x="507310" y="577224"/>
                      <a:pt x="511968" y="576744"/>
                      <a:pt x="511968" y="573882"/>
                    </a:cubicBezTo>
                    <a:cubicBezTo>
                      <a:pt x="511968" y="571372"/>
                      <a:pt x="507206" y="575469"/>
                      <a:pt x="504825" y="576263"/>
                    </a:cubicBezTo>
                    <a:cubicBezTo>
                      <a:pt x="505619" y="567532"/>
                      <a:pt x="505683" y="558703"/>
                      <a:pt x="507206" y="550069"/>
                    </a:cubicBezTo>
                    <a:cubicBezTo>
                      <a:pt x="508078" y="545125"/>
                      <a:pt x="510983" y="540704"/>
                      <a:pt x="511968" y="535782"/>
                    </a:cubicBezTo>
                    <a:cubicBezTo>
                      <a:pt x="512762" y="531813"/>
                      <a:pt x="513440" y="527819"/>
                      <a:pt x="514350" y="523875"/>
                    </a:cubicBezTo>
                    <a:cubicBezTo>
                      <a:pt x="515822" y="517497"/>
                      <a:pt x="516185" y="510679"/>
                      <a:pt x="519112" y="504825"/>
                    </a:cubicBezTo>
                    <a:cubicBezTo>
                      <a:pt x="520700" y="501650"/>
                      <a:pt x="522477" y="498563"/>
                      <a:pt x="523875" y="495300"/>
                    </a:cubicBezTo>
                    <a:cubicBezTo>
                      <a:pt x="526621" y="488894"/>
                      <a:pt x="527240" y="483238"/>
                      <a:pt x="528637" y="476250"/>
                    </a:cubicBezTo>
                    <a:cubicBezTo>
                      <a:pt x="527843" y="464344"/>
                      <a:pt x="527944" y="452344"/>
                      <a:pt x="526256" y="440532"/>
                    </a:cubicBezTo>
                    <a:cubicBezTo>
                      <a:pt x="525546" y="435562"/>
                      <a:pt x="522477" y="431167"/>
                      <a:pt x="521493" y="426244"/>
                    </a:cubicBezTo>
                    <a:lnTo>
                      <a:pt x="519112" y="414338"/>
                    </a:lnTo>
                    <a:cubicBezTo>
                      <a:pt x="518784" y="408105"/>
                      <a:pt x="517242" y="362121"/>
                      <a:pt x="514350" y="347663"/>
                    </a:cubicBezTo>
                    <a:cubicBezTo>
                      <a:pt x="513365" y="342740"/>
                      <a:pt x="510804" y="338245"/>
                      <a:pt x="509587" y="333375"/>
                    </a:cubicBezTo>
                    <a:cubicBezTo>
                      <a:pt x="506597" y="321415"/>
                      <a:pt x="508241" y="326955"/>
                      <a:pt x="504825" y="316707"/>
                    </a:cubicBezTo>
                    <a:cubicBezTo>
                      <a:pt x="505619" y="311944"/>
                      <a:pt x="505679" y="307000"/>
                      <a:pt x="507206" y="302419"/>
                    </a:cubicBezTo>
                    <a:cubicBezTo>
                      <a:pt x="508111" y="299704"/>
                      <a:pt x="511146" y="298016"/>
                      <a:pt x="511968" y="295275"/>
                    </a:cubicBezTo>
                    <a:cubicBezTo>
                      <a:pt x="513581" y="289899"/>
                      <a:pt x="513249" y="284110"/>
                      <a:pt x="514350" y="278607"/>
                    </a:cubicBezTo>
                    <a:cubicBezTo>
                      <a:pt x="514842" y="276146"/>
                      <a:pt x="515937" y="273844"/>
                      <a:pt x="516731" y="271463"/>
                    </a:cubicBezTo>
                    <a:cubicBezTo>
                      <a:pt x="514350" y="270669"/>
                      <a:pt x="511046" y="271125"/>
                      <a:pt x="509587" y="269082"/>
                    </a:cubicBezTo>
                    <a:cubicBezTo>
                      <a:pt x="506669" y="264997"/>
                      <a:pt x="506413" y="259557"/>
                      <a:pt x="504825" y="254794"/>
                    </a:cubicBezTo>
                    <a:cubicBezTo>
                      <a:pt x="501540" y="244938"/>
                      <a:pt x="503833" y="249735"/>
                      <a:pt x="497681" y="240507"/>
                    </a:cubicBezTo>
                    <a:cubicBezTo>
                      <a:pt x="500062" y="222251"/>
                      <a:pt x="500685" y="203678"/>
                      <a:pt x="504825" y="185738"/>
                    </a:cubicBezTo>
                    <a:cubicBezTo>
                      <a:pt x="505582" y="182457"/>
                      <a:pt x="509812" y="181181"/>
                      <a:pt x="511968" y="178594"/>
                    </a:cubicBezTo>
                    <a:cubicBezTo>
                      <a:pt x="513800" y="176395"/>
                      <a:pt x="518755" y="169426"/>
                      <a:pt x="516731" y="171450"/>
                    </a:cubicBezTo>
                    <a:cubicBezTo>
                      <a:pt x="499008" y="189173"/>
                      <a:pt x="519279" y="174513"/>
                      <a:pt x="502443" y="185738"/>
                    </a:cubicBezTo>
                    <a:cubicBezTo>
                      <a:pt x="504031" y="179388"/>
                      <a:pt x="504279" y="172542"/>
                      <a:pt x="507206" y="166688"/>
                    </a:cubicBezTo>
                    <a:cubicBezTo>
                      <a:pt x="509481" y="162138"/>
                      <a:pt x="517736" y="161423"/>
                      <a:pt x="521493" y="159544"/>
                    </a:cubicBezTo>
                    <a:cubicBezTo>
                      <a:pt x="524053" y="158264"/>
                      <a:pt x="526256" y="156369"/>
                      <a:pt x="528637" y="154782"/>
                    </a:cubicBezTo>
                    <a:cubicBezTo>
                      <a:pt x="546893" y="155576"/>
                      <a:pt x="565381" y="154159"/>
                      <a:pt x="583406" y="157163"/>
                    </a:cubicBezTo>
                    <a:cubicBezTo>
                      <a:pt x="585882" y="157576"/>
                      <a:pt x="585787" y="161797"/>
                      <a:pt x="585787" y="164307"/>
                    </a:cubicBezTo>
                    <a:cubicBezTo>
                      <a:pt x="585787" y="174656"/>
                      <a:pt x="583996" y="184931"/>
                      <a:pt x="583406" y="195263"/>
                    </a:cubicBezTo>
                    <a:cubicBezTo>
                      <a:pt x="579788" y="258575"/>
                      <a:pt x="584181" y="228722"/>
                      <a:pt x="578643" y="261938"/>
                    </a:cubicBezTo>
                    <a:cubicBezTo>
                      <a:pt x="579437" y="272257"/>
                      <a:pt x="579411" y="282671"/>
                      <a:pt x="581025" y="292894"/>
                    </a:cubicBezTo>
                    <a:cubicBezTo>
                      <a:pt x="581808" y="297853"/>
                      <a:pt x="585787" y="307182"/>
                      <a:pt x="585787" y="307182"/>
                    </a:cubicBezTo>
                    <a:cubicBezTo>
                      <a:pt x="586733" y="316643"/>
                      <a:pt x="588442" y="337125"/>
                      <a:pt x="590550" y="347663"/>
                    </a:cubicBezTo>
                    <a:cubicBezTo>
                      <a:pt x="591042" y="350124"/>
                      <a:pt x="592137" y="352426"/>
                      <a:pt x="592931" y="354807"/>
                    </a:cubicBezTo>
                    <a:cubicBezTo>
                      <a:pt x="592137" y="362744"/>
                      <a:pt x="591763" y="370735"/>
                      <a:pt x="590550" y="378619"/>
                    </a:cubicBezTo>
                    <a:cubicBezTo>
                      <a:pt x="590168" y="381100"/>
                      <a:pt x="588581" y="383287"/>
                      <a:pt x="588168" y="385763"/>
                    </a:cubicBezTo>
                    <a:cubicBezTo>
                      <a:pt x="586829" y="393799"/>
                      <a:pt x="583986" y="427004"/>
                      <a:pt x="583406" y="433388"/>
                    </a:cubicBezTo>
                    <a:cubicBezTo>
                      <a:pt x="584200" y="453232"/>
                      <a:pt x="585787" y="473059"/>
                      <a:pt x="585787" y="492919"/>
                    </a:cubicBezTo>
                    <a:cubicBezTo>
                      <a:pt x="585787" y="579007"/>
                      <a:pt x="575128" y="544281"/>
                      <a:pt x="585787" y="576263"/>
                    </a:cubicBezTo>
                    <a:cubicBezTo>
                      <a:pt x="586581" y="588169"/>
                      <a:pt x="588168" y="600049"/>
                      <a:pt x="588168" y="611982"/>
                    </a:cubicBezTo>
                    <a:cubicBezTo>
                      <a:pt x="588168" y="638188"/>
                      <a:pt x="586411" y="664365"/>
                      <a:pt x="585787" y="690563"/>
                    </a:cubicBezTo>
                    <a:cubicBezTo>
                      <a:pt x="585617" y="697705"/>
                      <a:pt x="585787" y="704850"/>
                      <a:pt x="585787" y="711994"/>
                    </a:cubicBezTo>
                    <a:lnTo>
                      <a:pt x="0" y="707232"/>
                    </a:lnTo>
                    <a:cubicBezTo>
                      <a:pt x="1587" y="471488"/>
                      <a:pt x="3175" y="235744"/>
                      <a:pt x="4762" y="0"/>
                    </a:cubicBezTo>
                    <a:lnTo>
                      <a:pt x="595312" y="9525"/>
                    </a:lnTo>
                    <a:lnTo>
                      <a:pt x="600075" y="10239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1" name="Freeform 110"/>
            <p:cNvSpPr/>
            <p:nvPr/>
          </p:nvSpPr>
          <p:spPr>
            <a:xfrm>
              <a:off x="5626894" y="4283869"/>
              <a:ext cx="639003" cy="495491"/>
            </a:xfrm>
            <a:custGeom>
              <a:avLst/>
              <a:gdLst>
                <a:gd name="connsiteX0" fmla="*/ 626269 w 639003"/>
                <a:gd name="connsiteY0" fmla="*/ 111919 h 495491"/>
                <a:gd name="connsiteX1" fmla="*/ 626269 w 639003"/>
                <a:gd name="connsiteY1" fmla="*/ 111919 h 495491"/>
                <a:gd name="connsiteX2" fmla="*/ 614362 w 639003"/>
                <a:gd name="connsiteY2" fmla="*/ 95250 h 495491"/>
                <a:gd name="connsiteX3" fmla="*/ 611981 w 639003"/>
                <a:gd name="connsiteY3" fmla="*/ 88106 h 495491"/>
                <a:gd name="connsiteX4" fmla="*/ 604837 w 639003"/>
                <a:gd name="connsiteY4" fmla="*/ 85725 h 495491"/>
                <a:gd name="connsiteX5" fmla="*/ 597694 w 639003"/>
                <a:gd name="connsiteY5" fmla="*/ 80962 h 495491"/>
                <a:gd name="connsiteX6" fmla="*/ 583406 w 639003"/>
                <a:gd name="connsiteY6" fmla="*/ 73819 h 495491"/>
                <a:gd name="connsiteX7" fmla="*/ 578644 w 639003"/>
                <a:gd name="connsiteY7" fmla="*/ 54769 h 495491"/>
                <a:gd name="connsiteX8" fmla="*/ 571500 w 639003"/>
                <a:gd name="connsiteY8" fmla="*/ 47625 h 495491"/>
                <a:gd name="connsiteX9" fmla="*/ 564356 w 639003"/>
                <a:gd name="connsiteY9" fmla="*/ 45244 h 495491"/>
                <a:gd name="connsiteX10" fmla="*/ 545306 w 639003"/>
                <a:gd name="connsiteY10" fmla="*/ 47625 h 495491"/>
                <a:gd name="connsiteX11" fmla="*/ 538162 w 639003"/>
                <a:gd name="connsiteY11" fmla="*/ 50006 h 495491"/>
                <a:gd name="connsiteX12" fmla="*/ 523875 w 639003"/>
                <a:gd name="connsiteY12" fmla="*/ 45244 h 495491"/>
                <a:gd name="connsiteX13" fmla="*/ 516731 w 639003"/>
                <a:gd name="connsiteY13" fmla="*/ 40481 h 495491"/>
                <a:gd name="connsiteX14" fmla="*/ 495300 w 639003"/>
                <a:gd name="connsiteY14" fmla="*/ 30956 h 495491"/>
                <a:gd name="connsiteX15" fmla="*/ 481012 w 639003"/>
                <a:gd name="connsiteY15" fmla="*/ 26194 h 495491"/>
                <a:gd name="connsiteX16" fmla="*/ 471487 w 639003"/>
                <a:gd name="connsiteY16" fmla="*/ 23812 h 495491"/>
                <a:gd name="connsiteX17" fmla="*/ 454819 w 639003"/>
                <a:gd name="connsiteY17" fmla="*/ 19050 h 495491"/>
                <a:gd name="connsiteX18" fmla="*/ 445294 w 639003"/>
                <a:gd name="connsiteY18" fmla="*/ 21431 h 495491"/>
                <a:gd name="connsiteX19" fmla="*/ 438150 w 639003"/>
                <a:gd name="connsiteY19" fmla="*/ 26194 h 495491"/>
                <a:gd name="connsiteX20" fmla="*/ 414337 w 639003"/>
                <a:gd name="connsiteY20" fmla="*/ 33337 h 495491"/>
                <a:gd name="connsiteX21" fmla="*/ 383381 w 639003"/>
                <a:gd name="connsiteY21" fmla="*/ 35719 h 495491"/>
                <a:gd name="connsiteX22" fmla="*/ 376237 w 639003"/>
                <a:gd name="connsiteY22" fmla="*/ 38100 h 495491"/>
                <a:gd name="connsiteX23" fmla="*/ 359569 w 639003"/>
                <a:gd name="connsiteY23" fmla="*/ 30956 h 495491"/>
                <a:gd name="connsiteX24" fmla="*/ 342900 w 639003"/>
                <a:gd name="connsiteY24" fmla="*/ 9525 h 495491"/>
                <a:gd name="connsiteX25" fmla="*/ 335756 w 639003"/>
                <a:gd name="connsiteY25" fmla="*/ 4762 h 495491"/>
                <a:gd name="connsiteX26" fmla="*/ 321469 w 639003"/>
                <a:gd name="connsiteY26" fmla="*/ 0 h 495491"/>
                <a:gd name="connsiteX27" fmla="*/ 302419 w 639003"/>
                <a:gd name="connsiteY27" fmla="*/ 2381 h 495491"/>
                <a:gd name="connsiteX28" fmla="*/ 292894 w 639003"/>
                <a:gd name="connsiteY28" fmla="*/ 7144 h 495491"/>
                <a:gd name="connsiteX29" fmla="*/ 271462 w 639003"/>
                <a:gd name="connsiteY29" fmla="*/ 9525 h 495491"/>
                <a:gd name="connsiteX30" fmla="*/ 242887 w 639003"/>
                <a:gd name="connsiteY30" fmla="*/ 9525 h 495491"/>
                <a:gd name="connsiteX31" fmla="*/ 235744 w 639003"/>
                <a:gd name="connsiteY31" fmla="*/ 4762 h 495491"/>
                <a:gd name="connsiteX32" fmla="*/ 228600 w 639003"/>
                <a:gd name="connsiteY32" fmla="*/ 2381 h 495491"/>
                <a:gd name="connsiteX33" fmla="*/ 214312 w 639003"/>
                <a:gd name="connsiteY33" fmla="*/ 11906 h 495491"/>
                <a:gd name="connsiteX34" fmla="*/ 200025 w 639003"/>
                <a:gd name="connsiteY34" fmla="*/ 19050 h 495491"/>
                <a:gd name="connsiteX35" fmla="*/ 150019 w 639003"/>
                <a:gd name="connsiteY35" fmla="*/ 23812 h 495491"/>
                <a:gd name="connsiteX36" fmla="*/ 142875 w 639003"/>
                <a:gd name="connsiteY36" fmla="*/ 28575 h 495491"/>
                <a:gd name="connsiteX37" fmla="*/ 128587 w 639003"/>
                <a:gd name="connsiteY37" fmla="*/ 42862 h 495491"/>
                <a:gd name="connsiteX38" fmla="*/ 119062 w 639003"/>
                <a:gd name="connsiteY38" fmla="*/ 57150 h 495491"/>
                <a:gd name="connsiteX39" fmla="*/ 109537 w 639003"/>
                <a:gd name="connsiteY39" fmla="*/ 54769 h 495491"/>
                <a:gd name="connsiteX40" fmla="*/ 95250 w 639003"/>
                <a:gd name="connsiteY40" fmla="*/ 50006 h 495491"/>
                <a:gd name="connsiteX41" fmla="*/ 88106 w 639003"/>
                <a:gd name="connsiteY41" fmla="*/ 47625 h 495491"/>
                <a:gd name="connsiteX42" fmla="*/ 61912 w 639003"/>
                <a:gd name="connsiteY42" fmla="*/ 50006 h 495491"/>
                <a:gd name="connsiteX43" fmla="*/ 47625 w 639003"/>
                <a:gd name="connsiteY43" fmla="*/ 66675 h 495491"/>
                <a:gd name="connsiteX44" fmla="*/ 45244 w 639003"/>
                <a:gd name="connsiteY44" fmla="*/ 73819 h 495491"/>
                <a:gd name="connsiteX45" fmla="*/ 38100 w 639003"/>
                <a:gd name="connsiteY45" fmla="*/ 76200 h 495491"/>
                <a:gd name="connsiteX46" fmla="*/ 33337 w 639003"/>
                <a:gd name="connsiteY46" fmla="*/ 83344 h 495491"/>
                <a:gd name="connsiteX47" fmla="*/ 26194 w 639003"/>
                <a:gd name="connsiteY47" fmla="*/ 88106 h 495491"/>
                <a:gd name="connsiteX48" fmla="*/ 23812 w 639003"/>
                <a:gd name="connsiteY48" fmla="*/ 95250 h 495491"/>
                <a:gd name="connsiteX49" fmla="*/ 26194 w 639003"/>
                <a:gd name="connsiteY49" fmla="*/ 119062 h 495491"/>
                <a:gd name="connsiteX50" fmla="*/ 35719 w 639003"/>
                <a:gd name="connsiteY50" fmla="*/ 133350 h 495491"/>
                <a:gd name="connsiteX51" fmla="*/ 35719 w 639003"/>
                <a:gd name="connsiteY51" fmla="*/ 195262 h 495491"/>
                <a:gd name="connsiteX52" fmla="*/ 28575 w 639003"/>
                <a:gd name="connsiteY52" fmla="*/ 209550 h 495491"/>
                <a:gd name="connsiteX53" fmla="*/ 26194 w 639003"/>
                <a:gd name="connsiteY53" fmla="*/ 216694 h 495491"/>
                <a:gd name="connsiteX54" fmla="*/ 26194 w 639003"/>
                <a:gd name="connsiteY54" fmla="*/ 250031 h 495491"/>
                <a:gd name="connsiteX55" fmla="*/ 21431 w 639003"/>
                <a:gd name="connsiteY55" fmla="*/ 257175 h 495491"/>
                <a:gd name="connsiteX56" fmla="*/ 16669 w 639003"/>
                <a:gd name="connsiteY56" fmla="*/ 278606 h 495491"/>
                <a:gd name="connsiteX57" fmla="*/ 9525 w 639003"/>
                <a:gd name="connsiteY57" fmla="*/ 285750 h 495491"/>
                <a:gd name="connsiteX58" fmla="*/ 2381 w 639003"/>
                <a:gd name="connsiteY58" fmla="*/ 300037 h 495491"/>
                <a:gd name="connsiteX59" fmla="*/ 0 w 639003"/>
                <a:gd name="connsiteY59" fmla="*/ 307181 h 495491"/>
                <a:gd name="connsiteX60" fmla="*/ 19050 w 639003"/>
                <a:gd name="connsiteY60" fmla="*/ 309562 h 495491"/>
                <a:gd name="connsiteX61" fmla="*/ 21431 w 639003"/>
                <a:gd name="connsiteY61" fmla="*/ 316706 h 495491"/>
                <a:gd name="connsiteX62" fmla="*/ 28575 w 639003"/>
                <a:gd name="connsiteY62" fmla="*/ 321469 h 495491"/>
                <a:gd name="connsiteX63" fmla="*/ 35719 w 639003"/>
                <a:gd name="connsiteY63" fmla="*/ 335756 h 495491"/>
                <a:gd name="connsiteX64" fmla="*/ 40481 w 639003"/>
                <a:gd name="connsiteY64" fmla="*/ 354806 h 495491"/>
                <a:gd name="connsiteX65" fmla="*/ 47625 w 639003"/>
                <a:gd name="connsiteY65" fmla="*/ 359569 h 495491"/>
                <a:gd name="connsiteX66" fmla="*/ 59531 w 639003"/>
                <a:gd name="connsiteY66" fmla="*/ 371475 h 495491"/>
                <a:gd name="connsiteX67" fmla="*/ 69056 w 639003"/>
                <a:gd name="connsiteY67" fmla="*/ 378619 h 495491"/>
                <a:gd name="connsiteX68" fmla="*/ 83344 w 639003"/>
                <a:gd name="connsiteY68" fmla="*/ 383381 h 495491"/>
                <a:gd name="connsiteX69" fmla="*/ 90487 w 639003"/>
                <a:gd name="connsiteY69" fmla="*/ 385762 h 495491"/>
                <a:gd name="connsiteX70" fmla="*/ 107156 w 639003"/>
                <a:gd name="connsiteY70" fmla="*/ 397669 h 495491"/>
                <a:gd name="connsiteX71" fmla="*/ 109537 w 639003"/>
                <a:gd name="connsiteY71" fmla="*/ 404812 h 495491"/>
                <a:gd name="connsiteX72" fmla="*/ 128587 w 639003"/>
                <a:gd name="connsiteY72" fmla="*/ 407194 h 495491"/>
                <a:gd name="connsiteX73" fmla="*/ 133350 w 639003"/>
                <a:gd name="connsiteY73" fmla="*/ 423862 h 495491"/>
                <a:gd name="connsiteX74" fmla="*/ 140494 w 639003"/>
                <a:gd name="connsiteY74" fmla="*/ 431006 h 495491"/>
                <a:gd name="connsiteX75" fmla="*/ 145256 w 639003"/>
                <a:gd name="connsiteY75" fmla="*/ 438150 h 495491"/>
                <a:gd name="connsiteX76" fmla="*/ 154781 w 639003"/>
                <a:gd name="connsiteY76" fmla="*/ 440531 h 495491"/>
                <a:gd name="connsiteX77" fmla="*/ 204787 w 639003"/>
                <a:gd name="connsiteY77" fmla="*/ 442912 h 495491"/>
                <a:gd name="connsiteX78" fmla="*/ 211931 w 639003"/>
                <a:gd name="connsiteY78" fmla="*/ 445294 h 495491"/>
                <a:gd name="connsiteX79" fmla="*/ 226219 w 639003"/>
                <a:gd name="connsiteY79" fmla="*/ 454819 h 495491"/>
                <a:gd name="connsiteX80" fmla="*/ 240506 w 639003"/>
                <a:gd name="connsiteY80" fmla="*/ 461962 h 495491"/>
                <a:gd name="connsiteX81" fmla="*/ 259556 w 639003"/>
                <a:gd name="connsiteY81" fmla="*/ 471487 h 495491"/>
                <a:gd name="connsiteX82" fmla="*/ 266700 w 639003"/>
                <a:gd name="connsiteY82" fmla="*/ 473869 h 495491"/>
                <a:gd name="connsiteX83" fmla="*/ 314325 w 639003"/>
                <a:gd name="connsiteY83" fmla="*/ 476250 h 495491"/>
                <a:gd name="connsiteX84" fmla="*/ 316706 w 639003"/>
                <a:gd name="connsiteY84" fmla="*/ 492919 h 495491"/>
                <a:gd name="connsiteX85" fmla="*/ 326231 w 639003"/>
                <a:gd name="connsiteY85" fmla="*/ 495300 h 495491"/>
                <a:gd name="connsiteX86" fmla="*/ 335756 w 639003"/>
                <a:gd name="connsiteY86" fmla="*/ 490537 h 495491"/>
                <a:gd name="connsiteX87" fmla="*/ 342900 w 639003"/>
                <a:gd name="connsiteY87" fmla="*/ 488156 h 495491"/>
                <a:gd name="connsiteX88" fmla="*/ 350044 w 639003"/>
                <a:gd name="connsiteY88" fmla="*/ 490537 h 495491"/>
                <a:gd name="connsiteX89" fmla="*/ 366712 w 639003"/>
                <a:gd name="connsiteY89" fmla="*/ 481012 h 495491"/>
                <a:gd name="connsiteX90" fmla="*/ 376237 w 639003"/>
                <a:gd name="connsiteY90" fmla="*/ 478631 h 495491"/>
                <a:gd name="connsiteX91" fmla="*/ 383381 w 639003"/>
                <a:gd name="connsiteY91" fmla="*/ 476250 h 495491"/>
                <a:gd name="connsiteX92" fmla="*/ 414337 w 639003"/>
                <a:gd name="connsiteY92" fmla="*/ 473869 h 495491"/>
                <a:gd name="connsiteX93" fmla="*/ 450056 w 639003"/>
                <a:gd name="connsiteY93" fmla="*/ 464344 h 495491"/>
                <a:gd name="connsiteX94" fmla="*/ 466725 w 639003"/>
                <a:gd name="connsiteY94" fmla="*/ 459581 h 495491"/>
                <a:gd name="connsiteX95" fmla="*/ 490537 w 639003"/>
                <a:gd name="connsiteY95" fmla="*/ 461962 h 495491"/>
                <a:gd name="connsiteX96" fmla="*/ 497681 w 639003"/>
                <a:gd name="connsiteY96" fmla="*/ 464344 h 495491"/>
                <a:gd name="connsiteX97" fmla="*/ 545306 w 639003"/>
                <a:gd name="connsiteY97" fmla="*/ 461962 h 495491"/>
                <a:gd name="connsiteX98" fmla="*/ 559594 w 639003"/>
                <a:gd name="connsiteY98" fmla="*/ 459581 h 495491"/>
                <a:gd name="connsiteX99" fmla="*/ 569119 w 639003"/>
                <a:gd name="connsiteY99" fmla="*/ 421481 h 495491"/>
                <a:gd name="connsiteX100" fmla="*/ 573881 w 639003"/>
                <a:gd name="connsiteY100" fmla="*/ 407194 h 495491"/>
                <a:gd name="connsiteX101" fmla="*/ 576262 w 639003"/>
                <a:gd name="connsiteY101" fmla="*/ 400050 h 495491"/>
                <a:gd name="connsiteX102" fmla="*/ 573881 w 639003"/>
                <a:gd name="connsiteY102" fmla="*/ 381000 h 495491"/>
                <a:gd name="connsiteX103" fmla="*/ 566737 w 639003"/>
                <a:gd name="connsiteY103" fmla="*/ 373856 h 495491"/>
                <a:gd name="connsiteX104" fmla="*/ 561975 w 639003"/>
                <a:gd name="connsiteY104" fmla="*/ 366712 h 495491"/>
                <a:gd name="connsiteX105" fmla="*/ 573881 w 639003"/>
                <a:gd name="connsiteY105" fmla="*/ 350044 h 495491"/>
                <a:gd name="connsiteX106" fmla="*/ 585787 w 639003"/>
                <a:gd name="connsiteY106" fmla="*/ 338137 h 495491"/>
                <a:gd name="connsiteX107" fmla="*/ 588169 w 639003"/>
                <a:gd name="connsiteY107" fmla="*/ 328612 h 495491"/>
                <a:gd name="connsiteX108" fmla="*/ 590550 w 639003"/>
                <a:gd name="connsiteY108" fmla="*/ 297656 h 495491"/>
                <a:gd name="connsiteX109" fmla="*/ 597694 w 639003"/>
                <a:gd name="connsiteY109" fmla="*/ 288131 h 495491"/>
                <a:gd name="connsiteX110" fmla="*/ 611981 w 639003"/>
                <a:gd name="connsiteY110" fmla="*/ 276225 h 495491"/>
                <a:gd name="connsiteX111" fmla="*/ 604837 w 639003"/>
                <a:gd name="connsiteY111" fmla="*/ 273844 h 495491"/>
                <a:gd name="connsiteX112" fmla="*/ 571500 w 639003"/>
                <a:gd name="connsiteY112" fmla="*/ 269081 h 495491"/>
                <a:gd name="connsiteX113" fmla="*/ 573881 w 639003"/>
                <a:gd name="connsiteY113" fmla="*/ 257175 h 495491"/>
                <a:gd name="connsiteX114" fmla="*/ 576262 w 639003"/>
                <a:gd name="connsiteY114" fmla="*/ 250031 h 495491"/>
                <a:gd name="connsiteX115" fmla="*/ 588169 w 639003"/>
                <a:gd name="connsiteY115" fmla="*/ 242887 h 495491"/>
                <a:gd name="connsiteX116" fmla="*/ 597694 w 639003"/>
                <a:gd name="connsiteY116" fmla="*/ 230981 h 495491"/>
                <a:gd name="connsiteX117" fmla="*/ 604837 w 639003"/>
                <a:gd name="connsiteY117" fmla="*/ 223837 h 495491"/>
                <a:gd name="connsiteX118" fmla="*/ 611981 w 639003"/>
                <a:gd name="connsiteY118" fmla="*/ 214312 h 495491"/>
                <a:gd name="connsiteX119" fmla="*/ 628650 w 639003"/>
                <a:gd name="connsiteY119" fmla="*/ 197644 h 495491"/>
                <a:gd name="connsiteX120" fmla="*/ 631031 w 639003"/>
                <a:gd name="connsiteY120" fmla="*/ 190500 h 495491"/>
                <a:gd name="connsiteX121" fmla="*/ 638175 w 639003"/>
                <a:gd name="connsiteY121" fmla="*/ 188119 h 495491"/>
                <a:gd name="connsiteX122" fmla="*/ 635794 w 639003"/>
                <a:gd name="connsiteY122" fmla="*/ 178594 h 495491"/>
                <a:gd name="connsiteX123" fmla="*/ 621506 w 639003"/>
                <a:gd name="connsiteY123" fmla="*/ 171450 h 495491"/>
                <a:gd name="connsiteX124" fmla="*/ 619125 w 639003"/>
                <a:gd name="connsiteY124" fmla="*/ 164306 h 495491"/>
                <a:gd name="connsiteX125" fmla="*/ 628650 w 639003"/>
                <a:gd name="connsiteY125" fmla="*/ 161925 h 495491"/>
                <a:gd name="connsiteX126" fmla="*/ 635794 w 639003"/>
                <a:gd name="connsiteY126" fmla="*/ 157162 h 495491"/>
                <a:gd name="connsiteX127" fmla="*/ 635794 w 639003"/>
                <a:gd name="connsiteY127" fmla="*/ 128587 h 495491"/>
                <a:gd name="connsiteX128" fmla="*/ 631031 w 639003"/>
                <a:gd name="connsiteY128" fmla="*/ 121444 h 495491"/>
                <a:gd name="connsiteX129" fmla="*/ 626269 w 639003"/>
                <a:gd name="connsiteY129" fmla="*/ 111919 h 495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639003" h="495491">
                  <a:moveTo>
                    <a:pt x="626269" y="111919"/>
                  </a:moveTo>
                  <a:lnTo>
                    <a:pt x="626269" y="111919"/>
                  </a:lnTo>
                  <a:cubicBezTo>
                    <a:pt x="622300" y="106363"/>
                    <a:pt x="617875" y="101105"/>
                    <a:pt x="614362" y="95250"/>
                  </a:cubicBezTo>
                  <a:cubicBezTo>
                    <a:pt x="613071" y="93098"/>
                    <a:pt x="613756" y="89881"/>
                    <a:pt x="611981" y="88106"/>
                  </a:cubicBezTo>
                  <a:cubicBezTo>
                    <a:pt x="610206" y="86331"/>
                    <a:pt x="607218" y="86519"/>
                    <a:pt x="604837" y="85725"/>
                  </a:cubicBezTo>
                  <a:cubicBezTo>
                    <a:pt x="602456" y="84137"/>
                    <a:pt x="600254" y="82242"/>
                    <a:pt x="597694" y="80962"/>
                  </a:cubicBezTo>
                  <a:cubicBezTo>
                    <a:pt x="577963" y="71096"/>
                    <a:pt x="603894" y="87475"/>
                    <a:pt x="583406" y="73819"/>
                  </a:cubicBezTo>
                  <a:cubicBezTo>
                    <a:pt x="583063" y="72102"/>
                    <a:pt x="580736" y="57907"/>
                    <a:pt x="578644" y="54769"/>
                  </a:cubicBezTo>
                  <a:cubicBezTo>
                    <a:pt x="576776" y="51967"/>
                    <a:pt x="574302" y="49493"/>
                    <a:pt x="571500" y="47625"/>
                  </a:cubicBezTo>
                  <a:cubicBezTo>
                    <a:pt x="569411" y="46233"/>
                    <a:pt x="566737" y="46038"/>
                    <a:pt x="564356" y="45244"/>
                  </a:cubicBezTo>
                  <a:cubicBezTo>
                    <a:pt x="558006" y="46038"/>
                    <a:pt x="551602" y="46480"/>
                    <a:pt x="545306" y="47625"/>
                  </a:cubicBezTo>
                  <a:cubicBezTo>
                    <a:pt x="542836" y="48074"/>
                    <a:pt x="540657" y="50283"/>
                    <a:pt x="538162" y="50006"/>
                  </a:cubicBezTo>
                  <a:cubicBezTo>
                    <a:pt x="533173" y="49452"/>
                    <a:pt x="523875" y="45244"/>
                    <a:pt x="523875" y="45244"/>
                  </a:cubicBezTo>
                  <a:cubicBezTo>
                    <a:pt x="521494" y="43656"/>
                    <a:pt x="519216" y="41901"/>
                    <a:pt x="516731" y="40481"/>
                  </a:cubicBezTo>
                  <a:cubicBezTo>
                    <a:pt x="510187" y="36741"/>
                    <a:pt x="502309" y="33505"/>
                    <a:pt x="495300" y="30956"/>
                  </a:cubicBezTo>
                  <a:cubicBezTo>
                    <a:pt x="490582" y="29240"/>
                    <a:pt x="485882" y="27412"/>
                    <a:pt x="481012" y="26194"/>
                  </a:cubicBezTo>
                  <a:cubicBezTo>
                    <a:pt x="477837" y="25400"/>
                    <a:pt x="474634" y="24711"/>
                    <a:pt x="471487" y="23812"/>
                  </a:cubicBezTo>
                  <a:cubicBezTo>
                    <a:pt x="447614" y="16990"/>
                    <a:pt x="484545" y="26481"/>
                    <a:pt x="454819" y="19050"/>
                  </a:cubicBezTo>
                  <a:cubicBezTo>
                    <a:pt x="451644" y="19844"/>
                    <a:pt x="448302" y="20142"/>
                    <a:pt x="445294" y="21431"/>
                  </a:cubicBezTo>
                  <a:cubicBezTo>
                    <a:pt x="442663" y="22558"/>
                    <a:pt x="440765" y="25032"/>
                    <a:pt x="438150" y="26194"/>
                  </a:cubicBezTo>
                  <a:cubicBezTo>
                    <a:pt x="435614" y="27321"/>
                    <a:pt x="419047" y="32783"/>
                    <a:pt x="414337" y="33337"/>
                  </a:cubicBezTo>
                  <a:cubicBezTo>
                    <a:pt x="404059" y="34546"/>
                    <a:pt x="393700" y="34925"/>
                    <a:pt x="383381" y="35719"/>
                  </a:cubicBezTo>
                  <a:cubicBezTo>
                    <a:pt x="381000" y="36513"/>
                    <a:pt x="378747" y="38100"/>
                    <a:pt x="376237" y="38100"/>
                  </a:cubicBezTo>
                  <a:cubicBezTo>
                    <a:pt x="368547" y="38100"/>
                    <a:pt x="365402" y="34846"/>
                    <a:pt x="359569" y="30956"/>
                  </a:cubicBezTo>
                  <a:cubicBezTo>
                    <a:pt x="352931" y="20999"/>
                    <a:pt x="351294" y="16520"/>
                    <a:pt x="342900" y="9525"/>
                  </a:cubicBezTo>
                  <a:cubicBezTo>
                    <a:pt x="340701" y="7693"/>
                    <a:pt x="338371" y="5924"/>
                    <a:pt x="335756" y="4762"/>
                  </a:cubicBezTo>
                  <a:cubicBezTo>
                    <a:pt x="331169" y="2723"/>
                    <a:pt x="321469" y="0"/>
                    <a:pt x="321469" y="0"/>
                  </a:cubicBezTo>
                  <a:cubicBezTo>
                    <a:pt x="315119" y="794"/>
                    <a:pt x="308627" y="829"/>
                    <a:pt x="302419" y="2381"/>
                  </a:cubicBezTo>
                  <a:cubicBezTo>
                    <a:pt x="298975" y="3242"/>
                    <a:pt x="296353" y="6346"/>
                    <a:pt x="292894" y="7144"/>
                  </a:cubicBezTo>
                  <a:cubicBezTo>
                    <a:pt x="285890" y="8760"/>
                    <a:pt x="278606" y="8731"/>
                    <a:pt x="271462" y="9525"/>
                  </a:cubicBezTo>
                  <a:cubicBezTo>
                    <a:pt x="259489" y="13516"/>
                    <a:pt x="261116" y="14082"/>
                    <a:pt x="242887" y="9525"/>
                  </a:cubicBezTo>
                  <a:cubicBezTo>
                    <a:pt x="240111" y="8831"/>
                    <a:pt x="238304" y="6042"/>
                    <a:pt x="235744" y="4762"/>
                  </a:cubicBezTo>
                  <a:cubicBezTo>
                    <a:pt x="233499" y="3639"/>
                    <a:pt x="230981" y="3175"/>
                    <a:pt x="228600" y="2381"/>
                  </a:cubicBezTo>
                  <a:lnTo>
                    <a:pt x="214312" y="11906"/>
                  </a:lnTo>
                  <a:cubicBezTo>
                    <a:pt x="209401" y="15180"/>
                    <a:pt x="206095" y="18291"/>
                    <a:pt x="200025" y="19050"/>
                  </a:cubicBezTo>
                  <a:cubicBezTo>
                    <a:pt x="183410" y="21127"/>
                    <a:pt x="166688" y="22225"/>
                    <a:pt x="150019" y="23812"/>
                  </a:cubicBezTo>
                  <a:cubicBezTo>
                    <a:pt x="147638" y="25400"/>
                    <a:pt x="145014" y="26674"/>
                    <a:pt x="142875" y="28575"/>
                  </a:cubicBezTo>
                  <a:cubicBezTo>
                    <a:pt x="137841" y="33050"/>
                    <a:pt x="128587" y="42862"/>
                    <a:pt x="128587" y="42862"/>
                  </a:cubicBezTo>
                  <a:cubicBezTo>
                    <a:pt x="127044" y="49035"/>
                    <a:pt x="127589" y="55931"/>
                    <a:pt x="119062" y="57150"/>
                  </a:cubicBezTo>
                  <a:cubicBezTo>
                    <a:pt x="115822" y="57613"/>
                    <a:pt x="112672" y="55709"/>
                    <a:pt x="109537" y="54769"/>
                  </a:cubicBezTo>
                  <a:cubicBezTo>
                    <a:pt x="104729" y="53326"/>
                    <a:pt x="100012" y="51594"/>
                    <a:pt x="95250" y="50006"/>
                  </a:cubicBezTo>
                  <a:lnTo>
                    <a:pt x="88106" y="47625"/>
                  </a:lnTo>
                  <a:cubicBezTo>
                    <a:pt x="79375" y="48419"/>
                    <a:pt x="70229" y="47234"/>
                    <a:pt x="61912" y="50006"/>
                  </a:cubicBezTo>
                  <a:cubicBezTo>
                    <a:pt x="58396" y="51178"/>
                    <a:pt x="49758" y="62409"/>
                    <a:pt x="47625" y="66675"/>
                  </a:cubicBezTo>
                  <a:cubicBezTo>
                    <a:pt x="46503" y="68920"/>
                    <a:pt x="47019" y="72044"/>
                    <a:pt x="45244" y="73819"/>
                  </a:cubicBezTo>
                  <a:cubicBezTo>
                    <a:pt x="43469" y="75594"/>
                    <a:pt x="40481" y="75406"/>
                    <a:pt x="38100" y="76200"/>
                  </a:cubicBezTo>
                  <a:cubicBezTo>
                    <a:pt x="36512" y="78581"/>
                    <a:pt x="35361" y="81320"/>
                    <a:pt x="33337" y="83344"/>
                  </a:cubicBezTo>
                  <a:cubicBezTo>
                    <a:pt x="31314" y="85367"/>
                    <a:pt x="27982" y="85871"/>
                    <a:pt x="26194" y="88106"/>
                  </a:cubicBezTo>
                  <a:cubicBezTo>
                    <a:pt x="24626" y="90066"/>
                    <a:pt x="24606" y="92869"/>
                    <a:pt x="23812" y="95250"/>
                  </a:cubicBezTo>
                  <a:cubicBezTo>
                    <a:pt x="24606" y="103187"/>
                    <a:pt x="23815" y="111448"/>
                    <a:pt x="26194" y="119062"/>
                  </a:cubicBezTo>
                  <a:cubicBezTo>
                    <a:pt x="27901" y="124525"/>
                    <a:pt x="35719" y="133350"/>
                    <a:pt x="35719" y="133350"/>
                  </a:cubicBezTo>
                  <a:cubicBezTo>
                    <a:pt x="41042" y="159967"/>
                    <a:pt x="39655" y="148029"/>
                    <a:pt x="35719" y="195262"/>
                  </a:cubicBezTo>
                  <a:cubicBezTo>
                    <a:pt x="35121" y="202442"/>
                    <a:pt x="31664" y="203372"/>
                    <a:pt x="28575" y="209550"/>
                  </a:cubicBezTo>
                  <a:cubicBezTo>
                    <a:pt x="27453" y="211795"/>
                    <a:pt x="26988" y="214313"/>
                    <a:pt x="26194" y="216694"/>
                  </a:cubicBezTo>
                  <a:cubicBezTo>
                    <a:pt x="28242" y="231031"/>
                    <a:pt x="30495" y="235693"/>
                    <a:pt x="26194" y="250031"/>
                  </a:cubicBezTo>
                  <a:cubicBezTo>
                    <a:pt x="25372" y="252772"/>
                    <a:pt x="23019" y="254794"/>
                    <a:pt x="21431" y="257175"/>
                  </a:cubicBezTo>
                  <a:cubicBezTo>
                    <a:pt x="21143" y="258903"/>
                    <a:pt x="19274" y="274699"/>
                    <a:pt x="16669" y="278606"/>
                  </a:cubicBezTo>
                  <a:cubicBezTo>
                    <a:pt x="14801" y="281408"/>
                    <a:pt x="11906" y="283369"/>
                    <a:pt x="9525" y="285750"/>
                  </a:cubicBezTo>
                  <a:cubicBezTo>
                    <a:pt x="3540" y="303707"/>
                    <a:pt x="11614" y="281573"/>
                    <a:pt x="2381" y="300037"/>
                  </a:cubicBezTo>
                  <a:cubicBezTo>
                    <a:pt x="1258" y="302282"/>
                    <a:pt x="794" y="304800"/>
                    <a:pt x="0" y="307181"/>
                  </a:cubicBezTo>
                  <a:cubicBezTo>
                    <a:pt x="6350" y="307975"/>
                    <a:pt x="13202" y="306963"/>
                    <a:pt x="19050" y="309562"/>
                  </a:cubicBezTo>
                  <a:cubicBezTo>
                    <a:pt x="21344" y="310581"/>
                    <a:pt x="19863" y="314746"/>
                    <a:pt x="21431" y="316706"/>
                  </a:cubicBezTo>
                  <a:cubicBezTo>
                    <a:pt x="23219" y="318941"/>
                    <a:pt x="26194" y="319881"/>
                    <a:pt x="28575" y="321469"/>
                  </a:cubicBezTo>
                  <a:cubicBezTo>
                    <a:pt x="33230" y="328451"/>
                    <a:pt x="33747" y="327871"/>
                    <a:pt x="35719" y="335756"/>
                  </a:cubicBezTo>
                  <a:cubicBezTo>
                    <a:pt x="35881" y="336402"/>
                    <a:pt x="38502" y="352332"/>
                    <a:pt x="40481" y="354806"/>
                  </a:cubicBezTo>
                  <a:cubicBezTo>
                    <a:pt x="42269" y="357041"/>
                    <a:pt x="45244" y="357981"/>
                    <a:pt x="47625" y="359569"/>
                  </a:cubicBezTo>
                  <a:cubicBezTo>
                    <a:pt x="54552" y="369959"/>
                    <a:pt x="49429" y="364259"/>
                    <a:pt x="59531" y="371475"/>
                  </a:cubicBezTo>
                  <a:cubicBezTo>
                    <a:pt x="62760" y="373782"/>
                    <a:pt x="65506" y="376844"/>
                    <a:pt x="69056" y="378619"/>
                  </a:cubicBezTo>
                  <a:cubicBezTo>
                    <a:pt x="73546" y="380864"/>
                    <a:pt x="78581" y="381794"/>
                    <a:pt x="83344" y="383381"/>
                  </a:cubicBezTo>
                  <a:lnTo>
                    <a:pt x="90487" y="385762"/>
                  </a:lnTo>
                  <a:cubicBezTo>
                    <a:pt x="93744" y="387934"/>
                    <a:pt x="105310" y="395454"/>
                    <a:pt x="107156" y="397669"/>
                  </a:cubicBezTo>
                  <a:cubicBezTo>
                    <a:pt x="108763" y="399597"/>
                    <a:pt x="107244" y="403793"/>
                    <a:pt x="109537" y="404812"/>
                  </a:cubicBezTo>
                  <a:cubicBezTo>
                    <a:pt x="115385" y="407411"/>
                    <a:pt x="122237" y="406400"/>
                    <a:pt x="128587" y="407194"/>
                  </a:cubicBezTo>
                  <a:cubicBezTo>
                    <a:pt x="128904" y="408461"/>
                    <a:pt x="131985" y="421814"/>
                    <a:pt x="133350" y="423862"/>
                  </a:cubicBezTo>
                  <a:cubicBezTo>
                    <a:pt x="135218" y="426664"/>
                    <a:pt x="138338" y="428419"/>
                    <a:pt x="140494" y="431006"/>
                  </a:cubicBezTo>
                  <a:cubicBezTo>
                    <a:pt x="142326" y="433205"/>
                    <a:pt x="142875" y="436562"/>
                    <a:pt x="145256" y="438150"/>
                  </a:cubicBezTo>
                  <a:cubicBezTo>
                    <a:pt x="147979" y="439965"/>
                    <a:pt x="151519" y="440270"/>
                    <a:pt x="154781" y="440531"/>
                  </a:cubicBezTo>
                  <a:cubicBezTo>
                    <a:pt x="171415" y="441862"/>
                    <a:pt x="188118" y="442118"/>
                    <a:pt x="204787" y="442912"/>
                  </a:cubicBezTo>
                  <a:cubicBezTo>
                    <a:pt x="207168" y="443706"/>
                    <a:pt x="209737" y="444075"/>
                    <a:pt x="211931" y="445294"/>
                  </a:cubicBezTo>
                  <a:cubicBezTo>
                    <a:pt x="216935" y="448074"/>
                    <a:pt x="220789" y="453009"/>
                    <a:pt x="226219" y="454819"/>
                  </a:cubicBezTo>
                  <a:cubicBezTo>
                    <a:pt x="240702" y="459647"/>
                    <a:pt x="226000" y="454050"/>
                    <a:pt x="240506" y="461962"/>
                  </a:cubicBezTo>
                  <a:cubicBezTo>
                    <a:pt x="246739" y="465362"/>
                    <a:pt x="252821" y="469241"/>
                    <a:pt x="259556" y="471487"/>
                  </a:cubicBezTo>
                  <a:cubicBezTo>
                    <a:pt x="261937" y="472281"/>
                    <a:pt x="264199" y="473652"/>
                    <a:pt x="266700" y="473869"/>
                  </a:cubicBezTo>
                  <a:cubicBezTo>
                    <a:pt x="282535" y="475246"/>
                    <a:pt x="298450" y="475456"/>
                    <a:pt x="314325" y="476250"/>
                  </a:cubicBezTo>
                  <a:cubicBezTo>
                    <a:pt x="315119" y="481806"/>
                    <a:pt x="313731" y="488159"/>
                    <a:pt x="316706" y="492919"/>
                  </a:cubicBezTo>
                  <a:cubicBezTo>
                    <a:pt x="318440" y="495694"/>
                    <a:pt x="322984" y="495706"/>
                    <a:pt x="326231" y="495300"/>
                  </a:cubicBezTo>
                  <a:cubicBezTo>
                    <a:pt x="329753" y="494860"/>
                    <a:pt x="332493" y="491935"/>
                    <a:pt x="335756" y="490537"/>
                  </a:cubicBezTo>
                  <a:cubicBezTo>
                    <a:pt x="338063" y="489548"/>
                    <a:pt x="340519" y="488950"/>
                    <a:pt x="342900" y="488156"/>
                  </a:cubicBezTo>
                  <a:cubicBezTo>
                    <a:pt x="345281" y="488950"/>
                    <a:pt x="347559" y="490892"/>
                    <a:pt x="350044" y="490537"/>
                  </a:cubicBezTo>
                  <a:cubicBezTo>
                    <a:pt x="357466" y="489477"/>
                    <a:pt x="360375" y="483728"/>
                    <a:pt x="366712" y="481012"/>
                  </a:cubicBezTo>
                  <a:cubicBezTo>
                    <a:pt x="369720" y="479723"/>
                    <a:pt x="373090" y="479530"/>
                    <a:pt x="376237" y="478631"/>
                  </a:cubicBezTo>
                  <a:cubicBezTo>
                    <a:pt x="378651" y="477941"/>
                    <a:pt x="380890" y="476561"/>
                    <a:pt x="383381" y="476250"/>
                  </a:cubicBezTo>
                  <a:cubicBezTo>
                    <a:pt x="393650" y="474966"/>
                    <a:pt x="404018" y="474663"/>
                    <a:pt x="414337" y="473869"/>
                  </a:cubicBezTo>
                  <a:cubicBezTo>
                    <a:pt x="452703" y="467473"/>
                    <a:pt x="398077" y="477343"/>
                    <a:pt x="450056" y="464344"/>
                  </a:cubicBezTo>
                  <a:cubicBezTo>
                    <a:pt x="462016" y="461353"/>
                    <a:pt x="456476" y="462997"/>
                    <a:pt x="466725" y="459581"/>
                  </a:cubicBezTo>
                  <a:cubicBezTo>
                    <a:pt x="474662" y="460375"/>
                    <a:pt x="482653" y="460749"/>
                    <a:pt x="490537" y="461962"/>
                  </a:cubicBezTo>
                  <a:cubicBezTo>
                    <a:pt x="493018" y="462344"/>
                    <a:pt x="495171" y="464344"/>
                    <a:pt x="497681" y="464344"/>
                  </a:cubicBezTo>
                  <a:cubicBezTo>
                    <a:pt x="513576" y="464344"/>
                    <a:pt x="529431" y="462756"/>
                    <a:pt x="545306" y="461962"/>
                  </a:cubicBezTo>
                  <a:cubicBezTo>
                    <a:pt x="550069" y="461168"/>
                    <a:pt x="554881" y="460628"/>
                    <a:pt x="559594" y="459581"/>
                  </a:cubicBezTo>
                  <a:cubicBezTo>
                    <a:pt x="578387" y="455405"/>
                    <a:pt x="565002" y="450297"/>
                    <a:pt x="569119" y="421481"/>
                  </a:cubicBezTo>
                  <a:cubicBezTo>
                    <a:pt x="569829" y="416512"/>
                    <a:pt x="572294" y="411956"/>
                    <a:pt x="573881" y="407194"/>
                  </a:cubicBezTo>
                  <a:lnTo>
                    <a:pt x="576262" y="400050"/>
                  </a:lnTo>
                  <a:cubicBezTo>
                    <a:pt x="575468" y="393700"/>
                    <a:pt x="576068" y="387014"/>
                    <a:pt x="573881" y="381000"/>
                  </a:cubicBezTo>
                  <a:cubicBezTo>
                    <a:pt x="572730" y="377835"/>
                    <a:pt x="568893" y="376443"/>
                    <a:pt x="566737" y="373856"/>
                  </a:cubicBezTo>
                  <a:cubicBezTo>
                    <a:pt x="564905" y="371657"/>
                    <a:pt x="563562" y="369093"/>
                    <a:pt x="561975" y="366712"/>
                  </a:cubicBezTo>
                  <a:cubicBezTo>
                    <a:pt x="566153" y="349999"/>
                    <a:pt x="560726" y="363198"/>
                    <a:pt x="573881" y="350044"/>
                  </a:cubicBezTo>
                  <a:cubicBezTo>
                    <a:pt x="589763" y="334163"/>
                    <a:pt x="566733" y="350843"/>
                    <a:pt x="585787" y="338137"/>
                  </a:cubicBezTo>
                  <a:cubicBezTo>
                    <a:pt x="586581" y="334962"/>
                    <a:pt x="587787" y="331862"/>
                    <a:pt x="588169" y="328612"/>
                  </a:cubicBezTo>
                  <a:cubicBezTo>
                    <a:pt x="589378" y="318334"/>
                    <a:pt x="588180" y="307730"/>
                    <a:pt x="590550" y="297656"/>
                  </a:cubicBezTo>
                  <a:cubicBezTo>
                    <a:pt x="591459" y="293793"/>
                    <a:pt x="595111" y="291144"/>
                    <a:pt x="597694" y="288131"/>
                  </a:cubicBezTo>
                  <a:cubicBezTo>
                    <a:pt x="603807" y="280998"/>
                    <a:pt x="604630" y="281125"/>
                    <a:pt x="611981" y="276225"/>
                  </a:cubicBezTo>
                  <a:cubicBezTo>
                    <a:pt x="609600" y="275431"/>
                    <a:pt x="607322" y="274199"/>
                    <a:pt x="604837" y="273844"/>
                  </a:cubicBezTo>
                  <a:cubicBezTo>
                    <a:pt x="568318" y="268626"/>
                    <a:pt x="589202" y="274981"/>
                    <a:pt x="571500" y="269081"/>
                  </a:cubicBezTo>
                  <a:cubicBezTo>
                    <a:pt x="572294" y="265112"/>
                    <a:pt x="572899" y="261101"/>
                    <a:pt x="573881" y="257175"/>
                  </a:cubicBezTo>
                  <a:cubicBezTo>
                    <a:pt x="574490" y="254740"/>
                    <a:pt x="574487" y="251806"/>
                    <a:pt x="576262" y="250031"/>
                  </a:cubicBezTo>
                  <a:cubicBezTo>
                    <a:pt x="579535" y="246758"/>
                    <a:pt x="584200" y="245268"/>
                    <a:pt x="588169" y="242887"/>
                  </a:cubicBezTo>
                  <a:cubicBezTo>
                    <a:pt x="591344" y="238918"/>
                    <a:pt x="594347" y="234806"/>
                    <a:pt x="597694" y="230981"/>
                  </a:cubicBezTo>
                  <a:cubicBezTo>
                    <a:pt x="599911" y="228447"/>
                    <a:pt x="602646" y="226394"/>
                    <a:pt x="604837" y="223837"/>
                  </a:cubicBezTo>
                  <a:cubicBezTo>
                    <a:pt x="607420" y="220824"/>
                    <a:pt x="609175" y="217118"/>
                    <a:pt x="611981" y="214312"/>
                  </a:cubicBezTo>
                  <a:cubicBezTo>
                    <a:pt x="634207" y="192088"/>
                    <a:pt x="609599" y="223045"/>
                    <a:pt x="628650" y="197644"/>
                  </a:cubicBezTo>
                  <a:cubicBezTo>
                    <a:pt x="629444" y="195263"/>
                    <a:pt x="629256" y="192275"/>
                    <a:pt x="631031" y="190500"/>
                  </a:cubicBezTo>
                  <a:cubicBezTo>
                    <a:pt x="632806" y="188725"/>
                    <a:pt x="637243" y="190450"/>
                    <a:pt x="638175" y="188119"/>
                  </a:cubicBezTo>
                  <a:cubicBezTo>
                    <a:pt x="639391" y="185080"/>
                    <a:pt x="637609" y="181317"/>
                    <a:pt x="635794" y="178594"/>
                  </a:cubicBezTo>
                  <a:cubicBezTo>
                    <a:pt x="633156" y="174636"/>
                    <a:pt x="625582" y="172808"/>
                    <a:pt x="621506" y="171450"/>
                  </a:cubicBezTo>
                  <a:cubicBezTo>
                    <a:pt x="620712" y="169069"/>
                    <a:pt x="617619" y="166314"/>
                    <a:pt x="619125" y="164306"/>
                  </a:cubicBezTo>
                  <a:cubicBezTo>
                    <a:pt x="621089" y="161688"/>
                    <a:pt x="625642" y="163214"/>
                    <a:pt x="628650" y="161925"/>
                  </a:cubicBezTo>
                  <a:cubicBezTo>
                    <a:pt x="631281" y="160798"/>
                    <a:pt x="633413" y="158750"/>
                    <a:pt x="635794" y="157162"/>
                  </a:cubicBezTo>
                  <a:cubicBezTo>
                    <a:pt x="639785" y="145189"/>
                    <a:pt x="640351" y="146816"/>
                    <a:pt x="635794" y="128587"/>
                  </a:cubicBezTo>
                  <a:cubicBezTo>
                    <a:pt x="635100" y="125811"/>
                    <a:pt x="632619" y="123825"/>
                    <a:pt x="631031" y="121444"/>
                  </a:cubicBezTo>
                  <a:lnTo>
                    <a:pt x="626269" y="11191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 name="TextBox 111"/>
            <p:cNvSpPr txBox="1"/>
            <p:nvPr/>
          </p:nvSpPr>
          <p:spPr>
            <a:xfrm>
              <a:off x="5685218" y="4336258"/>
              <a:ext cx="533326" cy="340038"/>
            </a:xfrm>
            <a:prstGeom prst="rect">
              <a:avLst/>
            </a:prstGeom>
            <a:noFill/>
          </p:spPr>
          <p:txBody>
            <a:bodyPr wrap="none" rtlCol="0">
              <a:spAutoFit/>
            </a:bodyPr>
            <a:lstStyle/>
            <a:p>
              <a:pPr algn="ctr"/>
              <a:r>
                <a:rPr lang="en-US" sz="600" b="1" i="1" dirty="0">
                  <a:solidFill>
                    <a:schemeClr val="tx1">
                      <a:lumMod val="50000"/>
                      <a:lumOff val="50000"/>
                    </a:schemeClr>
                  </a:solidFill>
                  <a:latin typeface="Calibri" panose="020F0502020204030204" pitchFamily="34" charset="0"/>
                </a:rPr>
                <a:t>Nothing</a:t>
              </a:r>
            </a:p>
            <a:p>
              <a:pPr algn="ctr"/>
              <a:r>
                <a:rPr lang="en-US" sz="600" b="1" i="1" dirty="0">
                  <a:solidFill>
                    <a:schemeClr val="tx1">
                      <a:lumMod val="50000"/>
                      <a:lumOff val="50000"/>
                    </a:schemeClr>
                  </a:solidFill>
                  <a:latin typeface="Calibri" panose="020F0502020204030204" pitchFamily="34" charset="0"/>
                </a:rPr>
                <a:t>Inside</a:t>
              </a:r>
            </a:p>
          </p:txBody>
        </p:sp>
      </p:grpSp>
      <p:sp>
        <p:nvSpPr>
          <p:cNvPr id="116" name="TextBox 115"/>
          <p:cNvSpPr txBox="1"/>
          <p:nvPr/>
        </p:nvSpPr>
        <p:spPr>
          <a:xfrm>
            <a:off x="5304811" y="3424237"/>
            <a:ext cx="688650" cy="646331"/>
          </a:xfrm>
          <a:prstGeom prst="rect">
            <a:avLst/>
          </a:prstGeom>
          <a:noFill/>
        </p:spPr>
        <p:txBody>
          <a:bodyPr wrap="none" rtlCol="0">
            <a:spAutoFit/>
          </a:bodyPr>
          <a:lstStyle/>
          <a:p>
            <a:pPr algn="ctr"/>
            <a:r>
              <a:rPr lang="en-US" sz="1200" b="1" dirty="0">
                <a:solidFill>
                  <a:schemeClr val="bg1"/>
                </a:solidFill>
                <a:latin typeface="Calibri" panose="020F0502020204030204" pitchFamily="34" charset="0"/>
              </a:rPr>
              <a:t>500 </a:t>
            </a:r>
            <a:r>
              <a:rPr lang="en-US" sz="1200" b="1" dirty="0" err="1">
                <a:solidFill>
                  <a:schemeClr val="bg1"/>
                </a:solidFill>
                <a:latin typeface="Calibri" panose="020F0502020204030204" pitchFamily="34" charset="0"/>
              </a:rPr>
              <a:t>lb</a:t>
            </a:r>
            <a:endParaRPr lang="en-US" sz="1200" b="1" dirty="0">
              <a:solidFill>
                <a:schemeClr val="bg1"/>
              </a:solidFill>
              <a:latin typeface="Calibri" panose="020F0502020204030204" pitchFamily="34" charset="0"/>
            </a:endParaRPr>
          </a:p>
          <a:p>
            <a:pPr algn="ctr"/>
            <a:r>
              <a:rPr lang="en-US" sz="1200" b="1" dirty="0">
                <a:solidFill>
                  <a:schemeClr val="bg1"/>
                </a:solidFill>
                <a:latin typeface="Calibri" panose="020F0502020204030204" pitchFamily="34" charset="0"/>
              </a:rPr>
              <a:t>Payload</a:t>
            </a:r>
          </a:p>
          <a:p>
            <a:pPr algn="ctr"/>
            <a:r>
              <a:rPr lang="en-US" sz="1200" b="1" dirty="0">
                <a:solidFill>
                  <a:schemeClr val="bg1"/>
                </a:solidFill>
                <a:latin typeface="Calibri" panose="020F0502020204030204" pitchFamily="34" charset="0"/>
              </a:rPr>
              <a:t>Inside</a:t>
            </a:r>
          </a:p>
        </p:txBody>
      </p:sp>
      <p:cxnSp>
        <p:nvCxnSpPr>
          <p:cNvPr id="119" name="Straight Arrow Connector 118"/>
          <p:cNvCxnSpPr/>
          <p:nvPr/>
        </p:nvCxnSpPr>
        <p:spPr>
          <a:xfrm flipV="1">
            <a:off x="5781675" y="3283596"/>
            <a:ext cx="249886" cy="7292"/>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183740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half" idx="4294967295"/>
          </p:nvPr>
        </p:nvSpPr>
        <p:spPr>
          <a:xfrm>
            <a:off x="457200" y="857102"/>
            <a:ext cx="8001000" cy="1600200"/>
          </a:xfrm>
          <a:prstGeom prst="rect">
            <a:avLst/>
          </a:prstGeom>
        </p:spPr>
        <p:txBody>
          <a:bodyPr>
            <a:noAutofit/>
          </a:bodyPr>
          <a:lstStyle/>
          <a:p>
            <a:pPr marL="285720" indent="-285720">
              <a:spcBef>
                <a:spcPts val="0"/>
              </a:spcBef>
              <a:buFont typeface="Arial" panose="020B0604020202020204" pitchFamily="34" charset="0"/>
              <a:buChar char="•"/>
            </a:pPr>
            <a:r>
              <a:rPr lang="en-US" sz="1600" b="1" dirty="0">
                <a:solidFill>
                  <a:schemeClr val="tx1"/>
                </a:solidFill>
              </a:rPr>
              <a:t>National </a:t>
            </a:r>
            <a:r>
              <a:rPr lang="en-US" sz="1600" b="1" dirty="0" err="1">
                <a:solidFill>
                  <a:schemeClr val="tx1"/>
                </a:solidFill>
              </a:rPr>
              <a:t>Mesonet</a:t>
            </a:r>
            <a:r>
              <a:rPr lang="en-US" sz="1600" b="1" dirty="0">
                <a:solidFill>
                  <a:schemeClr val="tx1"/>
                </a:solidFill>
              </a:rPr>
              <a:t> Program</a:t>
            </a:r>
          </a:p>
          <a:p>
            <a:pPr marL="285720" indent="-285720">
              <a:spcBef>
                <a:spcPts val="0"/>
              </a:spcBef>
              <a:buFont typeface="Arial" panose="020B0604020202020204" pitchFamily="34" charset="0"/>
              <a:buChar char="•"/>
            </a:pPr>
            <a:endParaRPr lang="en-US" sz="1600" b="1" dirty="0">
              <a:solidFill>
                <a:schemeClr val="tx1"/>
              </a:solidFill>
            </a:endParaRPr>
          </a:p>
          <a:p>
            <a:pPr marL="285720" indent="-285720">
              <a:spcBef>
                <a:spcPts val="0"/>
              </a:spcBef>
              <a:buFont typeface="Arial" panose="020B0604020202020204" pitchFamily="34" charset="0"/>
              <a:buChar char="•"/>
            </a:pPr>
            <a:endParaRPr lang="en-US" sz="1600" b="1" dirty="0">
              <a:solidFill>
                <a:schemeClr val="tx1"/>
              </a:solidFill>
            </a:endParaRPr>
          </a:p>
          <a:p>
            <a:pPr marL="285720" indent="-285720">
              <a:spcBef>
                <a:spcPts val="0"/>
              </a:spcBef>
              <a:buFont typeface="Arial" panose="020B0604020202020204" pitchFamily="34" charset="0"/>
              <a:buChar char="•"/>
            </a:pPr>
            <a:endParaRPr lang="en-US" sz="1600" b="1" dirty="0">
              <a:solidFill>
                <a:schemeClr val="tx1"/>
              </a:solidFill>
            </a:endParaRPr>
          </a:p>
          <a:p>
            <a:pPr marL="285720" indent="-285720">
              <a:spcBef>
                <a:spcPts val="0"/>
              </a:spcBef>
              <a:buFont typeface="Arial" panose="020B0604020202020204" pitchFamily="34" charset="0"/>
              <a:buChar char="•"/>
            </a:pPr>
            <a:endParaRPr lang="en-US" sz="1600" b="1" dirty="0">
              <a:solidFill>
                <a:schemeClr val="tx1"/>
              </a:solidFill>
            </a:endParaRPr>
          </a:p>
          <a:p>
            <a:pPr marL="285720" indent="-285720">
              <a:spcBef>
                <a:spcPts val="0"/>
              </a:spcBef>
              <a:buFont typeface="Arial" panose="020B0604020202020204" pitchFamily="34" charset="0"/>
              <a:buChar char="•"/>
            </a:pPr>
            <a:endParaRPr lang="en-US" sz="1600" b="1" dirty="0">
              <a:solidFill>
                <a:schemeClr val="tx1"/>
              </a:solidFill>
            </a:endParaRPr>
          </a:p>
          <a:p>
            <a:pPr marL="285720" indent="-285720">
              <a:spcBef>
                <a:spcPts val="0"/>
              </a:spcBef>
              <a:buFont typeface="Arial" panose="020B0604020202020204" pitchFamily="34" charset="0"/>
              <a:buChar char="•"/>
            </a:pPr>
            <a:endParaRPr lang="en-US" sz="1600" b="1" dirty="0">
              <a:solidFill>
                <a:schemeClr val="tx1"/>
              </a:solidFill>
            </a:endParaRPr>
          </a:p>
          <a:p>
            <a:pPr marL="285720" indent="-285720">
              <a:spcBef>
                <a:spcPts val="0"/>
              </a:spcBef>
              <a:buFont typeface="Arial" panose="020B0604020202020204" pitchFamily="34" charset="0"/>
              <a:buChar char="•"/>
            </a:pPr>
            <a:endParaRPr lang="en-US" sz="1600" b="1" dirty="0">
              <a:solidFill>
                <a:schemeClr val="tx1"/>
              </a:solidFill>
            </a:endParaRPr>
          </a:p>
          <a:p>
            <a:pPr marL="285720" indent="-285720">
              <a:spcBef>
                <a:spcPts val="0"/>
              </a:spcBef>
              <a:buFont typeface="Arial" panose="020B0604020202020204" pitchFamily="34" charset="0"/>
              <a:buChar char="•"/>
            </a:pPr>
            <a:endParaRPr lang="en-US" sz="1600" b="1" dirty="0">
              <a:solidFill>
                <a:schemeClr val="tx1"/>
              </a:solidFill>
            </a:endParaRPr>
          </a:p>
          <a:p>
            <a:pPr marL="285720" indent="-285720">
              <a:spcBef>
                <a:spcPts val="0"/>
              </a:spcBef>
              <a:buFont typeface="Arial" panose="020B0604020202020204" pitchFamily="34" charset="0"/>
              <a:buChar char="•"/>
            </a:pPr>
            <a:endParaRPr lang="en-US" sz="1600" b="1" dirty="0">
              <a:solidFill>
                <a:schemeClr val="tx1"/>
              </a:solidFill>
            </a:endParaRPr>
          </a:p>
          <a:p>
            <a:pPr marL="285720" indent="-285720">
              <a:spcBef>
                <a:spcPts val="0"/>
              </a:spcBef>
              <a:buFont typeface="Arial" panose="020B0604020202020204" pitchFamily="34" charset="0"/>
              <a:buChar char="•"/>
            </a:pPr>
            <a:endParaRPr lang="en-US" sz="1600" b="1" dirty="0">
              <a:solidFill>
                <a:schemeClr val="tx1"/>
              </a:solidFill>
            </a:endParaRPr>
          </a:p>
          <a:p>
            <a:pPr marL="285720" indent="-285720">
              <a:spcBef>
                <a:spcPts val="0"/>
              </a:spcBef>
              <a:buFont typeface="Arial" panose="020B0604020202020204" pitchFamily="34" charset="0"/>
              <a:buChar char="•"/>
            </a:pPr>
            <a:endParaRPr lang="en-US" sz="1600" b="1" dirty="0">
              <a:solidFill>
                <a:schemeClr val="tx1"/>
              </a:solidFill>
            </a:endParaRPr>
          </a:p>
          <a:p>
            <a:pPr marL="285720" indent="-285720">
              <a:spcBef>
                <a:spcPts val="0"/>
              </a:spcBef>
              <a:buFont typeface="Arial" panose="020B0604020202020204" pitchFamily="34" charset="0"/>
              <a:buChar char="•"/>
            </a:pPr>
            <a:endParaRPr lang="en-US" sz="1600" b="1" dirty="0">
              <a:solidFill>
                <a:schemeClr val="tx1"/>
              </a:solidFill>
            </a:endParaRPr>
          </a:p>
          <a:p>
            <a:pPr marL="285720" indent="-285720">
              <a:spcBef>
                <a:spcPts val="0"/>
              </a:spcBef>
              <a:buFont typeface="Arial" panose="020B0604020202020204" pitchFamily="34" charset="0"/>
              <a:buChar char="•"/>
            </a:pPr>
            <a:endParaRPr lang="en-US" sz="1600" b="1" dirty="0">
              <a:solidFill>
                <a:schemeClr val="tx1"/>
              </a:solidFill>
            </a:endParaRPr>
          </a:p>
          <a:p>
            <a:pPr marL="285720" indent="-285720">
              <a:spcBef>
                <a:spcPts val="0"/>
              </a:spcBef>
              <a:buFont typeface="Arial" panose="020B0604020202020204" pitchFamily="34" charset="0"/>
              <a:buChar char="•"/>
            </a:pPr>
            <a:endParaRPr lang="en-US" sz="1600" b="1" dirty="0">
              <a:solidFill>
                <a:schemeClr val="tx1"/>
              </a:solidFill>
            </a:endParaRPr>
          </a:p>
          <a:p>
            <a:pPr marL="285720" indent="-285720">
              <a:spcBef>
                <a:spcPts val="0"/>
              </a:spcBef>
              <a:buFont typeface="Arial" panose="020B0604020202020204" pitchFamily="34" charset="0"/>
              <a:buChar char="•"/>
            </a:pPr>
            <a:endParaRPr lang="en-US" sz="1600" b="1" dirty="0">
              <a:solidFill>
                <a:schemeClr val="tx1"/>
              </a:solidFill>
            </a:endParaRPr>
          </a:p>
          <a:p>
            <a:pPr marL="285720" indent="-285720">
              <a:spcBef>
                <a:spcPts val="0"/>
              </a:spcBef>
              <a:buFont typeface="Arial" panose="020B0604020202020204" pitchFamily="34" charset="0"/>
              <a:buChar char="•"/>
            </a:pPr>
            <a:endParaRPr lang="en-US" sz="1600" b="1" dirty="0">
              <a:solidFill>
                <a:schemeClr val="tx1"/>
              </a:solidFill>
            </a:endParaRPr>
          </a:p>
          <a:p>
            <a:pPr marL="285720" indent="-285720">
              <a:spcBef>
                <a:spcPts val="0"/>
              </a:spcBef>
              <a:buFont typeface="Arial" panose="020B0604020202020204" pitchFamily="34" charset="0"/>
              <a:buChar char="•"/>
            </a:pPr>
            <a:endParaRPr lang="en-US" sz="1600" b="1" dirty="0">
              <a:solidFill>
                <a:schemeClr val="tx1"/>
              </a:solidFill>
            </a:endParaRPr>
          </a:p>
          <a:p>
            <a:pPr marL="285720" indent="-285720">
              <a:spcBef>
                <a:spcPts val="0"/>
              </a:spcBef>
              <a:buFont typeface="Arial" panose="020B0604020202020204" pitchFamily="34" charset="0"/>
              <a:buChar char="•"/>
            </a:pPr>
            <a:r>
              <a:rPr lang="en-US" sz="1600" b="1" dirty="0">
                <a:solidFill>
                  <a:schemeClr val="tx1"/>
                </a:solidFill>
              </a:rPr>
              <a:t>Aircraft Based Observations (MDCRS, WVSS)</a:t>
            </a:r>
          </a:p>
          <a:p>
            <a:pPr marL="285720" indent="-285720">
              <a:spcBef>
                <a:spcPts val="0"/>
              </a:spcBef>
              <a:buFont typeface="Arial" panose="020B0604020202020204" pitchFamily="34" charset="0"/>
              <a:buChar char="•"/>
            </a:pPr>
            <a:r>
              <a:rPr lang="en-US" sz="1600" b="1" dirty="0">
                <a:solidFill>
                  <a:schemeClr val="tx1"/>
                </a:solidFill>
              </a:rPr>
              <a:t>Lightning Data</a:t>
            </a:r>
          </a:p>
          <a:p>
            <a:pPr marL="285720" indent="-285720">
              <a:spcBef>
                <a:spcPts val="0"/>
              </a:spcBef>
              <a:buFont typeface="Arial" panose="020B0604020202020204" pitchFamily="34" charset="0"/>
              <a:buChar char="•"/>
            </a:pPr>
            <a:r>
              <a:rPr lang="en-US" sz="1600" b="1" dirty="0">
                <a:solidFill>
                  <a:schemeClr val="tx1"/>
                </a:solidFill>
              </a:rPr>
              <a:t>GPS-Met</a:t>
            </a:r>
          </a:p>
          <a:p>
            <a:pPr marL="285720" indent="-285720">
              <a:spcBef>
                <a:spcPts val="0"/>
              </a:spcBef>
              <a:buFont typeface="Arial" panose="020B0604020202020204" pitchFamily="34" charset="0"/>
              <a:buChar char="•"/>
            </a:pPr>
            <a:r>
              <a:rPr lang="en-US" sz="1600" b="1" dirty="0">
                <a:solidFill>
                  <a:schemeClr val="tx1"/>
                </a:solidFill>
              </a:rPr>
              <a:t>Commercial Weather Data Pilot </a:t>
            </a:r>
            <a:r>
              <a:rPr lang="en-US" sz="1600" dirty="0">
                <a:solidFill>
                  <a:schemeClr val="tx1"/>
                </a:solidFill>
              </a:rPr>
              <a:t>– evaluating Radio Occultation data from commercial satellite providers</a:t>
            </a:r>
          </a:p>
        </p:txBody>
      </p:sp>
      <p:pic>
        <p:nvPicPr>
          <p:cNvPr id="12"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75855" y="1295400"/>
            <a:ext cx="7820362"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Shape 164"/>
          <p:cNvSpPr txBox="1">
            <a:spLocks/>
          </p:cNvSpPr>
          <p:nvPr/>
        </p:nvSpPr>
        <p:spPr bwMode="auto">
          <a:xfrm>
            <a:off x="609600" y="149042"/>
            <a:ext cx="7909851" cy="715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6" tIns="91416" rIns="91416" bIns="91416" numCol="1" anchor="ctr" anchorCtr="0" compatLnSpc="1">
            <a:prstTxWarp prst="textNoShape">
              <a:avLst/>
            </a:prstTxWarp>
            <a:noAutofit/>
          </a:bodyPr>
          <a:lstStyle>
            <a:lvl1pPr algn="l" defTabSz="895395" rtl="0" eaLnBrk="1" fontAlgn="base" hangingPunct="1">
              <a:spcBef>
                <a:spcPct val="0"/>
              </a:spcBef>
              <a:spcAft>
                <a:spcPct val="0"/>
              </a:spcAft>
              <a:tabLst>
                <a:tab pos="269888" algn="l"/>
              </a:tabLst>
              <a:defRPr sz="1900" b="1" baseline="0">
                <a:solidFill>
                  <a:schemeClr val="bg1"/>
                </a:solidFill>
                <a:latin typeface="+mj-lt"/>
                <a:ea typeface="+mj-ea"/>
                <a:cs typeface="+mj-cs"/>
              </a:defRPr>
            </a:lvl1pPr>
            <a:lvl2pPr algn="l" defTabSz="895395" rtl="0" eaLnBrk="1" fontAlgn="base" hangingPunct="1">
              <a:spcBef>
                <a:spcPct val="0"/>
              </a:spcBef>
              <a:spcAft>
                <a:spcPct val="0"/>
              </a:spcAft>
              <a:defRPr sz="1900" b="1">
                <a:solidFill>
                  <a:schemeClr val="tx2"/>
                </a:solidFill>
                <a:latin typeface="Arial" charset="0"/>
              </a:defRPr>
            </a:lvl2pPr>
            <a:lvl3pPr algn="l" defTabSz="895395" rtl="0" eaLnBrk="1" fontAlgn="base" hangingPunct="1">
              <a:spcBef>
                <a:spcPct val="0"/>
              </a:spcBef>
              <a:spcAft>
                <a:spcPct val="0"/>
              </a:spcAft>
              <a:defRPr sz="1900" b="1">
                <a:solidFill>
                  <a:schemeClr val="tx2"/>
                </a:solidFill>
                <a:latin typeface="Arial" charset="0"/>
              </a:defRPr>
            </a:lvl3pPr>
            <a:lvl4pPr algn="l" defTabSz="895395" rtl="0" eaLnBrk="1" fontAlgn="base" hangingPunct="1">
              <a:spcBef>
                <a:spcPct val="0"/>
              </a:spcBef>
              <a:spcAft>
                <a:spcPct val="0"/>
              </a:spcAft>
              <a:defRPr sz="1900" b="1">
                <a:solidFill>
                  <a:schemeClr val="tx2"/>
                </a:solidFill>
                <a:latin typeface="Arial" charset="0"/>
              </a:defRPr>
            </a:lvl4pPr>
            <a:lvl5pPr algn="l" defTabSz="895395" rtl="0" eaLnBrk="1" fontAlgn="base" hangingPunct="1">
              <a:spcBef>
                <a:spcPct val="0"/>
              </a:spcBef>
              <a:spcAft>
                <a:spcPct val="0"/>
              </a:spcAft>
              <a:defRPr sz="1900" b="1">
                <a:solidFill>
                  <a:schemeClr val="tx2"/>
                </a:solidFill>
                <a:latin typeface="Arial" charset="0"/>
              </a:defRPr>
            </a:lvl5pPr>
            <a:lvl6pPr marL="457223" algn="l" defTabSz="895395" rtl="0" eaLnBrk="1" fontAlgn="base" hangingPunct="1">
              <a:spcBef>
                <a:spcPct val="0"/>
              </a:spcBef>
              <a:spcAft>
                <a:spcPct val="0"/>
              </a:spcAft>
              <a:defRPr sz="1900" b="1">
                <a:solidFill>
                  <a:schemeClr val="tx2"/>
                </a:solidFill>
                <a:latin typeface="Arial" charset="0"/>
              </a:defRPr>
            </a:lvl6pPr>
            <a:lvl7pPr marL="914446" algn="l" defTabSz="895395" rtl="0" eaLnBrk="1" fontAlgn="base" hangingPunct="1">
              <a:spcBef>
                <a:spcPct val="0"/>
              </a:spcBef>
              <a:spcAft>
                <a:spcPct val="0"/>
              </a:spcAft>
              <a:defRPr sz="1900" b="1">
                <a:solidFill>
                  <a:schemeClr val="tx2"/>
                </a:solidFill>
                <a:latin typeface="Arial" charset="0"/>
              </a:defRPr>
            </a:lvl7pPr>
            <a:lvl8pPr marL="1371668" algn="l" defTabSz="895395" rtl="0" eaLnBrk="1" fontAlgn="base" hangingPunct="1">
              <a:spcBef>
                <a:spcPct val="0"/>
              </a:spcBef>
              <a:spcAft>
                <a:spcPct val="0"/>
              </a:spcAft>
              <a:defRPr sz="1900" b="1">
                <a:solidFill>
                  <a:schemeClr val="tx2"/>
                </a:solidFill>
                <a:latin typeface="Arial" charset="0"/>
              </a:defRPr>
            </a:lvl8pPr>
            <a:lvl9pPr marL="1828892" algn="l" defTabSz="895395" rtl="0" eaLnBrk="1" fontAlgn="base" hangingPunct="1">
              <a:spcBef>
                <a:spcPct val="0"/>
              </a:spcBef>
              <a:spcAft>
                <a:spcPct val="0"/>
              </a:spcAft>
              <a:defRPr sz="1900" b="1">
                <a:solidFill>
                  <a:schemeClr val="tx2"/>
                </a:solidFill>
                <a:latin typeface="Arial" charset="0"/>
              </a:defRPr>
            </a:lvl9pPr>
          </a:lstStyle>
          <a:p>
            <a:pPr algn="ctr">
              <a:spcBef>
                <a:spcPts val="0"/>
              </a:spcBef>
            </a:pPr>
            <a:r>
              <a:rPr lang="en-US" sz="3200" dirty="0">
                <a:solidFill>
                  <a:schemeClr val="tx1"/>
                </a:solidFill>
                <a:latin typeface="Calibri" panose="020F0502020204030204" pitchFamily="34" charset="0"/>
              </a:rPr>
              <a:t>Leveraging Smart Data Buys</a:t>
            </a:r>
          </a:p>
        </p:txBody>
      </p:sp>
      <p:sp>
        <p:nvSpPr>
          <p:cNvPr id="6" name="Slide Number Placeholder 3"/>
          <p:cNvSpPr>
            <a:spLocks noGrp="1"/>
          </p:cNvSpPr>
          <p:nvPr>
            <p:ph type="sldNum" idx="12"/>
          </p:nvPr>
        </p:nvSpPr>
        <p:spPr>
          <a:xfrm>
            <a:off x="7010401" y="6519379"/>
            <a:ext cx="2133599" cy="365125"/>
          </a:xfrm>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tx1"/>
                </a:solidFill>
                <a:latin typeface="Calibri"/>
                <a:ea typeface="Calibri"/>
                <a:cs typeface="Calibri"/>
                <a:sym typeface="Calibri"/>
              </a:rPr>
              <a:t>15</a:t>
            </a:fld>
            <a:endParaRPr lang="en-US" sz="1200" b="0" i="0" u="none" strike="noStrike" cap="none" dirty="0">
              <a:solidFill>
                <a:schemeClr val="tx1"/>
              </a:solidFill>
              <a:latin typeface="Calibri"/>
              <a:ea typeface="Calibri"/>
              <a:cs typeface="Calibri"/>
              <a:sym typeface="Calibri"/>
            </a:endParaRPr>
          </a:p>
        </p:txBody>
      </p:sp>
    </p:spTree>
    <p:extLst>
      <p:ext uri="{BB962C8B-B14F-4D97-AF65-F5344CB8AC3E}">
        <p14:creationId xmlns:p14="http://schemas.microsoft.com/office/powerpoint/2010/main" val="90524982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4" name="Slide Number Placeholder 3"/>
          <p:cNvSpPr>
            <a:spLocks noGrp="1"/>
          </p:cNvSpPr>
          <p:nvPr>
            <p:ph type="sldNum" idx="12"/>
          </p:nvPr>
        </p:nvSpPr>
        <p:spPr>
          <a:xfrm>
            <a:off x="7010401" y="6519379"/>
            <a:ext cx="2133599" cy="365125"/>
          </a:xfrm>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tx1"/>
                </a:solidFill>
                <a:latin typeface="Calibri"/>
                <a:ea typeface="Calibri"/>
                <a:cs typeface="Calibri"/>
                <a:sym typeface="Calibri"/>
              </a:rPr>
              <a:t>16</a:t>
            </a:fld>
            <a:endParaRPr lang="en-US" sz="1200" b="0" i="0" u="none" strike="noStrike" cap="none" dirty="0">
              <a:solidFill>
                <a:schemeClr val="tx1"/>
              </a:solidFill>
              <a:latin typeface="Calibri"/>
              <a:ea typeface="Calibri"/>
              <a:cs typeface="Calibri"/>
              <a:sym typeface="Calibri"/>
            </a:endParaRPr>
          </a:p>
        </p:txBody>
      </p:sp>
      <p:graphicFrame>
        <p:nvGraphicFramePr>
          <p:cNvPr id="6" name="Chart 5"/>
          <p:cNvGraphicFramePr>
            <a:graphicFrameLocks/>
          </p:cNvGraphicFramePr>
          <p:nvPr>
            <p:extLst>
              <p:ext uri="{D42A27DB-BD31-4B8C-83A1-F6EECF244321}">
                <p14:modId xmlns:p14="http://schemas.microsoft.com/office/powerpoint/2010/main" val="4154545396"/>
              </p:ext>
            </p:extLst>
          </p:nvPr>
        </p:nvGraphicFramePr>
        <p:xfrm>
          <a:off x="304800" y="1921131"/>
          <a:ext cx="3844636" cy="375844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p:cNvGraphicFramePr>
            <a:graphicFrameLocks/>
          </p:cNvGraphicFramePr>
          <p:nvPr>
            <p:extLst>
              <p:ext uri="{D42A27DB-BD31-4B8C-83A1-F6EECF244321}">
                <p14:modId xmlns:p14="http://schemas.microsoft.com/office/powerpoint/2010/main" val="3700597335"/>
              </p:ext>
            </p:extLst>
          </p:nvPr>
        </p:nvGraphicFramePr>
        <p:xfrm>
          <a:off x="4191000" y="1642553"/>
          <a:ext cx="4953000" cy="4419600"/>
        </p:xfrm>
        <a:graphic>
          <a:graphicData uri="http://schemas.openxmlformats.org/drawingml/2006/chart">
            <c:chart xmlns:c="http://schemas.openxmlformats.org/drawingml/2006/chart" xmlns:r="http://schemas.openxmlformats.org/officeDocument/2006/relationships" r:id="rId4"/>
          </a:graphicData>
        </a:graphic>
      </p:graphicFrame>
      <p:sp>
        <p:nvSpPr>
          <p:cNvPr id="8" name="Shape 164"/>
          <p:cNvSpPr txBox="1">
            <a:spLocks/>
          </p:cNvSpPr>
          <p:nvPr/>
        </p:nvSpPr>
        <p:spPr bwMode="auto">
          <a:xfrm>
            <a:off x="609600" y="304800"/>
            <a:ext cx="7848600" cy="715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6" tIns="91416" rIns="91416" bIns="91416" numCol="1" anchor="ctr" anchorCtr="0" compatLnSpc="1">
            <a:prstTxWarp prst="textNoShape">
              <a:avLst/>
            </a:prstTxWarp>
            <a:noAutofit/>
          </a:bodyPr>
          <a:lstStyle>
            <a:lvl1pPr algn="l" defTabSz="895395" rtl="0" eaLnBrk="1" fontAlgn="base" hangingPunct="1">
              <a:spcBef>
                <a:spcPct val="0"/>
              </a:spcBef>
              <a:spcAft>
                <a:spcPct val="0"/>
              </a:spcAft>
              <a:tabLst>
                <a:tab pos="269888" algn="l"/>
              </a:tabLst>
              <a:defRPr sz="1900" b="1" baseline="0">
                <a:solidFill>
                  <a:schemeClr val="bg1"/>
                </a:solidFill>
                <a:latin typeface="+mj-lt"/>
                <a:ea typeface="+mj-ea"/>
                <a:cs typeface="+mj-cs"/>
              </a:defRPr>
            </a:lvl1pPr>
            <a:lvl2pPr algn="l" defTabSz="895395" rtl="0" eaLnBrk="1" fontAlgn="base" hangingPunct="1">
              <a:spcBef>
                <a:spcPct val="0"/>
              </a:spcBef>
              <a:spcAft>
                <a:spcPct val="0"/>
              </a:spcAft>
              <a:defRPr sz="1900" b="1">
                <a:solidFill>
                  <a:schemeClr val="tx2"/>
                </a:solidFill>
                <a:latin typeface="Arial" charset="0"/>
              </a:defRPr>
            </a:lvl2pPr>
            <a:lvl3pPr algn="l" defTabSz="895395" rtl="0" eaLnBrk="1" fontAlgn="base" hangingPunct="1">
              <a:spcBef>
                <a:spcPct val="0"/>
              </a:spcBef>
              <a:spcAft>
                <a:spcPct val="0"/>
              </a:spcAft>
              <a:defRPr sz="1900" b="1">
                <a:solidFill>
                  <a:schemeClr val="tx2"/>
                </a:solidFill>
                <a:latin typeface="Arial" charset="0"/>
              </a:defRPr>
            </a:lvl3pPr>
            <a:lvl4pPr algn="l" defTabSz="895395" rtl="0" eaLnBrk="1" fontAlgn="base" hangingPunct="1">
              <a:spcBef>
                <a:spcPct val="0"/>
              </a:spcBef>
              <a:spcAft>
                <a:spcPct val="0"/>
              </a:spcAft>
              <a:defRPr sz="1900" b="1">
                <a:solidFill>
                  <a:schemeClr val="tx2"/>
                </a:solidFill>
                <a:latin typeface="Arial" charset="0"/>
              </a:defRPr>
            </a:lvl4pPr>
            <a:lvl5pPr algn="l" defTabSz="895395" rtl="0" eaLnBrk="1" fontAlgn="base" hangingPunct="1">
              <a:spcBef>
                <a:spcPct val="0"/>
              </a:spcBef>
              <a:spcAft>
                <a:spcPct val="0"/>
              </a:spcAft>
              <a:defRPr sz="1900" b="1">
                <a:solidFill>
                  <a:schemeClr val="tx2"/>
                </a:solidFill>
                <a:latin typeface="Arial" charset="0"/>
              </a:defRPr>
            </a:lvl5pPr>
            <a:lvl6pPr marL="457223" algn="l" defTabSz="895395" rtl="0" eaLnBrk="1" fontAlgn="base" hangingPunct="1">
              <a:spcBef>
                <a:spcPct val="0"/>
              </a:spcBef>
              <a:spcAft>
                <a:spcPct val="0"/>
              </a:spcAft>
              <a:defRPr sz="1900" b="1">
                <a:solidFill>
                  <a:schemeClr val="tx2"/>
                </a:solidFill>
                <a:latin typeface="Arial" charset="0"/>
              </a:defRPr>
            </a:lvl6pPr>
            <a:lvl7pPr marL="914446" algn="l" defTabSz="895395" rtl="0" eaLnBrk="1" fontAlgn="base" hangingPunct="1">
              <a:spcBef>
                <a:spcPct val="0"/>
              </a:spcBef>
              <a:spcAft>
                <a:spcPct val="0"/>
              </a:spcAft>
              <a:defRPr sz="1900" b="1">
                <a:solidFill>
                  <a:schemeClr val="tx2"/>
                </a:solidFill>
                <a:latin typeface="Arial" charset="0"/>
              </a:defRPr>
            </a:lvl7pPr>
            <a:lvl8pPr marL="1371668" algn="l" defTabSz="895395" rtl="0" eaLnBrk="1" fontAlgn="base" hangingPunct="1">
              <a:spcBef>
                <a:spcPct val="0"/>
              </a:spcBef>
              <a:spcAft>
                <a:spcPct val="0"/>
              </a:spcAft>
              <a:defRPr sz="1900" b="1">
                <a:solidFill>
                  <a:schemeClr val="tx2"/>
                </a:solidFill>
                <a:latin typeface="Arial" charset="0"/>
              </a:defRPr>
            </a:lvl8pPr>
            <a:lvl9pPr marL="1828892" algn="l" defTabSz="895395" rtl="0" eaLnBrk="1" fontAlgn="base" hangingPunct="1">
              <a:spcBef>
                <a:spcPct val="0"/>
              </a:spcBef>
              <a:spcAft>
                <a:spcPct val="0"/>
              </a:spcAft>
              <a:defRPr sz="1900" b="1">
                <a:solidFill>
                  <a:schemeClr val="tx2"/>
                </a:solidFill>
                <a:latin typeface="Arial" charset="0"/>
              </a:defRPr>
            </a:lvl9pPr>
          </a:lstStyle>
          <a:p>
            <a:pPr algn="ctr">
              <a:spcBef>
                <a:spcPts val="0"/>
              </a:spcBef>
            </a:pPr>
            <a:r>
              <a:rPr lang="en-US" sz="3200" dirty="0">
                <a:solidFill>
                  <a:schemeClr val="tx1"/>
                </a:solidFill>
                <a:latin typeface="Calibri" panose="020F0502020204030204" pitchFamily="34" charset="0"/>
              </a:rPr>
              <a:t>Future Scenario: Holding Base Observations Steady While Increasing Leveraged Data</a:t>
            </a:r>
          </a:p>
        </p:txBody>
      </p:sp>
      <p:sp>
        <p:nvSpPr>
          <p:cNvPr id="5" name="TextBox 4"/>
          <p:cNvSpPr txBox="1"/>
          <p:nvPr/>
        </p:nvSpPr>
        <p:spPr>
          <a:xfrm>
            <a:off x="1474409" y="6062153"/>
            <a:ext cx="6210354" cy="369332"/>
          </a:xfrm>
          <a:prstGeom prst="rect">
            <a:avLst/>
          </a:prstGeom>
          <a:noFill/>
        </p:spPr>
        <p:txBody>
          <a:bodyPr wrap="none" rtlCol="0">
            <a:spAutoFit/>
          </a:bodyPr>
          <a:lstStyle/>
          <a:p>
            <a:r>
              <a:rPr lang="en-US" sz="1800" b="1" dirty="0">
                <a:latin typeface="Calibri" panose="020F0502020204030204" pitchFamily="34" charset="0"/>
              </a:rPr>
              <a:t>Conceptual representation only, not based on actual numbers</a:t>
            </a:r>
            <a:r>
              <a:rPr lang="en-US" sz="1800" dirty="0">
                <a:latin typeface="Calibri" panose="020F0502020204030204" pitchFamily="34" charset="0"/>
              </a:rPr>
              <a:t> </a:t>
            </a:r>
          </a:p>
        </p:txBody>
      </p:sp>
      <p:sp>
        <p:nvSpPr>
          <p:cNvPr id="9" name="TextBox 8"/>
          <p:cNvSpPr txBox="1"/>
          <p:nvPr/>
        </p:nvSpPr>
        <p:spPr>
          <a:xfrm>
            <a:off x="838200" y="1611868"/>
            <a:ext cx="2730235" cy="461665"/>
          </a:xfrm>
          <a:prstGeom prst="rect">
            <a:avLst/>
          </a:prstGeom>
          <a:noFill/>
        </p:spPr>
        <p:txBody>
          <a:bodyPr wrap="none" rtlCol="0">
            <a:spAutoFit/>
          </a:bodyPr>
          <a:lstStyle/>
          <a:p>
            <a:r>
              <a:rPr lang="en-US" sz="2400" b="1" dirty="0">
                <a:latin typeface="Calibri" panose="020F0502020204030204" pitchFamily="34" charset="0"/>
              </a:rPr>
              <a:t>Observations Today</a:t>
            </a:r>
          </a:p>
        </p:txBody>
      </p:sp>
      <p:sp>
        <p:nvSpPr>
          <p:cNvPr id="11" name="TextBox 10"/>
          <p:cNvSpPr txBox="1"/>
          <p:nvPr/>
        </p:nvSpPr>
        <p:spPr>
          <a:xfrm>
            <a:off x="5029200" y="1611868"/>
            <a:ext cx="3169457" cy="461665"/>
          </a:xfrm>
          <a:prstGeom prst="rect">
            <a:avLst/>
          </a:prstGeom>
          <a:noFill/>
        </p:spPr>
        <p:txBody>
          <a:bodyPr wrap="none" rtlCol="0">
            <a:spAutoFit/>
          </a:bodyPr>
          <a:lstStyle/>
          <a:p>
            <a:r>
              <a:rPr lang="en-US" sz="2400" b="1" dirty="0">
                <a:latin typeface="Calibri" panose="020F0502020204030204" pitchFamily="34" charset="0"/>
              </a:rPr>
              <a:t>Observations in 5 years</a:t>
            </a:r>
          </a:p>
        </p:txBody>
      </p:sp>
      <p:cxnSp>
        <p:nvCxnSpPr>
          <p:cNvPr id="12" name="Straight Arrow Connector 11"/>
          <p:cNvCxnSpPr/>
          <p:nvPr/>
        </p:nvCxnSpPr>
        <p:spPr>
          <a:xfrm>
            <a:off x="3886200" y="3810000"/>
            <a:ext cx="762000"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820885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600050" y="1066800"/>
            <a:ext cx="7919401" cy="5401283"/>
          </a:xfrm>
        </p:spPr>
        <p:txBody>
          <a:bodyPr/>
          <a:lstStyle/>
          <a:p>
            <a:pPr indent="-342900"/>
            <a:r>
              <a:rPr lang="en-US" sz="2800" dirty="0" smtClean="0">
                <a:solidFill>
                  <a:schemeClr val="tx1"/>
                </a:solidFill>
              </a:rPr>
              <a:t>Given the scarce resources available, how do we determine the highest “value” observing capabilities to transition from research to operations?</a:t>
            </a:r>
          </a:p>
          <a:p>
            <a:pPr lvl="1" indent="-342900"/>
            <a:r>
              <a:rPr lang="en-US" sz="2400" dirty="0" smtClean="0">
                <a:solidFill>
                  <a:schemeClr val="tx1"/>
                </a:solidFill>
              </a:rPr>
              <a:t>Identify the most significant gaps or opportunities to improve the mission</a:t>
            </a:r>
          </a:p>
          <a:p>
            <a:pPr lvl="1" indent="-342900"/>
            <a:r>
              <a:rPr lang="en-US" sz="2400" dirty="0" smtClean="0">
                <a:solidFill>
                  <a:schemeClr val="tx1"/>
                </a:solidFill>
              </a:rPr>
              <a:t>Utilize tools to show actual or estimated impact of an observation on the mission</a:t>
            </a:r>
          </a:p>
          <a:p>
            <a:pPr lvl="1" indent="-342900"/>
            <a:r>
              <a:rPr lang="en-US" sz="2400" dirty="0" smtClean="0">
                <a:solidFill>
                  <a:schemeClr val="tx1"/>
                </a:solidFill>
              </a:rPr>
              <a:t>When determining costs, include consideration of the resources needed through the entire value chain </a:t>
            </a:r>
          </a:p>
          <a:p>
            <a:pPr lvl="1" indent="-342900"/>
            <a:r>
              <a:rPr lang="en-US" sz="2400" dirty="0" smtClean="0">
                <a:solidFill>
                  <a:schemeClr val="tx1"/>
                </a:solidFill>
              </a:rPr>
              <a:t>To the extent possible, represent the results in a consistent manner among observing capabilities </a:t>
            </a:r>
            <a:endParaRPr lang="en-US" sz="2400" dirty="0">
              <a:solidFill>
                <a:schemeClr val="tx1"/>
              </a:solidFill>
            </a:endParaRPr>
          </a:p>
          <a:p>
            <a:pPr indent="-342900"/>
            <a:endParaRPr lang="en-US" sz="2400" dirty="0">
              <a:solidFill>
                <a:schemeClr val="tx1"/>
              </a:solidFill>
            </a:endParaRPr>
          </a:p>
          <a:p>
            <a:pPr marL="203200" indent="0">
              <a:buNone/>
            </a:pPr>
            <a:endParaRPr lang="en-US" dirty="0"/>
          </a:p>
          <a:p>
            <a:pPr marL="291551" indent="-291551">
              <a:buFont typeface="Wingdings" panose="05000000000000000000" pitchFamily="2" charset="2"/>
              <a:buChar char="v"/>
            </a:pPr>
            <a:endParaRPr lang="en-US" dirty="0"/>
          </a:p>
          <a:p>
            <a:pPr marL="291551" indent="-291551">
              <a:buFont typeface="Wingdings" panose="05000000000000000000" pitchFamily="2" charset="2"/>
              <a:buChar char="v"/>
            </a:pPr>
            <a:endParaRPr lang="en-US" dirty="0"/>
          </a:p>
          <a:p>
            <a:pPr marL="291551" indent="-291551">
              <a:buFont typeface="Wingdings" panose="05000000000000000000" pitchFamily="2" charset="2"/>
              <a:buChar char="v"/>
            </a:pPr>
            <a:endParaRPr lang="en-US" dirty="0"/>
          </a:p>
        </p:txBody>
      </p:sp>
      <p:sp>
        <p:nvSpPr>
          <p:cNvPr id="4" name="Slide Number Placeholder 3"/>
          <p:cNvSpPr>
            <a:spLocks noGrp="1"/>
          </p:cNvSpPr>
          <p:nvPr>
            <p:ph type="sldNum" idx="12"/>
          </p:nvPr>
        </p:nvSpPr>
        <p:spPr>
          <a:xfrm>
            <a:off x="7010401" y="6519379"/>
            <a:ext cx="2133599" cy="365125"/>
          </a:xfrm>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tx1"/>
                </a:solidFill>
                <a:latin typeface="Calibri"/>
                <a:ea typeface="Calibri"/>
                <a:cs typeface="Calibri"/>
                <a:sym typeface="Calibri"/>
              </a:rPr>
              <a:t>17</a:t>
            </a:fld>
            <a:endParaRPr lang="en-US" sz="1200" b="0" i="0" u="none" strike="noStrike" cap="none" dirty="0">
              <a:solidFill>
                <a:schemeClr val="tx1"/>
              </a:solidFill>
              <a:latin typeface="Calibri"/>
              <a:ea typeface="Calibri"/>
              <a:cs typeface="Calibri"/>
              <a:sym typeface="Calibri"/>
            </a:endParaRPr>
          </a:p>
        </p:txBody>
      </p:sp>
      <p:sp>
        <p:nvSpPr>
          <p:cNvPr id="5" name="Shape 164"/>
          <p:cNvSpPr txBox="1">
            <a:spLocks/>
          </p:cNvSpPr>
          <p:nvPr/>
        </p:nvSpPr>
        <p:spPr bwMode="auto">
          <a:xfrm>
            <a:off x="609600" y="152400"/>
            <a:ext cx="7909851" cy="715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6" tIns="91416" rIns="91416" bIns="91416" numCol="1" anchor="ctr" anchorCtr="0" compatLnSpc="1">
            <a:prstTxWarp prst="textNoShape">
              <a:avLst/>
            </a:prstTxWarp>
            <a:noAutofit/>
          </a:bodyPr>
          <a:lstStyle>
            <a:lvl1pPr algn="l" defTabSz="895395" rtl="0" eaLnBrk="1" fontAlgn="base" hangingPunct="1">
              <a:spcBef>
                <a:spcPct val="0"/>
              </a:spcBef>
              <a:spcAft>
                <a:spcPct val="0"/>
              </a:spcAft>
              <a:tabLst>
                <a:tab pos="269888" algn="l"/>
              </a:tabLst>
              <a:defRPr sz="1900" b="1" baseline="0">
                <a:solidFill>
                  <a:schemeClr val="bg1"/>
                </a:solidFill>
                <a:latin typeface="+mj-lt"/>
                <a:ea typeface="+mj-ea"/>
                <a:cs typeface="+mj-cs"/>
              </a:defRPr>
            </a:lvl1pPr>
            <a:lvl2pPr algn="l" defTabSz="895395" rtl="0" eaLnBrk="1" fontAlgn="base" hangingPunct="1">
              <a:spcBef>
                <a:spcPct val="0"/>
              </a:spcBef>
              <a:spcAft>
                <a:spcPct val="0"/>
              </a:spcAft>
              <a:defRPr sz="1900" b="1">
                <a:solidFill>
                  <a:schemeClr val="tx2"/>
                </a:solidFill>
                <a:latin typeface="Arial" charset="0"/>
              </a:defRPr>
            </a:lvl2pPr>
            <a:lvl3pPr algn="l" defTabSz="895395" rtl="0" eaLnBrk="1" fontAlgn="base" hangingPunct="1">
              <a:spcBef>
                <a:spcPct val="0"/>
              </a:spcBef>
              <a:spcAft>
                <a:spcPct val="0"/>
              </a:spcAft>
              <a:defRPr sz="1900" b="1">
                <a:solidFill>
                  <a:schemeClr val="tx2"/>
                </a:solidFill>
                <a:latin typeface="Arial" charset="0"/>
              </a:defRPr>
            </a:lvl3pPr>
            <a:lvl4pPr algn="l" defTabSz="895395" rtl="0" eaLnBrk="1" fontAlgn="base" hangingPunct="1">
              <a:spcBef>
                <a:spcPct val="0"/>
              </a:spcBef>
              <a:spcAft>
                <a:spcPct val="0"/>
              </a:spcAft>
              <a:defRPr sz="1900" b="1">
                <a:solidFill>
                  <a:schemeClr val="tx2"/>
                </a:solidFill>
                <a:latin typeface="Arial" charset="0"/>
              </a:defRPr>
            </a:lvl4pPr>
            <a:lvl5pPr algn="l" defTabSz="895395" rtl="0" eaLnBrk="1" fontAlgn="base" hangingPunct="1">
              <a:spcBef>
                <a:spcPct val="0"/>
              </a:spcBef>
              <a:spcAft>
                <a:spcPct val="0"/>
              </a:spcAft>
              <a:defRPr sz="1900" b="1">
                <a:solidFill>
                  <a:schemeClr val="tx2"/>
                </a:solidFill>
                <a:latin typeface="Arial" charset="0"/>
              </a:defRPr>
            </a:lvl5pPr>
            <a:lvl6pPr marL="457223" algn="l" defTabSz="895395" rtl="0" eaLnBrk="1" fontAlgn="base" hangingPunct="1">
              <a:spcBef>
                <a:spcPct val="0"/>
              </a:spcBef>
              <a:spcAft>
                <a:spcPct val="0"/>
              </a:spcAft>
              <a:defRPr sz="1900" b="1">
                <a:solidFill>
                  <a:schemeClr val="tx2"/>
                </a:solidFill>
                <a:latin typeface="Arial" charset="0"/>
              </a:defRPr>
            </a:lvl6pPr>
            <a:lvl7pPr marL="914446" algn="l" defTabSz="895395" rtl="0" eaLnBrk="1" fontAlgn="base" hangingPunct="1">
              <a:spcBef>
                <a:spcPct val="0"/>
              </a:spcBef>
              <a:spcAft>
                <a:spcPct val="0"/>
              </a:spcAft>
              <a:defRPr sz="1900" b="1">
                <a:solidFill>
                  <a:schemeClr val="tx2"/>
                </a:solidFill>
                <a:latin typeface="Arial" charset="0"/>
              </a:defRPr>
            </a:lvl7pPr>
            <a:lvl8pPr marL="1371668" algn="l" defTabSz="895395" rtl="0" eaLnBrk="1" fontAlgn="base" hangingPunct="1">
              <a:spcBef>
                <a:spcPct val="0"/>
              </a:spcBef>
              <a:spcAft>
                <a:spcPct val="0"/>
              </a:spcAft>
              <a:defRPr sz="1900" b="1">
                <a:solidFill>
                  <a:schemeClr val="tx2"/>
                </a:solidFill>
                <a:latin typeface="Arial" charset="0"/>
              </a:defRPr>
            </a:lvl8pPr>
            <a:lvl9pPr marL="1828892" algn="l" defTabSz="895395" rtl="0" eaLnBrk="1" fontAlgn="base" hangingPunct="1">
              <a:spcBef>
                <a:spcPct val="0"/>
              </a:spcBef>
              <a:spcAft>
                <a:spcPct val="0"/>
              </a:spcAft>
              <a:defRPr sz="1900" b="1">
                <a:solidFill>
                  <a:schemeClr val="tx2"/>
                </a:solidFill>
                <a:latin typeface="Arial" charset="0"/>
              </a:defRPr>
            </a:lvl9pPr>
          </a:lstStyle>
          <a:p>
            <a:pPr algn="ctr">
              <a:spcBef>
                <a:spcPts val="0"/>
              </a:spcBef>
            </a:pPr>
            <a:r>
              <a:rPr lang="en-US" sz="3200" dirty="0" smtClean="0">
                <a:solidFill>
                  <a:schemeClr val="tx1"/>
                </a:solidFill>
                <a:latin typeface="Calibri" panose="020F0502020204030204" pitchFamily="34" charset="0"/>
              </a:rPr>
              <a:t>Discussion</a:t>
            </a:r>
            <a:endParaRPr lang="en-US" sz="3200" dirty="0">
              <a:solidFill>
                <a:schemeClr val="tx1"/>
              </a:solidFill>
              <a:latin typeface="Calibri" panose="020F0502020204030204" pitchFamily="34" charset="0"/>
            </a:endParaRPr>
          </a:p>
        </p:txBody>
      </p:sp>
    </p:spTree>
    <p:extLst>
      <p:ext uri="{BB962C8B-B14F-4D97-AF65-F5344CB8AC3E}">
        <p14:creationId xmlns:p14="http://schemas.microsoft.com/office/powerpoint/2010/main" val="97468784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Shape 139"/>
          <p:cNvSpPr txBox="1">
            <a:spLocks noGrp="1"/>
          </p:cNvSpPr>
          <p:nvPr>
            <p:ph type="title"/>
          </p:nvPr>
        </p:nvSpPr>
        <p:spPr>
          <a:xfrm>
            <a:off x="539109" y="2209800"/>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4800" b="1" i="0" u="none" strike="noStrike" cap="none" dirty="0">
                <a:solidFill>
                  <a:schemeClr val="dk1"/>
                </a:solidFill>
                <a:latin typeface="Calibri"/>
                <a:ea typeface="Calibri"/>
                <a:cs typeface="Calibri"/>
                <a:sym typeface="Calibri"/>
              </a:rPr>
              <a:t>Thank You!</a:t>
            </a:r>
          </a:p>
        </p:txBody>
      </p:sp>
      <p:sp>
        <p:nvSpPr>
          <p:cNvPr id="4" name="Slide Number Placeholder 3"/>
          <p:cNvSpPr>
            <a:spLocks noGrp="1"/>
          </p:cNvSpPr>
          <p:nvPr>
            <p:ph type="sldNum" idx="12"/>
          </p:nvPr>
        </p:nvSpPr>
        <p:spPr>
          <a:xfrm>
            <a:off x="7010401" y="6519379"/>
            <a:ext cx="2133599" cy="365125"/>
          </a:xfrm>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tx1"/>
                </a:solidFill>
                <a:latin typeface="Calibri"/>
                <a:ea typeface="Calibri"/>
                <a:cs typeface="Calibri"/>
                <a:sym typeface="Calibri"/>
              </a:rPr>
              <a:t>18</a:t>
            </a:fld>
            <a:endParaRPr lang="en-US" sz="1200" b="0" i="0" u="none" strike="noStrike" cap="none" dirty="0">
              <a:solidFill>
                <a:schemeClr val="tx1"/>
              </a:solidFill>
              <a:latin typeface="Calibri"/>
              <a:ea typeface="Calibri"/>
              <a:cs typeface="Calibri"/>
              <a:sym typeface="Calibri"/>
            </a:endParaRPr>
          </a:p>
        </p:txBody>
      </p:sp>
      <p:sp>
        <p:nvSpPr>
          <p:cNvPr id="2" name="Rectangle 1"/>
          <p:cNvSpPr/>
          <p:nvPr/>
        </p:nvSpPr>
        <p:spPr>
          <a:xfrm>
            <a:off x="1371600" y="4876800"/>
            <a:ext cx="6564618" cy="1077218"/>
          </a:xfrm>
          <a:prstGeom prst="rect">
            <a:avLst/>
          </a:prstGeom>
        </p:spPr>
        <p:txBody>
          <a:bodyPr wrap="none">
            <a:spAutoFit/>
          </a:bodyPr>
          <a:lstStyle/>
          <a:p>
            <a:r>
              <a:rPr lang="en-US" sz="3200" dirty="0">
                <a:latin typeface="Calibri" panose="020F0502020204030204" pitchFamily="34" charset="0"/>
              </a:rPr>
              <a:t>Contact:  	</a:t>
            </a:r>
            <a:r>
              <a:rPr lang="en-US" sz="3200" u="sng" dirty="0">
                <a:solidFill>
                  <a:srgbClr val="002060"/>
                </a:solidFill>
                <a:latin typeface="Calibri" panose="020F0502020204030204" pitchFamily="34" charset="0"/>
              </a:rPr>
              <a:t>Joseph.A.Pica@noaa.gov</a:t>
            </a:r>
            <a:r>
              <a:rPr lang="en-US" sz="3200" dirty="0">
                <a:latin typeface="Calibri" panose="020F0502020204030204" pitchFamily="34" charset="0"/>
              </a:rPr>
              <a:t>    </a:t>
            </a:r>
          </a:p>
          <a:p>
            <a:r>
              <a:rPr lang="en-US" sz="3200" dirty="0">
                <a:latin typeface="Calibri" panose="020F0502020204030204" pitchFamily="34" charset="0"/>
              </a:rPr>
              <a:t>		301-427-9778</a:t>
            </a:r>
          </a:p>
        </p:txBody>
      </p:sp>
    </p:spTree>
    <p:extLst>
      <p:ext uri="{BB962C8B-B14F-4D97-AF65-F5344CB8AC3E}">
        <p14:creationId xmlns:p14="http://schemas.microsoft.com/office/powerpoint/2010/main" val="331794300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Shape 277"/>
          <p:cNvSpPr txBox="1">
            <a:spLocks noGrp="1"/>
          </p:cNvSpPr>
          <p:nvPr>
            <p:ph type="sldNum" idx="12"/>
          </p:nvPr>
        </p:nvSpPr>
        <p:spPr>
          <a:xfrm>
            <a:off x="7010400" y="6569075"/>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88888"/>
                </a:solidFill>
                <a:latin typeface="Calibri"/>
                <a:ea typeface="Calibri"/>
                <a:cs typeface="Calibri"/>
                <a:sym typeface="Calibri"/>
              </a:rPr>
              <a:t>2</a:t>
            </a:fld>
            <a:endParaRPr lang="en-US" sz="1200" b="0" i="0" u="none" strike="noStrike" cap="none">
              <a:solidFill>
                <a:srgbClr val="888888"/>
              </a:solidFill>
              <a:latin typeface="Calibri"/>
              <a:ea typeface="Calibri"/>
              <a:cs typeface="Calibri"/>
              <a:sym typeface="Calibri"/>
            </a:endParaRPr>
          </a:p>
        </p:txBody>
      </p:sp>
      <p:sp>
        <p:nvSpPr>
          <p:cNvPr id="278" name="Shape 278"/>
          <p:cNvSpPr txBox="1">
            <a:spLocks noGrp="1"/>
          </p:cNvSpPr>
          <p:nvPr>
            <p:ph type="title"/>
          </p:nvPr>
        </p:nvSpPr>
        <p:spPr>
          <a:xfrm>
            <a:off x="0" y="-152400"/>
            <a:ext cx="9144000" cy="1371599"/>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Source Sans Pro"/>
              <a:buNone/>
            </a:pPr>
            <a:r>
              <a:rPr lang="en-US" sz="5400" b="1" i="0" u="none" strike="noStrike" cap="none" dirty="0">
                <a:solidFill>
                  <a:schemeClr val="dk1"/>
                </a:solidFill>
                <a:latin typeface="Source Sans Pro"/>
                <a:ea typeface="Source Sans Pro"/>
                <a:cs typeface="Source Sans Pro"/>
                <a:sym typeface="Source Sans Pro"/>
              </a:rPr>
              <a:t>What NWS Does</a:t>
            </a:r>
          </a:p>
        </p:txBody>
      </p:sp>
      <p:sp>
        <p:nvSpPr>
          <p:cNvPr id="279" name="Shape 279"/>
          <p:cNvSpPr txBox="1"/>
          <p:nvPr/>
        </p:nvSpPr>
        <p:spPr>
          <a:xfrm>
            <a:off x="76200" y="1066800"/>
            <a:ext cx="4419599" cy="4190999"/>
          </a:xfrm>
          <a:prstGeom prst="rect">
            <a:avLst/>
          </a:prstGeom>
          <a:gradFill>
            <a:gsLst>
              <a:gs pos="0">
                <a:srgbClr val="9FC3FF"/>
              </a:gs>
              <a:gs pos="35000">
                <a:srgbClr val="BDD5FF"/>
              </a:gs>
              <a:gs pos="100000">
                <a:srgbClr val="E4EEFF">
                  <a:alpha val="0"/>
                </a:srgbClr>
              </a:gs>
            </a:gsLst>
            <a:lin ang="16200000" scaled="0"/>
          </a:gradFill>
          <a:ln>
            <a:noFill/>
          </a:ln>
        </p:spPr>
        <p:txBody>
          <a:bodyPr lIns="91425" tIns="45700" rIns="91425" bIns="45700" anchor="b" anchorCtr="0">
            <a:noAutofit/>
          </a:bodyPr>
          <a:lstStyle/>
          <a:p>
            <a:pPr lvl="0" rtl="0">
              <a:spcBef>
                <a:spcPts val="0"/>
              </a:spcBef>
              <a:buClr>
                <a:schemeClr val="dk1"/>
              </a:buClr>
              <a:buSzPct val="25000"/>
              <a:buFont typeface="Arial"/>
              <a:buNone/>
            </a:pPr>
            <a:r>
              <a:rPr lang="en-US" sz="2400" b="1" dirty="0">
                <a:solidFill>
                  <a:srgbClr val="366092"/>
                </a:solidFill>
                <a:latin typeface="Calibri"/>
                <a:ea typeface="Calibri"/>
                <a:cs typeface="Calibri"/>
                <a:sym typeface="Calibri"/>
              </a:rPr>
              <a:t>Provide weather, water, and climate data, forecasts and warnings for the protection of life and property and the enhancement of the national economy. </a:t>
            </a:r>
          </a:p>
        </p:txBody>
      </p:sp>
      <p:sp>
        <p:nvSpPr>
          <p:cNvPr id="280" name="Shape 280"/>
          <p:cNvSpPr txBox="1"/>
          <p:nvPr/>
        </p:nvSpPr>
        <p:spPr>
          <a:xfrm>
            <a:off x="4495800" y="1066800"/>
            <a:ext cx="4372707" cy="4190999"/>
          </a:xfrm>
          <a:prstGeom prst="rect">
            <a:avLst/>
          </a:prstGeom>
          <a:gradFill>
            <a:gsLst>
              <a:gs pos="0">
                <a:srgbClr val="92CCDC"/>
              </a:gs>
              <a:gs pos="35000">
                <a:srgbClr val="DAEEF3"/>
              </a:gs>
              <a:gs pos="100000">
                <a:srgbClr val="F6FBFC"/>
              </a:gs>
            </a:gsLst>
            <a:lin ang="16200000" scaled="0"/>
          </a:gradFill>
          <a:ln>
            <a:noFill/>
          </a:ln>
        </p:spPr>
        <p:txBody>
          <a:bodyPr lIns="91425" tIns="45700" rIns="91425" bIns="45700" anchor="b" anchorCtr="0">
            <a:noAutofit/>
          </a:bodyPr>
          <a:lstStyle/>
          <a:p>
            <a:pPr lvl="0" rtl="0">
              <a:spcBef>
                <a:spcPts val="0"/>
              </a:spcBef>
              <a:buClr>
                <a:srgbClr val="008000"/>
              </a:buClr>
              <a:buSzPct val="25000"/>
              <a:buFont typeface="Arial"/>
              <a:buNone/>
            </a:pPr>
            <a:r>
              <a:rPr lang="en-US" sz="2400" b="1" dirty="0">
                <a:solidFill>
                  <a:srgbClr val="008000"/>
                </a:solidFill>
                <a:latin typeface="Calibri"/>
                <a:ea typeface="Calibri"/>
                <a:cs typeface="Calibri"/>
                <a:sym typeface="Calibri"/>
              </a:rPr>
              <a:t>A Weather-Ready Nation where Society is prepared for and responds to Weather-Dependent Events.</a:t>
            </a:r>
          </a:p>
        </p:txBody>
      </p:sp>
      <p:sp>
        <p:nvSpPr>
          <p:cNvPr id="281" name="Shape 281"/>
          <p:cNvSpPr txBox="1"/>
          <p:nvPr/>
        </p:nvSpPr>
        <p:spPr>
          <a:xfrm>
            <a:off x="76200" y="6224953"/>
            <a:ext cx="9144000" cy="154744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rgbClr val="002060"/>
              </a:buClr>
              <a:buSzPct val="25000"/>
              <a:buFont typeface="Arial"/>
              <a:buNone/>
            </a:pPr>
            <a:r>
              <a:rPr lang="en-US" sz="1600" b="1" i="0" u="none" strike="noStrike" cap="none">
                <a:solidFill>
                  <a:srgbClr val="002060"/>
                </a:solidFill>
                <a:latin typeface="Calibri"/>
                <a:ea typeface="Calibri"/>
                <a:cs typeface="Calibri"/>
                <a:sym typeface="Calibri"/>
              </a:rPr>
              <a:t>What is a Good Forecast? An Essay on the Nature of Goodness in Weather Forecasting” </a:t>
            </a:r>
          </a:p>
          <a:p>
            <a:pPr marL="0" marR="0" lvl="0" indent="0" algn="l" rtl="0">
              <a:spcBef>
                <a:spcPts val="320"/>
              </a:spcBef>
              <a:spcAft>
                <a:spcPts val="0"/>
              </a:spcAft>
              <a:buClr>
                <a:srgbClr val="002060"/>
              </a:buClr>
              <a:buSzPct val="25000"/>
              <a:buFont typeface="Arial"/>
              <a:buNone/>
            </a:pPr>
            <a:r>
              <a:rPr lang="en-US" sz="1600" b="0" i="1" u="none" strike="noStrike" cap="none">
                <a:solidFill>
                  <a:srgbClr val="002060"/>
                </a:solidFill>
                <a:latin typeface="Calibri"/>
                <a:ea typeface="Calibri"/>
                <a:cs typeface="Calibri"/>
                <a:sym typeface="Calibri"/>
              </a:rPr>
              <a:t>By Allan H. Murphy; Weather and Forecasting (June 1993)</a:t>
            </a:r>
          </a:p>
          <a:p>
            <a:pPr marL="0" marR="0" lvl="0" indent="0" algn="l" rtl="0">
              <a:spcBef>
                <a:spcPts val="320"/>
              </a:spcBef>
              <a:spcAft>
                <a:spcPts val="0"/>
              </a:spcAft>
              <a:buClr>
                <a:schemeClr val="dk1"/>
              </a:buClr>
              <a:buFont typeface="Arial"/>
              <a:buNone/>
            </a:pPr>
            <a:endParaRPr sz="1600" b="1" i="0" u="none" strike="noStrike" cap="none">
              <a:solidFill>
                <a:srgbClr val="002060"/>
              </a:solidFill>
              <a:latin typeface="Calibri"/>
              <a:ea typeface="Calibri"/>
              <a:cs typeface="Calibri"/>
              <a:sym typeface="Calibri"/>
            </a:endParaRPr>
          </a:p>
          <a:p>
            <a:pPr marL="342900" marR="0" lvl="0" indent="-342900" algn="l" rtl="0">
              <a:spcBef>
                <a:spcPts val="0"/>
              </a:spcBef>
              <a:spcAft>
                <a:spcPts val="0"/>
              </a:spcAft>
              <a:buClr>
                <a:schemeClr val="dk1"/>
              </a:buClr>
              <a:buFont typeface="Arial"/>
              <a:buNone/>
            </a:pPr>
            <a:endParaRPr sz="1600" b="0" i="1" u="none" strike="noStrike" cap="none">
              <a:solidFill>
                <a:srgbClr val="002060"/>
              </a:solidFill>
              <a:latin typeface="Calibri"/>
              <a:ea typeface="Calibri"/>
              <a:cs typeface="Calibri"/>
              <a:sym typeface="Calibri"/>
            </a:endParaRPr>
          </a:p>
          <a:p>
            <a:pPr marL="342900" marR="0" lvl="0" indent="-342900" algn="l" rtl="0">
              <a:spcBef>
                <a:spcPts val="0"/>
              </a:spcBef>
              <a:spcAft>
                <a:spcPts val="0"/>
              </a:spcAft>
              <a:buClr>
                <a:schemeClr val="dk1"/>
              </a:buClr>
              <a:buFont typeface="Arial"/>
              <a:buNone/>
            </a:pPr>
            <a:endParaRPr sz="1600" b="0" i="1" u="none" strike="noStrike" cap="none">
              <a:solidFill>
                <a:srgbClr val="002060"/>
              </a:solidFill>
              <a:latin typeface="Calibri"/>
              <a:ea typeface="Calibri"/>
              <a:cs typeface="Calibri"/>
              <a:sym typeface="Calibri"/>
            </a:endParaRPr>
          </a:p>
          <a:p>
            <a:pPr marL="342900" marR="0" lvl="0" indent="-342900" algn="l" rtl="0">
              <a:spcBef>
                <a:spcPts val="0"/>
              </a:spcBef>
              <a:spcAft>
                <a:spcPts val="0"/>
              </a:spcAft>
              <a:buClr>
                <a:schemeClr val="dk1"/>
              </a:buClr>
              <a:buFont typeface="Arial"/>
              <a:buNone/>
            </a:pPr>
            <a:endParaRPr sz="1600" b="0" i="1" u="none" strike="noStrike" cap="none">
              <a:solidFill>
                <a:srgbClr val="002060"/>
              </a:solidFill>
              <a:latin typeface="Calibri"/>
              <a:ea typeface="Calibri"/>
              <a:cs typeface="Calibri"/>
              <a:sym typeface="Calibri"/>
            </a:endParaRPr>
          </a:p>
          <a:p>
            <a:pPr marL="342900" marR="0" lvl="0" indent="-342900" algn="l" rtl="0">
              <a:spcBef>
                <a:spcPts val="0"/>
              </a:spcBef>
              <a:spcAft>
                <a:spcPts val="0"/>
              </a:spcAft>
              <a:buClr>
                <a:schemeClr val="dk1"/>
              </a:buClr>
              <a:buFont typeface="Arial"/>
              <a:buNone/>
            </a:pPr>
            <a:endParaRPr sz="1600" b="0" i="1" u="none" strike="noStrike" cap="none">
              <a:solidFill>
                <a:srgbClr val="002060"/>
              </a:solidFill>
              <a:latin typeface="Calibri"/>
              <a:ea typeface="Calibri"/>
              <a:cs typeface="Calibri"/>
              <a:sym typeface="Calibri"/>
            </a:endParaRPr>
          </a:p>
          <a:p>
            <a:pPr marL="342900" marR="0" lvl="0" indent="-342900" algn="l" rtl="0">
              <a:spcBef>
                <a:spcPts val="0"/>
              </a:spcBef>
              <a:spcAft>
                <a:spcPts val="0"/>
              </a:spcAft>
              <a:buClr>
                <a:schemeClr val="dk1"/>
              </a:buClr>
              <a:buFont typeface="Arial"/>
              <a:buNone/>
            </a:pPr>
            <a:endParaRPr sz="1600" b="0" i="1" u="none" strike="noStrike" cap="none">
              <a:solidFill>
                <a:srgbClr val="002060"/>
              </a:solidFill>
              <a:latin typeface="Calibri"/>
              <a:ea typeface="Calibri"/>
              <a:cs typeface="Calibri"/>
              <a:sym typeface="Calibri"/>
            </a:endParaRPr>
          </a:p>
          <a:p>
            <a:pPr marL="342900" marR="0" lvl="0" indent="-342900" algn="l" rtl="0">
              <a:spcBef>
                <a:spcPts val="0"/>
              </a:spcBef>
              <a:spcAft>
                <a:spcPts val="0"/>
              </a:spcAft>
              <a:buClr>
                <a:schemeClr val="dk1"/>
              </a:buClr>
              <a:buFont typeface="Arial"/>
              <a:buNone/>
            </a:pPr>
            <a:endParaRPr sz="1600" b="0" i="1" u="none" strike="noStrike" cap="none">
              <a:solidFill>
                <a:srgbClr val="002060"/>
              </a:solidFill>
              <a:latin typeface="Calibri"/>
              <a:ea typeface="Calibri"/>
              <a:cs typeface="Calibri"/>
              <a:sym typeface="Calibri"/>
            </a:endParaRPr>
          </a:p>
          <a:p>
            <a:pPr marL="342900" marR="0" lvl="0" indent="-342900" algn="l" rtl="0">
              <a:spcBef>
                <a:spcPts val="0"/>
              </a:spcBef>
              <a:spcAft>
                <a:spcPts val="0"/>
              </a:spcAft>
              <a:buClr>
                <a:schemeClr val="dk1"/>
              </a:buClr>
              <a:buFont typeface="Arial"/>
              <a:buNone/>
            </a:pPr>
            <a:endParaRPr sz="1600" b="0" i="1" u="none" strike="noStrike" cap="none">
              <a:solidFill>
                <a:srgbClr val="002060"/>
              </a:solidFill>
              <a:latin typeface="Calibri"/>
              <a:ea typeface="Calibri"/>
              <a:cs typeface="Calibri"/>
              <a:sym typeface="Calibri"/>
            </a:endParaRPr>
          </a:p>
          <a:p>
            <a:pPr marL="342900" marR="0" lvl="0" indent="-342900" algn="l" rtl="0">
              <a:spcBef>
                <a:spcPts val="0"/>
              </a:spcBef>
              <a:buClr>
                <a:schemeClr val="dk1"/>
              </a:buClr>
              <a:buFont typeface="Arial"/>
              <a:buNone/>
            </a:pPr>
            <a:endParaRPr sz="1600" b="0" i="1" u="none" strike="noStrike" cap="none">
              <a:solidFill>
                <a:srgbClr val="002060"/>
              </a:solidFill>
              <a:latin typeface="Calibri"/>
              <a:ea typeface="Calibri"/>
              <a:cs typeface="Calibri"/>
              <a:sym typeface="Calibri"/>
            </a:endParaRPr>
          </a:p>
        </p:txBody>
      </p:sp>
      <p:sp>
        <p:nvSpPr>
          <p:cNvPr id="282" name="Shape 282"/>
          <p:cNvSpPr/>
          <p:nvPr/>
        </p:nvSpPr>
        <p:spPr>
          <a:xfrm>
            <a:off x="76200" y="5361382"/>
            <a:ext cx="8909538" cy="863570"/>
          </a:xfrm>
          <a:prstGeom prst="rect">
            <a:avLst/>
          </a:prstGeom>
          <a:solidFill>
            <a:srgbClr val="366092"/>
          </a:solidFill>
          <a:ln>
            <a:noFill/>
          </a:ln>
        </p:spPr>
        <p:txBody>
          <a:bodyPr lIns="91425" tIns="45700" rIns="91425" bIns="45700" anchor="t" anchorCtr="0">
            <a:noAutofit/>
          </a:bodyPr>
          <a:lstStyle/>
          <a:p>
            <a:pPr marL="115888" marR="0" lvl="0" indent="-1587" algn="ctr" rtl="0">
              <a:lnSpc>
                <a:spcPct val="177777"/>
              </a:lnSpc>
              <a:spcBef>
                <a:spcPts val="0"/>
              </a:spcBef>
              <a:buSzPct val="25000"/>
              <a:buNone/>
            </a:pPr>
            <a:r>
              <a:rPr lang="en-US" b="1" i="1" u="none" strike="noStrike" cap="none" dirty="0">
                <a:solidFill>
                  <a:srgbClr val="FFFFFF"/>
                </a:solidFill>
                <a:latin typeface="Source Sans Pro"/>
                <a:ea typeface="Source Sans Pro"/>
                <a:cs typeface="Source Sans Pro"/>
                <a:sym typeface="Source Sans Pro"/>
              </a:rPr>
              <a:t>“First, it should be understood that forecasts possess no intrinsic value. </a:t>
            </a:r>
          </a:p>
          <a:p>
            <a:pPr marL="115888" marR="0" lvl="0" indent="-1587" algn="ctr" rtl="0">
              <a:lnSpc>
                <a:spcPct val="177777"/>
              </a:lnSpc>
              <a:spcBef>
                <a:spcPts val="0"/>
              </a:spcBef>
              <a:buSzPct val="25000"/>
              <a:buNone/>
            </a:pPr>
            <a:r>
              <a:rPr lang="en-US" b="1" i="1" u="none" strike="noStrike" cap="none" dirty="0">
                <a:solidFill>
                  <a:srgbClr val="FFFFFF"/>
                </a:solidFill>
                <a:latin typeface="Source Sans Pro"/>
                <a:ea typeface="Source Sans Pro"/>
                <a:cs typeface="Source Sans Pro"/>
                <a:sym typeface="Source Sans Pro"/>
              </a:rPr>
              <a:t>They acquire value through their ability to influence the decisions made by users of the forecasts.”</a:t>
            </a:r>
          </a:p>
        </p:txBody>
      </p:sp>
      <p:pic>
        <p:nvPicPr>
          <p:cNvPr id="283" name="Shape 283" descr="HWT-EWP-2007.jp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62000" y="1647825"/>
            <a:ext cx="2971799" cy="1371598"/>
          </a:xfrm>
          <a:prstGeom prst="rect">
            <a:avLst/>
          </a:prstGeom>
          <a:noFill/>
          <a:ln>
            <a:noFill/>
          </a:ln>
        </p:spPr>
      </p:pic>
      <p:pic>
        <p:nvPicPr>
          <p:cNvPr id="284" name="Shape 284"/>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257800" y="1647825"/>
            <a:ext cx="2971799" cy="1371598"/>
          </a:xfrm>
          <a:prstGeom prst="rect">
            <a:avLst/>
          </a:prstGeom>
          <a:noFill/>
          <a:ln>
            <a:noFill/>
          </a:ln>
        </p:spPr>
      </p:pic>
      <p:sp>
        <p:nvSpPr>
          <p:cNvPr id="285" name="Shape 285"/>
          <p:cNvSpPr txBox="1"/>
          <p:nvPr/>
        </p:nvSpPr>
        <p:spPr>
          <a:xfrm>
            <a:off x="76200" y="1066800"/>
            <a:ext cx="4419599" cy="461664"/>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2400" b="0" i="0" u="none" strike="noStrike" cap="none">
                <a:solidFill>
                  <a:srgbClr val="17365D"/>
                </a:solidFill>
                <a:latin typeface="Arial Black"/>
                <a:ea typeface="Arial Black"/>
                <a:cs typeface="Arial Black"/>
                <a:sym typeface="Arial Black"/>
              </a:rPr>
              <a:t>MISSION</a:t>
            </a:r>
          </a:p>
        </p:txBody>
      </p:sp>
      <p:sp>
        <p:nvSpPr>
          <p:cNvPr id="286" name="Shape 286"/>
          <p:cNvSpPr txBox="1"/>
          <p:nvPr/>
        </p:nvSpPr>
        <p:spPr>
          <a:xfrm>
            <a:off x="4572000" y="1066800"/>
            <a:ext cx="4419599" cy="461664"/>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2400" b="0" i="0" u="none" strike="noStrike" cap="none">
                <a:solidFill>
                  <a:srgbClr val="008000"/>
                </a:solidFill>
                <a:latin typeface="Arial Black"/>
                <a:ea typeface="Arial Black"/>
                <a:cs typeface="Arial Black"/>
                <a:sym typeface="Arial Black"/>
              </a:rPr>
              <a:t>VISION</a:t>
            </a:r>
          </a:p>
        </p:txBody>
      </p:sp>
    </p:spTree>
    <p:extLst>
      <p:ext uri="{BB962C8B-B14F-4D97-AF65-F5344CB8AC3E}">
        <p14:creationId xmlns:p14="http://schemas.microsoft.com/office/powerpoint/2010/main" val="304589443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Shape 326"/>
          <p:cNvSpPr txBox="1"/>
          <p:nvPr/>
        </p:nvSpPr>
        <p:spPr>
          <a:xfrm>
            <a:off x="152400" y="2895600"/>
            <a:ext cx="8839199" cy="2743199"/>
          </a:xfrm>
          <a:prstGeom prst="rect">
            <a:avLst/>
          </a:prstGeom>
          <a:noFill/>
          <a:ln>
            <a:noFill/>
          </a:ln>
        </p:spPr>
        <p:txBody>
          <a:bodyPr lIns="91425" tIns="45700" rIns="91425" bIns="45700" anchor="t" anchorCtr="0">
            <a:noAutofit/>
          </a:bodyPr>
          <a:lstStyle/>
          <a:p>
            <a:pPr marL="0" marR="0" lvl="0" indent="0" algn="ctr" rtl="0">
              <a:lnSpc>
                <a:spcPct val="80000"/>
              </a:lnSpc>
              <a:spcBef>
                <a:spcPts val="0"/>
              </a:spcBef>
              <a:buSzPct val="25000"/>
              <a:buNone/>
            </a:pPr>
            <a:r>
              <a:rPr lang="en-US" sz="3600" b="1" i="1" u="sng" dirty="0">
                <a:solidFill>
                  <a:srgbClr val="C00000"/>
                </a:solidFill>
                <a:latin typeface="Source Sans Pro"/>
                <a:ea typeface="Source Sans Pro"/>
                <a:cs typeface="Source Sans Pro"/>
                <a:sym typeface="Source Sans Pro"/>
              </a:rPr>
              <a:t>“Ready, Responsive, Resilient”</a:t>
            </a:r>
          </a:p>
          <a:p>
            <a:pPr marL="0" marR="0" lvl="0" indent="0" algn="ctr" rtl="0">
              <a:lnSpc>
                <a:spcPct val="80000"/>
              </a:lnSpc>
              <a:spcBef>
                <a:spcPts val="0"/>
              </a:spcBef>
              <a:buNone/>
            </a:pPr>
            <a:endParaRPr sz="2400" b="1" dirty="0">
              <a:solidFill>
                <a:srgbClr val="17365D"/>
              </a:solidFill>
              <a:latin typeface="Source Sans Pro"/>
              <a:ea typeface="Source Sans Pro"/>
              <a:cs typeface="Source Sans Pro"/>
              <a:sym typeface="Source Sans Pro"/>
            </a:endParaRPr>
          </a:p>
          <a:p>
            <a:pPr marL="0" marR="0" lvl="0" indent="0" algn="ctr" rtl="0">
              <a:spcBef>
                <a:spcPts val="0"/>
              </a:spcBef>
              <a:buSzPct val="25000"/>
              <a:buNone/>
            </a:pPr>
            <a:r>
              <a:rPr lang="en-US" sz="2300" dirty="0">
                <a:solidFill>
                  <a:srgbClr val="17365D"/>
                </a:solidFill>
                <a:latin typeface="Source Sans Pro"/>
                <a:ea typeface="Source Sans Pro"/>
                <a:cs typeface="Source Sans Pro"/>
                <a:sym typeface="Source Sans Pro"/>
              </a:rPr>
              <a:t>Becoming a Weather-Ready Nation is about </a:t>
            </a:r>
          </a:p>
          <a:p>
            <a:pPr marL="0" marR="0" lvl="0" indent="0" algn="ctr" rtl="0">
              <a:spcBef>
                <a:spcPts val="0"/>
              </a:spcBef>
              <a:buSzPct val="25000"/>
              <a:buNone/>
            </a:pPr>
            <a:r>
              <a:rPr lang="en-US" sz="2300" b="1" dirty="0">
                <a:solidFill>
                  <a:srgbClr val="17365D"/>
                </a:solidFill>
                <a:latin typeface="Calibri"/>
                <a:ea typeface="Calibri"/>
                <a:cs typeface="Calibri"/>
                <a:sym typeface="Calibri"/>
              </a:rPr>
              <a:t>building community resiliency in the face of increasing vulnerability</a:t>
            </a:r>
            <a:r>
              <a:rPr lang="en-US" sz="2300" b="1" dirty="0">
                <a:solidFill>
                  <a:srgbClr val="17365D"/>
                </a:solidFill>
                <a:latin typeface="Source Sans Pro"/>
                <a:ea typeface="Source Sans Pro"/>
                <a:cs typeface="Source Sans Pro"/>
                <a:sym typeface="Source Sans Pro"/>
              </a:rPr>
              <a:t> </a:t>
            </a:r>
            <a:r>
              <a:rPr lang="en-US" sz="2300" dirty="0">
                <a:solidFill>
                  <a:srgbClr val="17365D"/>
                </a:solidFill>
                <a:latin typeface="Source Sans Pro"/>
                <a:ea typeface="Source Sans Pro"/>
                <a:cs typeface="Source Sans Pro"/>
                <a:sym typeface="Source Sans Pro"/>
              </a:rPr>
              <a:t>to extreme weather, water and climate events</a:t>
            </a:r>
            <a:r>
              <a:rPr lang="en-US" sz="2400" dirty="0">
                <a:solidFill>
                  <a:srgbClr val="17365D"/>
                </a:solidFill>
                <a:latin typeface="Source Sans Pro"/>
                <a:ea typeface="Source Sans Pro"/>
                <a:cs typeface="Source Sans Pro"/>
                <a:sym typeface="Source Sans Pro"/>
              </a:rPr>
              <a:t/>
            </a:r>
            <a:br>
              <a:rPr lang="en-US" sz="2400" dirty="0">
                <a:solidFill>
                  <a:srgbClr val="17365D"/>
                </a:solidFill>
                <a:latin typeface="Source Sans Pro"/>
                <a:ea typeface="Source Sans Pro"/>
                <a:cs typeface="Source Sans Pro"/>
                <a:sym typeface="Source Sans Pro"/>
              </a:rPr>
            </a:br>
            <a:endParaRPr lang="en-US" sz="2400" dirty="0">
              <a:solidFill>
                <a:srgbClr val="17365D"/>
              </a:solidFill>
              <a:latin typeface="Source Sans Pro"/>
              <a:ea typeface="Source Sans Pro"/>
              <a:cs typeface="Source Sans Pro"/>
              <a:sym typeface="Source Sans Pro"/>
            </a:endParaRPr>
          </a:p>
          <a:p>
            <a:pPr marL="393700" marR="0" lvl="2" indent="0" algn="l" rtl="0">
              <a:lnSpc>
                <a:spcPct val="110000"/>
              </a:lnSpc>
              <a:spcBef>
                <a:spcPts val="0"/>
              </a:spcBef>
              <a:spcAft>
                <a:spcPts val="0"/>
              </a:spcAft>
              <a:buSzPct val="25000"/>
              <a:buNone/>
            </a:pPr>
            <a:r>
              <a:rPr lang="en-US" sz="1800" b="0" i="1" u="none" strike="noStrike" cap="none" dirty="0">
                <a:solidFill>
                  <a:srgbClr val="000000"/>
                </a:solidFill>
                <a:latin typeface="Calibri"/>
                <a:ea typeface="Calibri"/>
                <a:cs typeface="Calibri"/>
                <a:sym typeface="Calibri"/>
              </a:rPr>
              <a:t>Better forecasts and warnings   		  Actionable environmental intelligence</a:t>
            </a:r>
          </a:p>
          <a:p>
            <a:pPr marL="393700" marR="0" lvl="2" indent="0" algn="l" rtl="0">
              <a:lnSpc>
                <a:spcPct val="110000"/>
              </a:lnSpc>
              <a:spcBef>
                <a:spcPts val="600"/>
              </a:spcBef>
              <a:buSzPct val="25000"/>
              <a:buNone/>
            </a:pPr>
            <a:r>
              <a:rPr lang="en-US" sz="1800" b="0" i="1" u="none" strike="noStrike" cap="none" dirty="0">
                <a:solidFill>
                  <a:srgbClr val="000000"/>
                </a:solidFill>
                <a:latin typeface="Calibri"/>
                <a:ea typeface="Calibri"/>
                <a:cs typeface="Calibri"/>
                <a:sym typeface="Calibri"/>
              </a:rPr>
              <a:t>Consistent products and services 	       	</a:t>
            </a:r>
          </a:p>
        </p:txBody>
      </p:sp>
      <p:sp>
        <p:nvSpPr>
          <p:cNvPr id="327" name="Shape 327"/>
          <p:cNvSpPr txBox="1"/>
          <p:nvPr/>
        </p:nvSpPr>
        <p:spPr>
          <a:xfrm>
            <a:off x="7010400" y="6553200"/>
            <a:ext cx="2133598" cy="304799"/>
          </a:xfrm>
          <a:prstGeom prst="rect">
            <a:avLst/>
          </a:prstGeom>
          <a:noFill/>
          <a:ln>
            <a:noFill/>
          </a:ln>
        </p:spPr>
        <p:txBody>
          <a:bodyPr lIns="91425" tIns="91425" rIns="91425" bIns="91425" anchor="ctr" anchorCtr="0">
            <a:noAutofit/>
          </a:bodyPr>
          <a:lstStyle/>
          <a:p>
            <a:pPr marL="0" marR="0" lvl="0" indent="0" algn="l" rtl="0">
              <a:spcBef>
                <a:spcPts val="0"/>
              </a:spcBef>
              <a:buClr>
                <a:srgbClr val="000000"/>
              </a:buClr>
              <a:buSzPct val="25000"/>
              <a:buFont typeface="Arial"/>
              <a:buNone/>
            </a:pPr>
            <a:fld id="{00000000-1234-1234-1234-123412341234}" type="slidenum">
              <a:rPr lang="en-US" sz="1400">
                <a:solidFill>
                  <a:srgbClr val="000000"/>
                </a:solidFill>
                <a:latin typeface="Arial"/>
                <a:ea typeface="Arial"/>
                <a:cs typeface="Arial"/>
                <a:sym typeface="Arial"/>
              </a:rPr>
              <a:t>3</a:t>
            </a:fld>
            <a:endParaRPr lang="en-US" sz="1400">
              <a:solidFill>
                <a:srgbClr val="000000"/>
              </a:solidFill>
              <a:latin typeface="Arial"/>
              <a:ea typeface="Arial"/>
              <a:cs typeface="Arial"/>
              <a:sym typeface="Arial"/>
            </a:endParaRPr>
          </a:p>
        </p:txBody>
      </p:sp>
      <p:sp>
        <p:nvSpPr>
          <p:cNvPr id="328" name="Shape 328"/>
          <p:cNvSpPr txBox="1"/>
          <p:nvPr/>
        </p:nvSpPr>
        <p:spPr>
          <a:xfrm>
            <a:off x="0" y="5943600"/>
            <a:ext cx="9144000" cy="914400"/>
          </a:xfrm>
          <a:prstGeom prst="rect">
            <a:avLst/>
          </a:prstGeom>
          <a:solidFill>
            <a:srgbClr val="366092"/>
          </a:solidFill>
          <a:ln>
            <a:noFill/>
          </a:ln>
        </p:spPr>
        <p:txBody>
          <a:bodyPr lIns="91275" tIns="91425" rIns="91275" bIns="45625" anchor="t" anchorCtr="0">
            <a:noAutofit/>
          </a:bodyPr>
          <a:lstStyle/>
          <a:p>
            <a:pPr marL="0" marR="0" lvl="0" indent="0" algn="ctr" rtl="0">
              <a:spcBef>
                <a:spcPts val="0"/>
              </a:spcBef>
              <a:buClr>
                <a:srgbClr val="FFFFFF"/>
              </a:buClr>
              <a:buSzPct val="25000"/>
              <a:buFont typeface="Calibri"/>
              <a:buNone/>
            </a:pPr>
            <a:r>
              <a:rPr lang="en-US" sz="2000" b="1" i="1">
                <a:solidFill>
                  <a:srgbClr val="FFFFFF"/>
                </a:solidFill>
                <a:latin typeface="Calibri"/>
                <a:ea typeface="Calibri"/>
                <a:cs typeface="Calibri"/>
                <a:sym typeface="Calibri"/>
              </a:rPr>
              <a:t>Involves the entire US Weather, Water and Climate Enterprise WORKING TOGETHER</a:t>
            </a:r>
          </a:p>
        </p:txBody>
      </p:sp>
      <p:sp>
        <p:nvSpPr>
          <p:cNvPr id="329" name="Shape 329"/>
          <p:cNvSpPr txBox="1"/>
          <p:nvPr/>
        </p:nvSpPr>
        <p:spPr>
          <a:xfrm>
            <a:off x="0" y="76200"/>
            <a:ext cx="9144000" cy="1295400"/>
          </a:xfrm>
          <a:prstGeom prst="rect">
            <a:avLst/>
          </a:prstGeom>
          <a:noFill/>
          <a:ln>
            <a:noFill/>
          </a:ln>
        </p:spPr>
        <p:txBody>
          <a:bodyPr lIns="91425" tIns="91425" rIns="91425" bIns="91425" anchor="ctr" anchorCtr="0">
            <a:noAutofit/>
          </a:bodyPr>
          <a:lstStyle/>
          <a:p>
            <a:pPr marL="0" marR="0" lvl="0" indent="0" algn="ctr" rtl="0">
              <a:lnSpc>
                <a:spcPct val="81818"/>
              </a:lnSpc>
              <a:spcBef>
                <a:spcPts val="0"/>
              </a:spcBef>
              <a:buClr>
                <a:srgbClr val="FFFFFF"/>
              </a:buClr>
              <a:buSzPct val="25000"/>
              <a:buFont typeface="Raleway"/>
              <a:buNone/>
            </a:pPr>
            <a:r>
              <a:rPr lang="en-US" sz="4400" b="1">
                <a:solidFill>
                  <a:srgbClr val="000000"/>
                </a:solidFill>
                <a:latin typeface="Source Sans Pro"/>
                <a:ea typeface="Source Sans Pro"/>
                <a:cs typeface="Source Sans Pro"/>
                <a:sym typeface="Source Sans Pro"/>
              </a:rPr>
              <a:t>NWS Strategic Outcome: </a:t>
            </a:r>
            <a:r>
              <a:rPr lang="en-US" sz="4000" b="1">
                <a:solidFill>
                  <a:srgbClr val="000000"/>
                </a:solidFill>
                <a:latin typeface="Source Sans Pro"/>
                <a:ea typeface="Source Sans Pro"/>
                <a:cs typeface="Source Sans Pro"/>
                <a:sym typeface="Source Sans Pro"/>
              </a:rPr>
              <a:t/>
            </a:r>
            <a:br>
              <a:rPr lang="en-US" sz="4000" b="1">
                <a:solidFill>
                  <a:srgbClr val="000000"/>
                </a:solidFill>
                <a:latin typeface="Source Sans Pro"/>
                <a:ea typeface="Source Sans Pro"/>
                <a:cs typeface="Source Sans Pro"/>
                <a:sym typeface="Source Sans Pro"/>
              </a:rPr>
            </a:br>
            <a:r>
              <a:rPr lang="en-US" sz="3200" b="1" i="1">
                <a:solidFill>
                  <a:srgbClr val="000000"/>
                </a:solidFill>
                <a:latin typeface="Source Sans Pro"/>
                <a:ea typeface="Source Sans Pro"/>
                <a:cs typeface="Source Sans Pro"/>
                <a:sym typeface="Source Sans Pro"/>
              </a:rPr>
              <a:t>A Weather- and Water-Ready Nation</a:t>
            </a:r>
          </a:p>
        </p:txBody>
      </p:sp>
      <p:pic>
        <p:nvPicPr>
          <p:cNvPr id="330" name="Shape 330"/>
          <p:cNvPicPr preferRelativeResize="0"/>
          <p:nvPr/>
        </p:nvPicPr>
        <p:blipFill rotWithShape="1">
          <a:blip r:embed="rId3">
            <a:alphaModFix/>
          </a:blip>
          <a:srcRect/>
          <a:stretch/>
        </p:blipFill>
        <p:spPr>
          <a:xfrm>
            <a:off x="2590800" y="1600200"/>
            <a:ext cx="3744442" cy="1219199"/>
          </a:xfrm>
          <a:prstGeom prst="roundRect">
            <a:avLst>
              <a:gd name="adj" fmla="val 8594"/>
            </a:avLst>
          </a:prstGeom>
          <a:solidFill>
            <a:srgbClr val="ECECEC"/>
          </a:solidFill>
          <a:ln>
            <a:noFill/>
          </a:ln>
          <a:effectLst>
            <a:reflection stA="38000" endPos="28000" dist="5000" dir="5400000" sy="-100000" algn="bl" rotWithShape="0"/>
          </a:effectLst>
        </p:spPr>
      </p:pic>
      <p:sp>
        <p:nvSpPr>
          <p:cNvPr id="331" name="Shape 331"/>
          <p:cNvSpPr txBox="1"/>
          <p:nvPr/>
        </p:nvSpPr>
        <p:spPr>
          <a:xfrm>
            <a:off x="2484448" y="6400800"/>
            <a:ext cx="4466576" cy="369165"/>
          </a:xfrm>
          <a:prstGeom prst="rect">
            <a:avLst/>
          </a:prstGeom>
          <a:solidFill>
            <a:srgbClr val="B7CCE4"/>
          </a:solidFill>
          <a:ln>
            <a:noFill/>
          </a:ln>
        </p:spPr>
        <p:txBody>
          <a:bodyPr lIns="91275" tIns="45625" rIns="91275" bIns="45625" anchor="t" anchorCtr="0">
            <a:noAutofit/>
          </a:bodyPr>
          <a:lstStyle/>
          <a:p>
            <a:pPr marL="0" marR="0" lvl="0" indent="0" algn="ctr" rtl="0">
              <a:spcBef>
                <a:spcPts val="0"/>
              </a:spcBef>
              <a:buSzPct val="25000"/>
              <a:buNone/>
            </a:pPr>
            <a:r>
              <a:rPr lang="en-US" sz="1800" b="1" i="1" dirty="0">
                <a:solidFill>
                  <a:srgbClr val="002060"/>
                </a:solidFill>
                <a:latin typeface="Arial"/>
                <a:ea typeface="Arial"/>
                <a:cs typeface="Arial"/>
                <a:sym typeface="Arial"/>
              </a:rPr>
              <a:t>We have </a:t>
            </a:r>
            <a:r>
              <a:rPr lang="en-US" sz="1800" b="1" i="1" dirty="0">
                <a:solidFill>
                  <a:srgbClr val="FF0000"/>
                </a:solidFill>
              </a:rPr>
              <a:t>60</a:t>
            </a:r>
            <a:r>
              <a:rPr lang="en-US" sz="1800" b="1" i="1" dirty="0">
                <a:solidFill>
                  <a:srgbClr val="FF0000"/>
                </a:solidFill>
                <a:latin typeface="Arial"/>
                <a:ea typeface="Arial"/>
                <a:cs typeface="Arial"/>
                <a:sym typeface="Arial"/>
              </a:rPr>
              <a:t>00+ </a:t>
            </a:r>
            <a:r>
              <a:rPr lang="en-US" sz="1800" b="1" i="1" dirty="0">
                <a:solidFill>
                  <a:srgbClr val="002060"/>
                </a:solidFill>
                <a:latin typeface="Arial"/>
                <a:ea typeface="Arial"/>
                <a:cs typeface="Arial"/>
                <a:sym typeface="Arial"/>
              </a:rPr>
              <a:t>WRN Ambassadors</a:t>
            </a:r>
          </a:p>
        </p:txBody>
      </p:sp>
      <p:sp>
        <p:nvSpPr>
          <p:cNvPr id="332" name="Shape 332"/>
          <p:cNvSpPr txBox="1">
            <a:spLocks noGrp="1"/>
          </p:cNvSpPr>
          <p:nvPr>
            <p:ph type="sldNum" idx="12"/>
          </p:nvPr>
        </p:nvSpPr>
        <p:spPr>
          <a:xfrm>
            <a:off x="7010400" y="6553200"/>
            <a:ext cx="2133598" cy="304798"/>
          </a:xfrm>
          <a:prstGeom prst="rect">
            <a:avLst/>
          </a:prstGeom>
          <a:noFill/>
          <a:ln>
            <a:noFill/>
          </a:ln>
        </p:spPr>
        <p:txBody>
          <a:bodyPr lIns="91425" tIns="45700" rIns="91425" bIns="45700" anchor="t" anchorCtr="0">
            <a:noAutofit/>
          </a:bodyPr>
          <a:lstStyle/>
          <a:p>
            <a:pPr marL="0" marR="0" lvl="0" indent="0" algn="r" rtl="0">
              <a:spcBef>
                <a:spcPts val="0"/>
              </a:spcBef>
              <a:buClr>
                <a:srgbClr val="FFFFCC"/>
              </a:buClr>
              <a:buSzPct val="25000"/>
              <a:buFont typeface="Arial"/>
              <a:buNone/>
            </a:pPr>
            <a:fld id="{00000000-1234-1234-1234-123412341234}" type="slidenum">
              <a:rPr lang="en-US" sz="1200">
                <a:solidFill>
                  <a:srgbClr val="FFFFFF"/>
                </a:solidFill>
                <a:latin typeface="Source Sans Pro"/>
                <a:ea typeface="Source Sans Pro"/>
                <a:cs typeface="Source Sans Pro"/>
                <a:sym typeface="Source Sans Pro"/>
              </a:rPr>
              <a:t>3</a:t>
            </a:fld>
            <a:endParaRPr lang="en-US" sz="1200">
              <a:solidFill>
                <a:srgbClr val="FFFFFF"/>
              </a:solidFill>
              <a:latin typeface="Source Sans Pro"/>
              <a:ea typeface="Source Sans Pro"/>
              <a:cs typeface="Source Sans Pro"/>
              <a:sym typeface="Source Sans Pro"/>
            </a:endParaRPr>
          </a:p>
        </p:txBody>
      </p:sp>
      <p:sp>
        <p:nvSpPr>
          <p:cNvPr id="333" name="Shape 333"/>
          <p:cNvSpPr/>
          <p:nvPr/>
        </p:nvSpPr>
        <p:spPr>
          <a:xfrm>
            <a:off x="4405898" y="5356860"/>
            <a:ext cx="3747500" cy="397031"/>
          </a:xfrm>
          <a:prstGeom prst="rect">
            <a:avLst/>
          </a:prstGeom>
          <a:noFill/>
          <a:ln>
            <a:noFill/>
          </a:ln>
        </p:spPr>
        <p:txBody>
          <a:bodyPr lIns="91425" tIns="45700" rIns="91425" bIns="45700" anchor="t" anchorCtr="0">
            <a:noAutofit/>
          </a:bodyPr>
          <a:lstStyle/>
          <a:p>
            <a:pPr marL="393700" marR="0" lvl="2" indent="0" algn="l" rtl="0">
              <a:lnSpc>
                <a:spcPct val="110000"/>
              </a:lnSpc>
              <a:spcBef>
                <a:spcPts val="0"/>
              </a:spcBef>
              <a:buSzPct val="25000"/>
              <a:buNone/>
            </a:pPr>
            <a:r>
              <a:rPr lang="en-US" sz="1800" b="1" i="1" u="none" strike="noStrike" cap="none">
                <a:solidFill>
                  <a:srgbClr val="000000"/>
                </a:solidFill>
                <a:latin typeface="Calibri"/>
                <a:ea typeface="Calibri"/>
                <a:cs typeface="Calibri"/>
                <a:sym typeface="Calibri"/>
              </a:rPr>
              <a:t>Connecting forecasts to decisions</a:t>
            </a:r>
          </a:p>
        </p:txBody>
      </p:sp>
    </p:spTree>
    <p:extLst>
      <p:ext uri="{BB962C8B-B14F-4D97-AF65-F5344CB8AC3E}">
        <p14:creationId xmlns:p14="http://schemas.microsoft.com/office/powerpoint/2010/main" val="121156653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Shape 376"/>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p>
            <a:pPr marL="0" marR="0" lvl="0" indent="0" algn="r" rtl="0">
              <a:spcBef>
                <a:spcPts val="0"/>
              </a:spcBef>
              <a:buClr>
                <a:srgbClr val="000000"/>
              </a:buClr>
              <a:buSzPct val="25000"/>
              <a:buFont typeface="Arial"/>
              <a:buNone/>
            </a:pPr>
            <a:fld id="{00000000-1234-1234-1234-123412341234}" type="slidenum">
              <a:rPr lang="en-US" sz="1200">
                <a:solidFill>
                  <a:srgbClr val="888888"/>
                </a:solidFill>
                <a:latin typeface="Calibri"/>
                <a:ea typeface="Calibri"/>
                <a:cs typeface="Calibri"/>
                <a:sym typeface="Calibri"/>
              </a:rPr>
              <a:t>4</a:t>
            </a:fld>
            <a:endParaRPr lang="en-US" sz="1200">
              <a:solidFill>
                <a:srgbClr val="888888"/>
              </a:solidFill>
              <a:latin typeface="Calibri"/>
              <a:ea typeface="Calibri"/>
              <a:cs typeface="Calibri"/>
              <a:sym typeface="Calibri"/>
            </a:endParaRPr>
          </a:p>
        </p:txBody>
      </p:sp>
      <p:sp>
        <p:nvSpPr>
          <p:cNvPr id="377" name="Shape 377"/>
          <p:cNvSpPr txBox="1">
            <a:spLocks noGrp="1"/>
          </p:cNvSpPr>
          <p:nvPr>
            <p:ph type="sldNum" idx="12"/>
          </p:nvPr>
        </p:nvSpPr>
        <p:spPr>
          <a:xfrm>
            <a:off x="6553200" y="6356350"/>
            <a:ext cx="2133599" cy="36509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88888"/>
                </a:solidFill>
                <a:latin typeface="Calibri"/>
                <a:ea typeface="Calibri"/>
                <a:cs typeface="Calibri"/>
                <a:sym typeface="Calibri"/>
              </a:rPr>
              <a:t>4</a:t>
            </a:fld>
            <a:endParaRPr lang="en-US" sz="1200">
              <a:solidFill>
                <a:srgbClr val="888888"/>
              </a:solidFill>
              <a:latin typeface="Calibri"/>
              <a:ea typeface="Calibri"/>
              <a:cs typeface="Calibri"/>
              <a:sym typeface="Calibri"/>
            </a:endParaRPr>
          </a:p>
        </p:txBody>
      </p:sp>
      <p:grpSp>
        <p:nvGrpSpPr>
          <p:cNvPr id="378" name="Shape 378"/>
          <p:cNvGrpSpPr/>
          <p:nvPr/>
        </p:nvGrpSpPr>
        <p:grpSpPr>
          <a:xfrm>
            <a:off x="2224950" y="3448265"/>
            <a:ext cx="6807000" cy="3383431"/>
            <a:chOff x="-61050" y="-9"/>
            <a:chExt cx="6807000" cy="3383431"/>
          </a:xfrm>
        </p:grpSpPr>
        <p:sp>
          <p:nvSpPr>
            <p:cNvPr id="379" name="Shape 379"/>
            <p:cNvSpPr/>
            <p:nvPr/>
          </p:nvSpPr>
          <p:spPr>
            <a:xfrm>
              <a:off x="2067449" y="0"/>
              <a:ext cx="2573999" cy="1263899"/>
            </a:xfrm>
            <a:prstGeom prst="trapezoid">
              <a:avLst>
                <a:gd name="adj" fmla="val 100225"/>
              </a:avLst>
            </a:prstGeom>
            <a:solidFill>
              <a:schemeClr val="accent1"/>
            </a:solidFill>
            <a:ln w="25400" cap="flat" cmpd="sng">
              <a:solidFill>
                <a:srgbClr val="A50021"/>
              </a:solidFill>
              <a:prstDash val="solid"/>
              <a:round/>
              <a:headEnd type="none" w="med" len="med"/>
              <a:tailEnd type="none" w="med" len="med"/>
            </a:ln>
          </p:spPr>
          <p:txBody>
            <a:bodyPr lIns="91425" tIns="91425" rIns="91425" bIns="91425" anchor="ctr" anchorCtr="0">
              <a:noAutofit/>
            </a:bodyPr>
            <a:lstStyle/>
            <a:p>
              <a:pPr marL="0" marR="0" lvl="0" indent="0" algn="l" rtl="0">
                <a:spcBef>
                  <a:spcPts val="0"/>
                </a:spcBef>
                <a:buNone/>
              </a:pPr>
              <a:endParaRPr sz="1800">
                <a:solidFill>
                  <a:srgbClr val="000000"/>
                </a:solidFill>
                <a:latin typeface="Calibri"/>
                <a:ea typeface="Calibri"/>
                <a:cs typeface="Calibri"/>
                <a:sym typeface="Calibri"/>
              </a:endParaRPr>
            </a:p>
          </p:txBody>
        </p:sp>
        <p:sp>
          <p:nvSpPr>
            <p:cNvPr id="380" name="Shape 380"/>
            <p:cNvSpPr txBox="1"/>
            <p:nvPr/>
          </p:nvSpPr>
          <p:spPr>
            <a:xfrm>
              <a:off x="2124025" y="-9"/>
              <a:ext cx="1855800" cy="1263899"/>
            </a:xfrm>
            <a:prstGeom prst="rect">
              <a:avLst/>
            </a:prstGeom>
            <a:noFill/>
            <a:ln>
              <a:noFill/>
            </a:ln>
          </p:spPr>
          <p:txBody>
            <a:bodyPr lIns="15225" tIns="15225" rIns="15225" bIns="15225" anchor="ctr" anchorCtr="0">
              <a:noAutofit/>
            </a:bodyPr>
            <a:lstStyle/>
            <a:p>
              <a:pPr marL="0" marR="0" lvl="0" indent="0" algn="ctr" rtl="0">
                <a:lnSpc>
                  <a:spcPct val="90000"/>
                </a:lnSpc>
                <a:spcBef>
                  <a:spcPts val="0"/>
                </a:spcBef>
                <a:buNone/>
              </a:pPr>
              <a:endParaRPr sz="1200">
                <a:solidFill>
                  <a:srgbClr val="FFFFFF"/>
                </a:solidFill>
                <a:latin typeface="Arial Narrow"/>
                <a:ea typeface="Arial Narrow"/>
                <a:cs typeface="Arial Narrow"/>
                <a:sym typeface="Arial Narrow"/>
              </a:endParaRPr>
            </a:p>
          </p:txBody>
        </p:sp>
        <p:sp>
          <p:nvSpPr>
            <p:cNvPr id="381" name="Shape 381"/>
            <p:cNvSpPr/>
            <p:nvPr/>
          </p:nvSpPr>
          <p:spPr>
            <a:xfrm>
              <a:off x="1581600" y="1119623"/>
              <a:ext cx="3545099" cy="626100"/>
            </a:xfrm>
            <a:prstGeom prst="trapezoid">
              <a:avLst>
                <a:gd name="adj" fmla="val 100225"/>
              </a:avLst>
            </a:prstGeom>
            <a:solidFill>
              <a:schemeClr val="accent1"/>
            </a:solidFill>
            <a:ln w="25400" cap="flat" cmpd="sng">
              <a:solidFill>
                <a:srgbClr val="A50021"/>
              </a:solidFill>
              <a:prstDash val="solid"/>
              <a:round/>
              <a:headEnd type="none" w="med" len="med"/>
              <a:tailEnd type="none" w="med" len="med"/>
            </a:ln>
          </p:spPr>
          <p:txBody>
            <a:bodyPr lIns="91425" tIns="91425" rIns="91425" bIns="91425" anchor="ctr" anchorCtr="0">
              <a:noAutofit/>
            </a:bodyPr>
            <a:lstStyle/>
            <a:p>
              <a:pPr marL="0" marR="0" lvl="0" indent="0" algn="l" rtl="0">
                <a:spcBef>
                  <a:spcPts val="0"/>
                </a:spcBef>
                <a:buNone/>
              </a:pPr>
              <a:endParaRPr sz="1800">
                <a:solidFill>
                  <a:srgbClr val="000000"/>
                </a:solidFill>
                <a:latin typeface="Calibri"/>
                <a:ea typeface="Calibri"/>
                <a:cs typeface="Calibri"/>
                <a:sym typeface="Calibri"/>
              </a:endParaRPr>
            </a:p>
          </p:txBody>
        </p:sp>
        <p:sp>
          <p:nvSpPr>
            <p:cNvPr id="382" name="Shape 382"/>
            <p:cNvSpPr txBox="1"/>
            <p:nvPr/>
          </p:nvSpPr>
          <p:spPr>
            <a:xfrm>
              <a:off x="2255392" y="1266516"/>
              <a:ext cx="2271000" cy="479100"/>
            </a:xfrm>
            <a:prstGeom prst="rect">
              <a:avLst/>
            </a:prstGeom>
            <a:noFill/>
            <a:ln>
              <a:noFill/>
            </a:ln>
          </p:spPr>
          <p:txBody>
            <a:bodyPr lIns="20300" tIns="20300" rIns="20300" bIns="20300" anchor="ctr" anchorCtr="0">
              <a:noAutofit/>
            </a:bodyPr>
            <a:lstStyle/>
            <a:p>
              <a:pPr marL="0" marR="0" lvl="0" indent="0" algn="ctr" rtl="0">
                <a:lnSpc>
                  <a:spcPct val="90000"/>
                </a:lnSpc>
                <a:spcBef>
                  <a:spcPts val="0"/>
                </a:spcBef>
                <a:buNone/>
              </a:pPr>
              <a:endParaRPr sz="1600" b="1">
                <a:solidFill>
                  <a:srgbClr val="FFFFFF"/>
                </a:solidFill>
                <a:latin typeface="Arial Narrow"/>
                <a:ea typeface="Arial Narrow"/>
                <a:cs typeface="Arial Narrow"/>
                <a:sym typeface="Arial Narrow"/>
              </a:endParaRPr>
            </a:p>
          </p:txBody>
        </p:sp>
        <p:sp>
          <p:nvSpPr>
            <p:cNvPr id="383" name="Shape 383"/>
            <p:cNvSpPr/>
            <p:nvPr/>
          </p:nvSpPr>
          <p:spPr>
            <a:xfrm>
              <a:off x="915325" y="1494523"/>
              <a:ext cx="4876499" cy="914699"/>
            </a:xfrm>
            <a:prstGeom prst="trapezoid">
              <a:avLst>
                <a:gd name="adj" fmla="val 100225"/>
              </a:avLst>
            </a:prstGeom>
            <a:solidFill>
              <a:schemeClr val="accent1"/>
            </a:solidFill>
            <a:ln w="25400" cap="flat" cmpd="sng">
              <a:solidFill>
                <a:srgbClr val="A50021"/>
              </a:solidFill>
              <a:prstDash val="solid"/>
              <a:round/>
              <a:headEnd type="none" w="med" len="med"/>
              <a:tailEnd type="none" w="med" len="med"/>
            </a:ln>
          </p:spPr>
          <p:txBody>
            <a:bodyPr lIns="91425" tIns="91425" rIns="91425" bIns="91425" anchor="ctr" anchorCtr="0">
              <a:noAutofit/>
            </a:bodyPr>
            <a:lstStyle/>
            <a:p>
              <a:pPr marL="0" marR="0" lvl="0" indent="0" algn="l" rtl="0">
                <a:spcBef>
                  <a:spcPts val="0"/>
                </a:spcBef>
                <a:buNone/>
              </a:pPr>
              <a:endParaRPr sz="1800">
                <a:solidFill>
                  <a:srgbClr val="000000"/>
                </a:solidFill>
                <a:latin typeface="Calibri"/>
                <a:ea typeface="Calibri"/>
                <a:cs typeface="Calibri"/>
                <a:sym typeface="Calibri"/>
              </a:endParaRPr>
            </a:p>
          </p:txBody>
        </p:sp>
        <p:sp>
          <p:nvSpPr>
            <p:cNvPr id="384" name="Shape 384"/>
            <p:cNvSpPr txBox="1"/>
            <p:nvPr/>
          </p:nvSpPr>
          <p:spPr>
            <a:xfrm>
              <a:off x="1823071" y="1745485"/>
              <a:ext cx="3135598" cy="663600"/>
            </a:xfrm>
            <a:prstGeom prst="rect">
              <a:avLst/>
            </a:prstGeom>
            <a:noFill/>
            <a:ln>
              <a:noFill/>
            </a:ln>
          </p:spPr>
          <p:txBody>
            <a:bodyPr lIns="53325" tIns="53325" rIns="53325" bIns="53325" anchor="ctr" anchorCtr="0">
              <a:noAutofit/>
            </a:bodyPr>
            <a:lstStyle/>
            <a:p>
              <a:pPr marL="0" marR="0" lvl="0" indent="0" algn="ctr" rtl="0">
                <a:lnSpc>
                  <a:spcPct val="90000"/>
                </a:lnSpc>
                <a:spcBef>
                  <a:spcPts val="0"/>
                </a:spcBef>
                <a:buNone/>
              </a:pPr>
              <a:endParaRPr sz="4200" b="1">
                <a:solidFill>
                  <a:srgbClr val="FFFFFF"/>
                </a:solidFill>
                <a:latin typeface="Arial Narrow"/>
                <a:ea typeface="Arial Narrow"/>
                <a:cs typeface="Arial Narrow"/>
                <a:sym typeface="Arial Narrow"/>
              </a:endParaRPr>
            </a:p>
          </p:txBody>
        </p:sp>
        <p:sp>
          <p:nvSpPr>
            <p:cNvPr id="385" name="Shape 385"/>
            <p:cNvSpPr/>
            <p:nvPr/>
          </p:nvSpPr>
          <p:spPr>
            <a:xfrm>
              <a:off x="579975" y="2156123"/>
              <a:ext cx="5540399" cy="593999"/>
            </a:xfrm>
            <a:prstGeom prst="trapezoid">
              <a:avLst>
                <a:gd name="adj" fmla="val 100225"/>
              </a:avLst>
            </a:prstGeom>
            <a:solidFill>
              <a:schemeClr val="accent1"/>
            </a:solidFill>
            <a:ln w="25400" cap="flat" cmpd="sng">
              <a:solidFill>
                <a:srgbClr val="A50021"/>
              </a:solidFill>
              <a:prstDash val="solid"/>
              <a:round/>
              <a:headEnd type="none" w="med" len="med"/>
              <a:tailEnd type="none" w="med" len="med"/>
            </a:ln>
          </p:spPr>
          <p:txBody>
            <a:bodyPr lIns="91425" tIns="91425" rIns="91425" bIns="91425" anchor="ctr" anchorCtr="0">
              <a:noAutofit/>
            </a:bodyPr>
            <a:lstStyle/>
            <a:p>
              <a:pPr marL="0" marR="0" lvl="0" indent="0" algn="l" rtl="0">
                <a:spcBef>
                  <a:spcPts val="0"/>
                </a:spcBef>
                <a:buNone/>
              </a:pPr>
              <a:endParaRPr sz="1800">
                <a:solidFill>
                  <a:srgbClr val="000000"/>
                </a:solidFill>
                <a:latin typeface="Calibri"/>
                <a:ea typeface="Calibri"/>
                <a:cs typeface="Calibri"/>
                <a:sym typeface="Calibri"/>
              </a:endParaRPr>
            </a:p>
          </p:txBody>
        </p:sp>
        <p:sp>
          <p:nvSpPr>
            <p:cNvPr id="386" name="Shape 386"/>
            <p:cNvSpPr txBox="1"/>
            <p:nvPr/>
          </p:nvSpPr>
          <p:spPr>
            <a:xfrm>
              <a:off x="1599212" y="2406622"/>
              <a:ext cx="3583499" cy="343500"/>
            </a:xfrm>
            <a:prstGeom prst="rect">
              <a:avLst/>
            </a:prstGeom>
            <a:noFill/>
            <a:ln>
              <a:noFill/>
            </a:ln>
          </p:spPr>
          <p:txBody>
            <a:bodyPr lIns="22850" tIns="22850" rIns="22850" bIns="22850" anchor="ctr" anchorCtr="0">
              <a:noAutofit/>
            </a:bodyPr>
            <a:lstStyle/>
            <a:p>
              <a:pPr marL="0" marR="0" lvl="0" indent="0" algn="ctr" rtl="0">
                <a:lnSpc>
                  <a:spcPct val="90000"/>
                </a:lnSpc>
                <a:spcBef>
                  <a:spcPts val="0"/>
                </a:spcBef>
                <a:buNone/>
              </a:pPr>
              <a:endParaRPr sz="1800" b="1">
                <a:solidFill>
                  <a:srgbClr val="FFFFFF"/>
                </a:solidFill>
                <a:latin typeface="Arial Narrow"/>
                <a:ea typeface="Arial Narrow"/>
                <a:cs typeface="Arial Narrow"/>
                <a:sym typeface="Arial Narrow"/>
              </a:endParaRPr>
            </a:p>
          </p:txBody>
        </p:sp>
        <p:sp>
          <p:nvSpPr>
            <p:cNvPr id="387" name="Shape 387"/>
            <p:cNvSpPr/>
            <p:nvPr/>
          </p:nvSpPr>
          <p:spPr>
            <a:xfrm>
              <a:off x="201275" y="2561990"/>
              <a:ext cx="6275698" cy="555600"/>
            </a:xfrm>
            <a:prstGeom prst="trapezoid">
              <a:avLst>
                <a:gd name="adj" fmla="val 100225"/>
              </a:avLst>
            </a:prstGeom>
            <a:solidFill>
              <a:schemeClr val="accent1"/>
            </a:solidFill>
            <a:ln w="25400" cap="flat" cmpd="sng">
              <a:solidFill>
                <a:srgbClr val="A50021"/>
              </a:solidFill>
              <a:prstDash val="solid"/>
              <a:round/>
              <a:headEnd type="none" w="med" len="med"/>
              <a:tailEnd type="none" w="med" len="med"/>
            </a:ln>
          </p:spPr>
          <p:txBody>
            <a:bodyPr lIns="91425" tIns="91425" rIns="91425" bIns="91425" anchor="ctr" anchorCtr="0">
              <a:noAutofit/>
            </a:bodyPr>
            <a:lstStyle/>
            <a:p>
              <a:pPr marL="0" marR="0" lvl="0" indent="0" algn="l" rtl="0">
                <a:spcBef>
                  <a:spcPts val="0"/>
                </a:spcBef>
                <a:buNone/>
              </a:pPr>
              <a:endParaRPr sz="1800">
                <a:solidFill>
                  <a:srgbClr val="000000"/>
                </a:solidFill>
                <a:latin typeface="Calibri"/>
                <a:ea typeface="Calibri"/>
                <a:cs typeface="Calibri"/>
                <a:sym typeface="Calibri"/>
              </a:endParaRPr>
            </a:p>
          </p:txBody>
        </p:sp>
        <p:sp>
          <p:nvSpPr>
            <p:cNvPr id="388" name="Shape 388"/>
            <p:cNvSpPr txBox="1"/>
            <p:nvPr/>
          </p:nvSpPr>
          <p:spPr>
            <a:xfrm>
              <a:off x="1359941" y="2750246"/>
              <a:ext cx="4061999" cy="367200"/>
            </a:xfrm>
            <a:prstGeom prst="rect">
              <a:avLst/>
            </a:prstGeom>
            <a:noFill/>
            <a:ln>
              <a:noFill/>
            </a:ln>
          </p:spPr>
          <p:txBody>
            <a:bodyPr lIns="22850" tIns="22850" rIns="22850" bIns="22850" anchor="ctr" anchorCtr="0">
              <a:noAutofit/>
            </a:bodyPr>
            <a:lstStyle/>
            <a:p>
              <a:pPr marL="0" marR="0" lvl="0" indent="0" algn="ctr" rtl="0">
                <a:lnSpc>
                  <a:spcPct val="90000"/>
                </a:lnSpc>
                <a:spcBef>
                  <a:spcPts val="0"/>
                </a:spcBef>
                <a:buNone/>
              </a:pPr>
              <a:endParaRPr sz="1800" b="1">
                <a:solidFill>
                  <a:srgbClr val="FFFFFF"/>
                </a:solidFill>
                <a:latin typeface="Arial Narrow"/>
                <a:ea typeface="Arial Narrow"/>
                <a:cs typeface="Arial Narrow"/>
                <a:sym typeface="Arial Narrow"/>
              </a:endParaRPr>
            </a:p>
          </p:txBody>
        </p:sp>
        <p:sp>
          <p:nvSpPr>
            <p:cNvPr id="389" name="Shape 389"/>
            <p:cNvSpPr/>
            <p:nvPr/>
          </p:nvSpPr>
          <p:spPr>
            <a:xfrm>
              <a:off x="-61050" y="2904323"/>
              <a:ext cx="6807000" cy="479098"/>
            </a:xfrm>
            <a:prstGeom prst="trapezoid">
              <a:avLst>
                <a:gd name="adj" fmla="val 100225"/>
              </a:avLst>
            </a:prstGeom>
            <a:solidFill>
              <a:schemeClr val="accent1"/>
            </a:solidFill>
            <a:ln w="25400" cap="flat" cmpd="sng">
              <a:solidFill>
                <a:srgbClr val="A50021"/>
              </a:solidFill>
              <a:prstDash val="solid"/>
              <a:round/>
              <a:headEnd type="none" w="med" len="med"/>
              <a:tailEnd type="none" w="med" len="med"/>
            </a:ln>
          </p:spPr>
          <p:txBody>
            <a:bodyPr lIns="91425" tIns="91425" rIns="91425" bIns="91425" anchor="ctr" anchorCtr="0">
              <a:noAutofit/>
            </a:bodyPr>
            <a:lstStyle/>
            <a:p>
              <a:pPr marL="0" marR="0" lvl="0" indent="0" algn="l" rtl="0">
                <a:spcBef>
                  <a:spcPts val="0"/>
                </a:spcBef>
                <a:buNone/>
              </a:pPr>
              <a:endParaRPr sz="1800">
                <a:solidFill>
                  <a:srgbClr val="000000"/>
                </a:solidFill>
                <a:latin typeface="Calibri"/>
                <a:ea typeface="Calibri"/>
                <a:cs typeface="Calibri"/>
                <a:sym typeface="Calibri"/>
              </a:endParaRPr>
            </a:p>
          </p:txBody>
        </p:sp>
        <p:sp>
          <p:nvSpPr>
            <p:cNvPr id="390" name="Shape 390"/>
            <p:cNvSpPr txBox="1"/>
            <p:nvPr/>
          </p:nvSpPr>
          <p:spPr>
            <a:xfrm>
              <a:off x="1186812" y="3015926"/>
              <a:ext cx="4408200" cy="265799"/>
            </a:xfrm>
            <a:prstGeom prst="rect">
              <a:avLst/>
            </a:prstGeom>
            <a:noFill/>
            <a:ln>
              <a:noFill/>
            </a:ln>
          </p:spPr>
          <p:txBody>
            <a:bodyPr lIns="22850" tIns="22850" rIns="22850" bIns="22850" anchor="ctr" anchorCtr="0">
              <a:noAutofit/>
            </a:bodyPr>
            <a:lstStyle/>
            <a:p>
              <a:pPr marL="0" marR="0" lvl="0" indent="0" algn="ctr" rtl="0">
                <a:lnSpc>
                  <a:spcPct val="90000"/>
                </a:lnSpc>
                <a:spcBef>
                  <a:spcPts val="0"/>
                </a:spcBef>
                <a:buSzPct val="25000"/>
                <a:buNone/>
              </a:pPr>
              <a:r>
                <a:rPr lang="en-US" sz="1500" b="1">
                  <a:solidFill>
                    <a:srgbClr val="FFFFFF"/>
                  </a:solidFill>
                  <a:latin typeface="Arial Narrow"/>
                  <a:ea typeface="Arial Narrow"/>
                  <a:cs typeface="Arial Narrow"/>
                  <a:sym typeface="Arial Narrow"/>
                </a:rPr>
                <a:t>Observations and Numerical Weather Prediction</a:t>
              </a:r>
            </a:p>
          </p:txBody>
        </p:sp>
      </p:grpSp>
      <p:grpSp>
        <p:nvGrpSpPr>
          <p:cNvPr id="391" name="Shape 391"/>
          <p:cNvGrpSpPr/>
          <p:nvPr/>
        </p:nvGrpSpPr>
        <p:grpSpPr>
          <a:xfrm>
            <a:off x="2134203" y="31200"/>
            <a:ext cx="7070845" cy="3408924"/>
            <a:chOff x="-147328" y="-32495"/>
            <a:chExt cx="7065899" cy="3408924"/>
          </a:xfrm>
        </p:grpSpPr>
        <p:sp>
          <p:nvSpPr>
            <p:cNvPr id="392" name="Shape 392"/>
            <p:cNvSpPr/>
            <p:nvPr/>
          </p:nvSpPr>
          <p:spPr>
            <a:xfrm rot="10800000">
              <a:off x="-147328" y="-31195"/>
              <a:ext cx="7065899" cy="519299"/>
            </a:xfrm>
            <a:prstGeom prst="trapezoid">
              <a:avLst>
                <a:gd name="adj" fmla="val 100225"/>
              </a:avLst>
            </a:prstGeom>
            <a:solidFill>
              <a:schemeClr val="accent1"/>
            </a:solidFill>
            <a:ln w="25400" cap="flat" cmpd="sng">
              <a:solidFill>
                <a:srgbClr val="0000FF"/>
              </a:solidFill>
              <a:prstDash val="solid"/>
              <a:round/>
              <a:headEnd type="none" w="med" len="med"/>
              <a:tailEnd type="none" w="med" len="med"/>
            </a:ln>
          </p:spPr>
          <p:txBody>
            <a:bodyPr lIns="91425" tIns="91425" rIns="91425" bIns="91425" anchor="ctr" anchorCtr="0">
              <a:noAutofit/>
            </a:bodyPr>
            <a:lstStyle/>
            <a:p>
              <a:pPr marL="0" marR="0" lvl="0" indent="0" algn="l" rtl="0">
                <a:spcBef>
                  <a:spcPts val="0"/>
                </a:spcBef>
                <a:buNone/>
              </a:pPr>
              <a:endParaRPr sz="1800">
                <a:solidFill>
                  <a:srgbClr val="000000"/>
                </a:solidFill>
                <a:latin typeface="Calibri"/>
                <a:ea typeface="Calibri"/>
                <a:cs typeface="Calibri"/>
                <a:sym typeface="Calibri"/>
              </a:endParaRPr>
            </a:p>
          </p:txBody>
        </p:sp>
        <p:sp>
          <p:nvSpPr>
            <p:cNvPr id="393" name="Shape 393"/>
            <p:cNvSpPr/>
            <p:nvPr/>
          </p:nvSpPr>
          <p:spPr>
            <a:xfrm rot="10800000">
              <a:off x="373178" y="491237"/>
              <a:ext cx="6034498" cy="519299"/>
            </a:xfrm>
            <a:prstGeom prst="trapezoid">
              <a:avLst>
                <a:gd name="adj" fmla="val 100225"/>
              </a:avLst>
            </a:prstGeom>
            <a:solidFill>
              <a:schemeClr val="accent1"/>
            </a:solidFill>
            <a:ln w="25400" cap="flat" cmpd="sng">
              <a:solidFill>
                <a:srgbClr val="0000FF"/>
              </a:solidFill>
              <a:prstDash val="solid"/>
              <a:round/>
              <a:headEnd type="none" w="med" len="med"/>
              <a:tailEnd type="none" w="med" len="med"/>
            </a:ln>
          </p:spPr>
          <p:txBody>
            <a:bodyPr lIns="91425" tIns="91425" rIns="91425" bIns="91425" anchor="ctr" anchorCtr="0">
              <a:noAutofit/>
            </a:bodyPr>
            <a:lstStyle/>
            <a:p>
              <a:pPr marL="0" marR="0" lvl="0" indent="0" algn="l" rtl="0">
                <a:spcBef>
                  <a:spcPts val="0"/>
                </a:spcBef>
                <a:buNone/>
              </a:pPr>
              <a:endParaRPr sz="1800">
                <a:solidFill>
                  <a:srgbClr val="000000"/>
                </a:solidFill>
                <a:latin typeface="Calibri"/>
                <a:ea typeface="Calibri"/>
                <a:cs typeface="Calibri"/>
                <a:sym typeface="Calibri"/>
              </a:endParaRPr>
            </a:p>
          </p:txBody>
        </p:sp>
        <p:sp>
          <p:nvSpPr>
            <p:cNvPr id="394" name="Shape 394"/>
            <p:cNvSpPr txBox="1"/>
            <p:nvPr/>
          </p:nvSpPr>
          <p:spPr>
            <a:xfrm>
              <a:off x="1386770" y="-32495"/>
              <a:ext cx="3852300" cy="578400"/>
            </a:xfrm>
            <a:prstGeom prst="rect">
              <a:avLst/>
            </a:prstGeom>
            <a:noFill/>
            <a:ln>
              <a:noFill/>
            </a:ln>
          </p:spPr>
          <p:txBody>
            <a:bodyPr lIns="30475" tIns="91425" rIns="30475" bIns="30475" anchor="t" anchorCtr="0">
              <a:noAutofit/>
            </a:bodyPr>
            <a:lstStyle/>
            <a:p>
              <a:pPr marL="0" marR="0" lvl="0" indent="0" algn="ctr" rtl="0">
                <a:lnSpc>
                  <a:spcPct val="90000"/>
                </a:lnSpc>
                <a:spcBef>
                  <a:spcPts val="0"/>
                </a:spcBef>
                <a:buSzPct val="25000"/>
                <a:buNone/>
              </a:pPr>
              <a:r>
                <a:rPr lang="en-US" sz="2200" b="1">
                  <a:solidFill>
                    <a:srgbClr val="FFFFFF"/>
                  </a:solidFill>
                  <a:latin typeface="Arial Narrow"/>
                  <a:ea typeface="Arial Narrow"/>
                  <a:cs typeface="Arial Narrow"/>
                  <a:sym typeface="Arial Narrow"/>
                </a:rPr>
                <a:t>Ready, Responsive, Resilient</a:t>
              </a:r>
            </a:p>
          </p:txBody>
        </p:sp>
        <p:sp>
          <p:nvSpPr>
            <p:cNvPr id="395" name="Shape 395"/>
            <p:cNvSpPr/>
            <p:nvPr/>
          </p:nvSpPr>
          <p:spPr>
            <a:xfrm rot="10800000">
              <a:off x="888717" y="1001729"/>
              <a:ext cx="5025599" cy="519299"/>
            </a:xfrm>
            <a:prstGeom prst="trapezoid">
              <a:avLst>
                <a:gd name="adj" fmla="val 100225"/>
              </a:avLst>
            </a:prstGeom>
            <a:solidFill>
              <a:schemeClr val="accent1"/>
            </a:solidFill>
            <a:ln w="25400" cap="flat" cmpd="sng">
              <a:solidFill>
                <a:srgbClr val="0000FF"/>
              </a:solidFill>
              <a:prstDash val="solid"/>
              <a:round/>
              <a:headEnd type="none" w="med" len="med"/>
              <a:tailEnd type="none" w="med" len="med"/>
            </a:ln>
          </p:spPr>
          <p:txBody>
            <a:bodyPr lIns="91425" tIns="91425" rIns="91425" bIns="91425" anchor="ctr" anchorCtr="0">
              <a:noAutofit/>
            </a:bodyPr>
            <a:lstStyle/>
            <a:p>
              <a:pPr marL="0" marR="0" lvl="0" indent="0" algn="l" rtl="0">
                <a:spcBef>
                  <a:spcPts val="0"/>
                </a:spcBef>
                <a:buNone/>
              </a:pPr>
              <a:endParaRPr sz="1800">
                <a:solidFill>
                  <a:srgbClr val="000000"/>
                </a:solidFill>
                <a:latin typeface="Calibri"/>
                <a:ea typeface="Calibri"/>
                <a:cs typeface="Calibri"/>
                <a:sym typeface="Calibri"/>
              </a:endParaRPr>
            </a:p>
          </p:txBody>
        </p:sp>
        <p:sp>
          <p:nvSpPr>
            <p:cNvPr id="396" name="Shape 396"/>
            <p:cNvSpPr txBox="1"/>
            <p:nvPr/>
          </p:nvSpPr>
          <p:spPr>
            <a:xfrm>
              <a:off x="1763718" y="1014686"/>
              <a:ext cx="3098399" cy="519299"/>
            </a:xfrm>
            <a:prstGeom prst="rect">
              <a:avLst/>
            </a:prstGeom>
            <a:noFill/>
            <a:ln>
              <a:noFill/>
            </a:ln>
          </p:spPr>
          <p:txBody>
            <a:bodyPr lIns="20300" tIns="20300" rIns="20300" bIns="20300" anchor="ctr" anchorCtr="0">
              <a:noAutofit/>
            </a:bodyPr>
            <a:lstStyle/>
            <a:p>
              <a:pPr marL="0" marR="0" lvl="0" indent="0" algn="ctr" rtl="0">
                <a:lnSpc>
                  <a:spcPct val="90000"/>
                </a:lnSpc>
                <a:spcBef>
                  <a:spcPts val="0"/>
                </a:spcBef>
                <a:buSzPct val="25000"/>
                <a:buNone/>
              </a:pPr>
              <a:r>
                <a:rPr lang="en-US" sz="2200" b="1">
                  <a:solidFill>
                    <a:srgbClr val="FFFFFF"/>
                  </a:solidFill>
                  <a:latin typeface="Arial Narrow"/>
                  <a:ea typeface="Arial Narrow"/>
                  <a:cs typeface="Arial Narrow"/>
                  <a:sym typeface="Arial Narrow"/>
                </a:rPr>
                <a:t>4100+ WRN Ambassadors</a:t>
              </a:r>
            </a:p>
          </p:txBody>
        </p:sp>
        <p:sp>
          <p:nvSpPr>
            <p:cNvPr id="397" name="Shape 397"/>
            <p:cNvSpPr/>
            <p:nvPr/>
          </p:nvSpPr>
          <p:spPr>
            <a:xfrm rot="10800000">
              <a:off x="1386460" y="1516478"/>
              <a:ext cx="4016699" cy="447300"/>
            </a:xfrm>
            <a:prstGeom prst="trapezoid">
              <a:avLst>
                <a:gd name="adj" fmla="val 100225"/>
              </a:avLst>
            </a:prstGeom>
            <a:solidFill>
              <a:schemeClr val="accent1"/>
            </a:solidFill>
            <a:ln w="25400" cap="flat" cmpd="sng">
              <a:solidFill>
                <a:srgbClr val="0000FF"/>
              </a:solidFill>
              <a:prstDash val="solid"/>
              <a:round/>
              <a:headEnd type="none" w="med" len="med"/>
              <a:tailEnd type="none" w="med" len="med"/>
            </a:ln>
          </p:spPr>
          <p:txBody>
            <a:bodyPr lIns="91425" tIns="91425" rIns="91425" bIns="91425" anchor="ctr" anchorCtr="0">
              <a:noAutofit/>
            </a:bodyPr>
            <a:lstStyle/>
            <a:p>
              <a:pPr marL="0" marR="0" lvl="0" indent="0" algn="l" rtl="0">
                <a:spcBef>
                  <a:spcPts val="0"/>
                </a:spcBef>
                <a:buNone/>
              </a:pPr>
              <a:endParaRPr sz="1800">
                <a:solidFill>
                  <a:srgbClr val="000000"/>
                </a:solidFill>
                <a:latin typeface="Calibri"/>
                <a:ea typeface="Calibri"/>
                <a:cs typeface="Calibri"/>
                <a:sym typeface="Calibri"/>
              </a:endParaRPr>
            </a:p>
          </p:txBody>
        </p:sp>
        <p:sp>
          <p:nvSpPr>
            <p:cNvPr id="398" name="Shape 398"/>
            <p:cNvSpPr txBox="1"/>
            <p:nvPr/>
          </p:nvSpPr>
          <p:spPr>
            <a:xfrm>
              <a:off x="1780666" y="1516370"/>
              <a:ext cx="3457500" cy="447300"/>
            </a:xfrm>
            <a:prstGeom prst="rect">
              <a:avLst/>
            </a:prstGeom>
            <a:noFill/>
            <a:ln>
              <a:noFill/>
            </a:ln>
          </p:spPr>
          <p:txBody>
            <a:bodyPr lIns="20300" tIns="20300" rIns="20300" bIns="20300" anchor="ctr" anchorCtr="0">
              <a:noAutofit/>
            </a:bodyPr>
            <a:lstStyle/>
            <a:p>
              <a:pPr marL="0" marR="0" lvl="0" indent="0" algn="ctr" rtl="0">
                <a:lnSpc>
                  <a:spcPct val="90000"/>
                </a:lnSpc>
                <a:spcBef>
                  <a:spcPts val="0"/>
                </a:spcBef>
                <a:buSzPct val="25000"/>
                <a:buNone/>
              </a:pPr>
              <a:r>
                <a:rPr lang="en-US" sz="1600" b="1">
                  <a:solidFill>
                    <a:srgbClr val="FFFFFF"/>
                  </a:solidFill>
                  <a:latin typeface="Arial Narrow"/>
                  <a:ea typeface="Arial Narrow"/>
                  <a:cs typeface="Arial Narrow"/>
                  <a:sym typeface="Arial Narrow"/>
                </a:rPr>
                <a:t>Multi-faceted Communication Strategy</a:t>
              </a:r>
            </a:p>
          </p:txBody>
        </p:sp>
        <p:sp>
          <p:nvSpPr>
            <p:cNvPr id="399" name="Shape 399"/>
            <p:cNvSpPr/>
            <p:nvPr/>
          </p:nvSpPr>
          <p:spPr>
            <a:xfrm rot="10800000">
              <a:off x="1845045" y="1964928"/>
              <a:ext cx="3119400" cy="1411499"/>
            </a:xfrm>
            <a:prstGeom prst="trapezoid">
              <a:avLst>
                <a:gd name="adj" fmla="val 100225"/>
              </a:avLst>
            </a:prstGeom>
            <a:solidFill>
              <a:schemeClr val="accent1"/>
            </a:solidFill>
            <a:ln w="25400" cap="flat" cmpd="sng">
              <a:solidFill>
                <a:srgbClr val="0000FF"/>
              </a:solidFill>
              <a:prstDash val="solid"/>
              <a:round/>
              <a:headEnd type="none" w="med" len="med"/>
              <a:tailEnd type="none" w="med" len="med"/>
            </a:ln>
          </p:spPr>
          <p:txBody>
            <a:bodyPr lIns="91425" tIns="91425" rIns="91425" bIns="91425" anchor="ctr" anchorCtr="0">
              <a:noAutofit/>
            </a:bodyPr>
            <a:lstStyle/>
            <a:p>
              <a:pPr marL="0" marR="0" lvl="0" indent="0" algn="l" rtl="0">
                <a:spcBef>
                  <a:spcPts val="0"/>
                </a:spcBef>
                <a:buNone/>
              </a:pPr>
              <a:endParaRPr sz="1800" u="sng">
                <a:solidFill>
                  <a:srgbClr val="000000"/>
                </a:solidFill>
                <a:latin typeface="Calibri"/>
                <a:ea typeface="Calibri"/>
                <a:cs typeface="Calibri"/>
                <a:sym typeface="Calibri"/>
              </a:endParaRPr>
            </a:p>
          </p:txBody>
        </p:sp>
        <p:sp>
          <p:nvSpPr>
            <p:cNvPr id="400" name="Shape 400"/>
            <p:cNvSpPr txBox="1"/>
            <p:nvPr/>
          </p:nvSpPr>
          <p:spPr>
            <a:xfrm>
              <a:off x="1977778" y="1933078"/>
              <a:ext cx="2789998" cy="1411499"/>
            </a:xfrm>
            <a:prstGeom prst="rect">
              <a:avLst/>
            </a:prstGeom>
            <a:noFill/>
            <a:ln>
              <a:noFill/>
            </a:ln>
          </p:spPr>
          <p:txBody>
            <a:bodyPr lIns="22850" tIns="91425" rIns="22850" bIns="22850" anchor="t" anchorCtr="0">
              <a:noAutofit/>
            </a:bodyPr>
            <a:lstStyle/>
            <a:p>
              <a:pPr marL="0" marR="0" lvl="0" indent="0" algn="ctr" rtl="0">
                <a:spcBef>
                  <a:spcPts val="0"/>
                </a:spcBef>
                <a:buSzPct val="25000"/>
                <a:buNone/>
              </a:pPr>
              <a:r>
                <a:rPr lang="en-US" sz="2200" b="1">
                  <a:solidFill>
                    <a:srgbClr val="FFFFFF"/>
                  </a:solidFill>
                  <a:latin typeface="Arial Narrow"/>
                  <a:ea typeface="Arial Narrow"/>
                  <a:cs typeface="Arial Narrow"/>
                  <a:sym typeface="Arial Narrow"/>
                </a:rPr>
                <a:t>Deep Relationships                            Core Partners</a:t>
              </a:r>
            </a:p>
          </p:txBody>
        </p:sp>
      </p:grpSp>
      <p:sp>
        <p:nvSpPr>
          <p:cNvPr id="401" name="Shape 401"/>
          <p:cNvSpPr txBox="1"/>
          <p:nvPr/>
        </p:nvSpPr>
        <p:spPr>
          <a:xfrm>
            <a:off x="3304125" y="2971799"/>
            <a:ext cx="4750200" cy="940499"/>
          </a:xfrm>
          <a:prstGeom prst="rect">
            <a:avLst/>
          </a:prstGeom>
          <a:solidFill>
            <a:schemeClr val="accent1"/>
          </a:solidFill>
          <a:ln w="9525" cap="flat" cmpd="sng">
            <a:solidFill>
              <a:schemeClr val="dk1"/>
            </a:solidFill>
            <a:prstDash val="solid"/>
            <a:round/>
            <a:headEnd type="none" w="med" len="med"/>
            <a:tailEnd type="none" w="med" len="med"/>
          </a:ln>
          <a:effectLst>
            <a:outerShdw blurRad="50799" dist="38100" dir="2700000" algn="tl" rotWithShape="0">
              <a:srgbClr val="000000">
                <a:alpha val="40000"/>
              </a:srgbClr>
            </a:outerShdw>
          </a:effectLst>
        </p:spPr>
        <p:txBody>
          <a:bodyPr lIns="91300" tIns="45650" rIns="91300" bIns="45650" anchor="t" anchorCtr="0">
            <a:noAutofit/>
          </a:bodyPr>
          <a:lstStyle/>
          <a:p>
            <a:pPr marL="0" marR="0" lvl="0" indent="0" algn="ctr" rtl="0">
              <a:spcBef>
                <a:spcPts val="0"/>
              </a:spcBef>
              <a:buNone/>
            </a:pPr>
            <a:endParaRPr sz="2200" b="1">
              <a:solidFill>
                <a:srgbClr val="666666"/>
              </a:solidFill>
              <a:latin typeface="Arial Narrow"/>
              <a:ea typeface="Arial Narrow"/>
              <a:cs typeface="Arial Narrow"/>
              <a:sym typeface="Arial Narrow"/>
            </a:endParaRPr>
          </a:p>
        </p:txBody>
      </p:sp>
      <p:sp>
        <p:nvSpPr>
          <p:cNvPr id="402" name="Shape 402"/>
          <p:cNvSpPr txBox="1"/>
          <p:nvPr/>
        </p:nvSpPr>
        <p:spPr>
          <a:xfrm>
            <a:off x="3613175" y="4978200"/>
            <a:ext cx="4172399" cy="702299"/>
          </a:xfrm>
          <a:prstGeom prst="rect">
            <a:avLst/>
          </a:prstGeom>
          <a:noFill/>
          <a:ln>
            <a:noFill/>
          </a:ln>
        </p:spPr>
        <p:txBody>
          <a:bodyPr lIns="91300" tIns="45650" rIns="91300" bIns="45650" anchor="t" anchorCtr="0">
            <a:noAutofit/>
          </a:bodyPr>
          <a:lstStyle/>
          <a:p>
            <a:pPr marL="0" marR="0" lvl="0" indent="0" algn="ctr" rtl="0">
              <a:spcBef>
                <a:spcPts val="0"/>
              </a:spcBef>
              <a:buSzPct val="25000"/>
              <a:buNone/>
            </a:pPr>
            <a:r>
              <a:rPr lang="en-US" sz="1500" b="1">
                <a:solidFill>
                  <a:srgbClr val="FFFFFF"/>
                </a:solidFill>
                <a:latin typeface="Arial Narrow"/>
                <a:ea typeface="Arial Narrow"/>
                <a:cs typeface="Arial Narrow"/>
                <a:sym typeface="Arial Narrow"/>
              </a:rPr>
              <a:t>Fully-Integrated Field Structure</a:t>
            </a:r>
            <a:br>
              <a:rPr lang="en-US" sz="1500" b="1">
                <a:solidFill>
                  <a:srgbClr val="FFFFFF"/>
                </a:solidFill>
                <a:latin typeface="Arial Narrow"/>
                <a:ea typeface="Arial Narrow"/>
                <a:cs typeface="Arial Narrow"/>
                <a:sym typeface="Arial Narrow"/>
              </a:rPr>
            </a:br>
            <a:r>
              <a:rPr lang="en-US" sz="1500" b="1">
                <a:solidFill>
                  <a:srgbClr val="FFFFFF"/>
                </a:solidFill>
                <a:latin typeface="Arial Narrow"/>
                <a:ea typeface="Arial Narrow"/>
                <a:cs typeface="Arial Narrow"/>
                <a:sym typeface="Arial Narrow"/>
              </a:rPr>
              <a:t>through a Collaborative Forecast Process</a:t>
            </a:r>
          </a:p>
        </p:txBody>
      </p:sp>
      <p:sp>
        <p:nvSpPr>
          <p:cNvPr id="403" name="Shape 403"/>
          <p:cNvSpPr txBox="1"/>
          <p:nvPr/>
        </p:nvSpPr>
        <p:spPr>
          <a:xfrm>
            <a:off x="4507725" y="3900932"/>
            <a:ext cx="2230800" cy="940499"/>
          </a:xfrm>
          <a:prstGeom prst="rect">
            <a:avLst/>
          </a:prstGeom>
          <a:noFill/>
          <a:ln>
            <a:noFill/>
          </a:ln>
        </p:spPr>
        <p:txBody>
          <a:bodyPr lIns="91300" tIns="45650" rIns="91300" bIns="45650" anchor="t" anchorCtr="0">
            <a:noAutofit/>
          </a:bodyPr>
          <a:lstStyle/>
          <a:p>
            <a:pPr marL="0" marR="0" lvl="0" indent="0" algn="ctr" rtl="0">
              <a:spcBef>
                <a:spcPts val="0"/>
              </a:spcBef>
              <a:buNone/>
            </a:pPr>
            <a:endParaRPr sz="1200" b="1">
              <a:solidFill>
                <a:srgbClr val="FFFFFF"/>
              </a:solidFill>
              <a:latin typeface="Arial Narrow"/>
              <a:ea typeface="Arial Narrow"/>
              <a:cs typeface="Arial Narrow"/>
              <a:sym typeface="Arial Narrow"/>
            </a:endParaRPr>
          </a:p>
          <a:p>
            <a:pPr marL="0" marR="0" lvl="0" indent="0" algn="ctr" rtl="0">
              <a:spcBef>
                <a:spcPts val="0"/>
              </a:spcBef>
              <a:buSzPct val="25000"/>
              <a:buNone/>
            </a:pPr>
            <a:r>
              <a:rPr lang="en-US" sz="1200" b="1">
                <a:solidFill>
                  <a:srgbClr val="FFFFFF"/>
                </a:solidFill>
                <a:latin typeface="Arial Narrow"/>
                <a:ea typeface="Arial Narrow"/>
                <a:cs typeface="Arial Narrow"/>
                <a:sym typeface="Arial Narrow"/>
              </a:rPr>
              <a:t>Accurate &amp; Consistent </a:t>
            </a:r>
          </a:p>
          <a:p>
            <a:pPr marL="0" marR="0" lvl="0" indent="0" algn="ctr" rtl="0">
              <a:spcBef>
                <a:spcPts val="0"/>
              </a:spcBef>
              <a:buSzPct val="25000"/>
              <a:buNone/>
            </a:pPr>
            <a:r>
              <a:rPr lang="en-US" sz="1200" b="1">
                <a:solidFill>
                  <a:srgbClr val="FFFFFF"/>
                </a:solidFill>
                <a:latin typeface="Arial Narrow"/>
                <a:ea typeface="Arial Narrow"/>
                <a:cs typeface="Arial Narrow"/>
                <a:sym typeface="Arial Narrow"/>
              </a:rPr>
              <a:t>Forecasts/Warnings</a:t>
            </a:r>
          </a:p>
        </p:txBody>
      </p:sp>
      <p:sp>
        <p:nvSpPr>
          <p:cNvPr id="404" name="Shape 404"/>
          <p:cNvSpPr txBox="1"/>
          <p:nvPr/>
        </p:nvSpPr>
        <p:spPr>
          <a:xfrm>
            <a:off x="3181400" y="5655400"/>
            <a:ext cx="4933800" cy="365099"/>
          </a:xfrm>
          <a:prstGeom prst="rect">
            <a:avLst/>
          </a:prstGeom>
          <a:noFill/>
          <a:ln>
            <a:noFill/>
          </a:ln>
        </p:spPr>
        <p:txBody>
          <a:bodyPr lIns="91300" tIns="45650" rIns="91300" bIns="45650" anchor="t" anchorCtr="0">
            <a:noAutofit/>
          </a:bodyPr>
          <a:lstStyle/>
          <a:p>
            <a:pPr marL="0" marR="0" lvl="0" indent="0" algn="ctr" rtl="0">
              <a:spcBef>
                <a:spcPts val="0"/>
              </a:spcBef>
              <a:buSzPct val="25000"/>
              <a:buNone/>
            </a:pPr>
            <a:r>
              <a:rPr lang="en-US" sz="1500" b="1">
                <a:solidFill>
                  <a:srgbClr val="FFFFFF"/>
                </a:solidFill>
                <a:latin typeface="Arial Narrow"/>
                <a:ea typeface="Arial Narrow"/>
                <a:cs typeface="Arial Narrow"/>
                <a:sym typeface="Arial Narrow"/>
              </a:rPr>
              <a:t>National Blend of Models:  Forecast starting point</a:t>
            </a:r>
          </a:p>
        </p:txBody>
      </p:sp>
      <p:sp>
        <p:nvSpPr>
          <p:cNvPr id="405" name="Shape 405"/>
          <p:cNvSpPr txBox="1"/>
          <p:nvPr/>
        </p:nvSpPr>
        <p:spPr>
          <a:xfrm>
            <a:off x="3348480" y="5969000"/>
            <a:ext cx="4729499" cy="375300"/>
          </a:xfrm>
          <a:prstGeom prst="rect">
            <a:avLst/>
          </a:prstGeom>
          <a:noFill/>
          <a:ln>
            <a:noFill/>
          </a:ln>
        </p:spPr>
        <p:txBody>
          <a:bodyPr lIns="91300" tIns="45650" rIns="91300" bIns="45650" anchor="t" anchorCtr="0">
            <a:noAutofit/>
          </a:bodyPr>
          <a:lstStyle/>
          <a:p>
            <a:pPr marL="0" marR="0" lvl="0" indent="0" algn="ctr" rtl="0">
              <a:spcBef>
                <a:spcPts val="0"/>
              </a:spcBef>
              <a:buSzPct val="25000"/>
              <a:buNone/>
            </a:pPr>
            <a:r>
              <a:rPr lang="en-US" sz="1500" b="1">
                <a:solidFill>
                  <a:srgbClr val="FFFFFF"/>
                </a:solidFill>
                <a:latin typeface="Arial Narrow"/>
                <a:ea typeface="Arial Narrow"/>
                <a:cs typeface="Arial Narrow"/>
                <a:sym typeface="Arial Narrow"/>
              </a:rPr>
              <a:t>One NWS, One Dissemination Network</a:t>
            </a:r>
          </a:p>
        </p:txBody>
      </p:sp>
      <p:sp>
        <p:nvSpPr>
          <p:cNvPr id="406" name="Shape 406"/>
          <p:cNvSpPr txBox="1"/>
          <p:nvPr/>
        </p:nvSpPr>
        <p:spPr>
          <a:xfrm>
            <a:off x="0" y="6564824"/>
            <a:ext cx="2133599" cy="365099"/>
          </a:xfrm>
          <a:prstGeom prst="rect">
            <a:avLst/>
          </a:prstGeom>
          <a:noFill/>
          <a:ln>
            <a:noFill/>
          </a:ln>
        </p:spPr>
        <p:txBody>
          <a:bodyPr lIns="91425" tIns="45700" rIns="91425" bIns="45700" anchor="ctr" anchorCtr="0">
            <a:noAutofit/>
          </a:bodyPr>
          <a:lstStyle/>
          <a:p>
            <a:pPr marL="0" marR="0" lvl="0" indent="0" algn="l" rtl="0">
              <a:spcBef>
                <a:spcPts val="0"/>
              </a:spcBef>
              <a:buSzPct val="25000"/>
              <a:buNone/>
            </a:pPr>
            <a:fld id="{00000000-1234-1234-1234-123412341234}" type="slidenum">
              <a:rPr lang="en-US" sz="1200">
                <a:solidFill>
                  <a:srgbClr val="888888"/>
                </a:solidFill>
                <a:latin typeface="Calibri"/>
                <a:ea typeface="Calibri"/>
                <a:cs typeface="Calibri"/>
                <a:sym typeface="Calibri"/>
              </a:rPr>
              <a:t>4</a:t>
            </a:fld>
            <a:endParaRPr lang="en-US" sz="1200">
              <a:solidFill>
                <a:srgbClr val="888888"/>
              </a:solidFill>
              <a:latin typeface="Calibri"/>
              <a:ea typeface="Calibri"/>
              <a:cs typeface="Calibri"/>
              <a:sym typeface="Calibri"/>
            </a:endParaRPr>
          </a:p>
        </p:txBody>
      </p:sp>
      <p:sp>
        <p:nvSpPr>
          <p:cNvPr id="408" name="Shape 408"/>
          <p:cNvSpPr txBox="1"/>
          <p:nvPr/>
        </p:nvSpPr>
        <p:spPr>
          <a:xfrm>
            <a:off x="-2813" y="1493875"/>
            <a:ext cx="3507900" cy="3046800"/>
          </a:xfrm>
          <a:prstGeom prst="rect">
            <a:avLst/>
          </a:prstGeom>
          <a:noFill/>
          <a:ln>
            <a:noFill/>
          </a:ln>
        </p:spPr>
        <p:txBody>
          <a:bodyPr lIns="91300" tIns="45650" rIns="91300" bIns="45650" anchor="t" anchorCtr="0">
            <a:noAutofit/>
          </a:bodyPr>
          <a:lstStyle/>
          <a:p>
            <a:pPr marL="0" marR="0" lvl="0" indent="0" algn="ctr" rtl="0">
              <a:spcBef>
                <a:spcPts val="0"/>
              </a:spcBef>
              <a:buSzPct val="25000"/>
              <a:buNone/>
            </a:pPr>
            <a:r>
              <a:rPr lang="en-US" sz="3200" b="1">
                <a:solidFill>
                  <a:srgbClr val="000000"/>
                </a:solidFill>
                <a:latin typeface="Source Sans Pro"/>
                <a:ea typeface="Source Sans Pro"/>
                <a:cs typeface="Source Sans Pro"/>
                <a:sym typeface="Source Sans Pro"/>
              </a:rPr>
              <a:t>Pulling it all together to build a Weather-Ready Nation and to accomplish </a:t>
            </a:r>
          </a:p>
          <a:p>
            <a:pPr marL="0" marR="0" lvl="0" indent="0" algn="ctr" rtl="0">
              <a:spcBef>
                <a:spcPts val="0"/>
              </a:spcBef>
              <a:buSzPct val="25000"/>
              <a:buNone/>
            </a:pPr>
            <a:r>
              <a:rPr lang="en-US" sz="3200" b="1">
                <a:solidFill>
                  <a:srgbClr val="000000"/>
                </a:solidFill>
                <a:latin typeface="Source Sans Pro"/>
                <a:ea typeface="Source Sans Pro"/>
                <a:cs typeface="Source Sans Pro"/>
                <a:sym typeface="Source Sans Pro"/>
              </a:rPr>
              <a:t>our mission to save lives and property</a:t>
            </a:r>
          </a:p>
        </p:txBody>
      </p:sp>
      <p:sp>
        <p:nvSpPr>
          <p:cNvPr id="409" name="Shape 409"/>
          <p:cNvSpPr txBox="1"/>
          <p:nvPr/>
        </p:nvSpPr>
        <p:spPr>
          <a:xfrm>
            <a:off x="3886198" y="4624600"/>
            <a:ext cx="3429000" cy="353699"/>
          </a:xfrm>
          <a:prstGeom prst="rect">
            <a:avLst/>
          </a:prstGeom>
          <a:noFill/>
          <a:ln>
            <a:noFill/>
          </a:ln>
        </p:spPr>
        <p:txBody>
          <a:bodyPr lIns="91300" tIns="45650" rIns="91300" bIns="45650" anchor="t" anchorCtr="0">
            <a:noAutofit/>
          </a:bodyPr>
          <a:lstStyle/>
          <a:p>
            <a:pPr marL="0" marR="0" lvl="0" indent="0" algn="ctr" rtl="0">
              <a:spcBef>
                <a:spcPts val="0"/>
              </a:spcBef>
              <a:buSzPct val="25000"/>
              <a:buNone/>
            </a:pPr>
            <a:r>
              <a:rPr lang="en-US" sz="1500" b="1">
                <a:solidFill>
                  <a:srgbClr val="FFFFFF"/>
                </a:solidFill>
                <a:latin typeface="Arial Narrow"/>
                <a:ea typeface="Arial Narrow"/>
                <a:cs typeface="Arial Narrow"/>
                <a:sym typeface="Arial Narrow"/>
              </a:rPr>
              <a:t>Social Science</a:t>
            </a:r>
          </a:p>
        </p:txBody>
      </p:sp>
      <p:sp>
        <p:nvSpPr>
          <p:cNvPr id="410" name="Shape 410"/>
          <p:cNvSpPr txBox="1"/>
          <p:nvPr/>
        </p:nvSpPr>
        <p:spPr>
          <a:xfrm>
            <a:off x="3304125" y="3047999"/>
            <a:ext cx="4750200" cy="940499"/>
          </a:xfrm>
          <a:prstGeom prst="rect">
            <a:avLst/>
          </a:prstGeom>
          <a:noFill/>
          <a:ln>
            <a:noFill/>
          </a:ln>
          <a:effectLst>
            <a:outerShdw blurRad="50799" dist="38100" dir="2700000" algn="tl" rotWithShape="0">
              <a:srgbClr val="000000">
                <a:alpha val="40000"/>
              </a:srgbClr>
            </a:outerShdw>
          </a:effectLst>
        </p:spPr>
        <p:txBody>
          <a:bodyPr lIns="91300" tIns="45650" rIns="91300" bIns="45650" anchor="t" anchorCtr="0">
            <a:noAutofit/>
          </a:bodyPr>
          <a:lstStyle/>
          <a:p>
            <a:pPr marL="0" marR="0" lvl="0" indent="0" algn="ctr" rtl="0">
              <a:spcBef>
                <a:spcPts val="0"/>
              </a:spcBef>
              <a:buSzPct val="25000"/>
              <a:buNone/>
            </a:pPr>
            <a:r>
              <a:rPr lang="en-US" sz="2000" b="1">
                <a:solidFill>
                  <a:srgbClr val="FFFF00"/>
                </a:solidFill>
                <a:latin typeface="Arial Narrow"/>
                <a:ea typeface="Arial Narrow"/>
                <a:cs typeface="Arial Narrow"/>
                <a:sym typeface="Arial Narrow"/>
              </a:rPr>
              <a:t>NWS Employees Providing Impact-Based </a:t>
            </a:r>
          </a:p>
          <a:p>
            <a:pPr marL="0" marR="0" lvl="0" indent="0" algn="ctr" rtl="0">
              <a:spcBef>
                <a:spcPts val="0"/>
              </a:spcBef>
              <a:buSzPct val="25000"/>
              <a:buNone/>
            </a:pPr>
            <a:r>
              <a:rPr lang="en-US" sz="2000" b="1">
                <a:solidFill>
                  <a:srgbClr val="FFFF00"/>
                </a:solidFill>
                <a:latin typeface="Arial Narrow"/>
                <a:ea typeface="Arial Narrow"/>
                <a:cs typeface="Arial Narrow"/>
                <a:sym typeface="Arial Narrow"/>
              </a:rPr>
              <a:t>Decision Support Services (IDSS)</a:t>
            </a:r>
          </a:p>
        </p:txBody>
      </p:sp>
      <p:sp>
        <p:nvSpPr>
          <p:cNvPr id="411" name="Shape 411"/>
          <p:cNvSpPr txBox="1"/>
          <p:nvPr/>
        </p:nvSpPr>
        <p:spPr>
          <a:xfrm>
            <a:off x="3417530" y="541529"/>
            <a:ext cx="4411198" cy="426300"/>
          </a:xfrm>
          <a:prstGeom prst="rect">
            <a:avLst/>
          </a:prstGeom>
          <a:noFill/>
          <a:ln>
            <a:noFill/>
          </a:ln>
        </p:spPr>
        <p:txBody>
          <a:bodyPr lIns="30475" tIns="30475" rIns="30475" bIns="30475" anchor="ctr" anchorCtr="0">
            <a:noAutofit/>
          </a:bodyPr>
          <a:lstStyle/>
          <a:p>
            <a:pPr marL="0" marR="0" lvl="0" indent="0" algn="ctr" rtl="0">
              <a:lnSpc>
                <a:spcPct val="90000"/>
              </a:lnSpc>
              <a:spcBef>
                <a:spcPts val="0"/>
              </a:spcBef>
              <a:buSzPct val="25000"/>
              <a:buNone/>
            </a:pPr>
            <a:r>
              <a:rPr lang="en-US" sz="2200" b="1">
                <a:solidFill>
                  <a:srgbClr val="FFFFFF"/>
                </a:solidFill>
                <a:latin typeface="Arial Narrow"/>
                <a:ea typeface="Arial Narrow"/>
                <a:cs typeface="Arial Narrow"/>
                <a:sym typeface="Arial Narrow"/>
              </a:rPr>
              <a:t>Saving Lives and Property</a:t>
            </a:r>
          </a:p>
        </p:txBody>
      </p:sp>
    </p:spTree>
    <p:extLst>
      <p:ext uri="{BB962C8B-B14F-4D97-AF65-F5344CB8AC3E}">
        <p14:creationId xmlns:p14="http://schemas.microsoft.com/office/powerpoint/2010/main" val="240364824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90000"/>
              </a:lnSpc>
              <a:spcBef>
                <a:spcPct val="75000"/>
              </a:spcBef>
              <a:defRPr sz="2800">
                <a:solidFill>
                  <a:srgbClr val="083763"/>
                </a:solidFill>
                <a:latin typeface="Franklin Gothic Medium" pitchFamily="34" charset="0"/>
                <a:ea typeface="MS PGothic" pitchFamily="34" charset="-128"/>
              </a:defRPr>
            </a:lvl1pPr>
            <a:lvl2pPr marL="742871" indent="-285720" eaLnBrk="0" hangingPunct="0">
              <a:spcBef>
                <a:spcPct val="5000"/>
              </a:spcBef>
              <a:buBlip>
                <a:blip r:embed="rId3"/>
              </a:buBlip>
              <a:defRPr sz="2000">
                <a:solidFill>
                  <a:srgbClr val="083763"/>
                </a:solidFill>
                <a:latin typeface="Franklin Gothic Medium Cond" pitchFamily="34" charset="0"/>
                <a:ea typeface="MS PGothic" pitchFamily="34" charset="-128"/>
              </a:defRPr>
            </a:lvl2pPr>
            <a:lvl3pPr marL="1142879" indent="-228576" eaLnBrk="0" hangingPunct="0">
              <a:spcBef>
                <a:spcPct val="5000"/>
              </a:spcBef>
              <a:buBlip>
                <a:blip r:embed="rId4"/>
              </a:buBlip>
              <a:defRPr>
                <a:solidFill>
                  <a:srgbClr val="083763"/>
                </a:solidFill>
                <a:latin typeface="Franklin Gothic Medium Cond" pitchFamily="34" charset="0"/>
                <a:ea typeface="MS PGothic" pitchFamily="34" charset="-128"/>
              </a:defRPr>
            </a:lvl3pPr>
            <a:lvl4pPr marL="1600030" indent="-228576" eaLnBrk="0" hangingPunct="0">
              <a:spcBef>
                <a:spcPct val="5000"/>
              </a:spcBef>
              <a:buBlip>
                <a:blip r:embed="rId5"/>
              </a:buBlip>
              <a:defRPr sz="1600">
                <a:solidFill>
                  <a:srgbClr val="083763"/>
                </a:solidFill>
                <a:latin typeface="Franklin Gothic Medium Cond" pitchFamily="34" charset="0"/>
                <a:ea typeface="MS PGothic" pitchFamily="34" charset="-128"/>
              </a:defRPr>
            </a:lvl4pPr>
            <a:lvl5pPr marL="2057182" indent="-228576" eaLnBrk="0" hangingPunct="0">
              <a:spcBef>
                <a:spcPct val="5000"/>
              </a:spcBef>
              <a:buChar char="»"/>
              <a:defRPr sz="1600">
                <a:solidFill>
                  <a:schemeClr val="accent2"/>
                </a:solidFill>
                <a:latin typeface="Franklin Gothic Medium Cond" pitchFamily="34" charset="0"/>
                <a:ea typeface="MS PGothic" pitchFamily="34" charset="-128"/>
              </a:defRPr>
            </a:lvl5pPr>
            <a:lvl6pPr marL="2514333" indent="-228576" eaLnBrk="0" fontAlgn="base" hangingPunct="0">
              <a:spcBef>
                <a:spcPct val="5000"/>
              </a:spcBef>
              <a:spcAft>
                <a:spcPct val="0"/>
              </a:spcAft>
              <a:buChar char="»"/>
              <a:defRPr sz="1600">
                <a:solidFill>
                  <a:schemeClr val="accent2"/>
                </a:solidFill>
                <a:latin typeface="Franklin Gothic Medium Cond" pitchFamily="34" charset="0"/>
                <a:ea typeface="MS PGothic" pitchFamily="34" charset="-128"/>
              </a:defRPr>
            </a:lvl6pPr>
            <a:lvl7pPr marL="2971485" indent="-228576" eaLnBrk="0" fontAlgn="base" hangingPunct="0">
              <a:spcBef>
                <a:spcPct val="5000"/>
              </a:spcBef>
              <a:spcAft>
                <a:spcPct val="0"/>
              </a:spcAft>
              <a:buChar char="»"/>
              <a:defRPr sz="1600">
                <a:solidFill>
                  <a:schemeClr val="accent2"/>
                </a:solidFill>
                <a:latin typeface="Franklin Gothic Medium Cond" pitchFamily="34" charset="0"/>
                <a:ea typeface="MS PGothic" pitchFamily="34" charset="-128"/>
              </a:defRPr>
            </a:lvl7pPr>
            <a:lvl8pPr marL="3428637" indent="-228576" eaLnBrk="0" fontAlgn="base" hangingPunct="0">
              <a:spcBef>
                <a:spcPct val="5000"/>
              </a:spcBef>
              <a:spcAft>
                <a:spcPct val="0"/>
              </a:spcAft>
              <a:buChar char="»"/>
              <a:defRPr sz="1600">
                <a:solidFill>
                  <a:schemeClr val="accent2"/>
                </a:solidFill>
                <a:latin typeface="Franklin Gothic Medium Cond" pitchFamily="34" charset="0"/>
                <a:ea typeface="MS PGothic" pitchFamily="34" charset="-128"/>
              </a:defRPr>
            </a:lvl8pPr>
            <a:lvl9pPr marL="3885788" indent="-228576" eaLnBrk="0" fontAlgn="base" hangingPunct="0">
              <a:spcBef>
                <a:spcPct val="5000"/>
              </a:spcBef>
              <a:spcAft>
                <a:spcPct val="0"/>
              </a:spcAft>
              <a:buChar char="»"/>
              <a:defRPr sz="1600">
                <a:solidFill>
                  <a:schemeClr val="accent2"/>
                </a:solidFill>
                <a:latin typeface="Franklin Gothic Medium Cond" pitchFamily="34" charset="0"/>
                <a:ea typeface="MS PGothic" pitchFamily="34" charset="-128"/>
              </a:defRPr>
            </a:lvl9pPr>
          </a:lstStyle>
          <a:p>
            <a:pPr algn="r" eaLnBrk="1" hangingPunct="1">
              <a:lnSpc>
                <a:spcPct val="100000"/>
              </a:lnSpc>
              <a:spcBef>
                <a:spcPct val="0"/>
              </a:spcBef>
              <a:defRPr/>
            </a:pPr>
            <a:r>
              <a:rPr lang="en-US" altLang="en-US" sz="1400" b="1" dirty="0">
                <a:solidFill>
                  <a:srgbClr val="FFFFFF"/>
                </a:solidFill>
                <a:latin typeface="Calibri" pitchFamily="34" charset="0"/>
              </a:rPr>
              <a:t>2</a:t>
            </a:r>
          </a:p>
          <a:p>
            <a:pPr algn="r" eaLnBrk="1" hangingPunct="1">
              <a:lnSpc>
                <a:spcPct val="100000"/>
              </a:lnSpc>
              <a:spcBef>
                <a:spcPct val="0"/>
              </a:spcBef>
              <a:defRPr/>
            </a:pPr>
            <a:endParaRPr lang="en-US" altLang="en-US" sz="1400" b="1" dirty="0">
              <a:solidFill>
                <a:srgbClr val="FFFFFF"/>
              </a:solidFill>
              <a:latin typeface="Calibri" pitchFamily="34" charset="0"/>
            </a:endParaRPr>
          </a:p>
        </p:txBody>
      </p:sp>
      <p:sp>
        <p:nvSpPr>
          <p:cNvPr id="8" name="TextBox 7"/>
          <p:cNvSpPr txBox="1"/>
          <p:nvPr/>
        </p:nvSpPr>
        <p:spPr>
          <a:xfrm>
            <a:off x="565880" y="914400"/>
            <a:ext cx="8153400" cy="830989"/>
          </a:xfrm>
          <a:prstGeom prst="rect">
            <a:avLst/>
          </a:prstGeom>
          <a:noFill/>
        </p:spPr>
        <p:txBody>
          <a:bodyPr wrap="square" lIns="91430" tIns="45716" rIns="91430" bIns="45716" rtlCol="0">
            <a:spAutoFit/>
          </a:bodyPr>
          <a:lstStyle/>
          <a:p>
            <a:pPr lvl="0"/>
            <a:r>
              <a:rPr lang="en-US" sz="2400" dirty="0">
                <a:latin typeface="Calibri" panose="020F0502020204030204" pitchFamily="34" charset="0"/>
              </a:rPr>
              <a:t>Responsible for the collection of space, atmosphere, water, and </a:t>
            </a:r>
          </a:p>
          <a:p>
            <a:pPr lvl="0"/>
            <a:r>
              <a:rPr lang="en-US" sz="2400" dirty="0">
                <a:latin typeface="Calibri" panose="020F0502020204030204" pitchFamily="34" charset="0"/>
              </a:rPr>
              <a:t>climate </a:t>
            </a:r>
            <a:r>
              <a:rPr lang="en-US" sz="2400" u="sng" dirty="0">
                <a:latin typeface="Calibri" panose="020F0502020204030204" pitchFamily="34" charset="0"/>
              </a:rPr>
              <a:t>observational data owned or leveraged</a:t>
            </a:r>
            <a:r>
              <a:rPr lang="en-US" sz="2400" dirty="0">
                <a:latin typeface="Calibri" panose="020F0502020204030204" pitchFamily="34" charset="0"/>
              </a:rPr>
              <a:t> by the NWS</a:t>
            </a:r>
          </a:p>
        </p:txBody>
      </p:sp>
      <p:pic>
        <p:nvPicPr>
          <p:cNvPr id="9" name="Picture 8"/>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36991" y="1882549"/>
            <a:ext cx="7946220" cy="4960211"/>
          </a:xfrm>
          <a:prstGeom prst="rect">
            <a:avLst/>
          </a:prstGeom>
        </p:spPr>
      </p:pic>
      <p:sp>
        <p:nvSpPr>
          <p:cNvPr id="6" name="Title 1"/>
          <p:cNvSpPr txBox="1">
            <a:spLocks/>
          </p:cNvSpPr>
          <p:nvPr/>
        </p:nvSpPr>
        <p:spPr>
          <a:xfrm>
            <a:off x="-15240" y="165100"/>
            <a:ext cx="9143999" cy="749300"/>
          </a:xfrm>
          <a:prstGeom prst="rect">
            <a:avLst/>
          </a:prstGeom>
        </p:spPr>
        <p:txBody>
          <a:bodyPr lIns="93296" tIns="46648" rIns="93296" bIns="46648"/>
          <a:lstStyle>
            <a:lvl1pPr algn="l" defTabSz="895395" rtl="0" eaLnBrk="1" fontAlgn="base" hangingPunct="1">
              <a:spcBef>
                <a:spcPct val="0"/>
              </a:spcBef>
              <a:spcAft>
                <a:spcPct val="0"/>
              </a:spcAft>
              <a:tabLst>
                <a:tab pos="269888" algn="l"/>
              </a:tabLst>
              <a:defRPr sz="1900" b="1" baseline="0">
                <a:solidFill>
                  <a:schemeClr val="bg1"/>
                </a:solidFill>
                <a:latin typeface="+mj-lt"/>
                <a:ea typeface="+mj-ea"/>
                <a:cs typeface="+mj-cs"/>
              </a:defRPr>
            </a:lvl1pPr>
            <a:lvl2pPr algn="l" defTabSz="895395" rtl="0" eaLnBrk="1" fontAlgn="base" hangingPunct="1">
              <a:spcBef>
                <a:spcPct val="0"/>
              </a:spcBef>
              <a:spcAft>
                <a:spcPct val="0"/>
              </a:spcAft>
              <a:defRPr sz="1900" b="1">
                <a:solidFill>
                  <a:schemeClr val="tx2"/>
                </a:solidFill>
                <a:latin typeface="Arial" charset="0"/>
              </a:defRPr>
            </a:lvl2pPr>
            <a:lvl3pPr algn="l" defTabSz="895395" rtl="0" eaLnBrk="1" fontAlgn="base" hangingPunct="1">
              <a:spcBef>
                <a:spcPct val="0"/>
              </a:spcBef>
              <a:spcAft>
                <a:spcPct val="0"/>
              </a:spcAft>
              <a:defRPr sz="1900" b="1">
                <a:solidFill>
                  <a:schemeClr val="tx2"/>
                </a:solidFill>
                <a:latin typeface="Arial" charset="0"/>
              </a:defRPr>
            </a:lvl3pPr>
            <a:lvl4pPr algn="l" defTabSz="895395" rtl="0" eaLnBrk="1" fontAlgn="base" hangingPunct="1">
              <a:spcBef>
                <a:spcPct val="0"/>
              </a:spcBef>
              <a:spcAft>
                <a:spcPct val="0"/>
              </a:spcAft>
              <a:defRPr sz="1900" b="1">
                <a:solidFill>
                  <a:schemeClr val="tx2"/>
                </a:solidFill>
                <a:latin typeface="Arial" charset="0"/>
              </a:defRPr>
            </a:lvl4pPr>
            <a:lvl5pPr algn="l" defTabSz="895395" rtl="0" eaLnBrk="1" fontAlgn="base" hangingPunct="1">
              <a:spcBef>
                <a:spcPct val="0"/>
              </a:spcBef>
              <a:spcAft>
                <a:spcPct val="0"/>
              </a:spcAft>
              <a:defRPr sz="1900" b="1">
                <a:solidFill>
                  <a:schemeClr val="tx2"/>
                </a:solidFill>
                <a:latin typeface="Arial" charset="0"/>
              </a:defRPr>
            </a:lvl5pPr>
            <a:lvl6pPr marL="457223" algn="l" defTabSz="895395" rtl="0" eaLnBrk="1" fontAlgn="base" hangingPunct="1">
              <a:spcBef>
                <a:spcPct val="0"/>
              </a:spcBef>
              <a:spcAft>
                <a:spcPct val="0"/>
              </a:spcAft>
              <a:defRPr sz="1900" b="1">
                <a:solidFill>
                  <a:schemeClr val="tx2"/>
                </a:solidFill>
                <a:latin typeface="Arial" charset="0"/>
              </a:defRPr>
            </a:lvl6pPr>
            <a:lvl7pPr marL="914446" algn="l" defTabSz="895395" rtl="0" eaLnBrk="1" fontAlgn="base" hangingPunct="1">
              <a:spcBef>
                <a:spcPct val="0"/>
              </a:spcBef>
              <a:spcAft>
                <a:spcPct val="0"/>
              </a:spcAft>
              <a:defRPr sz="1900" b="1">
                <a:solidFill>
                  <a:schemeClr val="tx2"/>
                </a:solidFill>
                <a:latin typeface="Arial" charset="0"/>
              </a:defRPr>
            </a:lvl7pPr>
            <a:lvl8pPr marL="1371668" algn="l" defTabSz="895395" rtl="0" eaLnBrk="1" fontAlgn="base" hangingPunct="1">
              <a:spcBef>
                <a:spcPct val="0"/>
              </a:spcBef>
              <a:spcAft>
                <a:spcPct val="0"/>
              </a:spcAft>
              <a:defRPr sz="1900" b="1">
                <a:solidFill>
                  <a:schemeClr val="tx2"/>
                </a:solidFill>
                <a:latin typeface="Arial" charset="0"/>
              </a:defRPr>
            </a:lvl8pPr>
            <a:lvl9pPr marL="1828892" algn="l" defTabSz="895395" rtl="0" eaLnBrk="1" fontAlgn="base" hangingPunct="1">
              <a:spcBef>
                <a:spcPct val="0"/>
              </a:spcBef>
              <a:spcAft>
                <a:spcPct val="0"/>
              </a:spcAft>
              <a:defRPr sz="1900" b="1">
                <a:solidFill>
                  <a:schemeClr val="tx2"/>
                </a:solidFill>
                <a:latin typeface="Arial" charset="0"/>
              </a:defRPr>
            </a:lvl9pPr>
          </a:lstStyle>
          <a:p>
            <a:pPr algn="ctr"/>
            <a:r>
              <a:rPr lang="en-US" sz="3200" dirty="0">
                <a:solidFill>
                  <a:schemeClr val="tx1"/>
                </a:solidFill>
                <a:latin typeface="Calibri" panose="020F0502020204030204" pitchFamily="34" charset="0"/>
              </a:rPr>
              <a:t>Observations Portfolio</a:t>
            </a:r>
          </a:p>
        </p:txBody>
      </p:sp>
      <p:sp>
        <p:nvSpPr>
          <p:cNvPr id="7" name="Slide Number Placeholder 3"/>
          <p:cNvSpPr txBox="1">
            <a:spLocks/>
          </p:cNvSpPr>
          <p:nvPr/>
        </p:nvSpPr>
        <p:spPr>
          <a:xfrm>
            <a:off x="7010401" y="6519379"/>
            <a:ext cx="2133599" cy="365125"/>
          </a:xfrm>
          <a:prstGeom prst="rect">
            <a:avLst/>
          </a:prstGeom>
          <a:noFill/>
          <a:ln>
            <a:noFill/>
          </a:ln>
        </p:spPr>
        <p:txBody>
          <a:bodyPr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buSzPct val="25000"/>
            </a:pPr>
            <a:fld id="{00000000-1234-1234-1234-123412341234}" type="slidenum">
              <a:rPr lang="en-US" sz="1200" smtClean="0">
                <a:solidFill>
                  <a:schemeClr val="tx1"/>
                </a:solidFill>
                <a:latin typeface="Calibri"/>
                <a:ea typeface="Calibri"/>
                <a:cs typeface="Calibri"/>
                <a:sym typeface="Calibri"/>
              </a:rPr>
              <a:pPr algn="r">
                <a:buSzPct val="25000"/>
              </a:pPr>
              <a:t>5</a:t>
            </a:fld>
            <a:endParaRPr lang="en-US" sz="1200" dirty="0">
              <a:solidFill>
                <a:schemeClr val="tx1"/>
              </a:solidFill>
              <a:latin typeface="Calibri"/>
              <a:ea typeface="Calibri"/>
              <a:cs typeface="Calibri"/>
              <a:sym typeface="Calibri"/>
            </a:endParaRPr>
          </a:p>
        </p:txBody>
      </p:sp>
    </p:spTree>
    <p:extLst>
      <p:ext uri="{BB962C8B-B14F-4D97-AF65-F5344CB8AC3E}">
        <p14:creationId xmlns:p14="http://schemas.microsoft.com/office/powerpoint/2010/main" val="252936438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533400" y="1371600"/>
            <a:ext cx="8067675" cy="4343400"/>
          </a:xfrm>
          <a:noFill/>
        </p:spPr>
        <p:txBody>
          <a:bodyPr/>
          <a:lstStyle/>
          <a:p>
            <a:pPr marL="0" indent="0" algn="ctr">
              <a:spcAft>
                <a:spcPts val="1200"/>
              </a:spcAft>
              <a:buNone/>
            </a:pPr>
            <a:r>
              <a:rPr lang="en-US" sz="2800" b="1" kern="1200" dirty="0">
                <a:solidFill>
                  <a:schemeClr val="tx1"/>
                </a:solidFill>
                <a:sym typeface="Calibri"/>
              </a:rPr>
              <a:t>As our portfolio management matures, the following are </a:t>
            </a:r>
            <a:r>
              <a:rPr lang="en-US" sz="2800" b="1" u="sng" kern="1200" dirty="0">
                <a:solidFill>
                  <a:schemeClr val="tx1"/>
                </a:solidFill>
                <a:sym typeface="Calibri"/>
              </a:rPr>
              <a:t>guiding principles towards which we are striving:</a:t>
            </a:r>
            <a:endParaRPr lang="en-US" sz="2800" dirty="0">
              <a:solidFill>
                <a:schemeClr val="tx1"/>
              </a:solidFill>
              <a:latin typeface="Calibri" panose="020F0502020204030204" pitchFamily="34" charset="0"/>
            </a:endParaRPr>
          </a:p>
          <a:p>
            <a:pPr marL="731520" lvl="8" indent="-182880">
              <a:spcAft>
                <a:spcPts val="600"/>
              </a:spcAft>
              <a:buFont typeface="Arial" panose="020B0604020202020204" pitchFamily="34" charset="0"/>
              <a:buChar char="•"/>
            </a:pPr>
            <a:r>
              <a:rPr lang="en-US" sz="2400" b="1" dirty="0">
                <a:solidFill>
                  <a:srgbClr val="0070C0"/>
                </a:solidFill>
                <a:latin typeface="Calibri" panose="020F0502020204030204" pitchFamily="34" charset="0"/>
              </a:rPr>
              <a:t>Mission-Effective</a:t>
            </a:r>
          </a:p>
          <a:p>
            <a:pPr marL="731520" lvl="5" indent="-182880">
              <a:spcAft>
                <a:spcPts val="600"/>
              </a:spcAft>
              <a:buFont typeface="Arial" panose="020B0604020202020204" pitchFamily="34" charset="0"/>
              <a:buChar char="•"/>
            </a:pPr>
            <a:r>
              <a:rPr lang="en-US" sz="2400" b="1" dirty="0">
                <a:solidFill>
                  <a:schemeClr val="tx1"/>
                </a:solidFill>
                <a:latin typeface="Calibri" panose="020F0502020204030204" pitchFamily="34" charset="0"/>
              </a:rPr>
              <a:t>Superior Service and Reputation</a:t>
            </a:r>
          </a:p>
          <a:p>
            <a:pPr marL="731520" lvl="5" indent="-182880">
              <a:spcAft>
                <a:spcPts val="600"/>
              </a:spcAft>
              <a:buFont typeface="Arial" panose="020B0604020202020204" pitchFamily="34" charset="0"/>
              <a:buChar char="•"/>
            </a:pPr>
            <a:r>
              <a:rPr lang="en-US" sz="2400" b="1" dirty="0">
                <a:solidFill>
                  <a:srgbClr val="0070C0"/>
                </a:solidFill>
                <a:latin typeface="Calibri" panose="020F0502020204030204" pitchFamily="34" charset="0"/>
              </a:rPr>
              <a:t>Adaptable</a:t>
            </a:r>
          </a:p>
          <a:p>
            <a:pPr marL="731520" lvl="5" indent="-182880">
              <a:spcAft>
                <a:spcPts val="600"/>
              </a:spcAft>
              <a:buFont typeface="Arial" panose="020B0604020202020204" pitchFamily="34" charset="0"/>
              <a:buChar char="•"/>
            </a:pPr>
            <a:r>
              <a:rPr lang="en-US" sz="2400" b="1" dirty="0">
                <a:solidFill>
                  <a:schemeClr val="tx1"/>
                </a:solidFill>
                <a:latin typeface="Calibri" panose="020F0502020204030204" pitchFamily="34" charset="0"/>
              </a:rPr>
              <a:t>Cost-Effective, </a:t>
            </a:r>
            <a:r>
              <a:rPr lang="en-US" sz="2400" b="1" dirty="0">
                <a:solidFill>
                  <a:srgbClr val="0070C0"/>
                </a:solidFill>
                <a:latin typeface="Calibri" panose="020F0502020204030204" pitchFamily="34" charset="0"/>
              </a:rPr>
              <a:t>Affordable</a:t>
            </a:r>
            <a:r>
              <a:rPr lang="en-US" sz="2400" b="1" dirty="0">
                <a:solidFill>
                  <a:schemeClr val="tx1"/>
                </a:solidFill>
                <a:latin typeface="Calibri" panose="020F0502020204030204" pitchFamily="34" charset="0"/>
              </a:rPr>
              <a:t>, and Sustainable</a:t>
            </a:r>
          </a:p>
          <a:p>
            <a:pPr marL="731520" lvl="5" indent="-182880">
              <a:spcAft>
                <a:spcPts val="600"/>
              </a:spcAft>
              <a:buFont typeface="Arial" panose="020B0604020202020204" pitchFamily="34" charset="0"/>
              <a:buChar char="•"/>
            </a:pPr>
            <a:r>
              <a:rPr lang="en-US" sz="2400" b="1" dirty="0">
                <a:solidFill>
                  <a:srgbClr val="0070C0"/>
                </a:solidFill>
                <a:latin typeface="Calibri" panose="020F0502020204030204" pitchFamily="34" charset="0"/>
              </a:rPr>
              <a:t>Integrated</a:t>
            </a:r>
          </a:p>
          <a:p>
            <a:pPr marL="731520" lvl="5" indent="-182880">
              <a:spcAft>
                <a:spcPts val="600"/>
              </a:spcAft>
              <a:buFont typeface="Arial" panose="020B0604020202020204" pitchFamily="34" charset="0"/>
              <a:buChar char="•"/>
            </a:pPr>
            <a:r>
              <a:rPr lang="en-US" sz="2400" b="1" dirty="0">
                <a:solidFill>
                  <a:schemeClr val="tx1"/>
                </a:solidFill>
                <a:latin typeface="Calibri" panose="020F0502020204030204" pitchFamily="34" charset="0"/>
              </a:rPr>
              <a:t>Global Context and Commitments</a:t>
            </a:r>
          </a:p>
          <a:p>
            <a:pPr marL="731520" lvl="5" indent="-182880">
              <a:spcAft>
                <a:spcPts val="600"/>
              </a:spcAft>
              <a:buFont typeface="Arial" panose="020B0604020202020204" pitchFamily="34" charset="0"/>
              <a:buChar char="•"/>
            </a:pPr>
            <a:r>
              <a:rPr lang="en-US" sz="2400" b="1" dirty="0">
                <a:solidFill>
                  <a:schemeClr val="tx1"/>
                </a:solidFill>
                <a:latin typeface="Calibri" panose="020F0502020204030204" pitchFamily="34" charset="0"/>
              </a:rPr>
              <a:t>In-House Expertise</a:t>
            </a:r>
          </a:p>
          <a:p>
            <a:pPr marL="731520" lvl="5" indent="-182880">
              <a:spcAft>
                <a:spcPts val="600"/>
              </a:spcAft>
              <a:buFont typeface="Arial" panose="020B0604020202020204" pitchFamily="34" charset="0"/>
              <a:buChar char="•"/>
            </a:pPr>
            <a:r>
              <a:rPr lang="en-US" sz="2400" b="1" i="1" dirty="0">
                <a:solidFill>
                  <a:schemeClr val="tx1"/>
                </a:solidFill>
                <a:latin typeface="Calibri" panose="020F0502020204030204" pitchFamily="34" charset="0"/>
              </a:rPr>
              <a:t>Well-Governed, Understood, and Trusted</a:t>
            </a:r>
            <a:endParaRPr lang="en-US" sz="2400" b="1" dirty="0"/>
          </a:p>
        </p:txBody>
      </p:sp>
      <p:sp>
        <p:nvSpPr>
          <p:cNvPr id="35" name="Shape 231"/>
          <p:cNvSpPr txBox="1">
            <a:spLocks noGrp="1"/>
          </p:cNvSpPr>
          <p:nvPr>
            <p:ph type="sldNum" sz="quarter" idx="12"/>
          </p:nvPr>
        </p:nvSpPr>
        <p:spPr>
          <a:xfrm>
            <a:off x="6977063" y="6492875"/>
            <a:ext cx="2133599" cy="365125"/>
          </a:xfrm>
          <a:prstGeom prst="rect">
            <a:avLst/>
          </a:prstGeom>
          <a:noFill/>
          <a:ln>
            <a:noFill/>
          </a:ln>
        </p:spPr>
        <p:txBody>
          <a:bodyPr lIns="91425" tIns="45700" rIns="91425" bIns="45700" anchor="t" anchorCtr="0">
            <a:noAutofit/>
          </a:bodyPr>
          <a:lstStyle/>
          <a:p>
            <a:pPr algn="r">
              <a:buClr>
                <a:srgbClr val="FFFFCC"/>
              </a:buClr>
              <a:buSzPct val="25000"/>
              <a:buFont typeface="Arial"/>
              <a:buNone/>
            </a:pPr>
            <a:fld id="{00000000-1234-1234-1234-123412341234}" type="slidenum">
              <a:rPr lang="en-US" sz="1200">
                <a:latin typeface="Franklin Gothic Book" panose="020B0503020102020204" pitchFamily="34" charset="0"/>
              </a:rPr>
              <a:pPr algn="r">
                <a:buClr>
                  <a:srgbClr val="FFFFCC"/>
                </a:buClr>
                <a:buSzPct val="25000"/>
                <a:buFont typeface="Arial"/>
                <a:buNone/>
              </a:pPr>
              <a:t>6</a:t>
            </a:fld>
            <a:endParaRPr lang="en-US" sz="1200" dirty="0">
              <a:latin typeface="Franklin Gothic Book" panose="020B0503020102020204" pitchFamily="34" charset="0"/>
            </a:endParaRPr>
          </a:p>
        </p:txBody>
      </p:sp>
      <p:sp>
        <p:nvSpPr>
          <p:cNvPr id="7" name="Shape 509"/>
          <p:cNvSpPr txBox="1">
            <a:spLocks noGrp="1"/>
          </p:cNvSpPr>
          <p:nvPr>
            <p:ph type="title"/>
          </p:nvPr>
        </p:nvSpPr>
        <p:spPr>
          <a:xfrm>
            <a:off x="457200" y="38100"/>
            <a:ext cx="8305799" cy="1219199"/>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Source Sans Pro"/>
              <a:buNone/>
            </a:pPr>
            <a:r>
              <a:rPr lang="en-US" sz="4000" b="1" i="0" u="none" strike="noStrike" cap="none" dirty="0">
                <a:solidFill>
                  <a:schemeClr val="dk1"/>
                </a:solidFill>
                <a:latin typeface="Source Sans Pro"/>
                <a:ea typeface="Source Sans Pro"/>
                <a:cs typeface="Source Sans Pro"/>
                <a:sym typeface="Source Sans Pro"/>
              </a:rPr>
              <a:t>Observation Portfolio </a:t>
            </a:r>
            <a:r>
              <a:rPr lang="en-US" sz="4000" b="1" i="0" u="none" strike="noStrike" cap="none" dirty="0" smtClean="0">
                <a:solidFill>
                  <a:schemeClr val="dk1"/>
                </a:solidFill>
                <a:latin typeface="Source Sans Pro"/>
                <a:ea typeface="Source Sans Pro"/>
                <a:cs typeface="Source Sans Pro"/>
                <a:sym typeface="Source Sans Pro"/>
              </a:rPr>
              <a:t>Management in NOAA</a:t>
            </a:r>
            <a:endParaRPr lang="en-US" sz="4000" b="1" i="0" u="none" strike="noStrike" cap="none" dirty="0">
              <a:solidFill>
                <a:schemeClr val="dk1"/>
              </a:solidFill>
              <a:latin typeface="Source Sans Pro"/>
              <a:ea typeface="Source Sans Pro"/>
              <a:cs typeface="Source Sans Pro"/>
              <a:sym typeface="Source Sans Pro"/>
            </a:endParaRPr>
          </a:p>
        </p:txBody>
      </p:sp>
    </p:spTree>
    <p:extLst>
      <p:ext uri="{BB962C8B-B14F-4D97-AF65-F5344CB8AC3E}">
        <p14:creationId xmlns:p14="http://schemas.microsoft.com/office/powerpoint/2010/main" val="39089333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Shape 270"/>
          <p:cNvSpPr txBox="1"/>
          <p:nvPr/>
        </p:nvSpPr>
        <p:spPr>
          <a:xfrm>
            <a:off x="609600" y="1139341"/>
            <a:ext cx="7924800" cy="5562600"/>
          </a:xfrm>
          <a:prstGeom prst="rect">
            <a:avLst/>
          </a:prstGeom>
          <a:noFill/>
          <a:ln>
            <a:noFill/>
          </a:ln>
        </p:spPr>
        <p:txBody>
          <a:bodyPr lIns="91416" tIns="45695" rIns="91416" bIns="45695" anchor="t" anchorCtr="0">
            <a:noAutofit/>
          </a:bodyPr>
          <a:lstStyle/>
          <a:p>
            <a:r>
              <a:rPr lang="en-US" sz="1600" b="1" dirty="0">
                <a:latin typeface="Calibri" panose="020F0502020204030204" pitchFamily="34" charset="0"/>
              </a:rPr>
              <a:t>Theme:</a:t>
            </a:r>
            <a:r>
              <a:rPr lang="en-US" sz="1600" dirty="0">
                <a:latin typeface="Calibri" panose="020F0502020204030204" pitchFamily="34" charset="0"/>
              </a:rPr>
              <a:t>  	</a:t>
            </a:r>
            <a:r>
              <a:rPr lang="en-US" sz="1600" b="1" i="1" dirty="0">
                <a:solidFill>
                  <a:srgbClr val="002060"/>
                </a:solidFill>
                <a:latin typeface="Calibri" panose="020F0502020204030204" pitchFamily="34" charset="0"/>
              </a:rPr>
              <a:t>“Technology toward a mission-effective, integrated, adaptable and affordable </a:t>
            </a:r>
          </a:p>
          <a:p>
            <a:r>
              <a:rPr lang="en-US" sz="1600" b="1" i="1" dirty="0">
                <a:solidFill>
                  <a:srgbClr val="002060"/>
                </a:solidFill>
                <a:latin typeface="Calibri" panose="020F0502020204030204" pitchFamily="34" charset="0"/>
              </a:rPr>
              <a:t>	observation portfolio”</a:t>
            </a:r>
          </a:p>
          <a:p>
            <a:endParaRPr lang="en-US" sz="1600" dirty="0">
              <a:solidFill>
                <a:srgbClr val="002060"/>
              </a:solidFill>
              <a:latin typeface="Calibri" panose="020F0502020204030204" pitchFamily="34" charset="0"/>
            </a:endParaRPr>
          </a:p>
          <a:p>
            <a:r>
              <a:rPr lang="en-US" sz="1600" b="1" dirty="0">
                <a:latin typeface="Calibri" panose="020F0502020204030204" pitchFamily="34" charset="0"/>
              </a:rPr>
              <a:t>When:</a:t>
            </a:r>
            <a:r>
              <a:rPr lang="en-US" sz="1600" dirty="0">
                <a:latin typeface="Calibri" panose="020F0502020204030204" pitchFamily="34" charset="0"/>
              </a:rPr>
              <a:t> 	</a:t>
            </a:r>
            <a:r>
              <a:rPr lang="en-US" sz="1600" b="1" dirty="0">
                <a:latin typeface="Calibri" panose="020F0502020204030204" pitchFamily="34" charset="0"/>
              </a:rPr>
              <a:t>August 22-23, 2017</a:t>
            </a:r>
          </a:p>
          <a:p>
            <a:endParaRPr lang="en-US" sz="1600" dirty="0">
              <a:latin typeface="Calibri" panose="020F0502020204030204" pitchFamily="34" charset="0"/>
            </a:endParaRPr>
          </a:p>
          <a:p>
            <a:r>
              <a:rPr lang="en-US" sz="1600" b="1" dirty="0">
                <a:latin typeface="Calibri" panose="020F0502020204030204" pitchFamily="34" charset="0"/>
              </a:rPr>
              <a:t>Where:</a:t>
            </a:r>
            <a:r>
              <a:rPr lang="en-US" sz="1600" dirty="0">
                <a:latin typeface="Calibri" panose="020F0502020204030204" pitchFamily="34" charset="0"/>
              </a:rPr>
              <a:t> 	</a:t>
            </a:r>
            <a:r>
              <a:rPr lang="en-US" sz="1600" b="1" dirty="0">
                <a:latin typeface="Calibri" panose="020F0502020204030204" pitchFamily="34" charset="0"/>
              </a:rPr>
              <a:t>NOAA Center for Weather and Climate Prediction (NCWCP), College Park, MD</a:t>
            </a:r>
          </a:p>
          <a:p>
            <a:endParaRPr lang="en-US" sz="1600" dirty="0">
              <a:latin typeface="Calibri" panose="020F0502020204030204" pitchFamily="34" charset="0"/>
            </a:endParaRPr>
          </a:p>
          <a:p>
            <a:r>
              <a:rPr lang="en-US" sz="1600" b="1" dirty="0">
                <a:latin typeface="Calibri" panose="020F0502020204030204" pitchFamily="34" charset="0"/>
              </a:rPr>
              <a:t>Why</a:t>
            </a:r>
            <a:r>
              <a:rPr lang="en-US" sz="1600" dirty="0">
                <a:latin typeface="Calibri" panose="020F0502020204030204" pitchFamily="34" charset="0"/>
              </a:rPr>
              <a:t>: 	</a:t>
            </a:r>
            <a:r>
              <a:rPr lang="en-US" sz="1600" b="1" dirty="0">
                <a:latin typeface="Calibri" panose="020F0502020204030204" pitchFamily="34" charset="0"/>
              </a:rPr>
              <a:t>The NOAA Observing Systems Council is seeking to identify emerging </a:t>
            </a:r>
            <a:r>
              <a:rPr lang="en-US" sz="1600" b="1" dirty="0" smtClean="0">
                <a:latin typeface="Calibri" panose="020F0502020204030204" pitchFamily="34" charset="0"/>
              </a:rPr>
              <a:t>	technologies for </a:t>
            </a:r>
            <a:r>
              <a:rPr lang="en-US" sz="1600" b="1" dirty="0">
                <a:latin typeface="Calibri" panose="020F0502020204030204" pitchFamily="34" charset="0"/>
              </a:rPr>
              <a:t>Earth and space observation, and develop  recommendations to </a:t>
            </a:r>
            <a:r>
              <a:rPr lang="en-US" sz="1600" b="1" dirty="0" smtClean="0">
                <a:latin typeface="Calibri" panose="020F0502020204030204" pitchFamily="34" charset="0"/>
              </a:rPr>
              <a:t>	help NOAA infuse </a:t>
            </a:r>
            <a:r>
              <a:rPr lang="en-US" sz="1600" b="1" dirty="0">
                <a:latin typeface="Calibri" panose="020F0502020204030204" pitchFamily="34" charset="0"/>
              </a:rPr>
              <a:t>new technology into the observing  systems portfolio.</a:t>
            </a:r>
          </a:p>
          <a:p>
            <a:endParaRPr lang="en-US" sz="1600" dirty="0">
              <a:latin typeface="Calibri" panose="020F0502020204030204" pitchFamily="34" charset="0"/>
            </a:endParaRPr>
          </a:p>
          <a:p>
            <a:r>
              <a:rPr lang="en-US" sz="1600" b="1" dirty="0">
                <a:latin typeface="Calibri" panose="020F0502020204030204" pitchFamily="34" charset="0"/>
              </a:rPr>
              <a:t>How:</a:t>
            </a:r>
            <a:r>
              <a:rPr lang="en-US" sz="1600" dirty="0">
                <a:latin typeface="Calibri" panose="020F0502020204030204" pitchFamily="34" charset="0"/>
              </a:rPr>
              <a:t> 	</a:t>
            </a:r>
            <a:r>
              <a:rPr lang="en-US" sz="1600" b="1" dirty="0">
                <a:latin typeface="Calibri" panose="020F0502020204030204" pitchFamily="34" charset="0"/>
              </a:rPr>
              <a:t>5 Internal Sessions – Space, Atmosphere, Terrestrial, Oceans, and</a:t>
            </a:r>
          </a:p>
          <a:p>
            <a:r>
              <a:rPr lang="en-US" sz="1600" b="1" dirty="0">
                <a:latin typeface="Calibri" panose="020F0502020204030204" pitchFamily="34" charset="0"/>
              </a:rPr>
              <a:t>	Data Management/Analytics</a:t>
            </a:r>
          </a:p>
          <a:p>
            <a:r>
              <a:rPr lang="en-US" sz="1600" b="1" dirty="0">
                <a:solidFill>
                  <a:srgbClr val="002060"/>
                </a:solidFill>
                <a:latin typeface="Calibri" panose="020F0502020204030204" pitchFamily="34" charset="0"/>
                <a:ea typeface="Calibri"/>
                <a:cs typeface="Calibri"/>
                <a:sym typeface="Calibri"/>
              </a:rPr>
              <a:t>	</a:t>
            </a:r>
            <a:r>
              <a:rPr lang="en-US" sz="1600" b="1" dirty="0">
                <a:solidFill>
                  <a:schemeClr val="tx1"/>
                </a:solidFill>
                <a:latin typeface="Calibri" panose="020F0502020204030204" pitchFamily="34" charset="0"/>
                <a:ea typeface="Calibri"/>
                <a:cs typeface="Calibri"/>
                <a:sym typeface="Calibri"/>
              </a:rPr>
              <a:t>2 External Requests for Information that was open to all</a:t>
            </a:r>
          </a:p>
          <a:p>
            <a:r>
              <a:rPr lang="en-US" sz="1600" b="1" dirty="0">
                <a:solidFill>
                  <a:schemeClr val="tx1"/>
                </a:solidFill>
                <a:latin typeface="Calibri" panose="020F0502020204030204" pitchFamily="34" charset="0"/>
                <a:ea typeface="Calibri"/>
                <a:cs typeface="Calibri"/>
                <a:sym typeface="Calibri"/>
              </a:rPr>
              <a:t>	Inter-governmental / Partner Panel as the last session</a:t>
            </a:r>
          </a:p>
          <a:p>
            <a:endParaRPr lang="en-US" sz="1600" dirty="0">
              <a:solidFill>
                <a:schemeClr val="tx1"/>
              </a:solidFill>
              <a:latin typeface="Calibri" panose="020F0502020204030204" pitchFamily="34" charset="0"/>
              <a:ea typeface="Calibri"/>
              <a:cs typeface="Calibri"/>
              <a:sym typeface="Calibri"/>
            </a:endParaRPr>
          </a:p>
          <a:p>
            <a:r>
              <a:rPr lang="en-US" sz="1600" dirty="0">
                <a:solidFill>
                  <a:schemeClr val="tx1"/>
                </a:solidFill>
                <a:latin typeface="Calibri" panose="020F0502020204030204" pitchFamily="34" charset="0"/>
                <a:ea typeface="Calibri"/>
                <a:cs typeface="Calibri"/>
                <a:sym typeface="Calibri"/>
              </a:rPr>
              <a:t>Info:	</a:t>
            </a:r>
            <a:r>
              <a:rPr lang="en-US" sz="1600" b="1" u="sng" dirty="0">
                <a:solidFill>
                  <a:srgbClr val="002060"/>
                </a:solidFill>
                <a:latin typeface="Calibri" panose="020F0502020204030204" pitchFamily="34" charset="0"/>
                <a:ea typeface="Calibri"/>
                <a:cs typeface="Calibri"/>
                <a:sym typeface="Calibri"/>
              </a:rPr>
              <a:t>https://nosc.noaa.gov/emerging-tech-workshop.php</a:t>
            </a:r>
          </a:p>
        </p:txBody>
      </p:sp>
      <p:sp>
        <p:nvSpPr>
          <p:cNvPr id="7" name="Shape 164"/>
          <p:cNvSpPr txBox="1">
            <a:spLocks/>
          </p:cNvSpPr>
          <p:nvPr/>
        </p:nvSpPr>
        <p:spPr bwMode="auto">
          <a:xfrm>
            <a:off x="548349" y="149042"/>
            <a:ext cx="7909851" cy="715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6" tIns="91416" rIns="91416" bIns="91416" numCol="1" anchor="ctr" anchorCtr="0" compatLnSpc="1">
            <a:prstTxWarp prst="textNoShape">
              <a:avLst/>
            </a:prstTxWarp>
            <a:noAutofit/>
          </a:bodyPr>
          <a:lstStyle>
            <a:lvl1pPr algn="l" defTabSz="895395" rtl="0" eaLnBrk="1" fontAlgn="base" hangingPunct="1">
              <a:spcBef>
                <a:spcPct val="0"/>
              </a:spcBef>
              <a:spcAft>
                <a:spcPct val="0"/>
              </a:spcAft>
              <a:tabLst>
                <a:tab pos="269888" algn="l"/>
              </a:tabLst>
              <a:defRPr sz="1900" b="1" baseline="0">
                <a:solidFill>
                  <a:schemeClr val="bg1"/>
                </a:solidFill>
                <a:latin typeface="+mj-lt"/>
                <a:ea typeface="+mj-ea"/>
                <a:cs typeface="+mj-cs"/>
              </a:defRPr>
            </a:lvl1pPr>
            <a:lvl2pPr algn="l" defTabSz="895395" rtl="0" eaLnBrk="1" fontAlgn="base" hangingPunct="1">
              <a:spcBef>
                <a:spcPct val="0"/>
              </a:spcBef>
              <a:spcAft>
                <a:spcPct val="0"/>
              </a:spcAft>
              <a:defRPr sz="1900" b="1">
                <a:solidFill>
                  <a:schemeClr val="tx2"/>
                </a:solidFill>
                <a:latin typeface="Arial" charset="0"/>
              </a:defRPr>
            </a:lvl2pPr>
            <a:lvl3pPr algn="l" defTabSz="895395" rtl="0" eaLnBrk="1" fontAlgn="base" hangingPunct="1">
              <a:spcBef>
                <a:spcPct val="0"/>
              </a:spcBef>
              <a:spcAft>
                <a:spcPct val="0"/>
              </a:spcAft>
              <a:defRPr sz="1900" b="1">
                <a:solidFill>
                  <a:schemeClr val="tx2"/>
                </a:solidFill>
                <a:latin typeface="Arial" charset="0"/>
              </a:defRPr>
            </a:lvl3pPr>
            <a:lvl4pPr algn="l" defTabSz="895395" rtl="0" eaLnBrk="1" fontAlgn="base" hangingPunct="1">
              <a:spcBef>
                <a:spcPct val="0"/>
              </a:spcBef>
              <a:spcAft>
                <a:spcPct val="0"/>
              </a:spcAft>
              <a:defRPr sz="1900" b="1">
                <a:solidFill>
                  <a:schemeClr val="tx2"/>
                </a:solidFill>
                <a:latin typeface="Arial" charset="0"/>
              </a:defRPr>
            </a:lvl4pPr>
            <a:lvl5pPr algn="l" defTabSz="895395" rtl="0" eaLnBrk="1" fontAlgn="base" hangingPunct="1">
              <a:spcBef>
                <a:spcPct val="0"/>
              </a:spcBef>
              <a:spcAft>
                <a:spcPct val="0"/>
              </a:spcAft>
              <a:defRPr sz="1900" b="1">
                <a:solidFill>
                  <a:schemeClr val="tx2"/>
                </a:solidFill>
                <a:latin typeface="Arial" charset="0"/>
              </a:defRPr>
            </a:lvl5pPr>
            <a:lvl6pPr marL="457223" algn="l" defTabSz="895395" rtl="0" eaLnBrk="1" fontAlgn="base" hangingPunct="1">
              <a:spcBef>
                <a:spcPct val="0"/>
              </a:spcBef>
              <a:spcAft>
                <a:spcPct val="0"/>
              </a:spcAft>
              <a:defRPr sz="1900" b="1">
                <a:solidFill>
                  <a:schemeClr val="tx2"/>
                </a:solidFill>
                <a:latin typeface="Arial" charset="0"/>
              </a:defRPr>
            </a:lvl6pPr>
            <a:lvl7pPr marL="914446" algn="l" defTabSz="895395" rtl="0" eaLnBrk="1" fontAlgn="base" hangingPunct="1">
              <a:spcBef>
                <a:spcPct val="0"/>
              </a:spcBef>
              <a:spcAft>
                <a:spcPct val="0"/>
              </a:spcAft>
              <a:defRPr sz="1900" b="1">
                <a:solidFill>
                  <a:schemeClr val="tx2"/>
                </a:solidFill>
                <a:latin typeface="Arial" charset="0"/>
              </a:defRPr>
            </a:lvl7pPr>
            <a:lvl8pPr marL="1371668" algn="l" defTabSz="895395" rtl="0" eaLnBrk="1" fontAlgn="base" hangingPunct="1">
              <a:spcBef>
                <a:spcPct val="0"/>
              </a:spcBef>
              <a:spcAft>
                <a:spcPct val="0"/>
              </a:spcAft>
              <a:defRPr sz="1900" b="1">
                <a:solidFill>
                  <a:schemeClr val="tx2"/>
                </a:solidFill>
                <a:latin typeface="Arial" charset="0"/>
              </a:defRPr>
            </a:lvl8pPr>
            <a:lvl9pPr marL="1828892" algn="l" defTabSz="895395" rtl="0" eaLnBrk="1" fontAlgn="base" hangingPunct="1">
              <a:spcBef>
                <a:spcPct val="0"/>
              </a:spcBef>
              <a:spcAft>
                <a:spcPct val="0"/>
              </a:spcAft>
              <a:defRPr sz="1900" b="1">
                <a:solidFill>
                  <a:schemeClr val="tx2"/>
                </a:solidFill>
                <a:latin typeface="Arial" charset="0"/>
              </a:defRPr>
            </a:lvl9pPr>
          </a:lstStyle>
          <a:p>
            <a:pPr algn="ctr">
              <a:spcBef>
                <a:spcPts val="0"/>
              </a:spcBef>
            </a:pPr>
            <a:r>
              <a:rPr lang="en-US" sz="3200" dirty="0">
                <a:solidFill>
                  <a:schemeClr val="tx1"/>
                </a:solidFill>
                <a:latin typeface="Calibri" panose="020F0502020204030204" pitchFamily="34" charset="0"/>
              </a:rPr>
              <a:t>NOAA’s </a:t>
            </a:r>
            <a:r>
              <a:rPr lang="en-US" sz="3200" dirty="0" smtClean="0">
                <a:solidFill>
                  <a:schemeClr val="tx1"/>
                </a:solidFill>
                <a:latin typeface="Calibri" panose="020F0502020204030204" pitchFamily="34" charset="0"/>
              </a:rPr>
              <a:t>Second Emerging Technologies</a:t>
            </a:r>
          </a:p>
          <a:p>
            <a:pPr algn="ctr">
              <a:spcBef>
                <a:spcPts val="0"/>
              </a:spcBef>
            </a:pPr>
            <a:r>
              <a:rPr lang="en-US" sz="3200" dirty="0" smtClean="0">
                <a:solidFill>
                  <a:schemeClr val="tx1"/>
                </a:solidFill>
                <a:latin typeface="Calibri" panose="020F0502020204030204" pitchFamily="34" charset="0"/>
              </a:rPr>
              <a:t>for </a:t>
            </a:r>
            <a:r>
              <a:rPr lang="en-US" sz="3200" dirty="0">
                <a:solidFill>
                  <a:schemeClr val="tx1"/>
                </a:solidFill>
                <a:latin typeface="Calibri" panose="020F0502020204030204" pitchFamily="34" charset="0"/>
              </a:rPr>
              <a:t>Observations Workshop </a:t>
            </a:r>
            <a:r>
              <a:rPr lang="en-US" sz="3200" dirty="0" smtClean="0">
                <a:solidFill>
                  <a:schemeClr val="tx1"/>
                </a:solidFill>
                <a:latin typeface="Calibri" panose="020F0502020204030204" pitchFamily="34" charset="0"/>
              </a:rPr>
              <a:t>- 2017</a:t>
            </a:r>
            <a:endParaRPr lang="en-US" sz="3200" dirty="0">
              <a:solidFill>
                <a:schemeClr val="tx1"/>
              </a:solidFill>
              <a:latin typeface="Calibri" panose="020F0502020204030204" pitchFamily="34" charset="0"/>
            </a:endParaRPr>
          </a:p>
        </p:txBody>
      </p:sp>
      <p:sp>
        <p:nvSpPr>
          <p:cNvPr id="8" name="Slide Number Placeholder 3"/>
          <p:cNvSpPr txBox="1">
            <a:spLocks/>
          </p:cNvSpPr>
          <p:nvPr/>
        </p:nvSpPr>
        <p:spPr>
          <a:xfrm>
            <a:off x="7010401" y="6519379"/>
            <a:ext cx="2133599" cy="365125"/>
          </a:xfrm>
          <a:prstGeom prst="rect">
            <a:avLst/>
          </a:prstGeom>
          <a:noFill/>
          <a:ln>
            <a:noFill/>
          </a:ln>
        </p:spPr>
        <p:txBody>
          <a:bodyPr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buSzPct val="25000"/>
            </a:pPr>
            <a:fld id="{00000000-1234-1234-1234-123412341234}" type="slidenum">
              <a:rPr lang="en-US" sz="1200" smtClean="0">
                <a:solidFill>
                  <a:schemeClr val="tx1"/>
                </a:solidFill>
                <a:latin typeface="Calibri"/>
                <a:ea typeface="Calibri"/>
                <a:cs typeface="Calibri"/>
                <a:sym typeface="Calibri"/>
              </a:rPr>
              <a:pPr algn="r">
                <a:buSzPct val="25000"/>
              </a:pPr>
              <a:t>7</a:t>
            </a:fld>
            <a:endParaRPr lang="en-US" sz="1200" dirty="0">
              <a:solidFill>
                <a:schemeClr val="tx1"/>
              </a:solidFill>
              <a:latin typeface="Calibri"/>
              <a:ea typeface="Calibri"/>
              <a:cs typeface="Calibri"/>
              <a:sym typeface="Calibri"/>
            </a:endParaRPr>
          </a:p>
        </p:txBody>
      </p:sp>
      <p:pic>
        <p:nvPicPr>
          <p:cNvPr id="9" name="Picture 8" descr="agenda bling.jpg"/>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90483" y="5738643"/>
            <a:ext cx="4563033" cy="1119357"/>
          </a:xfrm>
          <a:prstGeom prst="rect">
            <a:avLst/>
          </a:prstGeom>
          <a:noFill/>
          <a:ln>
            <a:noFill/>
          </a:ln>
        </p:spPr>
      </p:pic>
    </p:spTree>
    <p:extLst>
      <p:ext uri="{BB962C8B-B14F-4D97-AF65-F5344CB8AC3E}">
        <p14:creationId xmlns:p14="http://schemas.microsoft.com/office/powerpoint/2010/main" val="54790157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D:\Users\Jim.OSullivan\Downloads\wigos-key-activities-650.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57800" y="3657600"/>
            <a:ext cx="3859589" cy="2895600"/>
          </a:xfrm>
          <a:prstGeom prst="rect">
            <a:avLst/>
          </a:prstGeom>
          <a:noFill/>
          <a:extLst>
            <a:ext uri="{909E8E84-426E-40dd-AFC4-6F175D3DCCD1}">
              <a14:hiddenFill xmlns:a14="http://schemas.microsoft.com/office/drawing/2010/main">
                <a:solidFill>
                  <a:srgbClr val="FFFFFF"/>
                </a:solidFill>
              </a14:hiddenFill>
            </a:ext>
          </a:extLst>
        </p:spPr>
      </p:pic>
      <p:sp>
        <p:nvSpPr>
          <p:cNvPr id="51" name="Shape 270"/>
          <p:cNvSpPr txBox="1"/>
          <p:nvPr/>
        </p:nvSpPr>
        <p:spPr>
          <a:xfrm>
            <a:off x="304800" y="1143000"/>
            <a:ext cx="8525005" cy="870994"/>
          </a:xfrm>
          <a:prstGeom prst="rect">
            <a:avLst/>
          </a:prstGeom>
          <a:noFill/>
          <a:ln>
            <a:noFill/>
          </a:ln>
        </p:spPr>
        <p:txBody>
          <a:bodyPr lIns="91416" tIns="45695" rIns="91416" bIns="45695" anchor="t" anchorCtr="0">
            <a:noAutofit/>
          </a:bodyPr>
          <a:lstStyle/>
          <a:p>
            <a:pPr lvl="0"/>
            <a:r>
              <a:rPr lang="en-US" sz="2800" b="1" dirty="0">
                <a:solidFill>
                  <a:schemeClr val="tx1"/>
                </a:solidFill>
                <a:latin typeface="Calibri" panose="020F0502020204030204" pitchFamily="34" charset="0"/>
              </a:rPr>
              <a:t>Agency</a:t>
            </a:r>
          </a:p>
          <a:p>
            <a:pPr marL="342900" lvl="0" indent="-342900">
              <a:buFont typeface="Arial" panose="020B0604020202020204" pitchFamily="34" charset="0"/>
              <a:buChar char="•"/>
            </a:pPr>
            <a:r>
              <a:rPr lang="en-US" sz="2000" b="1" dirty="0">
                <a:solidFill>
                  <a:schemeClr val="tx1"/>
                </a:solidFill>
                <a:latin typeface="Calibri" panose="020F0502020204030204" pitchFamily="34" charset="0"/>
              </a:rPr>
              <a:t>NOAA Observing Systems Council </a:t>
            </a:r>
          </a:p>
          <a:p>
            <a:pPr marL="342900" lvl="0" indent="-342900">
              <a:buFont typeface="Arial" panose="020B0604020202020204" pitchFamily="34" charset="0"/>
              <a:buChar char="•"/>
            </a:pPr>
            <a:r>
              <a:rPr lang="en-US" sz="2000" b="1" dirty="0">
                <a:solidFill>
                  <a:schemeClr val="tx1"/>
                </a:solidFill>
                <a:latin typeface="Calibri" panose="020F0502020204030204" pitchFamily="34" charset="0"/>
              </a:rPr>
              <a:t>Priority to Invest in Observational Infrastructure</a:t>
            </a:r>
          </a:p>
          <a:p>
            <a:pPr lvl="0"/>
            <a:endParaRPr lang="en-US" sz="2000" b="1" dirty="0">
              <a:solidFill>
                <a:schemeClr val="tx1"/>
              </a:solidFill>
              <a:latin typeface="Calibri" panose="020F0502020204030204" pitchFamily="34" charset="0"/>
            </a:endParaRPr>
          </a:p>
          <a:p>
            <a:pPr lvl="0"/>
            <a:r>
              <a:rPr lang="en-US" sz="2800" b="1" dirty="0">
                <a:solidFill>
                  <a:schemeClr val="tx1"/>
                </a:solidFill>
                <a:latin typeface="Calibri" panose="020F0502020204030204" pitchFamily="34" charset="0"/>
              </a:rPr>
              <a:t>Interagency </a:t>
            </a:r>
          </a:p>
          <a:p>
            <a:pPr marL="285750" lvl="0" indent="-285750">
              <a:buFont typeface="Arial" panose="020B0604020202020204" pitchFamily="34" charset="0"/>
              <a:buChar char="•"/>
            </a:pPr>
            <a:r>
              <a:rPr lang="en-US" sz="2000" b="1" dirty="0">
                <a:solidFill>
                  <a:schemeClr val="tx1"/>
                </a:solidFill>
                <a:latin typeface="Calibri" panose="020F0502020204030204" pitchFamily="34" charset="0"/>
              </a:rPr>
              <a:t>Federal Committee for Meteorological Services and Supporting Research</a:t>
            </a:r>
          </a:p>
          <a:p>
            <a:pPr marL="285750" lvl="0" indent="-285750">
              <a:buFont typeface="Arial" panose="020B0604020202020204" pitchFamily="34" charset="0"/>
              <a:buChar char="•"/>
            </a:pPr>
            <a:r>
              <a:rPr lang="en-US" sz="2000" b="1" dirty="0">
                <a:solidFill>
                  <a:schemeClr val="tx1"/>
                </a:solidFill>
                <a:latin typeface="Calibri" panose="020F0502020204030204" pitchFamily="34" charset="0"/>
              </a:rPr>
              <a:t>Strategic Plan for Federal Weather Enterprise Coordination in development </a:t>
            </a:r>
          </a:p>
          <a:p>
            <a:pPr lvl="0"/>
            <a:endParaRPr lang="en-US" sz="2000" b="1" dirty="0">
              <a:solidFill>
                <a:schemeClr val="tx1"/>
              </a:solidFill>
              <a:latin typeface="Calibri" panose="020F0502020204030204" pitchFamily="34" charset="0"/>
            </a:endParaRPr>
          </a:p>
          <a:p>
            <a:pPr lvl="0"/>
            <a:r>
              <a:rPr lang="en-US" sz="2800" b="1" dirty="0">
                <a:solidFill>
                  <a:schemeClr val="tx1"/>
                </a:solidFill>
                <a:latin typeface="Calibri" panose="020F0502020204030204" pitchFamily="34" charset="0"/>
              </a:rPr>
              <a:t>International</a:t>
            </a:r>
            <a:endParaRPr lang="en-US" sz="2800" b="1" dirty="0">
              <a:solidFill>
                <a:schemeClr val="tx1"/>
              </a:solidFill>
              <a:latin typeface="+mn-lt"/>
            </a:endParaRPr>
          </a:p>
          <a:p>
            <a:pPr marL="342900" lvl="0" indent="-342900">
              <a:buFont typeface="Arial" panose="020B0604020202020204" pitchFamily="34" charset="0"/>
              <a:buChar char="•"/>
            </a:pPr>
            <a:r>
              <a:rPr lang="en-US" sz="2000" b="1" dirty="0">
                <a:solidFill>
                  <a:schemeClr val="tx1"/>
                </a:solidFill>
                <a:latin typeface="Calibri" panose="020F0502020204030204" pitchFamily="34" charset="0"/>
              </a:rPr>
              <a:t>World Meteorological Organization (WMO)</a:t>
            </a:r>
          </a:p>
          <a:p>
            <a:pPr marL="342900" lvl="0" indent="-342900">
              <a:buFont typeface="Arial" panose="020B0604020202020204" pitchFamily="34" charset="0"/>
              <a:buChar char="•"/>
            </a:pPr>
            <a:r>
              <a:rPr lang="en-US" sz="2000" b="1" dirty="0">
                <a:solidFill>
                  <a:schemeClr val="tx1"/>
                </a:solidFill>
                <a:latin typeface="Calibri" panose="020F0502020204030204" pitchFamily="34" charset="0"/>
              </a:rPr>
              <a:t>WMO Integrated Global Observing System  </a:t>
            </a:r>
          </a:p>
          <a:p>
            <a:pPr lvl="0"/>
            <a:r>
              <a:rPr lang="en-US" sz="2000" b="1" dirty="0">
                <a:solidFill>
                  <a:schemeClr val="tx1"/>
                </a:solidFill>
                <a:latin typeface="Calibri" panose="020F0502020204030204" pitchFamily="34" charset="0"/>
              </a:rPr>
              <a:t>      (WIGOS) Vision 2040 in development</a:t>
            </a:r>
          </a:p>
          <a:p>
            <a:pPr marL="342900" lvl="0" indent="-342900">
              <a:buFont typeface="Arial" panose="020B0604020202020204" pitchFamily="34" charset="0"/>
              <a:buChar char="•"/>
            </a:pPr>
            <a:r>
              <a:rPr lang="en-US" sz="2000" b="1" dirty="0">
                <a:solidFill>
                  <a:schemeClr val="tx1"/>
                </a:solidFill>
                <a:latin typeface="Calibri" panose="020F0502020204030204" pitchFamily="34" charset="0"/>
              </a:rPr>
              <a:t>Coordination Group for Meteorological </a:t>
            </a:r>
          </a:p>
          <a:p>
            <a:pPr lvl="0"/>
            <a:r>
              <a:rPr lang="en-US" sz="2000" b="1" dirty="0">
                <a:solidFill>
                  <a:schemeClr val="tx1"/>
                </a:solidFill>
                <a:latin typeface="Calibri" panose="020F0502020204030204" pitchFamily="34" charset="0"/>
              </a:rPr>
              <a:t>      Satellites (CGMS)</a:t>
            </a:r>
            <a:endParaRPr lang="en-US" sz="2000" b="1" dirty="0">
              <a:latin typeface="Calibri" panose="020F0502020204030204" pitchFamily="34" charset="0"/>
            </a:endParaRPr>
          </a:p>
          <a:p>
            <a:pPr marL="342864" indent="-342864">
              <a:buFont typeface="Arial" panose="020B0604020202020204" pitchFamily="34" charset="0"/>
              <a:buChar char="•"/>
            </a:pPr>
            <a:endParaRPr lang="en-US" sz="2000" b="1" dirty="0">
              <a:latin typeface="+mn-lt"/>
            </a:endParaRPr>
          </a:p>
        </p:txBody>
      </p:sp>
      <p:sp>
        <p:nvSpPr>
          <p:cNvPr id="7" name="Shape 164"/>
          <p:cNvSpPr txBox="1">
            <a:spLocks/>
          </p:cNvSpPr>
          <p:nvPr/>
        </p:nvSpPr>
        <p:spPr bwMode="auto">
          <a:xfrm>
            <a:off x="624549" y="149042"/>
            <a:ext cx="7909851" cy="715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16" tIns="91416" rIns="91416" bIns="91416" numCol="1" anchor="ctr" anchorCtr="0" compatLnSpc="1">
            <a:prstTxWarp prst="textNoShape">
              <a:avLst/>
            </a:prstTxWarp>
            <a:noAutofit/>
          </a:bodyPr>
          <a:lstStyle>
            <a:lvl1pPr algn="l" defTabSz="895395" rtl="0" eaLnBrk="1" fontAlgn="base" hangingPunct="1">
              <a:spcBef>
                <a:spcPct val="0"/>
              </a:spcBef>
              <a:spcAft>
                <a:spcPct val="0"/>
              </a:spcAft>
              <a:tabLst>
                <a:tab pos="269888" algn="l"/>
              </a:tabLst>
              <a:defRPr sz="1900" b="1" baseline="0">
                <a:solidFill>
                  <a:schemeClr val="bg1"/>
                </a:solidFill>
                <a:latin typeface="+mj-lt"/>
                <a:ea typeface="+mj-ea"/>
                <a:cs typeface="+mj-cs"/>
              </a:defRPr>
            </a:lvl1pPr>
            <a:lvl2pPr algn="l" defTabSz="895395" rtl="0" eaLnBrk="1" fontAlgn="base" hangingPunct="1">
              <a:spcBef>
                <a:spcPct val="0"/>
              </a:spcBef>
              <a:spcAft>
                <a:spcPct val="0"/>
              </a:spcAft>
              <a:defRPr sz="1900" b="1">
                <a:solidFill>
                  <a:schemeClr val="tx2"/>
                </a:solidFill>
                <a:latin typeface="Arial" charset="0"/>
              </a:defRPr>
            </a:lvl2pPr>
            <a:lvl3pPr algn="l" defTabSz="895395" rtl="0" eaLnBrk="1" fontAlgn="base" hangingPunct="1">
              <a:spcBef>
                <a:spcPct val="0"/>
              </a:spcBef>
              <a:spcAft>
                <a:spcPct val="0"/>
              </a:spcAft>
              <a:defRPr sz="1900" b="1">
                <a:solidFill>
                  <a:schemeClr val="tx2"/>
                </a:solidFill>
                <a:latin typeface="Arial" charset="0"/>
              </a:defRPr>
            </a:lvl3pPr>
            <a:lvl4pPr algn="l" defTabSz="895395" rtl="0" eaLnBrk="1" fontAlgn="base" hangingPunct="1">
              <a:spcBef>
                <a:spcPct val="0"/>
              </a:spcBef>
              <a:spcAft>
                <a:spcPct val="0"/>
              </a:spcAft>
              <a:defRPr sz="1900" b="1">
                <a:solidFill>
                  <a:schemeClr val="tx2"/>
                </a:solidFill>
                <a:latin typeface="Arial" charset="0"/>
              </a:defRPr>
            </a:lvl4pPr>
            <a:lvl5pPr algn="l" defTabSz="895395" rtl="0" eaLnBrk="1" fontAlgn="base" hangingPunct="1">
              <a:spcBef>
                <a:spcPct val="0"/>
              </a:spcBef>
              <a:spcAft>
                <a:spcPct val="0"/>
              </a:spcAft>
              <a:defRPr sz="1900" b="1">
                <a:solidFill>
                  <a:schemeClr val="tx2"/>
                </a:solidFill>
                <a:latin typeface="Arial" charset="0"/>
              </a:defRPr>
            </a:lvl5pPr>
            <a:lvl6pPr marL="457223" algn="l" defTabSz="895395" rtl="0" eaLnBrk="1" fontAlgn="base" hangingPunct="1">
              <a:spcBef>
                <a:spcPct val="0"/>
              </a:spcBef>
              <a:spcAft>
                <a:spcPct val="0"/>
              </a:spcAft>
              <a:defRPr sz="1900" b="1">
                <a:solidFill>
                  <a:schemeClr val="tx2"/>
                </a:solidFill>
                <a:latin typeface="Arial" charset="0"/>
              </a:defRPr>
            </a:lvl6pPr>
            <a:lvl7pPr marL="914446" algn="l" defTabSz="895395" rtl="0" eaLnBrk="1" fontAlgn="base" hangingPunct="1">
              <a:spcBef>
                <a:spcPct val="0"/>
              </a:spcBef>
              <a:spcAft>
                <a:spcPct val="0"/>
              </a:spcAft>
              <a:defRPr sz="1900" b="1">
                <a:solidFill>
                  <a:schemeClr val="tx2"/>
                </a:solidFill>
                <a:latin typeface="Arial" charset="0"/>
              </a:defRPr>
            </a:lvl7pPr>
            <a:lvl8pPr marL="1371668" algn="l" defTabSz="895395" rtl="0" eaLnBrk="1" fontAlgn="base" hangingPunct="1">
              <a:spcBef>
                <a:spcPct val="0"/>
              </a:spcBef>
              <a:spcAft>
                <a:spcPct val="0"/>
              </a:spcAft>
              <a:defRPr sz="1900" b="1">
                <a:solidFill>
                  <a:schemeClr val="tx2"/>
                </a:solidFill>
                <a:latin typeface="Arial" charset="0"/>
              </a:defRPr>
            </a:lvl8pPr>
            <a:lvl9pPr marL="1828892" algn="l" defTabSz="895395" rtl="0" eaLnBrk="1" fontAlgn="base" hangingPunct="1">
              <a:spcBef>
                <a:spcPct val="0"/>
              </a:spcBef>
              <a:spcAft>
                <a:spcPct val="0"/>
              </a:spcAft>
              <a:defRPr sz="1900" b="1">
                <a:solidFill>
                  <a:schemeClr val="tx2"/>
                </a:solidFill>
                <a:latin typeface="Arial" charset="0"/>
              </a:defRPr>
            </a:lvl9pPr>
          </a:lstStyle>
          <a:p>
            <a:pPr algn="ctr">
              <a:spcBef>
                <a:spcPts val="0"/>
              </a:spcBef>
            </a:pPr>
            <a:r>
              <a:rPr lang="en-US" sz="3200" dirty="0">
                <a:solidFill>
                  <a:schemeClr val="tx1"/>
                </a:solidFill>
                <a:latin typeface="Calibri" panose="020F0502020204030204" pitchFamily="34" charset="0"/>
              </a:rPr>
              <a:t>Observations Coordination &amp; Collaboration</a:t>
            </a:r>
          </a:p>
        </p:txBody>
      </p:sp>
      <p:sp>
        <p:nvSpPr>
          <p:cNvPr id="6" name="Slide Number Placeholder 3"/>
          <p:cNvSpPr>
            <a:spLocks noGrp="1"/>
          </p:cNvSpPr>
          <p:nvPr>
            <p:ph type="sldNum" idx="12"/>
          </p:nvPr>
        </p:nvSpPr>
        <p:spPr>
          <a:xfrm>
            <a:off x="7010401" y="6519379"/>
            <a:ext cx="2133599" cy="365125"/>
          </a:xfrm>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tx1"/>
                </a:solidFill>
                <a:latin typeface="Calibri"/>
                <a:ea typeface="Calibri"/>
                <a:cs typeface="Calibri"/>
                <a:sym typeface="Calibri"/>
              </a:rPr>
              <a:t>8</a:t>
            </a:fld>
            <a:endParaRPr lang="en-US" sz="1200" b="0" i="0" u="none" strike="noStrike" cap="none" dirty="0">
              <a:solidFill>
                <a:schemeClr val="tx1"/>
              </a:solidFill>
              <a:latin typeface="Calibri"/>
              <a:ea typeface="Calibri"/>
              <a:cs typeface="Calibri"/>
              <a:sym typeface="Calibri"/>
            </a:endParaRPr>
          </a:p>
        </p:txBody>
      </p:sp>
    </p:spTree>
    <p:extLst>
      <p:ext uri="{BB962C8B-B14F-4D97-AF65-F5344CB8AC3E}">
        <p14:creationId xmlns:p14="http://schemas.microsoft.com/office/powerpoint/2010/main" val="292626295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4" name="Shape 164"/>
          <p:cNvSpPr txBox="1">
            <a:spLocks noGrp="1"/>
          </p:cNvSpPr>
          <p:nvPr>
            <p:ph type="title" idx="4294967295"/>
          </p:nvPr>
        </p:nvSpPr>
        <p:spPr>
          <a:xfrm>
            <a:off x="914400" y="149042"/>
            <a:ext cx="7448188" cy="841558"/>
          </a:xfrm>
          <a:prstGeom prst="rect">
            <a:avLst/>
          </a:prstGeom>
        </p:spPr>
        <p:txBody>
          <a:bodyPr lIns="91416" tIns="91416" rIns="91416" bIns="91416" anchor="ctr" anchorCtr="0">
            <a:noAutofit/>
          </a:bodyPr>
          <a:lstStyle/>
          <a:p>
            <a:r>
              <a:rPr lang="en-US" sz="3200" b="1" dirty="0"/>
              <a:t>Investing in Observation Infrastructure: </a:t>
            </a:r>
            <a:br>
              <a:rPr lang="en-US" sz="3200" b="1" dirty="0"/>
            </a:br>
            <a:r>
              <a:rPr lang="en-US" sz="3200" b="1" dirty="0"/>
              <a:t>Satellites</a:t>
            </a:r>
          </a:p>
        </p:txBody>
      </p:sp>
      <p:sp>
        <p:nvSpPr>
          <p:cNvPr id="3" name="Rectangle 2"/>
          <p:cNvSpPr/>
          <p:nvPr/>
        </p:nvSpPr>
        <p:spPr>
          <a:xfrm>
            <a:off x="228599" y="935534"/>
            <a:ext cx="8686801" cy="5693866"/>
          </a:xfrm>
          <a:prstGeom prst="rect">
            <a:avLst/>
          </a:prstGeom>
        </p:spPr>
        <p:txBody>
          <a:bodyPr wrap="square">
            <a:spAutoFit/>
          </a:bodyPr>
          <a:lstStyle/>
          <a:p>
            <a:pPr marL="457200" indent="-254000"/>
            <a:r>
              <a:rPr lang="en-US" sz="2800" b="1" dirty="0">
                <a:latin typeface="Calibri" panose="020F0502020204030204" pitchFamily="34" charset="0"/>
              </a:rPr>
              <a:t>GOES-16</a:t>
            </a:r>
            <a:r>
              <a:rPr lang="en-US" sz="2800" dirty="0">
                <a:latin typeface="Calibri" panose="020F0502020204030204" pitchFamily="34" charset="0"/>
              </a:rPr>
              <a:t> </a:t>
            </a:r>
          </a:p>
          <a:p>
            <a:pPr marL="660400" indent="-457200">
              <a:buFont typeface="Arial" panose="020B0604020202020204" pitchFamily="34" charset="0"/>
              <a:buChar char="•"/>
            </a:pPr>
            <a:r>
              <a:rPr lang="en-US" sz="2400" b="1" dirty="0">
                <a:latin typeface="Calibri" panose="020F0502020204030204" pitchFamily="34" charset="0"/>
              </a:rPr>
              <a:t>On-orbit testing</a:t>
            </a:r>
          </a:p>
          <a:p>
            <a:pPr marL="660400" indent="-457200">
              <a:buFont typeface="Arial" panose="020B0604020202020204" pitchFamily="34" charset="0"/>
              <a:buChar char="•"/>
            </a:pPr>
            <a:r>
              <a:rPr lang="en-US" sz="2400" b="1" dirty="0">
                <a:latin typeface="Calibri" panose="020F0502020204030204" pitchFamily="34" charset="0"/>
              </a:rPr>
              <a:t>Slated to become GOES-East in </a:t>
            </a:r>
            <a:r>
              <a:rPr lang="en-US" sz="2400" b="1" dirty="0" smtClean="0">
                <a:latin typeface="Calibri" panose="020F0502020204030204" pitchFamily="34" charset="0"/>
              </a:rPr>
              <a:t>December</a:t>
            </a:r>
            <a:endParaRPr lang="en-US" sz="2400" b="1" dirty="0">
              <a:latin typeface="Calibri" panose="020F0502020204030204" pitchFamily="34" charset="0"/>
            </a:endParaRPr>
          </a:p>
          <a:p>
            <a:pPr marL="457200" indent="-254000"/>
            <a:r>
              <a:rPr lang="en-US" sz="2800" b="1" dirty="0">
                <a:latin typeface="Calibri" panose="020F0502020204030204" pitchFamily="34" charset="0"/>
              </a:rPr>
              <a:t>JPSS-1</a:t>
            </a:r>
          </a:p>
          <a:p>
            <a:pPr marL="660400" indent="-457200">
              <a:buFont typeface="Arial" panose="020B0604020202020204" pitchFamily="34" charset="0"/>
              <a:buChar char="•"/>
            </a:pPr>
            <a:r>
              <a:rPr lang="en-US" sz="2400" b="1" dirty="0">
                <a:latin typeface="Calibri" panose="020F0502020204030204" pitchFamily="34" charset="0"/>
              </a:rPr>
              <a:t>Advanced Technology Microwave </a:t>
            </a:r>
            <a:r>
              <a:rPr lang="en-US" sz="2400" b="1" dirty="0" smtClean="0">
                <a:latin typeface="Calibri" panose="020F0502020204030204" pitchFamily="34" charset="0"/>
              </a:rPr>
              <a:t>Sounder (ATMS) </a:t>
            </a:r>
            <a:r>
              <a:rPr lang="en-US" sz="2400" b="1" dirty="0">
                <a:latin typeface="Calibri" panose="020F0502020204030204" pitchFamily="34" charset="0"/>
              </a:rPr>
              <a:t>and Cross-track Infrared </a:t>
            </a:r>
            <a:r>
              <a:rPr lang="en-US" sz="2400" b="1" dirty="0" smtClean="0">
                <a:latin typeface="Calibri" panose="020F0502020204030204" pitchFamily="34" charset="0"/>
              </a:rPr>
              <a:t>Sounder (</a:t>
            </a:r>
            <a:r>
              <a:rPr lang="en-US" sz="2400" b="1" dirty="0" err="1" smtClean="0">
                <a:latin typeface="Calibri" panose="020F0502020204030204" pitchFamily="34" charset="0"/>
              </a:rPr>
              <a:t>CrIS</a:t>
            </a:r>
            <a:r>
              <a:rPr lang="en-US" sz="2400" b="1" dirty="0" smtClean="0">
                <a:latin typeface="Calibri" panose="020F0502020204030204" pitchFamily="34" charset="0"/>
              </a:rPr>
              <a:t>) </a:t>
            </a:r>
            <a:r>
              <a:rPr lang="en-US" sz="2400" b="1" dirty="0">
                <a:latin typeface="Calibri" panose="020F0502020204030204" pitchFamily="34" charset="0"/>
              </a:rPr>
              <a:t>radiances in models</a:t>
            </a:r>
          </a:p>
          <a:p>
            <a:pPr marL="660400" indent="-457200">
              <a:buFont typeface="Arial" panose="020B0604020202020204" pitchFamily="34" charset="0"/>
              <a:buChar char="•"/>
            </a:pPr>
            <a:r>
              <a:rPr lang="en-US" sz="2400" b="1" dirty="0">
                <a:latin typeface="Calibri" panose="020F0502020204030204" pitchFamily="34" charset="0"/>
              </a:rPr>
              <a:t>Day-Night Band applications ---&gt;</a:t>
            </a:r>
          </a:p>
          <a:p>
            <a:pPr marL="457200" indent="-254000"/>
            <a:endParaRPr lang="en-US" sz="2800" dirty="0">
              <a:latin typeface="Calibri" panose="020F0502020204030204" pitchFamily="34" charset="0"/>
            </a:endParaRPr>
          </a:p>
          <a:p>
            <a:pPr marL="457200" indent="-254000"/>
            <a:endParaRPr lang="en-US" sz="2800" dirty="0">
              <a:latin typeface="Calibri" panose="020F0502020204030204" pitchFamily="34" charset="0"/>
            </a:endParaRPr>
          </a:p>
          <a:p>
            <a:pPr marL="457200" indent="-254000"/>
            <a:endParaRPr lang="en-US" sz="2800" b="1" dirty="0" smtClean="0">
              <a:latin typeface="Calibri" panose="020F0502020204030204" pitchFamily="34" charset="0"/>
            </a:endParaRPr>
          </a:p>
          <a:p>
            <a:pPr marL="457200" indent="-254000"/>
            <a:r>
              <a:rPr lang="en-US" sz="2800" b="1" dirty="0" smtClean="0">
                <a:latin typeface="Calibri" panose="020F0502020204030204" pitchFamily="34" charset="0"/>
              </a:rPr>
              <a:t>GOES-S</a:t>
            </a:r>
            <a:endParaRPr lang="en-US" sz="2800" b="1" dirty="0">
              <a:latin typeface="Calibri" panose="020F0502020204030204" pitchFamily="34" charset="0"/>
            </a:endParaRPr>
          </a:p>
          <a:p>
            <a:pPr marL="660400" indent="-457200">
              <a:buFont typeface="Arial" panose="020B0604020202020204" pitchFamily="34" charset="0"/>
              <a:buChar char="•"/>
            </a:pPr>
            <a:r>
              <a:rPr lang="en-US" sz="2400" b="1" dirty="0">
                <a:latin typeface="Calibri" panose="020F0502020204030204" pitchFamily="34" charset="0"/>
              </a:rPr>
              <a:t>Revolutionary capability for Western U.S. and Pacific </a:t>
            </a:r>
          </a:p>
          <a:p>
            <a:pPr marL="457200" indent="-254000"/>
            <a:r>
              <a:rPr lang="en-US" sz="2800" b="1" dirty="0">
                <a:latin typeface="Calibri" panose="020F0502020204030204" pitchFamily="34" charset="0"/>
              </a:rPr>
              <a:t>COSMIC-2A </a:t>
            </a:r>
          </a:p>
          <a:p>
            <a:pPr marL="660400" indent="-457200">
              <a:buFont typeface="Arial" panose="020B0604020202020204" pitchFamily="34" charset="0"/>
              <a:buChar char="•"/>
            </a:pPr>
            <a:r>
              <a:rPr lang="en-US" sz="2400" b="1" dirty="0">
                <a:latin typeface="Calibri" panose="020F0502020204030204" pitchFamily="34" charset="0"/>
              </a:rPr>
              <a:t>1800 soundings a day in the tropics is eagerly anticipated</a:t>
            </a:r>
            <a:endParaRPr lang="en-US" sz="2400" b="1" dirty="0">
              <a:solidFill>
                <a:schemeClr val="dk1"/>
              </a:solidFill>
              <a:latin typeface="Calibri" panose="020F0502020204030204" pitchFamily="34" charset="0"/>
              <a:ea typeface="Calibri"/>
              <a:cs typeface="Calibri"/>
              <a:sym typeface="Calibri"/>
            </a:endParaRPr>
          </a:p>
        </p:txBody>
      </p:sp>
      <p:pic>
        <p:nvPicPr>
          <p:cNvPr id="8"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05400" y="3306672"/>
            <a:ext cx="3732379" cy="18749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lide Number Placeholder 3"/>
          <p:cNvSpPr>
            <a:spLocks noGrp="1"/>
          </p:cNvSpPr>
          <p:nvPr>
            <p:ph type="sldNum" idx="12"/>
          </p:nvPr>
        </p:nvSpPr>
        <p:spPr>
          <a:xfrm>
            <a:off x="7010401" y="6519379"/>
            <a:ext cx="2133599" cy="365125"/>
          </a:xfrm>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tx1"/>
                </a:solidFill>
                <a:latin typeface="Calibri"/>
                <a:ea typeface="Calibri"/>
                <a:cs typeface="Calibri"/>
                <a:sym typeface="Calibri"/>
              </a:rPr>
              <a:t>9</a:t>
            </a:fld>
            <a:endParaRPr lang="en-US" sz="1200" b="0" i="0" u="none" strike="noStrike" cap="none" dirty="0">
              <a:solidFill>
                <a:schemeClr val="tx1"/>
              </a:solidFill>
              <a:latin typeface="Calibri"/>
              <a:ea typeface="Calibri"/>
              <a:cs typeface="Calibri"/>
              <a:sym typeface="Calibri"/>
            </a:endParaRPr>
          </a:p>
        </p:txBody>
      </p:sp>
    </p:spTree>
    <p:extLst>
      <p:ext uri="{BB962C8B-B14F-4D97-AF65-F5344CB8AC3E}">
        <p14:creationId xmlns:p14="http://schemas.microsoft.com/office/powerpoint/2010/main" val="243760751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1264</TotalTime>
  <Words>2006</Words>
  <Application>Microsoft Macintosh PowerPoint</Application>
  <PresentationFormat>On-screen Show (4:3)</PresentationFormat>
  <Paragraphs>342</Paragraphs>
  <Slides>18</Slides>
  <Notes>18</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PowerPoint Presentation</vt:lpstr>
      <vt:lpstr>What NWS Does</vt:lpstr>
      <vt:lpstr>PowerPoint Presentation</vt:lpstr>
      <vt:lpstr>PowerPoint Presentation</vt:lpstr>
      <vt:lpstr>PowerPoint Presentation</vt:lpstr>
      <vt:lpstr>Observation Portfolio Management in NOAA</vt:lpstr>
      <vt:lpstr>PowerPoint Presentation</vt:lpstr>
      <vt:lpstr>PowerPoint Presentation</vt:lpstr>
      <vt:lpstr>Investing in Observation Infrastructure:  Satellites</vt:lpstr>
      <vt:lpstr>GOES-R Series Imagery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subject/>
  <dc:creator>Douglas Hilderbrand</dc:creator>
  <cp:keywords/>
  <dc:description/>
  <cp:lastModifiedBy>Tania Sizer</cp:lastModifiedBy>
  <cp:revision>54</cp:revision>
  <dcterms:modified xsi:type="dcterms:W3CDTF">2017-11-02T16:38:17Z</dcterms:modified>
  <cp:category/>
</cp:coreProperties>
</file>