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384" r:id="rId2"/>
    <p:sldId id="392" r:id="rId3"/>
    <p:sldId id="388" r:id="rId4"/>
    <p:sldId id="386" r:id="rId5"/>
    <p:sldId id="376" r:id="rId6"/>
    <p:sldId id="396" r:id="rId7"/>
    <p:sldId id="420" r:id="rId8"/>
    <p:sldId id="419" r:id="rId9"/>
    <p:sldId id="421" r:id="rId10"/>
    <p:sldId id="422" r:id="rId11"/>
    <p:sldId id="397" r:id="rId12"/>
    <p:sldId id="387" r:id="rId13"/>
    <p:sldId id="383"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A601B"/>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3" autoAdjust="0"/>
  </p:normalViewPr>
  <p:slideViewPr>
    <p:cSldViewPr>
      <p:cViewPr varScale="1">
        <p:scale>
          <a:sx n="94" d="100"/>
          <a:sy n="94" d="100"/>
        </p:scale>
        <p:origin x="-1960"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0" d="100"/>
          <a:sy n="50" d="100"/>
        </p:scale>
        <p:origin x="-2676"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616"/>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616"/>
          </a:xfrm>
          <a:prstGeom prst="rect">
            <a:avLst/>
          </a:prstGeom>
        </p:spPr>
        <p:txBody>
          <a:bodyPr vert="horz" lIns="91915" tIns="45958" rIns="91915" bIns="45958" rtlCol="0"/>
          <a:lstStyle>
            <a:lvl1pPr algn="r">
              <a:defRPr sz="1200"/>
            </a:lvl1pPr>
          </a:lstStyle>
          <a:p>
            <a:fld id="{B86ADCBD-1251-4402-95CF-F0F73B838675}" type="datetimeFigureOut">
              <a:rPr lang="en-US" smtClean="0"/>
              <a:t>01-10-2017</a:t>
            </a:fld>
            <a:endParaRPr lang="en-US"/>
          </a:p>
        </p:txBody>
      </p:sp>
      <p:sp>
        <p:nvSpPr>
          <p:cNvPr id="4" name="Footer Placeholder 3"/>
          <p:cNvSpPr>
            <a:spLocks noGrp="1"/>
          </p:cNvSpPr>
          <p:nvPr>
            <p:ph type="ftr" sz="quarter" idx="2"/>
          </p:nvPr>
        </p:nvSpPr>
        <p:spPr>
          <a:xfrm>
            <a:off x="1" y="8841885"/>
            <a:ext cx="3043979" cy="465616"/>
          </a:xfrm>
          <a:prstGeom prst="rect">
            <a:avLst/>
          </a:prstGeom>
        </p:spPr>
        <p:txBody>
          <a:bodyPr vert="horz" lIns="91915" tIns="45958" rIns="91915" bIns="45958"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885"/>
            <a:ext cx="3043979" cy="465616"/>
          </a:xfrm>
          <a:prstGeom prst="rect">
            <a:avLst/>
          </a:prstGeom>
        </p:spPr>
        <p:txBody>
          <a:bodyPr vert="horz" lIns="91915" tIns="45958" rIns="91915" bIns="45958" rtlCol="0" anchor="b"/>
          <a:lstStyle>
            <a:lvl1pPr algn="r">
              <a:defRPr sz="1200"/>
            </a:lvl1pPr>
          </a:lstStyle>
          <a:p>
            <a:fld id="{DBE0DAEA-7822-4342-9DDB-46CB250744A6}" type="slidenum">
              <a:rPr lang="en-US" smtClean="0"/>
              <a:t>‹#›</a:t>
            </a:fld>
            <a:endParaRPr lang="en-US"/>
          </a:p>
        </p:txBody>
      </p:sp>
    </p:spTree>
    <p:extLst>
      <p:ext uri="{BB962C8B-B14F-4D97-AF65-F5344CB8AC3E}">
        <p14:creationId xmlns:p14="http://schemas.microsoft.com/office/powerpoint/2010/main" val="2487120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616"/>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idx="1"/>
          </p:nvPr>
        </p:nvSpPr>
        <p:spPr>
          <a:xfrm>
            <a:off x="3977531" y="0"/>
            <a:ext cx="3043979" cy="465616"/>
          </a:xfrm>
          <a:prstGeom prst="rect">
            <a:avLst/>
          </a:prstGeom>
        </p:spPr>
        <p:txBody>
          <a:bodyPr vert="horz" lIns="91915" tIns="45958" rIns="91915" bIns="45958" rtlCol="0"/>
          <a:lstStyle>
            <a:lvl1pPr algn="r">
              <a:defRPr sz="1200"/>
            </a:lvl1pPr>
          </a:lstStyle>
          <a:p>
            <a:fld id="{40ACC38D-1791-453F-B65F-2B22E8850758}" type="datetimeFigureOut">
              <a:rPr lang="en-US" smtClean="0"/>
              <a:t>01-10-2017</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1915" tIns="45958" rIns="91915" bIns="45958" rtlCol="0" anchor="ctr"/>
          <a:lstStyle/>
          <a:p>
            <a:endParaRPr lang="en-US"/>
          </a:p>
        </p:txBody>
      </p:sp>
      <p:sp>
        <p:nvSpPr>
          <p:cNvPr id="5" name="Notes Placeholder 4"/>
          <p:cNvSpPr>
            <a:spLocks noGrp="1"/>
          </p:cNvSpPr>
          <p:nvPr>
            <p:ph type="body" sz="quarter" idx="3"/>
          </p:nvPr>
        </p:nvSpPr>
        <p:spPr>
          <a:xfrm>
            <a:off x="702946" y="4422543"/>
            <a:ext cx="5617208" cy="4188935"/>
          </a:xfrm>
          <a:prstGeom prst="rect">
            <a:avLst/>
          </a:prstGeom>
        </p:spPr>
        <p:txBody>
          <a:bodyPr vert="horz" lIns="91915" tIns="45958" rIns="91915" bIns="459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885"/>
            <a:ext cx="3043979" cy="465616"/>
          </a:xfrm>
          <a:prstGeom prst="rect">
            <a:avLst/>
          </a:prstGeom>
        </p:spPr>
        <p:txBody>
          <a:bodyPr vert="horz" lIns="91915" tIns="45958" rIns="91915" bIns="45958"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885"/>
            <a:ext cx="3043979" cy="465616"/>
          </a:xfrm>
          <a:prstGeom prst="rect">
            <a:avLst/>
          </a:prstGeom>
        </p:spPr>
        <p:txBody>
          <a:bodyPr vert="horz" lIns="91915" tIns="45958" rIns="91915" bIns="45958" rtlCol="0" anchor="b"/>
          <a:lstStyle>
            <a:lvl1pPr algn="r">
              <a:defRPr sz="1200"/>
            </a:lvl1pPr>
          </a:lstStyle>
          <a:p>
            <a:fld id="{7C9DBD37-AD3E-4D87-8E93-A46FDBF09E65}" type="slidenum">
              <a:rPr lang="en-US" smtClean="0"/>
              <a:t>‹#›</a:t>
            </a:fld>
            <a:endParaRPr lang="en-US"/>
          </a:p>
        </p:txBody>
      </p:sp>
    </p:spTree>
    <p:extLst>
      <p:ext uri="{BB962C8B-B14F-4D97-AF65-F5344CB8AC3E}">
        <p14:creationId xmlns:p14="http://schemas.microsoft.com/office/powerpoint/2010/main" val="2625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9DBD37-AD3E-4D87-8E93-A46FDBF09E65}" type="slidenum">
              <a:rPr lang="en-US" smtClean="0"/>
              <a:t>1</a:t>
            </a:fld>
            <a:endParaRPr lang="en-US"/>
          </a:p>
        </p:txBody>
      </p:sp>
    </p:spTree>
    <p:extLst>
      <p:ext uri="{BB962C8B-B14F-4D97-AF65-F5344CB8AC3E}">
        <p14:creationId xmlns:p14="http://schemas.microsoft.com/office/powerpoint/2010/main" val="230062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EB3FC-CF04-46AF-A47B-2B68AF1EC4D6}" type="slidenum">
              <a:rPr lang="en-US" smtClean="0"/>
              <a:pPr/>
              <a:t>4</a:t>
            </a:fld>
            <a:endParaRPr lang="en-US"/>
          </a:p>
        </p:txBody>
      </p:sp>
    </p:spTree>
    <p:extLst>
      <p:ext uri="{BB962C8B-B14F-4D97-AF65-F5344CB8AC3E}">
        <p14:creationId xmlns:p14="http://schemas.microsoft.com/office/powerpoint/2010/main" val="377836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H" altLang="da-DK" smtClean="0"/>
              <a:t> </a:t>
            </a:r>
            <a:endParaRPr lang="en-US" altLang="da-DK"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a:solidFill>
                  <a:srgbClr val="000000"/>
                </a:solidFill>
                <a:latin typeface="Arial" pitchFamily="34" charset="0"/>
                <a:ea typeface="ヒラギノ角ゴ ProN W3" charset="0"/>
                <a:cs typeface="ヒラギノ角ゴ ProN W3" charset="0"/>
                <a:sym typeface="Arial" pitchFamily="34" charset="0"/>
              </a:defRPr>
            </a:lvl1pPr>
            <a:lvl2pPr marL="758255" indent="-291636" eaLnBrk="0" hangingPunct="0">
              <a:defRPr sz="3500">
                <a:solidFill>
                  <a:srgbClr val="000000"/>
                </a:solidFill>
                <a:latin typeface="Arial" pitchFamily="34" charset="0"/>
                <a:ea typeface="ヒラギノ角ゴ ProN W3" charset="0"/>
                <a:cs typeface="ヒラギノ角ゴ ProN W3" charset="0"/>
                <a:sym typeface="Arial" pitchFamily="34" charset="0"/>
              </a:defRPr>
            </a:lvl2pPr>
            <a:lvl3pPr marL="1166546" indent="-233309" eaLnBrk="0" hangingPunct="0">
              <a:defRPr sz="3500">
                <a:solidFill>
                  <a:srgbClr val="000000"/>
                </a:solidFill>
                <a:latin typeface="Arial" pitchFamily="34" charset="0"/>
                <a:ea typeface="ヒラギノ角ゴ ProN W3" charset="0"/>
                <a:cs typeface="ヒラギノ角ゴ ProN W3" charset="0"/>
                <a:sym typeface="Arial" pitchFamily="34" charset="0"/>
              </a:defRPr>
            </a:lvl3pPr>
            <a:lvl4pPr marL="1633164" indent="-233309" eaLnBrk="0" hangingPunct="0">
              <a:defRPr sz="3500">
                <a:solidFill>
                  <a:srgbClr val="000000"/>
                </a:solidFill>
                <a:latin typeface="Arial" pitchFamily="34" charset="0"/>
                <a:ea typeface="ヒラギノ角ゴ ProN W3" charset="0"/>
                <a:cs typeface="ヒラギノ角ゴ ProN W3" charset="0"/>
                <a:sym typeface="Arial" pitchFamily="34" charset="0"/>
              </a:defRPr>
            </a:lvl4pPr>
            <a:lvl5pPr marL="2099782" indent="-233309" eaLnBrk="0" hangingPunct="0">
              <a:defRPr sz="3500">
                <a:solidFill>
                  <a:srgbClr val="000000"/>
                </a:solidFill>
                <a:latin typeface="Arial" pitchFamily="34" charset="0"/>
                <a:ea typeface="ヒラギノ角ゴ ProN W3" charset="0"/>
                <a:cs typeface="ヒラギノ角ゴ ProN W3" charset="0"/>
                <a:sym typeface="Arial" pitchFamily="34" charset="0"/>
              </a:defRPr>
            </a:lvl5pPr>
            <a:lvl6pPr marL="2566401" indent="-233309" eaLnBrk="0" fontAlgn="base" hangingPunct="0">
              <a:spcBef>
                <a:spcPts val="2041"/>
              </a:spcBef>
              <a:spcAft>
                <a:spcPct val="0"/>
              </a:spcAft>
              <a:defRPr sz="3500">
                <a:solidFill>
                  <a:srgbClr val="000000"/>
                </a:solidFill>
                <a:latin typeface="Arial" pitchFamily="34" charset="0"/>
                <a:ea typeface="ヒラギノ角ゴ ProN W3" charset="0"/>
                <a:cs typeface="ヒラギノ角ゴ ProN W3" charset="0"/>
                <a:sym typeface="Arial" pitchFamily="34" charset="0"/>
              </a:defRPr>
            </a:lvl6pPr>
            <a:lvl7pPr marL="3033019" indent="-233309" eaLnBrk="0" fontAlgn="base" hangingPunct="0">
              <a:spcBef>
                <a:spcPts val="2041"/>
              </a:spcBef>
              <a:spcAft>
                <a:spcPct val="0"/>
              </a:spcAft>
              <a:defRPr sz="3500">
                <a:solidFill>
                  <a:srgbClr val="000000"/>
                </a:solidFill>
                <a:latin typeface="Arial" pitchFamily="34" charset="0"/>
                <a:ea typeface="ヒラギノ角ゴ ProN W3" charset="0"/>
                <a:cs typeface="ヒラギノ角ゴ ProN W3" charset="0"/>
                <a:sym typeface="Arial" pitchFamily="34" charset="0"/>
              </a:defRPr>
            </a:lvl7pPr>
            <a:lvl8pPr marL="3499637" indent="-233309" eaLnBrk="0" fontAlgn="base" hangingPunct="0">
              <a:spcBef>
                <a:spcPts val="2041"/>
              </a:spcBef>
              <a:spcAft>
                <a:spcPct val="0"/>
              </a:spcAft>
              <a:defRPr sz="3500">
                <a:solidFill>
                  <a:srgbClr val="000000"/>
                </a:solidFill>
                <a:latin typeface="Arial" pitchFamily="34" charset="0"/>
                <a:ea typeface="ヒラギノ角ゴ ProN W3" charset="0"/>
                <a:cs typeface="ヒラギノ角ゴ ProN W3" charset="0"/>
                <a:sym typeface="Arial" pitchFamily="34" charset="0"/>
              </a:defRPr>
            </a:lvl8pPr>
            <a:lvl9pPr marL="3966256" indent="-233309" eaLnBrk="0" fontAlgn="base" hangingPunct="0">
              <a:spcBef>
                <a:spcPts val="2041"/>
              </a:spcBef>
              <a:spcAft>
                <a:spcPct val="0"/>
              </a:spcAft>
              <a:defRPr sz="35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fld id="{384E1C27-9308-4536-8B4D-8D13F71BD47D}" type="slidenum">
              <a:rPr lang="en-US" altLang="da-DK" sz="1200"/>
              <a:pPr eaLnBrk="1" hangingPunct="1"/>
              <a:t>9</a:t>
            </a:fld>
            <a:endParaRPr lang="en-US" altLang="da-DK"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accent1"/>
                </a:solidFill>
                <a:latin typeface="Arial" panose="020B0604020202020204" pitchFamily="34" charset="0"/>
                <a:ea typeface="MS PGothic" panose="020B0600070205080204" pitchFamily="34" charset="-128"/>
              </a:defRPr>
            </a:lvl1pPr>
            <a:lvl2pPr marL="38713119" indent="-38246500">
              <a:defRPr sz="2400" b="1">
                <a:solidFill>
                  <a:schemeClr val="accent1"/>
                </a:solidFill>
                <a:latin typeface="Arial" panose="020B0604020202020204" pitchFamily="34" charset="0"/>
                <a:ea typeface="MS PGothic" panose="020B0600070205080204" pitchFamily="34" charset="-128"/>
              </a:defRPr>
            </a:lvl2pPr>
            <a:lvl3pPr>
              <a:defRPr sz="2400" b="1">
                <a:solidFill>
                  <a:schemeClr val="accent1"/>
                </a:solidFill>
                <a:latin typeface="Arial" panose="020B0604020202020204" pitchFamily="34" charset="0"/>
                <a:ea typeface="MS PGothic" panose="020B0600070205080204" pitchFamily="34" charset="-128"/>
              </a:defRPr>
            </a:lvl3pPr>
            <a:lvl4pPr>
              <a:defRPr sz="2400" b="1">
                <a:solidFill>
                  <a:schemeClr val="accent1"/>
                </a:solidFill>
                <a:latin typeface="Arial" panose="020B0604020202020204" pitchFamily="34" charset="0"/>
                <a:ea typeface="MS PGothic" panose="020B0600070205080204" pitchFamily="34" charset="-128"/>
              </a:defRPr>
            </a:lvl4pPr>
            <a:lvl5pPr>
              <a:defRPr sz="2400" b="1">
                <a:solidFill>
                  <a:schemeClr val="accent1"/>
                </a:solidFill>
                <a:latin typeface="Arial" panose="020B0604020202020204" pitchFamily="34" charset="0"/>
                <a:ea typeface="MS PGothic" panose="020B0600070205080204" pitchFamily="34" charset="-128"/>
              </a:defRPr>
            </a:lvl5pPr>
            <a:lvl6pPr marL="466618" eaLnBrk="0" fontAlgn="base" hangingPunct="0">
              <a:spcBef>
                <a:spcPct val="0"/>
              </a:spcBef>
              <a:spcAft>
                <a:spcPct val="0"/>
              </a:spcAft>
              <a:defRPr sz="2400" b="1">
                <a:solidFill>
                  <a:schemeClr val="accent1"/>
                </a:solidFill>
                <a:latin typeface="Arial" panose="020B0604020202020204" pitchFamily="34" charset="0"/>
                <a:ea typeface="MS PGothic" panose="020B0600070205080204" pitchFamily="34" charset="-128"/>
              </a:defRPr>
            </a:lvl6pPr>
            <a:lvl7pPr marL="933237" eaLnBrk="0" fontAlgn="base" hangingPunct="0">
              <a:spcBef>
                <a:spcPct val="0"/>
              </a:spcBef>
              <a:spcAft>
                <a:spcPct val="0"/>
              </a:spcAft>
              <a:defRPr sz="2400" b="1">
                <a:solidFill>
                  <a:schemeClr val="accent1"/>
                </a:solidFill>
                <a:latin typeface="Arial" panose="020B0604020202020204" pitchFamily="34" charset="0"/>
                <a:ea typeface="MS PGothic" panose="020B0600070205080204" pitchFamily="34" charset="-128"/>
              </a:defRPr>
            </a:lvl7pPr>
            <a:lvl8pPr marL="1399855" eaLnBrk="0" fontAlgn="base" hangingPunct="0">
              <a:spcBef>
                <a:spcPct val="0"/>
              </a:spcBef>
              <a:spcAft>
                <a:spcPct val="0"/>
              </a:spcAft>
              <a:defRPr sz="2400" b="1">
                <a:solidFill>
                  <a:schemeClr val="accent1"/>
                </a:solidFill>
                <a:latin typeface="Arial" panose="020B0604020202020204" pitchFamily="34" charset="0"/>
                <a:ea typeface="MS PGothic" panose="020B0600070205080204" pitchFamily="34" charset="-128"/>
              </a:defRPr>
            </a:lvl8pPr>
            <a:lvl9pPr marL="1866473" eaLnBrk="0" fontAlgn="base" hangingPunct="0">
              <a:spcBef>
                <a:spcPct val="0"/>
              </a:spcBef>
              <a:spcAft>
                <a:spcPct val="0"/>
              </a:spcAft>
              <a:defRPr sz="2400" b="1">
                <a:solidFill>
                  <a:schemeClr val="accent1"/>
                </a:solidFill>
                <a:latin typeface="Arial" panose="020B0604020202020204" pitchFamily="34" charset="0"/>
                <a:ea typeface="MS PGothic" panose="020B0600070205080204" pitchFamily="34" charset="-128"/>
              </a:defRPr>
            </a:lvl9pPr>
          </a:lstStyle>
          <a:p>
            <a:fld id="{D6959577-D498-48BD-B6DC-087D7F8066CB}" type="slidenum">
              <a:rPr lang="en-US" altLang="en-US" sz="1200" b="0">
                <a:solidFill>
                  <a:schemeClr val="tx1"/>
                </a:solidFill>
              </a:rPr>
              <a:pPr/>
              <a:t>10</a:t>
            </a:fld>
            <a:endParaRPr lang="en-US" altLang="en-US" sz="1200" b="0">
              <a:solidFill>
                <a:schemeClr val="tx1"/>
              </a:solidFill>
            </a:endParaRPr>
          </a:p>
        </p:txBody>
      </p:sp>
      <p:sp>
        <p:nvSpPr>
          <p:cNvPr id="21507" name="Rectangle 2"/>
          <p:cNvSpPr>
            <a:spLocks noGrp="1" noRot="1" noChangeAspect="1" noChangeArrowheads="1" noTextEdit="1"/>
          </p:cNvSpPr>
          <p:nvPr>
            <p:ph type="sldImg"/>
          </p:nvPr>
        </p:nvSpPr>
        <p:spPr>
          <a:xfrm>
            <a:off x="1184275" y="698500"/>
            <a:ext cx="4654550" cy="3490913"/>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112" charset="0"/>
                <a:ea typeface="MS PGothic" charset="0"/>
                <a:cs typeface="MS PGothic" charset="0"/>
              </a:rPr>
              <a:t>Increasing exposure due to convergence of livelihood and properties into coastal megacities.</a:t>
            </a:r>
          </a:p>
          <a:p>
            <a:endParaRPr lang="en-US" altLang="en-US" dirty="0">
              <a:latin typeface="Arial" pitchFamily="-112" charset="0"/>
              <a:ea typeface="MS PGothic" charset="0"/>
              <a:cs typeface="MS PGothic" charset="0"/>
            </a:endParaRPr>
          </a:p>
          <a:p>
            <a:endParaRPr lang="en-US" altLang="en-US" dirty="0">
              <a:latin typeface="Arial" pitchFamily="-112" charset="0"/>
              <a:ea typeface="MS PGothic" charset="0"/>
              <a:cs typeface="MS PGothic" charset="0"/>
            </a:endParaRPr>
          </a:p>
          <a:p>
            <a:pPr marL="174982" indent="-174982">
              <a:buFont typeface="Arial"/>
              <a:buChar char="•"/>
            </a:pPr>
            <a:r>
              <a:rPr lang="fr-CH" dirty="0"/>
              <a:t>Urbanization and the growing needs of urban dwellers for new and improved climate, weather, water and related environmental services</a:t>
            </a:r>
          </a:p>
          <a:p>
            <a:pPr marL="174982" indent="-174982">
              <a:buFont typeface="Arial"/>
              <a:buChar char="•"/>
            </a:pPr>
            <a:r>
              <a:rPr lang="fr-CH" dirty="0"/>
              <a:t>The particular vulnerabilities of the urban setting</a:t>
            </a:r>
          </a:p>
          <a:p>
            <a:pPr marL="174982" indent="-174982">
              <a:buFont typeface="Arial"/>
              <a:buChar char="•"/>
            </a:pPr>
            <a:r>
              <a:rPr lang="fr-CH" dirty="0"/>
              <a:t>Acknowledging the wide range of urban relevant past and present initiatives within WMO and among Members</a:t>
            </a:r>
          </a:p>
          <a:p>
            <a:pPr marL="174982" indent="-174982">
              <a:buFont typeface="Arial"/>
              <a:buChar char="•"/>
            </a:pPr>
            <a:r>
              <a:rPr lang="fr-CH" dirty="0"/>
              <a:t>The need for an </a:t>
            </a:r>
            <a:r>
              <a:rPr lang="en-US" dirty="0"/>
              <a:t>integrated approach for all weather, climate, water and related environmental components as also promoted in Doc 4.3(5) on joint research activities.</a:t>
            </a:r>
            <a:endParaRPr lang="fr-CH" dirty="0"/>
          </a:p>
          <a:p>
            <a:pPr marL="174982" indent="-174982">
              <a:buFont typeface="Arial"/>
              <a:buChar char="•"/>
            </a:pPr>
            <a:r>
              <a:rPr lang="fr-CH" dirty="0"/>
              <a:t>New UN Urban Agenda: UNHABITAT-III (2016)</a:t>
            </a:r>
          </a:p>
          <a:p>
            <a:endParaRPr lang="en-GB" altLang="en-US" dirty="0"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10433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13" descr="fip_can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6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4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18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086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24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54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939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1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432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125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p:nvSpPr>
        <p:spPr bwMode="auto">
          <a:xfrm>
            <a:off x="755650" y="6237288"/>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Arial Unicode MS" pitchFamily="34" charset="-128"/>
                <a:cs typeface="Arial Unicode MS" pitchFamily="34" charset="-128"/>
              </a:defRPr>
            </a:lvl1pPr>
            <a:lvl2pPr marL="742950" indent="-285750" eaLnBrk="0" hangingPunct="0">
              <a:defRPr kumimoji="1" b="1">
                <a:solidFill>
                  <a:schemeClr val="tx1"/>
                </a:solidFill>
                <a:latin typeface="Arial" charset="0"/>
                <a:ea typeface="Arial Unicode MS" pitchFamily="34" charset="-128"/>
                <a:cs typeface="Arial Unicode MS" pitchFamily="34" charset="-128"/>
              </a:defRPr>
            </a:lvl2pPr>
            <a:lvl3pPr marL="1143000" indent="-228600" eaLnBrk="0" hangingPunct="0">
              <a:defRPr kumimoji="1" b="1">
                <a:solidFill>
                  <a:schemeClr val="tx1"/>
                </a:solidFill>
                <a:latin typeface="Arial" charset="0"/>
                <a:ea typeface="Arial Unicode MS" pitchFamily="34" charset="-128"/>
                <a:cs typeface="Arial Unicode MS" pitchFamily="34" charset="-128"/>
              </a:defRPr>
            </a:lvl3pPr>
            <a:lvl4pPr marL="1600200" indent="-228600" eaLnBrk="0" hangingPunct="0">
              <a:defRPr kumimoji="1" b="1">
                <a:solidFill>
                  <a:schemeClr val="tx1"/>
                </a:solidFill>
                <a:latin typeface="Arial" charset="0"/>
                <a:ea typeface="Arial Unicode MS" pitchFamily="34" charset="-128"/>
                <a:cs typeface="Arial Unicode MS" pitchFamily="34" charset="-128"/>
              </a:defRPr>
            </a:lvl4pPr>
            <a:lvl5pPr marL="2057400" indent="-228600" eaLnBrk="0" hangingPunct="0">
              <a:defRPr kumimoji="1"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b="1">
                <a:solidFill>
                  <a:schemeClr val="tx1"/>
                </a:solidFill>
                <a:latin typeface="Arial" charset="0"/>
                <a:ea typeface="Arial Unicode MS" pitchFamily="34" charset="-128"/>
                <a:cs typeface="Arial Unicode MS" pitchFamily="34" charset="-128"/>
              </a:defRPr>
            </a:lvl9pPr>
          </a:lstStyle>
          <a:p>
            <a:pPr algn="ctr" eaLnBrk="1" hangingPunct="1"/>
            <a:r>
              <a:rPr lang="en-CA" altLang="en-US" sz="1000" b="0"/>
              <a:t>Page </a:t>
            </a:r>
            <a:fld id="{124AA5E7-E7AE-4E82-8A24-D66594DAFDCA}" type="slidenum">
              <a:rPr lang="en-CA" altLang="en-US" sz="1000" b="0"/>
              <a:pPr algn="ctr" eaLnBrk="1" hangingPunct="1"/>
              <a:t>‹#›</a:t>
            </a:fld>
            <a:r>
              <a:rPr lang="en-CA" altLang="en-US" sz="1000" b="0"/>
              <a:t> – </a:t>
            </a:r>
            <a:fld id="{2F4435AB-B63D-4998-9FB4-B1E792A0318A}" type="datetime4">
              <a:rPr kumimoji="0" lang="en-CA" altLang="en-US" sz="1000" b="0"/>
              <a:pPr algn="ctr" eaLnBrk="1" hangingPunct="1"/>
              <a:t>January 10, 2017</a:t>
            </a:fld>
            <a:endParaRPr kumimoji="0" lang="en-CA" altLang="en-US" sz="1000" b="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1029" name="Line 30"/>
          <p:cNvSpPr>
            <a:spLocks noChangeShapeType="1"/>
          </p:cNvSpPr>
          <p:nvPr/>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charset="0"/>
        <a:buChar char="▪"/>
        <a:defRPr kumimoji="1" sz="2400">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mo.int/pages/prog/arep/gaw/images/gaw_logo_acronym_vertical_005.jpg" TargetMode="External"/><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library.wmo.int/pmb_ged/wmo_1156_en.pdf"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oleObject" Target="../embeddings/oleObject1.bin"/><Relationship Id="rId7" Type="http://schemas.openxmlformats.org/officeDocument/2006/relationships/image" Target="../media/image7.pn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library.wmo.int/pmb_ged/wmo_1156_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png"/><Relationship Id="rId11"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88" y="6703"/>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2267744" y="2924944"/>
            <a:ext cx="4978896" cy="1143000"/>
          </a:xfrm>
        </p:spPr>
        <p:txBody>
          <a:bodyPr/>
          <a:lstStyle/>
          <a:p>
            <a:pPr algn="ctr"/>
            <a:r>
              <a:rPr lang="en-GB" dirty="0">
                <a:solidFill>
                  <a:srgbClr val="003399"/>
                </a:solidFill>
                <a:latin typeface="Arial" pitchFamily="34" charset="0"/>
                <a:cs typeface="Arial" pitchFamily="34" charset="0"/>
              </a:rPr>
              <a:t>GAW Urban Research Meteorology </a:t>
            </a:r>
            <a:br>
              <a:rPr lang="en-GB" dirty="0">
                <a:solidFill>
                  <a:srgbClr val="003399"/>
                </a:solidFill>
                <a:latin typeface="Arial" pitchFamily="34" charset="0"/>
                <a:cs typeface="Arial" pitchFamily="34" charset="0"/>
              </a:rPr>
            </a:br>
            <a:r>
              <a:rPr lang="en-GB" dirty="0">
                <a:solidFill>
                  <a:srgbClr val="003399"/>
                </a:solidFill>
                <a:latin typeface="Arial" pitchFamily="34" charset="0"/>
                <a:cs typeface="Arial" pitchFamily="34" charset="0"/>
              </a:rPr>
              <a:t>and Environment Project (GURME)</a:t>
            </a:r>
            <a:r>
              <a:rPr lang="en-GB" dirty="0">
                <a:solidFill>
                  <a:srgbClr val="003399"/>
                </a:solidFill>
                <a:latin typeface="Arial" charset="0"/>
                <a:cs typeface="Arial" charset="0"/>
              </a:rPr>
              <a:t> </a:t>
            </a:r>
            <a:endParaRPr lang="en-US" dirty="0"/>
          </a:p>
        </p:txBody>
      </p:sp>
      <p:pic>
        <p:nvPicPr>
          <p:cNvPr id="4" name="Picture 12" descr="GAW logo vert">
            <a:hlinkClick r:id="rId3"/>
          </p:cNvPr>
          <p:cNvPicPr>
            <a:picLocks noChangeAspect="1" noChangeArrowheads="1"/>
          </p:cNvPicPr>
          <p:nvPr/>
        </p:nvPicPr>
        <p:blipFill>
          <a:blip r:embed="rId4" cstate="print"/>
          <a:srcRect/>
          <a:stretch>
            <a:fillRect/>
          </a:stretch>
        </p:blipFill>
        <p:spPr bwMode="auto">
          <a:xfrm>
            <a:off x="791580" y="1844824"/>
            <a:ext cx="1224136" cy="1247775"/>
          </a:xfrm>
          <a:prstGeom prst="rect">
            <a:avLst/>
          </a:prstGeom>
          <a:noFill/>
        </p:spPr>
      </p:pic>
      <p:pic>
        <p:nvPicPr>
          <p:cNvPr id="5" name="Picture 2"/>
          <p:cNvPicPr>
            <a:picLocks noChangeAspect="1" noChangeArrowheads="1"/>
          </p:cNvPicPr>
          <p:nvPr/>
        </p:nvPicPr>
        <p:blipFill>
          <a:blip r:embed="rId5" cstate="print"/>
          <a:srcRect/>
          <a:stretch>
            <a:fillRect/>
          </a:stretch>
        </p:blipFill>
        <p:spPr bwMode="auto">
          <a:xfrm>
            <a:off x="7596336" y="1823839"/>
            <a:ext cx="1340541" cy="1268760"/>
          </a:xfrm>
          <a:prstGeom prst="rect">
            <a:avLst/>
          </a:prstGeom>
          <a:noFill/>
          <a:ln w="9525">
            <a:noFill/>
            <a:miter lim="800000"/>
            <a:headEnd/>
            <a:tailEnd/>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828" y="5020526"/>
            <a:ext cx="1474343" cy="1474343"/>
          </a:xfrm>
          <a:prstGeom prst="rect">
            <a:avLst/>
          </a:prstGeom>
        </p:spPr>
      </p:pic>
      <p:sp>
        <p:nvSpPr>
          <p:cNvPr id="3" name="Rectangle 2"/>
          <p:cNvSpPr/>
          <p:nvPr/>
        </p:nvSpPr>
        <p:spPr bwMode="auto">
          <a:xfrm>
            <a:off x="5940152" y="5445224"/>
            <a:ext cx="2736304"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CA" sz="18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V. Bouchet, Chair</a:t>
            </a:r>
          </a:p>
          <a:p>
            <a:pPr marL="0" marR="0" indent="0" algn="l" defTabSz="914400" rtl="0" eaLnBrk="1" fontAlgn="base" latinLnBrk="0" hangingPunct="1">
              <a:lnSpc>
                <a:spcPct val="100000"/>
              </a:lnSpc>
              <a:spcBef>
                <a:spcPct val="0"/>
              </a:spcBef>
              <a:spcAft>
                <a:spcPct val="0"/>
              </a:spcAft>
              <a:buClrTx/>
              <a:buSzTx/>
              <a:buFontTx/>
              <a:buNone/>
              <a:tabLst/>
            </a:pPr>
            <a:r>
              <a:rPr kumimoji="1" lang="en-CA" sz="1400" b="1" smtClean="0">
                <a:latin typeface="Arial" charset="0"/>
                <a:ea typeface="Arial Unicode MS" pitchFamily="34" charset="-128"/>
                <a:cs typeface="Arial Unicode MS" pitchFamily="34" charset="-128"/>
              </a:rPr>
              <a:t>Dir </a:t>
            </a:r>
            <a:r>
              <a:rPr kumimoji="1" lang="en-CA" sz="1400" b="1" dirty="0" smtClean="0">
                <a:latin typeface="Arial" charset="0"/>
                <a:ea typeface="Arial Unicode MS" pitchFamily="34" charset="-128"/>
                <a:cs typeface="Arial Unicode MS" pitchFamily="34" charset="-128"/>
              </a:rPr>
              <a:t>National operations, Meteorological Service of Canada, ECCC</a:t>
            </a:r>
            <a:endParaRPr kumimoji="1" lang="en-US" sz="14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8822408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8610"/>
            <a:ext cx="9144000"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a:stretch/>
        </p:blipFill>
        <p:spPr>
          <a:xfrm>
            <a:off x="481399" y="2563309"/>
            <a:ext cx="8259740" cy="3744416"/>
          </a:xfrm>
          <a:prstGeom prst="rect">
            <a:avLst/>
          </a:prstGeom>
        </p:spPr>
      </p:pic>
      <p:sp>
        <p:nvSpPr>
          <p:cNvPr id="9" name="TextBox 8"/>
          <p:cNvSpPr txBox="1"/>
          <p:nvPr/>
        </p:nvSpPr>
        <p:spPr>
          <a:xfrm>
            <a:off x="629753" y="5757000"/>
            <a:ext cx="8208912" cy="523220"/>
          </a:xfrm>
          <a:prstGeom prst="rect">
            <a:avLst/>
          </a:prstGeom>
          <a:noFill/>
        </p:spPr>
        <p:txBody>
          <a:bodyPr wrap="square" rtlCol="0">
            <a:spAutoFit/>
          </a:bodyPr>
          <a:lstStyle/>
          <a:p>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Global </a:t>
            </a: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map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showing the location of urban agglomerations with 750,000-plus inhabitants projected for 2025 (derived from statistics in UN </a:t>
            </a: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DESA Population </a:t>
            </a: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Division, 2012</a:t>
            </a: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b="0" i="1" dirty="0" smtClean="0">
                <a:solidFill>
                  <a:schemeClr val="tx1"/>
                </a:solidFill>
                <a:latin typeface="Tahoma" panose="020B0604030504040204" pitchFamily="34" charset="0"/>
                <a:ea typeface="Tahoma" panose="020B0604030504040204" pitchFamily="34" charset="0"/>
                <a:cs typeface="Tahoma" panose="020B0604030504040204" pitchFamily="34" charset="0"/>
              </a:rPr>
              <a:t>[IPCC AR5 WGII, Fig. 8-2]</a:t>
            </a:r>
            <a:endParaRPr lang="en-US" sz="14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629753" y="2682668"/>
            <a:ext cx="5820568" cy="707886"/>
          </a:xfrm>
          <a:prstGeom prst="rect">
            <a:avLst/>
          </a:prstGeom>
          <a:noFill/>
        </p:spPr>
        <p:txBody>
          <a:bodyPr wrap="none" rtlCol="0">
            <a:spAutoFit/>
          </a:bodyPr>
          <a:lstStyle/>
          <a:p>
            <a:r>
              <a:rPr lang="en-US" sz="2000" b="1" dirty="0" smtClean="0">
                <a:solidFill>
                  <a:srgbClr val="000000"/>
                </a:solidFill>
              </a:rPr>
              <a:t>WMO Cg-17 Resolution 9.8 : </a:t>
            </a:r>
          </a:p>
          <a:p>
            <a:pPr algn="l"/>
            <a:r>
              <a:rPr lang="en-US" sz="2000" b="1" dirty="0" smtClean="0">
                <a:solidFill>
                  <a:srgbClr val="000000"/>
                </a:solidFill>
              </a:rPr>
              <a:t>              Establishing WMO Cross-cutting Urban  Focus</a:t>
            </a:r>
            <a:endParaRPr lang="en-US" sz="2000" b="1" dirty="0">
              <a:solidFill>
                <a:srgbClr val="000000"/>
              </a:solidFill>
            </a:endParaRPr>
          </a:p>
        </p:txBody>
      </p:sp>
      <p:sp>
        <p:nvSpPr>
          <p:cNvPr id="10" name="TextBox 9"/>
          <p:cNvSpPr txBox="1"/>
          <p:nvPr/>
        </p:nvSpPr>
        <p:spPr>
          <a:xfrm>
            <a:off x="2195736" y="33327"/>
            <a:ext cx="6408712" cy="2369880"/>
          </a:xfrm>
          <a:prstGeom prst="rect">
            <a:avLst/>
          </a:prstGeom>
          <a:noFill/>
        </p:spPr>
        <p:txBody>
          <a:bodyPr wrap="square" rtlCol="0">
            <a:spAutoFit/>
          </a:bodyPr>
          <a:lstStyle/>
          <a:p>
            <a:r>
              <a:rPr lang="en-US" sz="2800" b="1" dirty="0"/>
              <a:t>R</a:t>
            </a:r>
            <a:r>
              <a:rPr lang="en-US" sz="2800" b="1" dirty="0" smtClean="0"/>
              <a:t>isks </a:t>
            </a:r>
            <a:r>
              <a:rPr lang="en-US" sz="2800" b="1" dirty="0"/>
              <a:t>in the urban </a:t>
            </a:r>
            <a:r>
              <a:rPr lang="en-US" sz="2800" b="1" dirty="0" smtClean="0"/>
              <a:t>environment: </a:t>
            </a:r>
          </a:p>
          <a:p>
            <a:pPr marL="342900" indent="-342900">
              <a:buFont typeface="Arial" panose="020B0604020202020204" pitchFamily="34" charset="0"/>
              <a:buChar char="•"/>
            </a:pPr>
            <a:r>
              <a:rPr lang="en-US" sz="2000" dirty="0" smtClean="0">
                <a:solidFill>
                  <a:srgbClr val="FF0000"/>
                </a:solidFill>
              </a:rPr>
              <a:t>flooding</a:t>
            </a:r>
            <a:r>
              <a:rPr lang="en-US" sz="2000" dirty="0">
                <a:solidFill>
                  <a:srgbClr val="FF0000"/>
                </a:solidFill>
              </a:rPr>
              <a:t>; </a:t>
            </a:r>
            <a:endParaRPr lang="en-US" sz="2000" dirty="0" smtClean="0">
              <a:solidFill>
                <a:srgbClr val="FF0000"/>
              </a:solidFill>
            </a:endParaRPr>
          </a:p>
          <a:p>
            <a:pPr marL="342900" indent="-342900">
              <a:buFont typeface="Arial" panose="020B0604020202020204" pitchFamily="34" charset="0"/>
              <a:buChar char="•"/>
            </a:pPr>
            <a:r>
              <a:rPr lang="en-US" sz="2000" dirty="0" smtClean="0">
                <a:solidFill>
                  <a:srgbClr val="FF0000"/>
                </a:solidFill>
              </a:rPr>
              <a:t>poor </a:t>
            </a:r>
            <a:r>
              <a:rPr lang="en-US" sz="2000" dirty="0">
                <a:solidFill>
                  <a:srgbClr val="FF0000"/>
                </a:solidFill>
              </a:rPr>
              <a:t>air quality; </a:t>
            </a:r>
            <a:endParaRPr lang="en-US" sz="2000" dirty="0" smtClean="0">
              <a:solidFill>
                <a:srgbClr val="FF0000"/>
              </a:solidFill>
            </a:endParaRPr>
          </a:p>
          <a:p>
            <a:pPr marL="342900" indent="-342900">
              <a:buFont typeface="Arial" panose="020B0604020202020204" pitchFamily="34" charset="0"/>
              <a:buChar char="•"/>
            </a:pPr>
            <a:r>
              <a:rPr lang="en-US" sz="2000" dirty="0" smtClean="0">
                <a:solidFill>
                  <a:srgbClr val="FF0000"/>
                </a:solidFill>
              </a:rPr>
              <a:t>sea-level </a:t>
            </a:r>
            <a:r>
              <a:rPr lang="en-US" sz="2000" dirty="0">
                <a:solidFill>
                  <a:srgbClr val="FF0000"/>
                </a:solidFill>
              </a:rPr>
              <a:t>rise; </a:t>
            </a:r>
            <a:endParaRPr lang="en-US" sz="2000" dirty="0" smtClean="0">
              <a:solidFill>
                <a:srgbClr val="FF0000"/>
              </a:solidFill>
            </a:endParaRPr>
          </a:p>
          <a:p>
            <a:pPr marL="342900" indent="-342900">
              <a:buFont typeface="Arial" panose="020B0604020202020204" pitchFamily="34" charset="0"/>
              <a:buChar char="•"/>
            </a:pPr>
            <a:r>
              <a:rPr lang="en-US" sz="2000" dirty="0" smtClean="0">
                <a:solidFill>
                  <a:srgbClr val="FF0000"/>
                </a:solidFill>
              </a:rPr>
              <a:t>extreme heat/cold </a:t>
            </a:r>
            <a:r>
              <a:rPr lang="en-US" sz="2000" dirty="0">
                <a:solidFill>
                  <a:srgbClr val="FF0000"/>
                </a:solidFill>
              </a:rPr>
              <a:t>and human thermal stress; </a:t>
            </a:r>
            <a:endParaRPr lang="en-US" sz="2000" dirty="0" smtClean="0">
              <a:solidFill>
                <a:srgbClr val="FF0000"/>
              </a:solidFill>
            </a:endParaRPr>
          </a:p>
          <a:p>
            <a:pPr marL="342900" indent="-342900">
              <a:buFont typeface="Arial" panose="020B0604020202020204" pitchFamily="34" charset="0"/>
              <a:buChar char="•"/>
            </a:pPr>
            <a:r>
              <a:rPr lang="en-US" sz="2000" dirty="0" smtClean="0">
                <a:solidFill>
                  <a:srgbClr val="FF0000"/>
                </a:solidFill>
              </a:rPr>
              <a:t>energy </a:t>
            </a:r>
            <a:r>
              <a:rPr lang="en-US" sz="2000" dirty="0">
                <a:solidFill>
                  <a:srgbClr val="FF0000"/>
                </a:solidFill>
              </a:rPr>
              <a:t>and water sustainability; </a:t>
            </a:r>
            <a:endParaRPr lang="en-US" sz="2000" dirty="0" smtClean="0">
              <a:solidFill>
                <a:srgbClr val="FF0000"/>
              </a:solidFill>
            </a:endParaRPr>
          </a:p>
          <a:p>
            <a:pPr marL="342900" indent="-342900">
              <a:buFont typeface="Arial" panose="020B0604020202020204" pitchFamily="34" charset="0"/>
              <a:buChar char="•"/>
            </a:pPr>
            <a:r>
              <a:rPr lang="en-US" sz="2000" dirty="0" smtClean="0">
                <a:solidFill>
                  <a:srgbClr val="FF0000"/>
                </a:solidFill>
              </a:rPr>
              <a:t>public </a:t>
            </a:r>
            <a:r>
              <a:rPr lang="en-US" sz="2000" dirty="0">
                <a:solidFill>
                  <a:srgbClr val="FF0000"/>
                </a:solidFill>
              </a:rPr>
              <a:t>health problems caused by the previous.</a:t>
            </a:r>
          </a:p>
        </p:txBody>
      </p:sp>
      <p:pic>
        <p:nvPicPr>
          <p:cNvPr id="4098" name="Picture 2" descr="http://www.sahistory.org.za/sites/default/files/event_pics/WMO-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0" y="49707"/>
            <a:ext cx="1191279" cy="119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808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Content Placeholder 2"/>
          <p:cNvSpPr txBox="1">
            <a:spLocks/>
          </p:cNvSpPr>
          <p:nvPr/>
        </p:nvSpPr>
        <p:spPr bwMode="auto">
          <a:xfrm>
            <a:off x="395536" y="1399895"/>
            <a:ext cx="8748464" cy="530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charset="0"/>
              <a:buChar char="▪"/>
              <a:defRPr kumimoji="1" sz="2400">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a:lstStyle>
          <a:p>
            <a:pPr lvl="0"/>
            <a:r>
              <a:rPr lang="en-CA" sz="1800" dirty="0" smtClean="0"/>
              <a:t>Build </a:t>
            </a:r>
            <a:r>
              <a:rPr lang="en-CA" sz="1800" dirty="0"/>
              <a:t>capacity through its research projects, identifying those environments that constitute gaps in the overall directions of the GURME program and Encourage in its projects the development and testing of derived services. The products themselves would take the form of forecasts, alerts and warnings and/or real-time/NRT maps or databases</a:t>
            </a:r>
            <a:r>
              <a:rPr lang="en-CA" sz="1800" dirty="0" smtClean="0"/>
              <a:t>.</a:t>
            </a:r>
          </a:p>
          <a:p>
            <a:pPr lvl="0"/>
            <a:endParaRPr lang="en-CA" sz="1800" dirty="0"/>
          </a:p>
          <a:p>
            <a:pPr lvl="0"/>
            <a:r>
              <a:rPr lang="en-CA" sz="1800" dirty="0" smtClean="0"/>
              <a:t>Chilean Pilot: </a:t>
            </a:r>
          </a:p>
          <a:p>
            <a:pPr lvl="1"/>
            <a:r>
              <a:rPr lang="en-CA" sz="1400" dirty="0" smtClean="0"/>
              <a:t>Transitioning the forecasting system to the Chilean Ministry of Environment and facilitating the development of a window for a city in the southern most part of Chile</a:t>
            </a:r>
          </a:p>
          <a:p>
            <a:pPr lvl="1"/>
            <a:r>
              <a:rPr lang="en-CA" sz="1400" dirty="0" smtClean="0"/>
              <a:t>Improving the existing system to function at higher resolution with urban canopy module and unresolved topography parameterization</a:t>
            </a:r>
          </a:p>
          <a:p>
            <a:pPr lvl="1"/>
            <a:r>
              <a:rPr lang="en-CA" sz="1400" dirty="0" smtClean="0"/>
              <a:t>Development of a land cover dataset for Santiago for the urban canopy module.  </a:t>
            </a:r>
          </a:p>
          <a:p>
            <a:pPr lvl="0"/>
            <a:endParaRPr lang="en-CA" sz="1800" dirty="0" smtClean="0"/>
          </a:p>
          <a:p>
            <a:pPr lvl="0"/>
            <a:r>
              <a:rPr lang="en-CA" sz="1800" dirty="0" smtClean="0"/>
              <a:t>Mexico City Pilot:</a:t>
            </a:r>
          </a:p>
          <a:p>
            <a:pPr lvl="1"/>
            <a:r>
              <a:rPr lang="en-CA" sz="1400" dirty="0" smtClean="0"/>
              <a:t>Development of air quality forecast model for the Government of Mexico City</a:t>
            </a:r>
          </a:p>
          <a:p>
            <a:pPr lvl="1"/>
            <a:r>
              <a:rPr lang="en-CA" sz="1400" dirty="0" smtClean="0"/>
              <a:t>Develop the database for the quantitative assessment of public exposure to air pollutants</a:t>
            </a:r>
          </a:p>
          <a:p>
            <a:pPr lvl="1"/>
            <a:r>
              <a:rPr lang="en-CA" sz="1400" dirty="0" smtClean="0"/>
              <a:t>Improve and expand the atmospheric monitoring system, including testing of low-cost sensors in the city environment.  </a:t>
            </a:r>
            <a:endParaRPr lang="en-US" sz="1400" dirty="0"/>
          </a:p>
          <a:p>
            <a:pPr lvl="0"/>
            <a:endParaRPr lang="en-US" sz="1800" dirty="0"/>
          </a:p>
        </p:txBody>
      </p:sp>
      <p:sp>
        <p:nvSpPr>
          <p:cNvPr id="9" name="Rectangle 2"/>
          <p:cNvSpPr>
            <a:spLocks noGrp="1" noChangeArrowheads="1"/>
          </p:cNvSpPr>
          <p:nvPr>
            <p:ph type="title"/>
          </p:nvPr>
        </p:nvSpPr>
        <p:spPr>
          <a:xfrm>
            <a:off x="1547664" y="116632"/>
            <a:ext cx="7604944" cy="1296144"/>
          </a:xfrm>
        </p:spPr>
        <p:txBody>
          <a:bodyPr/>
          <a:lstStyle/>
          <a:p>
            <a:r>
              <a:rPr lang="en-GB" sz="3200" b="1" dirty="0" smtClean="0">
                <a:solidFill>
                  <a:srgbClr val="003399"/>
                </a:solidFill>
                <a:latin typeface="Arial" pitchFamily="34" charset="0"/>
                <a:cs typeface="Arial" pitchFamily="34" charset="0"/>
              </a:rPr>
              <a:t>GURME Terms of Reference – </a:t>
            </a:r>
            <a:r>
              <a:rPr lang="en-GB" sz="3200" b="1" dirty="0" err="1" smtClean="0">
                <a:solidFill>
                  <a:srgbClr val="003399"/>
                </a:solidFill>
                <a:latin typeface="Arial" pitchFamily="34" charset="0"/>
                <a:cs typeface="Arial" pitchFamily="34" charset="0"/>
              </a:rPr>
              <a:t>cont</a:t>
            </a:r>
            <a:r>
              <a:rPr lang="en-GB" sz="3200" b="1" dirty="0" smtClean="0">
                <a:solidFill>
                  <a:srgbClr val="003399"/>
                </a:solidFill>
                <a:latin typeface="Arial" pitchFamily="34" charset="0"/>
                <a:cs typeface="Arial" pitchFamily="34" charset="0"/>
              </a:rPr>
              <a:t>’</a:t>
            </a:r>
            <a:endParaRPr lang="en-GB" sz="3200" b="1" dirty="0">
              <a:solidFill>
                <a:srgbClr val="003399"/>
              </a:solidFill>
              <a:latin typeface="Arial" pitchFamily="34" charset="0"/>
              <a:cs typeface="Arial"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1" y="0"/>
            <a:ext cx="1340541" cy="1412776"/>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a:stretch>
            <a:fillRect/>
          </a:stretch>
        </p:blipFill>
        <p:spPr bwMode="auto">
          <a:xfrm>
            <a:off x="0" y="0"/>
            <a:ext cx="1340541" cy="1268760"/>
          </a:xfrm>
          <a:prstGeom prst="rect">
            <a:avLst/>
          </a:prstGeom>
          <a:noFill/>
          <a:ln w="9525">
            <a:noFill/>
            <a:miter lim="800000"/>
            <a:headEnd/>
            <a:tailEnd/>
          </a:ln>
        </p:spPr>
      </p:pic>
    </p:spTree>
    <p:extLst>
      <p:ext uri="{BB962C8B-B14F-4D97-AF65-F5344CB8AC3E}">
        <p14:creationId xmlns:p14="http://schemas.microsoft.com/office/powerpoint/2010/main" val="13083936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7595" y="108903"/>
            <a:ext cx="1366892" cy="1879937"/>
          </a:xfrm>
          <a:prstGeom prst="rect">
            <a:avLst/>
          </a:prstGeom>
        </p:spPr>
      </p:pic>
      <p:sp>
        <p:nvSpPr>
          <p:cNvPr id="8" name="Content Placeholder 2"/>
          <p:cNvSpPr txBox="1">
            <a:spLocks/>
          </p:cNvSpPr>
          <p:nvPr/>
        </p:nvSpPr>
        <p:spPr bwMode="auto">
          <a:xfrm>
            <a:off x="246779" y="1435218"/>
            <a:ext cx="7925621" cy="530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charset="0"/>
              <a:buChar char="▪"/>
              <a:defRPr kumimoji="1" sz="2400">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a:lstStyle>
          <a:p>
            <a:r>
              <a:rPr lang="en-CA" sz="2200" b="1" dirty="0" smtClean="0"/>
              <a:t>Chapter </a:t>
            </a:r>
            <a:r>
              <a:rPr lang="en-CA" sz="2200" b="1" dirty="0"/>
              <a:t>18: </a:t>
            </a:r>
            <a:r>
              <a:rPr lang="en-CA" sz="2200" b="1" i="1" dirty="0"/>
              <a:t>Urban-scale environmental prediction systems </a:t>
            </a:r>
            <a:r>
              <a:rPr lang="en-CA" sz="1800" dirty="0" smtClean="0"/>
              <a:t>(C.S</a:t>
            </a:r>
            <a:r>
              <a:rPr lang="en-CA" sz="1800" dirty="0"/>
              <a:t>. </a:t>
            </a:r>
            <a:r>
              <a:rPr lang="en-CA" sz="1800" dirty="0" err="1"/>
              <a:t>Grimmond</a:t>
            </a:r>
            <a:r>
              <a:rPr lang="en-CA" sz="1800" dirty="0"/>
              <a:t> et al, </a:t>
            </a:r>
            <a:r>
              <a:rPr lang="en-CA" sz="1800" dirty="0" smtClean="0"/>
              <a:t>2015,  </a:t>
            </a:r>
            <a:r>
              <a:rPr lang="en-US" sz="1800" dirty="0" smtClean="0"/>
              <a:t>WWOSC2014 </a:t>
            </a:r>
            <a:r>
              <a:rPr lang="en-US" sz="1800" dirty="0"/>
              <a:t>- Seamless prediction of the Earth system: from minutes to </a:t>
            </a:r>
            <a:r>
              <a:rPr lang="en-US" sz="1800" dirty="0" smtClean="0"/>
              <a:t>months - Available </a:t>
            </a:r>
            <a:r>
              <a:rPr lang="en-US" sz="1800" dirty="0"/>
              <a:t>online at: </a:t>
            </a:r>
            <a:r>
              <a:rPr lang="en-US" sz="1800" dirty="0">
                <a:hlinkClick r:id="rId3"/>
              </a:rPr>
              <a:t>http://library.wmo.int/pmb_ged/wmo_1156_en.pdf</a:t>
            </a:r>
            <a:r>
              <a:rPr lang="en-US" sz="1800" dirty="0"/>
              <a:t>)</a:t>
            </a:r>
          </a:p>
          <a:p>
            <a:endParaRPr lang="en-US" sz="2200" dirty="0"/>
          </a:p>
          <a:p>
            <a:pPr lvl="2"/>
            <a:r>
              <a:rPr lang="en-CA" sz="1600" dirty="0"/>
              <a:t>Resolution </a:t>
            </a:r>
            <a:r>
              <a:rPr lang="en-CA" sz="1600" dirty="0" smtClean="0"/>
              <a:t>to describe </a:t>
            </a:r>
            <a:r>
              <a:rPr lang="en-CA" sz="1600" dirty="0"/>
              <a:t>urban effects for different applications</a:t>
            </a:r>
          </a:p>
          <a:p>
            <a:pPr lvl="2"/>
            <a:r>
              <a:rPr lang="en-CA" sz="1600" dirty="0" smtClean="0"/>
              <a:t>Methods </a:t>
            </a:r>
            <a:r>
              <a:rPr lang="en-CA" sz="1600" dirty="0"/>
              <a:t>to routinely gather and continuously update dynamically changing land </a:t>
            </a:r>
            <a:r>
              <a:rPr lang="en-CA" sz="1600" dirty="0" smtClean="0"/>
              <a:t>cover</a:t>
            </a:r>
            <a:endParaRPr lang="en-CA" sz="1600" dirty="0"/>
          </a:p>
          <a:p>
            <a:pPr lvl="2"/>
            <a:r>
              <a:rPr lang="en-CA" sz="1600" dirty="0"/>
              <a:t>Advance coupled models that simulate the feedback between human activities and urban environmental </a:t>
            </a:r>
            <a:r>
              <a:rPr lang="en-CA" sz="1600" dirty="0" smtClean="0"/>
              <a:t>conditions</a:t>
            </a:r>
          </a:p>
          <a:p>
            <a:pPr lvl="2"/>
            <a:r>
              <a:rPr lang="en-CA" sz="1600" dirty="0" smtClean="0"/>
              <a:t>Data </a:t>
            </a:r>
            <a:r>
              <a:rPr lang="en-CA" sz="1600" dirty="0"/>
              <a:t>assimilation methods to support coupled prediction </a:t>
            </a:r>
            <a:r>
              <a:rPr lang="en-CA" sz="1600" dirty="0" smtClean="0"/>
              <a:t>systems</a:t>
            </a:r>
          </a:p>
          <a:p>
            <a:endParaRPr lang="en-CA" sz="1600" dirty="0"/>
          </a:p>
          <a:p>
            <a:r>
              <a:rPr lang="en-CA" sz="2200" dirty="0" smtClean="0"/>
              <a:t>Panel discussion this afternoon on ‘Knowledge gaps in the development of coupled urban environmental prediction systems”</a:t>
            </a:r>
            <a:endParaRPr lang="en-CA" sz="2200" dirty="0"/>
          </a:p>
          <a:p>
            <a:endParaRPr lang="en-CA" sz="1600" dirty="0" smtClean="0"/>
          </a:p>
        </p:txBody>
      </p:sp>
      <p:sp>
        <p:nvSpPr>
          <p:cNvPr id="9" name="Rectangle 2"/>
          <p:cNvSpPr>
            <a:spLocks noGrp="1" noChangeArrowheads="1"/>
          </p:cNvSpPr>
          <p:nvPr>
            <p:ph type="title"/>
          </p:nvPr>
        </p:nvSpPr>
        <p:spPr>
          <a:xfrm>
            <a:off x="1360959" y="58316"/>
            <a:ext cx="6884864" cy="1296144"/>
          </a:xfrm>
        </p:spPr>
        <p:txBody>
          <a:bodyPr/>
          <a:lstStyle/>
          <a:p>
            <a:r>
              <a:rPr lang="en-GB" sz="3200" b="1" dirty="0" smtClean="0">
                <a:solidFill>
                  <a:srgbClr val="003399"/>
                </a:solidFill>
                <a:latin typeface="Arial" pitchFamily="34" charset="0"/>
                <a:cs typeface="Arial" pitchFamily="34" charset="0"/>
              </a:rPr>
              <a:t>GURME </a:t>
            </a:r>
            <a:r>
              <a:rPr lang="en-GB" sz="3200" dirty="0" smtClean="0">
                <a:solidFill>
                  <a:srgbClr val="003399"/>
                </a:solidFill>
                <a:latin typeface="Arial" pitchFamily="34" charset="0"/>
                <a:cs typeface="Arial" pitchFamily="34" charset="0"/>
              </a:rPr>
              <a:t>Research Priorities</a:t>
            </a:r>
            <a:endParaRPr lang="en-GB" sz="3200" b="1" dirty="0">
              <a:solidFill>
                <a:srgbClr val="003399"/>
              </a:solidFill>
              <a:latin typeface="Arial" pitchFamily="34" charset="0"/>
              <a:cs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1" y="0"/>
            <a:ext cx="1340541" cy="141277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0" y="0"/>
            <a:ext cx="1340541" cy="1268760"/>
          </a:xfrm>
          <a:prstGeom prst="rect">
            <a:avLst/>
          </a:prstGeom>
          <a:noFill/>
          <a:ln w="9525">
            <a:noFill/>
            <a:miter lim="800000"/>
            <a:headEnd/>
            <a:tailEnd/>
          </a:ln>
        </p:spPr>
      </p:pic>
    </p:spTree>
    <p:extLst>
      <p:ext uri="{BB962C8B-B14F-4D97-AF65-F5344CB8AC3E}">
        <p14:creationId xmlns:p14="http://schemas.microsoft.com/office/powerpoint/2010/main" val="19155336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924944"/>
            <a:ext cx="4978896" cy="1143000"/>
          </a:xfrm>
        </p:spPr>
        <p:txBody>
          <a:bodyPr/>
          <a:lstStyle/>
          <a:p>
            <a:pPr algn="ctr"/>
            <a:r>
              <a:rPr lang="en-CA" dirty="0" smtClean="0"/>
              <a:t>Questions ?</a:t>
            </a:r>
            <a:endParaRPr lang="en-US" dirty="0"/>
          </a:p>
        </p:txBody>
      </p:sp>
    </p:spTree>
    <p:extLst>
      <p:ext uri="{BB962C8B-B14F-4D97-AF65-F5344CB8AC3E}">
        <p14:creationId xmlns:p14="http://schemas.microsoft.com/office/powerpoint/2010/main" val="24402144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85800" y="6248400"/>
            <a:ext cx="1905000" cy="457200"/>
          </a:xfrm>
          <a:prstGeom prst="rect">
            <a:avLst/>
          </a:prstGeom>
        </p:spPr>
        <p:txBody>
          <a:bodyPr/>
          <a:lstStyle/>
          <a:p>
            <a:fld id="{B990EE8D-BB76-4CC3-B61C-27F553725FF4}" type="slidenum">
              <a:rPr lang="en-GB"/>
              <a:pPr/>
              <a:t>2</a:t>
            </a:fld>
            <a:endParaRPr lang="en-GB" dirty="0"/>
          </a:p>
        </p:txBody>
      </p:sp>
      <p:sp>
        <p:nvSpPr>
          <p:cNvPr id="364546" name="Rectangle 2"/>
          <p:cNvSpPr>
            <a:spLocks noGrp="1" noChangeArrowheads="1"/>
          </p:cNvSpPr>
          <p:nvPr>
            <p:ph type="title"/>
          </p:nvPr>
        </p:nvSpPr>
        <p:spPr>
          <a:xfrm>
            <a:off x="1115616" y="188640"/>
            <a:ext cx="8028384" cy="1143000"/>
          </a:xfrm>
        </p:spPr>
        <p:txBody>
          <a:bodyPr/>
          <a:lstStyle/>
          <a:p>
            <a:r>
              <a:rPr lang="en-GB" sz="3200" dirty="0">
                <a:solidFill>
                  <a:srgbClr val="003399"/>
                </a:solidFill>
                <a:latin typeface="Arial" pitchFamily="34" charset="0"/>
                <a:cs typeface="Arial" pitchFamily="34" charset="0"/>
              </a:rPr>
              <a:t>GAW Urban Research Meteorology and Environment Project (GURME</a:t>
            </a:r>
            <a:r>
              <a:rPr lang="en-GB" sz="3200" dirty="0" smtClean="0">
                <a:solidFill>
                  <a:srgbClr val="003399"/>
                </a:solidFill>
                <a:latin typeface="Arial" pitchFamily="34" charset="0"/>
                <a:cs typeface="Arial" pitchFamily="34" charset="0"/>
              </a:rPr>
              <a:t>)</a:t>
            </a:r>
            <a:r>
              <a:rPr lang="en-GB" sz="3200" b="1" dirty="0" smtClean="0">
                <a:solidFill>
                  <a:srgbClr val="003399"/>
                </a:solidFill>
                <a:latin typeface="Arial" charset="0"/>
                <a:cs typeface="Arial" charset="0"/>
              </a:rPr>
              <a:t> </a:t>
            </a:r>
            <a:endParaRPr lang="en-GB" sz="3200" dirty="0">
              <a:solidFill>
                <a:srgbClr val="003399"/>
              </a:solidFill>
              <a:latin typeface="Arial" pitchFamily="34" charset="0"/>
              <a:cs typeface="Arial" pitchFamily="34" charset="0"/>
            </a:endParaRPr>
          </a:p>
        </p:txBody>
      </p:sp>
      <p:sp>
        <p:nvSpPr>
          <p:cNvPr id="364547" name="Rectangle 3"/>
          <p:cNvSpPr>
            <a:spLocks noGrp="1" noChangeArrowheads="1"/>
          </p:cNvSpPr>
          <p:nvPr>
            <p:ph type="body" idx="1"/>
          </p:nvPr>
        </p:nvSpPr>
        <p:spPr>
          <a:xfrm>
            <a:off x="1066800" y="1484784"/>
            <a:ext cx="8077200" cy="4419600"/>
          </a:xfrm>
        </p:spPr>
        <p:txBody>
          <a:bodyPr/>
          <a:lstStyle/>
          <a:p>
            <a:pPr marL="0" indent="0">
              <a:lnSpc>
                <a:spcPct val="90000"/>
              </a:lnSpc>
              <a:buNone/>
            </a:pPr>
            <a:r>
              <a:rPr lang="en-GB" sz="2000" dirty="0" smtClean="0">
                <a:latin typeface="Arial" pitchFamily="34" charset="0"/>
                <a:cs typeface="Arial" pitchFamily="34" charset="0"/>
              </a:rPr>
              <a:t>Created under GAW in 1995: </a:t>
            </a:r>
          </a:p>
          <a:p>
            <a:pPr marL="0" indent="0">
              <a:lnSpc>
                <a:spcPct val="90000"/>
              </a:lnSpc>
              <a:buNone/>
            </a:pPr>
            <a:endParaRPr lang="en-GB" sz="800" dirty="0" smtClean="0">
              <a:latin typeface="Arial" pitchFamily="34" charset="0"/>
              <a:cs typeface="Arial" pitchFamily="34" charset="0"/>
            </a:endParaRPr>
          </a:p>
          <a:p>
            <a:pPr>
              <a:lnSpc>
                <a:spcPct val="90000"/>
              </a:lnSpc>
            </a:pPr>
            <a:r>
              <a:rPr lang="en-GB" sz="2000" dirty="0" smtClean="0">
                <a:latin typeface="Arial" pitchFamily="34" charset="0"/>
                <a:cs typeface="Arial" pitchFamily="34" charset="0"/>
              </a:rPr>
              <a:t>To </a:t>
            </a:r>
            <a:r>
              <a:rPr lang="en-GB" sz="2000" dirty="0">
                <a:latin typeface="Arial" pitchFamily="34" charset="0"/>
                <a:cs typeface="Arial" pitchFamily="34" charset="0"/>
              </a:rPr>
              <a:t>enhance the capabilities of NMHSs in providing urban-environmental forecasting and air quality services of high quality, illustrating the linkages between meteorology and air quality; </a:t>
            </a:r>
            <a:endParaRPr lang="en-GB" sz="2000" dirty="0" smtClean="0">
              <a:latin typeface="Arial" pitchFamily="34" charset="0"/>
              <a:cs typeface="Arial" pitchFamily="34" charset="0"/>
            </a:endParaRPr>
          </a:p>
          <a:p>
            <a:pPr>
              <a:lnSpc>
                <a:spcPct val="90000"/>
              </a:lnSpc>
            </a:pPr>
            <a:endParaRPr lang="en-GB" sz="800" dirty="0">
              <a:latin typeface="Arial" pitchFamily="34" charset="0"/>
              <a:cs typeface="Arial" pitchFamily="34" charset="0"/>
            </a:endParaRPr>
          </a:p>
          <a:p>
            <a:pPr>
              <a:lnSpc>
                <a:spcPct val="90000"/>
              </a:lnSpc>
            </a:pPr>
            <a:r>
              <a:rPr lang="en-GB" sz="2000" dirty="0" smtClean="0">
                <a:latin typeface="Arial" pitchFamily="34" charset="0"/>
                <a:cs typeface="Arial" pitchFamily="34" charset="0"/>
              </a:rPr>
              <a:t>In </a:t>
            </a:r>
            <a:r>
              <a:rPr lang="en-GB" sz="2000" dirty="0">
                <a:latin typeface="Arial" pitchFamily="34" charset="0"/>
                <a:cs typeface="Arial" pitchFamily="34" charset="0"/>
              </a:rPr>
              <a:t>collaboration with other WMO programmes, WHO and environmental agencies, to better define meteorological and air quality measurements focusing specifically on those that support urban forecasting; </a:t>
            </a:r>
            <a:endParaRPr lang="en-GB" sz="2000" dirty="0" smtClean="0">
              <a:latin typeface="Arial" pitchFamily="34" charset="0"/>
              <a:cs typeface="Arial" pitchFamily="34" charset="0"/>
            </a:endParaRPr>
          </a:p>
          <a:p>
            <a:pPr>
              <a:lnSpc>
                <a:spcPct val="90000"/>
              </a:lnSpc>
            </a:pPr>
            <a:endParaRPr lang="en-GB" sz="800" dirty="0">
              <a:latin typeface="Arial" pitchFamily="34" charset="0"/>
              <a:cs typeface="Arial" pitchFamily="34" charset="0"/>
            </a:endParaRPr>
          </a:p>
          <a:p>
            <a:pPr>
              <a:lnSpc>
                <a:spcPct val="90000"/>
              </a:lnSpc>
            </a:pPr>
            <a:r>
              <a:rPr lang="en-GB" sz="2000" dirty="0">
                <a:latin typeface="Arial" pitchFamily="34" charset="0"/>
                <a:cs typeface="Arial" pitchFamily="34" charset="0"/>
              </a:rPr>
              <a:t>To provide NMHSs with easy access to information on measurement and modeling techniques; </a:t>
            </a:r>
            <a:endParaRPr lang="en-GB" sz="2000" dirty="0" smtClean="0">
              <a:latin typeface="Arial" pitchFamily="34" charset="0"/>
              <a:cs typeface="Arial" pitchFamily="34" charset="0"/>
            </a:endParaRPr>
          </a:p>
          <a:p>
            <a:pPr>
              <a:lnSpc>
                <a:spcPct val="90000"/>
              </a:lnSpc>
            </a:pPr>
            <a:endParaRPr lang="en-GB" sz="800" dirty="0">
              <a:latin typeface="Arial" pitchFamily="34" charset="0"/>
              <a:cs typeface="Arial" pitchFamily="34" charset="0"/>
            </a:endParaRPr>
          </a:p>
          <a:p>
            <a:pPr>
              <a:lnSpc>
                <a:spcPct val="90000"/>
              </a:lnSpc>
            </a:pPr>
            <a:r>
              <a:rPr lang="en-GB" sz="2000" dirty="0">
                <a:latin typeface="Arial" pitchFamily="34" charset="0"/>
                <a:cs typeface="Arial" pitchFamily="34" charset="0"/>
              </a:rPr>
              <a:t>To promote a series of pilot projects to demonstrate how NMHSs can successfully expand their activities into urban environment issues</a:t>
            </a:r>
            <a:r>
              <a:rPr lang="en-GB" sz="2000" dirty="0" smtClean="0">
                <a:latin typeface="Arial" pitchFamily="34" charset="0"/>
                <a:cs typeface="Arial" pitchFamily="34" charset="0"/>
              </a:rPr>
              <a:t>.</a:t>
            </a:r>
          </a:p>
          <a:p>
            <a:pPr marL="0" indent="0">
              <a:lnSpc>
                <a:spcPct val="90000"/>
              </a:lnSpc>
              <a:buNone/>
            </a:pPr>
            <a:r>
              <a:rPr lang="en-US" altLang="en-US" sz="2000" b="1" dirty="0" smtClean="0">
                <a:latin typeface="Arial" charset="0"/>
              </a:rPr>
              <a:t>	mce2.org/wmogurme.org</a:t>
            </a:r>
            <a:r>
              <a:rPr lang="en-US" altLang="en-US" sz="2000" b="1" dirty="0">
                <a:latin typeface="Arial" charset="0"/>
              </a:rPr>
              <a:t>/ (hosted by L. Molina)</a:t>
            </a:r>
            <a:r>
              <a:rPr lang="en-US" altLang="en-US" sz="2000" dirty="0">
                <a:latin typeface="Arial" charset="0"/>
              </a:rPr>
              <a:t> </a:t>
            </a:r>
          </a:p>
          <a:p>
            <a:pPr marL="0" indent="0">
              <a:lnSpc>
                <a:spcPct val="90000"/>
              </a:lnSpc>
              <a:buNone/>
            </a:pPr>
            <a:endParaRPr lang="en-GB" sz="2000" dirty="0">
              <a:latin typeface="Arial" pitchFamily="34" charset="0"/>
              <a:cs typeface="Arial" pitchFamily="34" charset="0"/>
            </a:endParaRPr>
          </a:p>
          <a:p>
            <a:pPr>
              <a:lnSpc>
                <a:spcPct val="90000"/>
              </a:lnSpc>
            </a:pPr>
            <a:endParaRPr lang="en-GB" sz="2400" dirty="0"/>
          </a:p>
        </p:txBody>
      </p:sp>
      <p:pic>
        <p:nvPicPr>
          <p:cNvPr id="9" name="Picture 2"/>
          <p:cNvPicPr>
            <a:picLocks noChangeAspect="1" noChangeArrowheads="1"/>
          </p:cNvPicPr>
          <p:nvPr/>
        </p:nvPicPr>
        <p:blipFill>
          <a:blip r:embed="rId2" cstate="print"/>
          <a:srcRect/>
          <a:stretch>
            <a:fillRect/>
          </a:stretch>
        </p:blipFill>
        <p:spPr bwMode="auto">
          <a:xfrm>
            <a:off x="107504" y="188640"/>
            <a:ext cx="960131" cy="908720"/>
          </a:xfrm>
          <a:prstGeom prst="rect">
            <a:avLst/>
          </a:prstGeom>
          <a:noFill/>
          <a:ln w="9525">
            <a:noFill/>
            <a:miter lim="800000"/>
            <a:headEnd/>
            <a:tailEnd/>
          </a:ln>
        </p:spPr>
      </p:pic>
    </p:spTree>
    <p:extLst>
      <p:ext uri="{BB962C8B-B14F-4D97-AF65-F5344CB8AC3E}">
        <p14:creationId xmlns:p14="http://schemas.microsoft.com/office/powerpoint/2010/main" val="330639813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99330" name="Text Box 2"/>
          <p:cNvSpPr txBox="1">
            <a:spLocks noChangeArrowheads="1"/>
          </p:cNvSpPr>
          <p:nvPr/>
        </p:nvSpPr>
        <p:spPr bwMode="auto">
          <a:xfrm>
            <a:off x="2879725" y="346075"/>
            <a:ext cx="184150" cy="457200"/>
          </a:xfrm>
          <a:prstGeom prst="rect">
            <a:avLst/>
          </a:prstGeom>
          <a:noFill/>
          <a:ln w="9525">
            <a:noFill/>
            <a:miter lim="800000"/>
            <a:headEnd/>
            <a:tailEnd/>
          </a:ln>
          <a:effectLst/>
        </p:spPr>
        <p:txBody>
          <a:bodyPr wrap="none">
            <a:spAutoFit/>
          </a:bodyPr>
          <a:lstStyle/>
          <a:p>
            <a:pPr eaLnBrk="1" hangingPunct="1"/>
            <a:endParaRPr lang="en-US" dirty="0">
              <a:latin typeface="Times New Roman" pitchFamily="18" charset="0"/>
              <a:cs typeface="Times New Roman" pitchFamily="18" charset="0"/>
            </a:endParaRPr>
          </a:p>
        </p:txBody>
      </p:sp>
      <p:sp>
        <p:nvSpPr>
          <p:cNvPr id="99336" name="Text Box 8"/>
          <p:cNvSpPr txBox="1">
            <a:spLocks noChangeArrowheads="1"/>
          </p:cNvSpPr>
          <p:nvPr/>
        </p:nvSpPr>
        <p:spPr bwMode="auto">
          <a:xfrm>
            <a:off x="4937125" y="346075"/>
            <a:ext cx="184150" cy="457200"/>
          </a:xfrm>
          <a:prstGeom prst="rect">
            <a:avLst/>
          </a:prstGeom>
          <a:noFill/>
          <a:ln w="9525">
            <a:noFill/>
            <a:miter lim="800000"/>
            <a:headEnd/>
            <a:tailEnd/>
          </a:ln>
          <a:effectLst/>
        </p:spPr>
        <p:txBody>
          <a:bodyPr wrap="none">
            <a:spAutoFit/>
          </a:bodyPr>
          <a:lstStyle/>
          <a:p>
            <a:pPr eaLnBrk="1" hangingPunct="1"/>
            <a:endParaRPr lang="en-US" dirty="0">
              <a:latin typeface="Times New Roman" pitchFamily="18" charset="0"/>
              <a:cs typeface="Times New Roman" pitchFamily="18" charset="0"/>
            </a:endParaRPr>
          </a:p>
        </p:txBody>
      </p:sp>
      <p:sp>
        <p:nvSpPr>
          <p:cNvPr id="99337" name="Text Box 9"/>
          <p:cNvSpPr txBox="1">
            <a:spLocks noChangeArrowheads="1"/>
          </p:cNvSpPr>
          <p:nvPr/>
        </p:nvSpPr>
        <p:spPr bwMode="auto">
          <a:xfrm>
            <a:off x="4327525" y="346075"/>
            <a:ext cx="184150" cy="457200"/>
          </a:xfrm>
          <a:prstGeom prst="rect">
            <a:avLst/>
          </a:prstGeom>
          <a:noFill/>
          <a:ln w="9525">
            <a:noFill/>
            <a:miter lim="800000"/>
            <a:headEnd/>
            <a:tailEnd/>
          </a:ln>
          <a:effectLst/>
        </p:spPr>
        <p:txBody>
          <a:bodyPr wrap="none">
            <a:spAutoFit/>
          </a:bodyPr>
          <a:lstStyle/>
          <a:p>
            <a:pPr eaLnBrk="1" hangingPunct="1"/>
            <a:endParaRPr lang="en-US" dirty="0">
              <a:latin typeface="Times New Roman" pitchFamily="18" charset="0"/>
              <a:cs typeface="Times New Roman" pitchFamily="18" charset="0"/>
            </a:endParaRPr>
          </a:p>
        </p:txBody>
      </p:sp>
      <p:sp>
        <p:nvSpPr>
          <p:cNvPr id="99338" name="Rectangle 10"/>
          <p:cNvSpPr>
            <a:spLocks noChangeArrowheads="1"/>
          </p:cNvSpPr>
          <p:nvPr/>
        </p:nvSpPr>
        <p:spPr bwMode="auto">
          <a:xfrm>
            <a:off x="0" y="346074"/>
            <a:ext cx="8964488" cy="922685"/>
          </a:xfrm>
          <a:prstGeom prst="rect">
            <a:avLst/>
          </a:prstGeom>
          <a:noFill/>
          <a:ln w="9525">
            <a:noFill/>
            <a:miter lim="800000"/>
            <a:headEnd/>
            <a:tailEnd/>
          </a:ln>
          <a:effectLst/>
        </p:spPr>
        <p:txBody>
          <a:bodyPr/>
          <a:lstStyle/>
          <a:p>
            <a:pPr marL="457200" indent="-457200" algn="ctr" eaLnBrk="1" hangingPunct="1">
              <a:lnSpc>
                <a:spcPct val="90000"/>
              </a:lnSpc>
              <a:spcBef>
                <a:spcPct val="20000"/>
              </a:spcBef>
            </a:pPr>
            <a:r>
              <a:rPr lang="en-US" altLang="zh-CN" sz="3200" b="1" dirty="0" smtClean="0">
                <a:solidFill>
                  <a:srgbClr val="003399"/>
                </a:solidFill>
                <a:latin typeface="Arial" pitchFamily="34" charset="0"/>
                <a:ea typeface="宋体" pitchFamily="2" charset="-122"/>
              </a:rPr>
              <a:t>GURME pilot projects </a:t>
            </a:r>
            <a:endParaRPr lang="en-US" altLang="zh-CN" sz="3200" b="1" dirty="0">
              <a:solidFill>
                <a:srgbClr val="003399"/>
              </a:solidFill>
              <a:latin typeface="Arial" pitchFamily="34" charset="0"/>
              <a:ea typeface="宋体" pitchFamily="2" charset="-122"/>
            </a:endParaRPr>
          </a:p>
          <a:p>
            <a:pPr marL="457200" indent="-457200" eaLnBrk="1" hangingPunct="1">
              <a:lnSpc>
                <a:spcPct val="90000"/>
              </a:lnSpc>
              <a:spcBef>
                <a:spcPct val="20000"/>
              </a:spcBef>
            </a:pPr>
            <a:endParaRPr lang="en-US" sz="2000" b="1" dirty="0">
              <a:latin typeface="Arial" pitchFamily="34" charset="0"/>
              <a:ea typeface="Arial Unicode MS" pitchFamily="34" charset="-128"/>
              <a:cs typeface="Arial Unicode MS" pitchFamily="34" charset="-128"/>
            </a:endParaRPr>
          </a:p>
        </p:txBody>
      </p:sp>
      <p:pic>
        <p:nvPicPr>
          <p:cNvPr id="14" name="Picture 2"/>
          <p:cNvPicPr>
            <a:picLocks noChangeAspect="1" noChangeArrowheads="1"/>
          </p:cNvPicPr>
          <p:nvPr/>
        </p:nvPicPr>
        <p:blipFill>
          <a:blip r:embed="rId3" cstate="print"/>
          <a:srcRect/>
          <a:stretch>
            <a:fillRect/>
          </a:stretch>
        </p:blipFill>
        <p:spPr bwMode="auto">
          <a:xfrm>
            <a:off x="0" y="0"/>
            <a:ext cx="1331640" cy="1340768"/>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0" y="0"/>
            <a:ext cx="1340541" cy="1268760"/>
          </a:xfrm>
          <a:prstGeom prst="rect">
            <a:avLst/>
          </a:prstGeom>
          <a:noFill/>
          <a:ln w="9525">
            <a:noFill/>
            <a:miter lim="800000"/>
            <a:headEnd/>
            <a:tailEnd/>
          </a:ln>
        </p:spPr>
      </p:pic>
      <p:sp>
        <p:nvSpPr>
          <p:cNvPr id="3" name="TextBox 2"/>
          <p:cNvSpPr txBox="1"/>
          <p:nvPr/>
        </p:nvSpPr>
        <p:spPr>
          <a:xfrm>
            <a:off x="4426477" y="5385490"/>
            <a:ext cx="4632326" cy="1283428"/>
          </a:xfrm>
          <a:prstGeom prst="rect">
            <a:avLst/>
          </a:prstGeom>
          <a:solidFill>
            <a:schemeClr val="bg1"/>
          </a:solidFill>
        </p:spPr>
        <p:txBody>
          <a:bodyPr wrap="square" rtlCol="0">
            <a:spAutoFit/>
          </a:bodyPr>
          <a:lstStyle/>
          <a:p>
            <a:pPr marL="457200" indent="-457200" eaLnBrk="1" hangingPunct="1">
              <a:lnSpc>
                <a:spcPct val="90000"/>
              </a:lnSpc>
              <a:spcBef>
                <a:spcPct val="20000"/>
              </a:spcBef>
            </a:pPr>
            <a:r>
              <a:rPr lang="en-US" altLang="zh-CN" sz="2000" b="1" dirty="0" smtClean="0">
                <a:latin typeface="Arial" pitchFamily="34" charset="0"/>
                <a:ea typeface="宋体" pitchFamily="2" charset="-122"/>
              </a:rPr>
              <a:t>Latin </a:t>
            </a:r>
            <a:r>
              <a:rPr lang="en-US" altLang="zh-CN" sz="2000" b="1" dirty="0">
                <a:latin typeface="Arial" pitchFamily="34" charset="0"/>
                <a:ea typeface="宋体" pitchFamily="2" charset="-122"/>
              </a:rPr>
              <a:t>American cities </a:t>
            </a:r>
            <a:endParaRPr lang="en-US" altLang="zh-CN" sz="2000" b="1" dirty="0" smtClean="0">
              <a:latin typeface="Arial" pitchFamily="34" charset="0"/>
              <a:ea typeface="宋体" pitchFamily="2" charset="-122"/>
            </a:endParaRPr>
          </a:p>
          <a:p>
            <a:pPr marL="457200" indent="-457200" eaLnBrk="1" hangingPunct="1">
              <a:lnSpc>
                <a:spcPct val="90000"/>
              </a:lnSpc>
              <a:spcBef>
                <a:spcPct val="20000"/>
              </a:spcBef>
            </a:pPr>
            <a:r>
              <a:rPr lang="en-US" altLang="zh-CN" dirty="0" smtClean="0">
                <a:latin typeface="Arial" pitchFamily="34" charset="0"/>
                <a:ea typeface="宋体" pitchFamily="2" charset="-122"/>
              </a:rPr>
              <a:t>Signature of MOU between Chilean </a:t>
            </a:r>
          </a:p>
          <a:p>
            <a:pPr marL="457200" indent="-457200" eaLnBrk="1" hangingPunct="1">
              <a:lnSpc>
                <a:spcPct val="90000"/>
              </a:lnSpc>
              <a:spcBef>
                <a:spcPct val="20000"/>
              </a:spcBef>
            </a:pPr>
            <a:r>
              <a:rPr lang="en-US" altLang="zh-CN" dirty="0" smtClean="0">
                <a:latin typeface="Arial" pitchFamily="34" charset="0"/>
                <a:ea typeface="宋体" pitchFamily="2" charset="-122"/>
              </a:rPr>
              <a:t>Meteorological </a:t>
            </a:r>
            <a:r>
              <a:rPr lang="en-US" altLang="zh-CN" dirty="0">
                <a:latin typeface="Arial" pitchFamily="34" charset="0"/>
                <a:ea typeface="宋体" pitchFamily="2" charset="-122"/>
              </a:rPr>
              <a:t>Office and </a:t>
            </a:r>
            <a:r>
              <a:rPr lang="en-US" altLang="zh-CN" dirty="0" smtClean="0">
                <a:latin typeface="Arial" pitchFamily="34" charset="0"/>
                <a:ea typeface="宋体" pitchFamily="2" charset="-122"/>
              </a:rPr>
              <a:t>UNAB to </a:t>
            </a:r>
            <a:r>
              <a:rPr lang="en-US" altLang="zh-CN" dirty="0">
                <a:latin typeface="Arial" pitchFamily="34" charset="0"/>
                <a:ea typeface="宋体" pitchFamily="2" charset="-122"/>
              </a:rPr>
              <a:t>transfer </a:t>
            </a:r>
            <a:endParaRPr lang="en-US" altLang="zh-CN" dirty="0" smtClean="0">
              <a:latin typeface="Arial" pitchFamily="34" charset="0"/>
              <a:ea typeface="宋体" pitchFamily="2" charset="-122"/>
            </a:endParaRPr>
          </a:p>
          <a:p>
            <a:pPr marL="457200" indent="-457200" eaLnBrk="1" hangingPunct="1">
              <a:lnSpc>
                <a:spcPct val="90000"/>
              </a:lnSpc>
              <a:spcBef>
                <a:spcPct val="20000"/>
              </a:spcBef>
            </a:pPr>
            <a:r>
              <a:rPr lang="en-US" altLang="zh-CN" dirty="0" smtClean="0">
                <a:latin typeface="Arial" pitchFamily="34" charset="0"/>
                <a:ea typeface="宋体" pitchFamily="2" charset="-122"/>
              </a:rPr>
              <a:t>AQ forecasting model </a:t>
            </a:r>
            <a:r>
              <a:rPr lang="en-US" altLang="zh-CN" dirty="0">
                <a:latin typeface="Arial" pitchFamily="34" charset="0"/>
                <a:ea typeface="宋体" pitchFamily="2" charset="-122"/>
              </a:rPr>
              <a:t>to the Met Office. </a:t>
            </a:r>
          </a:p>
        </p:txBody>
      </p:sp>
      <p:pic>
        <p:nvPicPr>
          <p:cNvPr id="4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992" y="1384104"/>
            <a:ext cx="3898496" cy="38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descr="图片2"/>
          <p:cNvPicPr>
            <a:picLocks noChangeAspect="1" noChangeArrowheads="1"/>
          </p:cNvPicPr>
          <p:nvPr/>
        </p:nvPicPr>
        <p:blipFill>
          <a:blip r:embed="rId5" cstate="print"/>
          <a:srcRect/>
          <a:stretch>
            <a:fillRect/>
          </a:stretch>
        </p:blipFill>
        <p:spPr bwMode="auto">
          <a:xfrm>
            <a:off x="7092280" y="72222"/>
            <a:ext cx="1895450" cy="1196323"/>
          </a:xfrm>
          <a:prstGeom prst="rect">
            <a:avLst/>
          </a:prstGeom>
          <a:noFill/>
        </p:spPr>
      </p:pic>
      <p:sp>
        <p:nvSpPr>
          <p:cNvPr id="4" name="TextBox 3"/>
          <p:cNvSpPr txBox="1"/>
          <p:nvPr/>
        </p:nvSpPr>
        <p:spPr>
          <a:xfrm>
            <a:off x="5029200" y="3835080"/>
            <a:ext cx="2580605" cy="1200329"/>
          </a:xfrm>
          <a:prstGeom prst="rect">
            <a:avLst/>
          </a:prstGeom>
          <a:noFill/>
        </p:spPr>
        <p:txBody>
          <a:bodyPr wrap="square" rtlCol="0">
            <a:spAutoFit/>
          </a:bodyPr>
          <a:lstStyle/>
          <a:p>
            <a:r>
              <a:rPr lang="en-CA" sz="2000" b="1" dirty="0" smtClean="0"/>
              <a:t>Shanghai Expo: </a:t>
            </a:r>
            <a:r>
              <a:rPr lang="en-CA" sz="2000" dirty="0" smtClean="0"/>
              <a:t>multi-hazards forecast system</a:t>
            </a:r>
          </a:p>
          <a:p>
            <a:r>
              <a:rPr lang="en-US" sz="1200" b="1" i="1" dirty="0" smtClean="0">
                <a:latin typeface="Arial" pitchFamily="34" charset="0"/>
              </a:rPr>
              <a:t>(Lead </a:t>
            </a:r>
            <a:r>
              <a:rPr lang="en-US" sz="1200" b="1" i="1" dirty="0">
                <a:latin typeface="Arial" pitchFamily="34" charset="0"/>
              </a:rPr>
              <a:t>by Tang Xu, </a:t>
            </a:r>
            <a:r>
              <a:rPr lang="en-US" sz="1200" b="1" i="1" dirty="0" smtClean="0">
                <a:latin typeface="Arial" pitchFamily="34" charset="0"/>
              </a:rPr>
              <a:t>SMB</a:t>
            </a:r>
            <a:r>
              <a:rPr lang="en-US" sz="1200" dirty="0" smtClean="0"/>
              <a:t>)</a:t>
            </a:r>
            <a:endParaRPr lang="en-US" sz="1200" b="1" i="1" dirty="0">
              <a:latin typeface="Arial" pitchFamily="34" charset="0"/>
            </a:endParaRPr>
          </a:p>
        </p:txBody>
      </p:sp>
      <p:grpSp>
        <p:nvGrpSpPr>
          <p:cNvPr id="5" name="Group 4"/>
          <p:cNvGrpSpPr/>
          <p:nvPr/>
        </p:nvGrpSpPr>
        <p:grpSpPr>
          <a:xfrm>
            <a:off x="196168" y="5072982"/>
            <a:ext cx="4168080" cy="1647858"/>
            <a:chOff x="174685" y="4628660"/>
            <a:chExt cx="4168080" cy="1647858"/>
          </a:xfrm>
        </p:grpSpPr>
        <p:graphicFrame>
          <p:nvGraphicFramePr>
            <p:cNvPr id="99333" name="Object 5"/>
            <p:cNvGraphicFramePr>
              <a:graphicFrameLocks noChangeAspect="1"/>
            </p:cNvGraphicFramePr>
            <p:nvPr>
              <p:extLst>
                <p:ext uri="{D42A27DB-BD31-4B8C-83A1-F6EECF244321}">
                  <p14:modId xmlns:p14="http://schemas.microsoft.com/office/powerpoint/2010/main" val="93874490"/>
                </p:ext>
              </p:extLst>
            </p:nvPr>
          </p:nvGraphicFramePr>
          <p:xfrm>
            <a:off x="174685" y="4941168"/>
            <a:ext cx="4168080" cy="1335350"/>
          </p:xfrm>
          <a:graphic>
            <a:graphicData uri="http://schemas.openxmlformats.org/presentationml/2006/ole">
              <mc:AlternateContent xmlns:mc="http://schemas.openxmlformats.org/markup-compatibility/2006">
                <mc:Choice xmlns:v="urn:schemas-microsoft-com:vml" Requires="v">
                  <p:oleObj spid="_x0000_s2093" name="Bitmap Image" r:id="rId6" imgW="8485714" imgH="1857143" progId="Paint.Picture">
                    <p:embed/>
                  </p:oleObj>
                </mc:Choice>
                <mc:Fallback>
                  <p:oleObj name="Bitmap Image" r:id="rId6" imgW="8485714" imgH="1857143"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85" y="4941168"/>
                          <a:ext cx="4168080" cy="133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4" name="Text Box 6"/>
            <p:cNvSpPr txBox="1">
              <a:spLocks noChangeArrowheads="1"/>
            </p:cNvSpPr>
            <p:nvPr/>
          </p:nvSpPr>
          <p:spPr bwMode="auto">
            <a:xfrm>
              <a:off x="274675" y="4638515"/>
              <a:ext cx="1215690" cy="285794"/>
            </a:xfrm>
            <a:prstGeom prst="rect">
              <a:avLst/>
            </a:prstGeom>
            <a:noFill/>
            <a:ln w="9525">
              <a:noFill/>
              <a:miter lim="800000"/>
              <a:headEnd/>
              <a:tailEnd/>
            </a:ln>
          </p:spPr>
          <p:txBody>
            <a:bodyPr/>
            <a:lstStyle/>
            <a:p>
              <a:pPr algn="ctr"/>
              <a:r>
                <a:rPr lang="en-GB" altLang="zh-CN" sz="1800" dirty="0">
                  <a:latin typeface="Times New Roman" pitchFamily="18" charset="0"/>
                  <a:ea typeface="宋体" pitchFamily="2" charset="-122"/>
                  <a:cs typeface="Times New Roman" pitchFamily="18" charset="0"/>
                </a:rPr>
                <a:t>Sao Paulo, Brazil</a:t>
              </a:r>
            </a:p>
          </p:txBody>
        </p:sp>
        <p:sp>
          <p:nvSpPr>
            <p:cNvPr id="99335" name="Text Box 7"/>
            <p:cNvSpPr txBox="1">
              <a:spLocks noChangeArrowheads="1"/>
            </p:cNvSpPr>
            <p:nvPr/>
          </p:nvSpPr>
          <p:spPr bwMode="auto">
            <a:xfrm>
              <a:off x="1664035" y="4628660"/>
              <a:ext cx="1399840" cy="285794"/>
            </a:xfrm>
            <a:prstGeom prst="rect">
              <a:avLst/>
            </a:prstGeom>
            <a:noFill/>
            <a:ln w="9525">
              <a:noFill/>
              <a:miter lim="800000"/>
              <a:headEnd/>
              <a:tailEnd/>
            </a:ln>
          </p:spPr>
          <p:txBody>
            <a:bodyPr/>
            <a:lstStyle/>
            <a:p>
              <a:pPr algn="ctr"/>
              <a:r>
                <a:rPr lang="en-GB" altLang="zh-CN" sz="1800" dirty="0">
                  <a:latin typeface="Times New Roman" pitchFamily="18" charset="0"/>
                  <a:ea typeface="宋体" pitchFamily="2" charset="-122"/>
                  <a:cs typeface="Times New Roman" pitchFamily="18" charset="0"/>
                </a:rPr>
                <a:t>Mexico City, Mexico</a:t>
              </a:r>
            </a:p>
          </p:txBody>
        </p:sp>
        <p:sp>
          <p:nvSpPr>
            <p:cNvPr id="99339" name="Line 11"/>
            <p:cNvSpPr>
              <a:spLocks noChangeShapeType="1"/>
            </p:cNvSpPr>
            <p:nvPr/>
          </p:nvSpPr>
          <p:spPr bwMode="auto">
            <a:xfrm>
              <a:off x="1905000" y="6096000"/>
              <a:ext cx="304800" cy="0"/>
            </a:xfrm>
            <a:prstGeom prst="line">
              <a:avLst/>
            </a:prstGeom>
            <a:noFill/>
            <a:ln w="9525">
              <a:noFill/>
              <a:round/>
              <a:headEnd/>
              <a:tailEnd type="triangle" w="med" len="med"/>
            </a:ln>
            <a:effectLst/>
          </p:spPr>
          <p:txBody>
            <a:bodyPr/>
            <a:lstStyle/>
            <a:p>
              <a:endParaRPr lang="en-US" dirty="0"/>
            </a:p>
          </p:txBody>
        </p:sp>
        <p:sp>
          <p:nvSpPr>
            <p:cNvPr id="99332" name="Text Box 4"/>
            <p:cNvSpPr txBox="1">
              <a:spLocks noChangeArrowheads="1"/>
            </p:cNvSpPr>
            <p:nvPr/>
          </p:nvSpPr>
          <p:spPr bwMode="auto">
            <a:xfrm>
              <a:off x="3053395" y="4628660"/>
              <a:ext cx="1215690" cy="285794"/>
            </a:xfrm>
            <a:prstGeom prst="rect">
              <a:avLst/>
            </a:prstGeom>
            <a:solidFill>
              <a:srgbClr val="FFFFFF"/>
            </a:solidFill>
            <a:ln w="9525">
              <a:noFill/>
              <a:miter lim="800000"/>
              <a:headEnd/>
              <a:tailEnd/>
            </a:ln>
          </p:spPr>
          <p:txBody>
            <a:bodyPr/>
            <a:lstStyle/>
            <a:p>
              <a:pPr algn="ctr"/>
              <a:r>
                <a:rPr lang="en-GB" altLang="zh-CN" sz="1800" dirty="0">
                  <a:latin typeface="Times New Roman" pitchFamily="18" charset="0"/>
                  <a:ea typeface="宋体" pitchFamily="2" charset="-122"/>
                  <a:cs typeface="Times New Roman" pitchFamily="18" charset="0"/>
                </a:rPr>
                <a:t>Santiago, Chile</a:t>
              </a:r>
            </a:p>
          </p:txBody>
        </p:sp>
      </p:grpSp>
      <p:sp>
        <p:nvSpPr>
          <p:cNvPr id="21" name="Rectangle 2"/>
          <p:cNvSpPr txBox="1">
            <a:spLocks noChangeArrowheads="1"/>
          </p:cNvSpPr>
          <p:nvPr/>
        </p:nvSpPr>
        <p:spPr bwMode="auto">
          <a:xfrm>
            <a:off x="80239" y="1317396"/>
            <a:ext cx="6919409" cy="716696"/>
          </a:xfrm>
          <a:prstGeom prst="rect">
            <a:avLst/>
          </a:prstGeom>
          <a:solidFill>
            <a:schemeClr val="bg1"/>
          </a:solidFill>
          <a:ln w="28575">
            <a:solidFill>
              <a:schemeClr val="bg1"/>
            </a:solid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r>
              <a:rPr lang="en-AU" dirty="0" smtClean="0">
                <a:solidFill>
                  <a:srgbClr val="FF0000"/>
                </a:solidFill>
                <a:latin typeface="Tahoma" pitchFamily="34" charset="0"/>
                <a:cs typeface="Tahoma" pitchFamily="34" charset="0"/>
              </a:rPr>
              <a:t> </a:t>
            </a:r>
            <a:br>
              <a:rPr lang="en-AU" dirty="0" smtClean="0">
                <a:solidFill>
                  <a:srgbClr val="FF0000"/>
                </a:solidFill>
                <a:latin typeface="Tahoma" pitchFamily="34" charset="0"/>
                <a:cs typeface="Tahoma" pitchFamily="34" charset="0"/>
              </a:rPr>
            </a:br>
            <a:r>
              <a:rPr lang="en-AU" dirty="0" smtClean="0">
                <a:solidFill>
                  <a:schemeClr val="tx1"/>
                </a:solidFill>
                <a:latin typeface="Tahoma" pitchFamily="34" charset="0"/>
                <a:cs typeface="Tahoma" pitchFamily="34" charset="0"/>
              </a:rPr>
              <a:t/>
            </a:r>
            <a:br>
              <a:rPr lang="en-AU" dirty="0" smtClean="0">
                <a:solidFill>
                  <a:schemeClr val="tx1"/>
                </a:solidFill>
                <a:latin typeface="Tahoma" pitchFamily="34" charset="0"/>
                <a:cs typeface="Tahoma" pitchFamily="34" charset="0"/>
              </a:rPr>
            </a:br>
            <a:r>
              <a:rPr lang="en-AU" sz="1600" dirty="0" smtClean="0">
                <a:solidFill>
                  <a:schemeClr val="tx1"/>
                </a:solidFill>
                <a:latin typeface="+mn-lt"/>
                <a:cs typeface="Tahoma" pitchFamily="34" charset="0"/>
              </a:rPr>
              <a:t>1</a:t>
            </a:r>
            <a:r>
              <a:rPr lang="en-AU" sz="1600" baseline="30000" dirty="0" smtClean="0">
                <a:solidFill>
                  <a:schemeClr val="tx1"/>
                </a:solidFill>
                <a:latin typeface="+mn-lt"/>
                <a:cs typeface="Tahoma" pitchFamily="34" charset="0"/>
              </a:rPr>
              <a:t>st</a:t>
            </a:r>
            <a:r>
              <a:rPr lang="en-AU" sz="1600" dirty="0" smtClean="0">
                <a:solidFill>
                  <a:schemeClr val="tx1"/>
                </a:solidFill>
                <a:latin typeface="+mn-lt"/>
                <a:cs typeface="Tahoma" pitchFamily="34" charset="0"/>
              </a:rPr>
              <a:t>  AQ Forecasting System in India</a:t>
            </a:r>
            <a:r>
              <a:rPr lang="en-AU" sz="1600" b="0" dirty="0" smtClean="0">
                <a:solidFill>
                  <a:schemeClr val="tx1"/>
                </a:solidFill>
                <a:latin typeface="+mn-lt"/>
                <a:cs typeface="Tahoma" pitchFamily="34" charset="0"/>
              </a:rPr>
              <a:t>:  </a:t>
            </a:r>
            <a:r>
              <a:rPr lang="en-AU" sz="1600" b="0" dirty="0" smtClean="0">
                <a:solidFill>
                  <a:schemeClr val="tx1"/>
                </a:solidFill>
                <a:latin typeface="+mn-lt"/>
                <a:ea typeface="Malgun Gothic" pitchFamily="34" charset="-127"/>
              </a:rPr>
              <a:t>Forecasting Air Quality of tomorrow </a:t>
            </a:r>
            <a:r>
              <a:rPr lang="en-AU" sz="1600" dirty="0" smtClean="0">
                <a:solidFill>
                  <a:schemeClr val="tx1"/>
                </a:solidFill>
                <a:latin typeface="+mn-lt"/>
                <a:ea typeface="Malgun Gothic" pitchFamily="34" charset="-127"/>
              </a:rPr>
              <a:t>SAFAR (G. Beig, IITM)</a:t>
            </a:r>
            <a:r>
              <a:rPr lang="en-US" sz="1800" dirty="0" smtClean="0">
                <a:solidFill>
                  <a:schemeClr val="tx1"/>
                </a:solidFill>
                <a:latin typeface="+mn-lt"/>
                <a:ea typeface="Malgun Gothic" pitchFamily="34" charset="-127"/>
              </a:rPr>
              <a:t/>
            </a:r>
            <a:br>
              <a:rPr lang="en-US" sz="1800" dirty="0" smtClean="0">
                <a:solidFill>
                  <a:schemeClr val="tx1"/>
                </a:solidFill>
                <a:latin typeface="+mn-lt"/>
                <a:ea typeface="Malgun Gothic" pitchFamily="34" charset="-127"/>
              </a:rPr>
            </a:br>
            <a:r>
              <a:rPr lang="en-AU" dirty="0" smtClean="0">
                <a:solidFill>
                  <a:srgbClr val="FF0000"/>
                </a:solidFill>
                <a:latin typeface="Tahoma" pitchFamily="34" charset="0"/>
                <a:cs typeface="Tahoma" pitchFamily="34" charset="0"/>
              </a:rPr>
              <a:t/>
            </a:r>
            <a:br>
              <a:rPr lang="en-AU" dirty="0" smtClean="0">
                <a:solidFill>
                  <a:srgbClr val="FF0000"/>
                </a:solidFill>
                <a:latin typeface="Tahoma" pitchFamily="34" charset="0"/>
                <a:cs typeface="Tahoma" pitchFamily="34" charset="0"/>
              </a:rPr>
            </a:br>
            <a:r>
              <a:rPr lang="en-AU" dirty="0" smtClean="0">
                <a:solidFill>
                  <a:srgbClr val="FF0000"/>
                </a:solidFill>
                <a:latin typeface="Tahoma" pitchFamily="34" charset="0"/>
                <a:cs typeface="Tahoma" pitchFamily="34" charset="0"/>
              </a:rPr>
              <a:t> </a:t>
            </a:r>
            <a:endParaRPr lang="en-IN" sz="2400" dirty="0" smtClean="0">
              <a:solidFill>
                <a:srgbClr val="FF0000"/>
              </a:solidFill>
              <a:latin typeface="Tahoma" pitchFamily="34" charset="0"/>
              <a:cs typeface="Tahoma" pitchFamily="34" charset="0"/>
            </a:endParaRPr>
          </a:p>
        </p:txBody>
      </p:sp>
      <p:pic>
        <p:nvPicPr>
          <p:cNvPr id="22" name="Picture 12" descr="best logo-1"/>
          <p:cNvPicPr>
            <a:picLocks noChangeAspect="1" noChangeArrowheads="1"/>
          </p:cNvPicPr>
          <p:nvPr/>
        </p:nvPicPr>
        <p:blipFill>
          <a:blip r:embed="rId8" cstate="print"/>
          <a:srcRect/>
          <a:stretch>
            <a:fillRect/>
          </a:stretch>
        </p:blipFill>
        <p:spPr bwMode="auto">
          <a:xfrm>
            <a:off x="3366742" y="3395908"/>
            <a:ext cx="903000" cy="838728"/>
          </a:xfrm>
          <a:prstGeom prst="rect">
            <a:avLst/>
          </a:prstGeom>
          <a:noFill/>
          <a:ln w="9525">
            <a:noFill/>
            <a:miter lim="800000"/>
            <a:headEnd/>
            <a:tailEnd/>
          </a:ln>
        </p:spPr>
      </p:pic>
      <p:pic>
        <p:nvPicPr>
          <p:cNvPr id="25" name="Picture 81" descr="LOGO-SAFAR-FINAL MOST (10-4-12)"/>
          <p:cNvPicPr>
            <a:picLocks noChangeAspect="1" noChangeArrowheads="1"/>
          </p:cNvPicPr>
          <p:nvPr/>
        </p:nvPicPr>
        <p:blipFill>
          <a:blip r:embed="rId9" cstate="print"/>
          <a:srcRect l="12631" t="11143" r="15848" b="18886"/>
          <a:stretch>
            <a:fillRect/>
          </a:stretch>
        </p:blipFill>
        <p:spPr bwMode="auto">
          <a:xfrm>
            <a:off x="3366742" y="2235000"/>
            <a:ext cx="819150" cy="838200"/>
          </a:xfrm>
          <a:prstGeom prst="rect">
            <a:avLst/>
          </a:prstGeom>
          <a:noFill/>
          <a:ln w="9525">
            <a:noFill/>
            <a:miter lim="800000"/>
            <a:headEnd/>
            <a:tailEnd/>
          </a:ln>
        </p:spPr>
      </p:pic>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72" y="2001114"/>
            <a:ext cx="4039855" cy="308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0340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27384"/>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64547" name="Rectangle 3"/>
          <p:cNvSpPr>
            <a:spLocks noGrp="1" noChangeArrowheads="1"/>
          </p:cNvSpPr>
          <p:nvPr>
            <p:ph type="body" idx="1"/>
          </p:nvPr>
        </p:nvSpPr>
        <p:spPr>
          <a:xfrm>
            <a:off x="355362" y="1412776"/>
            <a:ext cx="8712968" cy="5112568"/>
          </a:xfrm>
        </p:spPr>
        <p:txBody>
          <a:bodyPr/>
          <a:lstStyle/>
          <a:p>
            <a:r>
              <a:rPr lang="en-GB" sz="2200" dirty="0" smtClean="0">
                <a:latin typeface="Arial" pitchFamily="34" charset="0"/>
                <a:cs typeface="Arial" pitchFamily="34" charset="0"/>
              </a:rPr>
              <a:t>WMO Commission for Atmospheric Sciences (CAS16) - 2013: </a:t>
            </a:r>
            <a:r>
              <a:rPr lang="en-US" sz="2000" dirty="0" smtClean="0"/>
              <a:t>inclusion of </a:t>
            </a:r>
            <a:r>
              <a:rPr lang="en-US" sz="2000" dirty="0"/>
              <a:t>“</a:t>
            </a:r>
            <a:r>
              <a:rPr lang="en-US" sz="2000" b="1" dirty="0"/>
              <a:t>Urbanization: </a:t>
            </a:r>
            <a:r>
              <a:rPr lang="en-US" sz="2000" b="1" dirty="0" smtClean="0"/>
              <a:t>research and </a:t>
            </a:r>
            <a:r>
              <a:rPr lang="en-US" sz="2000" b="1" dirty="0"/>
              <a:t>services </a:t>
            </a:r>
            <a:r>
              <a:rPr lang="en-US" sz="2000" dirty="0"/>
              <a:t>for megacities and large urban complexes” </a:t>
            </a:r>
            <a:r>
              <a:rPr lang="en-US" sz="2000" b="1" dirty="0"/>
              <a:t>among the six emerging challenges </a:t>
            </a:r>
            <a:r>
              <a:rPr lang="en-US" sz="2000" b="1" dirty="0" smtClean="0"/>
              <a:t>and opportunities </a:t>
            </a:r>
            <a:r>
              <a:rPr lang="en-US" sz="2000" b="1" dirty="0"/>
              <a:t>for the decades to </a:t>
            </a:r>
            <a:r>
              <a:rPr lang="en-US" sz="2000" b="1" dirty="0" smtClean="0"/>
              <a:t>come</a:t>
            </a:r>
            <a:r>
              <a:rPr lang="en-US" sz="2000" dirty="0" smtClean="0"/>
              <a:t>.</a:t>
            </a:r>
            <a:endParaRPr lang="en-GB" sz="2200" dirty="0" smtClean="0">
              <a:latin typeface="Arial" pitchFamily="34" charset="0"/>
              <a:cs typeface="Arial" pitchFamily="34" charset="0"/>
            </a:endParaRPr>
          </a:p>
          <a:p>
            <a:pPr>
              <a:lnSpc>
                <a:spcPct val="90000"/>
              </a:lnSpc>
              <a:buClr>
                <a:srgbClr val="003399"/>
              </a:buClr>
            </a:pPr>
            <a:endParaRPr lang="en-GB" sz="1200" dirty="0">
              <a:latin typeface="Arial" pitchFamily="34" charset="0"/>
              <a:cs typeface="Arial" pitchFamily="34" charset="0"/>
            </a:endParaRPr>
          </a:p>
          <a:p>
            <a:pPr>
              <a:lnSpc>
                <a:spcPct val="90000"/>
              </a:lnSpc>
            </a:pPr>
            <a:r>
              <a:rPr lang="en-GB" sz="2000" dirty="0" smtClean="0">
                <a:latin typeface="Arial" pitchFamily="34" charset="0"/>
                <a:cs typeface="Arial" pitchFamily="34" charset="0"/>
              </a:rPr>
              <a:t>WMO 17 Congress (May 2015): </a:t>
            </a:r>
            <a:endParaRPr lang="en-GB" sz="2000" dirty="0">
              <a:latin typeface="Arial" pitchFamily="34" charset="0"/>
              <a:cs typeface="Arial" pitchFamily="34" charset="0"/>
            </a:endParaRPr>
          </a:p>
          <a:p>
            <a:pPr lvl="1">
              <a:lnSpc>
                <a:spcPct val="90000"/>
              </a:lnSpc>
            </a:pPr>
            <a:r>
              <a:rPr lang="en-US" sz="1800" dirty="0" smtClean="0">
                <a:latin typeface="+mj-lt"/>
              </a:rPr>
              <a:t>Congress </a:t>
            </a:r>
            <a:r>
              <a:rPr lang="en-US" sz="1800" dirty="0">
                <a:latin typeface="+mj-lt"/>
              </a:rPr>
              <a:t>stressed that </a:t>
            </a:r>
            <a:r>
              <a:rPr lang="en-US" sz="1800" b="1" dirty="0">
                <a:latin typeface="+mj-lt"/>
              </a:rPr>
              <a:t>WMO and its Members </a:t>
            </a:r>
            <a:r>
              <a:rPr lang="en-US" sz="1800" b="1" dirty="0" smtClean="0">
                <a:latin typeface="+mj-lt"/>
              </a:rPr>
              <a:t>can make </a:t>
            </a:r>
            <a:r>
              <a:rPr lang="en-US" sz="1800" b="1" dirty="0">
                <a:latin typeface="+mj-lt"/>
              </a:rPr>
              <a:t>a tangible positive impact on the urban environment by providing forecasts and </a:t>
            </a:r>
            <a:r>
              <a:rPr lang="en-US" sz="1800" b="1" dirty="0" smtClean="0">
                <a:latin typeface="+mj-lt"/>
              </a:rPr>
              <a:t>integrated services </a:t>
            </a:r>
            <a:r>
              <a:rPr lang="en-US" sz="1800" dirty="0">
                <a:latin typeface="+mj-lt"/>
              </a:rPr>
              <a:t>that are targeted to the wide-ranging needs of urban authorities and </a:t>
            </a:r>
            <a:r>
              <a:rPr lang="en-US" sz="1800" dirty="0" smtClean="0">
                <a:latin typeface="+mj-lt"/>
              </a:rPr>
              <a:t>population</a:t>
            </a:r>
          </a:p>
          <a:p>
            <a:pPr lvl="1">
              <a:lnSpc>
                <a:spcPct val="90000"/>
              </a:lnSpc>
            </a:pPr>
            <a:r>
              <a:rPr lang="en-US" sz="1800" dirty="0"/>
              <a:t>Emphasized </a:t>
            </a:r>
            <a:r>
              <a:rPr lang="en-US" sz="1800" b="1" dirty="0"/>
              <a:t>that integrated urban services will be relevant for urban resilience and sustainable </a:t>
            </a:r>
            <a:r>
              <a:rPr lang="en-US" sz="1800" b="1" dirty="0" smtClean="0"/>
              <a:t>development</a:t>
            </a:r>
            <a:r>
              <a:rPr lang="en-US" sz="1800" dirty="0" smtClean="0"/>
              <a:t>…</a:t>
            </a:r>
            <a:endParaRPr lang="en-US" sz="1800" dirty="0"/>
          </a:p>
          <a:p>
            <a:pPr lvl="1">
              <a:lnSpc>
                <a:spcPct val="90000"/>
              </a:lnSpc>
            </a:pPr>
            <a:endParaRPr lang="en-GB" sz="2000" dirty="0">
              <a:latin typeface="+mj-lt"/>
            </a:endParaRPr>
          </a:p>
        </p:txBody>
      </p:sp>
      <p:pic>
        <p:nvPicPr>
          <p:cNvPr id="7" name="Picture 2"/>
          <p:cNvPicPr>
            <a:picLocks noChangeAspect="1" noChangeArrowheads="1"/>
          </p:cNvPicPr>
          <p:nvPr/>
        </p:nvPicPr>
        <p:blipFill>
          <a:blip r:embed="rId3" cstate="print"/>
          <a:srcRect/>
          <a:stretch>
            <a:fillRect/>
          </a:stretch>
        </p:blipFill>
        <p:spPr bwMode="auto">
          <a:xfrm>
            <a:off x="-1" y="0"/>
            <a:ext cx="1340541" cy="141277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0" y="0"/>
            <a:ext cx="1340541" cy="1268760"/>
          </a:xfrm>
          <a:prstGeom prst="rect">
            <a:avLst/>
          </a:prstGeom>
          <a:noFill/>
          <a:ln w="9525">
            <a:noFill/>
            <a:miter lim="800000"/>
            <a:headEnd/>
            <a:tailEnd/>
          </a:ln>
        </p:spPr>
      </p:pic>
      <p:sp>
        <p:nvSpPr>
          <p:cNvPr id="10" name="Rectangle 2"/>
          <p:cNvSpPr txBox="1">
            <a:spLocks noChangeArrowheads="1"/>
          </p:cNvSpPr>
          <p:nvPr/>
        </p:nvSpPr>
        <p:spPr bwMode="auto">
          <a:xfrm>
            <a:off x="1907704" y="116632"/>
            <a:ext cx="698477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r>
              <a:rPr lang="en-GB" sz="2800" kern="0" smtClean="0">
                <a:solidFill>
                  <a:srgbClr val="003399"/>
                </a:solidFill>
                <a:latin typeface="Arial" pitchFamily="34" charset="0"/>
                <a:cs typeface="Arial" pitchFamily="34" charset="0"/>
              </a:rPr>
              <a:t>A ‘NEW’ ORIENTATION FOR GURME</a:t>
            </a:r>
            <a:endParaRPr lang="en-GB" sz="2800" kern="0" dirty="0">
              <a:solidFill>
                <a:srgbClr val="003399"/>
              </a:solidFill>
              <a:latin typeface="Arial" pitchFamily="34" charset="0"/>
              <a:cs typeface="Arial" pitchFamily="34" charset="0"/>
            </a:endParaRPr>
          </a:p>
        </p:txBody>
      </p:sp>
      <p:sp>
        <p:nvSpPr>
          <p:cNvPr id="3" name="Rectangle 2"/>
          <p:cNvSpPr/>
          <p:nvPr/>
        </p:nvSpPr>
        <p:spPr>
          <a:xfrm>
            <a:off x="0" y="4941168"/>
            <a:ext cx="9144000" cy="1754326"/>
          </a:xfrm>
          <a:prstGeom prst="rect">
            <a:avLst/>
          </a:prstGeom>
        </p:spPr>
        <p:txBody>
          <a:bodyPr wrap="square">
            <a:spAutoFit/>
          </a:bodyPr>
          <a:lstStyle/>
          <a:p>
            <a:pPr marL="342900" indent="-342900">
              <a:buFont typeface="Arial" panose="020B0604020202020204" pitchFamily="34" charset="0"/>
              <a:buChar char="•"/>
            </a:pPr>
            <a:r>
              <a:rPr lang="en-CA" sz="2000" b="1" dirty="0">
                <a:solidFill>
                  <a:srgbClr val="0070C0"/>
                </a:solidFill>
                <a:latin typeface="Arial" pitchFamily="34" charset="0"/>
                <a:cs typeface="Arial" pitchFamily="34" charset="0"/>
              </a:rPr>
              <a:t>GURME is shifting its focus from regional AQ forecasting systems to the modelling of the urban atmosphere environment to address related health impacts. </a:t>
            </a:r>
            <a:endParaRPr lang="en-CA" sz="2000" b="1" dirty="0" smtClean="0">
              <a:solidFill>
                <a:srgbClr val="0070C0"/>
              </a:solidFill>
              <a:latin typeface="Arial" pitchFamily="34" charset="0"/>
              <a:cs typeface="Arial" pitchFamily="34" charset="0"/>
            </a:endParaRPr>
          </a:p>
          <a:p>
            <a:pPr marL="800100" lvl="1" indent="-342900">
              <a:buFont typeface="Wingdings" panose="05000000000000000000" pitchFamily="2" charset="2"/>
              <a:buChar char="Ø"/>
            </a:pPr>
            <a:r>
              <a:rPr lang="en-CA" sz="1600" b="1" dirty="0" smtClean="0">
                <a:solidFill>
                  <a:srgbClr val="003399"/>
                </a:solidFill>
                <a:latin typeface="Arial" pitchFamily="34" charset="0"/>
                <a:cs typeface="Arial" pitchFamily="34" charset="0"/>
              </a:rPr>
              <a:t>Given </a:t>
            </a:r>
            <a:r>
              <a:rPr lang="en-CA" sz="1600" b="1" dirty="0">
                <a:solidFill>
                  <a:srgbClr val="003399"/>
                </a:solidFill>
                <a:latin typeface="Arial" pitchFamily="34" charset="0"/>
                <a:cs typeface="Arial" pitchFamily="34" charset="0"/>
              </a:rPr>
              <a:t>the scale of megacities, GURME’s area of focus spans from regional to high-resolution sub-km scales and </a:t>
            </a:r>
            <a:r>
              <a:rPr lang="en-US" sz="1600" b="1" dirty="0">
                <a:solidFill>
                  <a:srgbClr val="003399"/>
                </a:solidFill>
                <a:latin typeface="Arial" pitchFamily="34" charset="0"/>
                <a:cs typeface="Arial" pitchFamily="34" charset="0"/>
              </a:rPr>
              <a:t>how these environments interact with the regional and global scales</a:t>
            </a:r>
            <a:endParaRPr lang="en-GB" sz="1600" b="1" dirty="0">
              <a:solidFill>
                <a:srgbClr val="003399"/>
              </a:solidFill>
              <a:latin typeface="Arial" pitchFamily="34" charset="0"/>
              <a:cs typeface="Arial" pitchFamily="34" charset="0"/>
            </a:endParaRPr>
          </a:p>
        </p:txBody>
      </p:sp>
    </p:spTree>
    <p:extLst>
      <p:ext uri="{BB962C8B-B14F-4D97-AF65-F5344CB8AC3E}">
        <p14:creationId xmlns:p14="http://schemas.microsoft.com/office/powerpoint/2010/main" val="225482820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529"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1547664" y="130022"/>
            <a:ext cx="7596336" cy="1143000"/>
          </a:xfrm>
        </p:spPr>
        <p:txBody>
          <a:bodyPr/>
          <a:lstStyle/>
          <a:p>
            <a:r>
              <a:rPr lang="en-US" sz="3600" b="1" dirty="0" smtClean="0">
                <a:solidFill>
                  <a:srgbClr val="003399"/>
                </a:solidFill>
                <a:latin typeface="Arial" pitchFamily="34" charset="0"/>
                <a:cs typeface="Arial" pitchFamily="34" charset="0"/>
              </a:rPr>
              <a:t>GURME SAG Composition</a:t>
            </a:r>
            <a:endParaRPr lang="en-US" sz="3600" b="1" dirty="0">
              <a:solidFill>
                <a:srgbClr val="003399"/>
              </a:solidFill>
              <a:latin typeface="Arial" pitchFamily="34" charset="0"/>
              <a:cs typeface="Arial" pitchFamily="34" charset="0"/>
            </a:endParaRPr>
          </a:p>
        </p:txBody>
      </p:sp>
      <p:sp>
        <p:nvSpPr>
          <p:cNvPr id="3" name="Content Placeholder 2"/>
          <p:cNvSpPr>
            <a:spLocks noGrp="1"/>
          </p:cNvSpPr>
          <p:nvPr>
            <p:ph idx="1"/>
          </p:nvPr>
        </p:nvSpPr>
        <p:spPr>
          <a:xfrm>
            <a:off x="224044" y="1304792"/>
            <a:ext cx="8740443" cy="5148544"/>
          </a:xfrm>
        </p:spPr>
        <p:txBody>
          <a:bodyPr/>
          <a:lstStyle/>
          <a:p>
            <a:pPr marL="0" indent="0">
              <a:buClr>
                <a:srgbClr val="003399"/>
              </a:buClr>
              <a:buNone/>
            </a:pPr>
            <a:r>
              <a:rPr lang="en-US" b="1" dirty="0" smtClean="0">
                <a:solidFill>
                  <a:srgbClr val="003399"/>
                </a:solidFill>
                <a:latin typeface="Arial" pitchFamily="34" charset="0"/>
                <a:cs typeface="Arial" pitchFamily="34" charset="0"/>
              </a:rPr>
              <a:t>GURME- Science </a:t>
            </a:r>
            <a:r>
              <a:rPr lang="en-US" b="1" dirty="0">
                <a:solidFill>
                  <a:srgbClr val="003399"/>
                </a:solidFill>
                <a:latin typeface="Arial" pitchFamily="34" charset="0"/>
                <a:cs typeface="Arial" pitchFamily="34" charset="0"/>
              </a:rPr>
              <a:t>Advisory Group</a:t>
            </a:r>
            <a:endParaRPr lang="en-US" b="1" dirty="0" smtClean="0">
              <a:latin typeface="Arial" pitchFamily="34" charset="0"/>
              <a:cs typeface="Arial" pitchFamily="34" charset="0"/>
            </a:endParaRPr>
          </a:p>
          <a:p>
            <a:pPr>
              <a:buClr>
                <a:srgbClr val="003399"/>
              </a:buClr>
              <a:buFont typeface="Arial" panose="020B0604020202020204" pitchFamily="34" charset="0"/>
              <a:buChar char="•"/>
            </a:pPr>
            <a:endParaRPr lang="en-US" sz="1000" b="1" dirty="0" smtClean="0">
              <a:latin typeface="Arial" pitchFamily="34" charset="0"/>
              <a:cs typeface="Arial" pitchFamily="34" charset="0"/>
            </a:endParaRPr>
          </a:p>
          <a:p>
            <a:pPr>
              <a:buClr>
                <a:srgbClr val="003399"/>
              </a:buClr>
              <a:buFont typeface="Arial" panose="020B0604020202020204" pitchFamily="34" charset="0"/>
              <a:buChar char="•"/>
            </a:pPr>
            <a:r>
              <a:rPr lang="en-US" sz="1600" b="1" dirty="0" err="1" smtClean="0">
                <a:latin typeface="Arial" pitchFamily="34" charset="0"/>
                <a:cs typeface="Arial" pitchFamily="34" charset="0"/>
              </a:rPr>
              <a:t>Gufran</a:t>
            </a:r>
            <a:r>
              <a:rPr lang="en-US" sz="1600" b="1" dirty="0" smtClean="0">
                <a:latin typeface="Arial" pitchFamily="34" charset="0"/>
                <a:cs typeface="Arial" pitchFamily="34" charset="0"/>
              </a:rPr>
              <a:t> Beig </a:t>
            </a:r>
            <a:r>
              <a:rPr lang="en-US" sz="1600" dirty="0" smtClean="0">
                <a:latin typeface="Arial" pitchFamily="34" charset="0"/>
                <a:cs typeface="Arial" pitchFamily="34" charset="0"/>
              </a:rPr>
              <a:t>- Indian Institute of Tropical Meteorology, India</a:t>
            </a:r>
          </a:p>
          <a:p>
            <a:pPr>
              <a:buClr>
                <a:srgbClr val="003399"/>
              </a:buClr>
              <a:buFont typeface="Arial" panose="020B0604020202020204" pitchFamily="34" charset="0"/>
              <a:buChar char="•"/>
            </a:pPr>
            <a:r>
              <a:rPr lang="en-CA" sz="1600" b="1" dirty="0">
                <a:latin typeface="Arial" pitchFamily="34" charset="0"/>
                <a:cs typeface="Arial" pitchFamily="34" charset="0"/>
              </a:rPr>
              <a:t>Veronique </a:t>
            </a:r>
            <a:r>
              <a:rPr lang="en-CA" sz="1600" b="1" dirty="0" err="1">
                <a:latin typeface="Arial" pitchFamily="34" charset="0"/>
                <a:cs typeface="Arial" pitchFamily="34" charset="0"/>
              </a:rPr>
              <a:t>Bouchet</a:t>
            </a:r>
            <a:r>
              <a:rPr lang="en-CA" sz="1600" b="1" dirty="0">
                <a:latin typeface="Arial" pitchFamily="34" charset="0"/>
                <a:cs typeface="Arial" pitchFamily="34" charset="0"/>
              </a:rPr>
              <a:t> (Chair) </a:t>
            </a:r>
            <a:r>
              <a:rPr lang="en-CA" sz="1600" dirty="0">
                <a:latin typeface="Arial" pitchFamily="34" charset="0"/>
                <a:cs typeface="Arial" pitchFamily="34" charset="0"/>
              </a:rPr>
              <a:t>– Environment </a:t>
            </a:r>
            <a:r>
              <a:rPr lang="en-CA" sz="1600" dirty="0" smtClean="0">
                <a:latin typeface="Arial" pitchFamily="34" charset="0"/>
                <a:cs typeface="Arial" pitchFamily="34" charset="0"/>
              </a:rPr>
              <a:t>and Climate Change Canada, Montreal</a:t>
            </a:r>
            <a:endParaRPr lang="en-US" sz="1600" dirty="0" smtClean="0">
              <a:latin typeface="Arial" pitchFamily="34" charset="0"/>
              <a:cs typeface="Arial" pitchFamily="34" charset="0"/>
            </a:endParaRPr>
          </a:p>
          <a:p>
            <a:pPr>
              <a:buClr>
                <a:srgbClr val="003399"/>
              </a:buClr>
              <a:buFont typeface="Arial" panose="020B0604020202020204" pitchFamily="34" charset="0"/>
              <a:buChar char="•"/>
            </a:pPr>
            <a:r>
              <a:rPr lang="en-US" sz="1600" b="1" dirty="0">
                <a:latin typeface="Arial" pitchFamily="34" charset="0"/>
                <a:cs typeface="Arial" pitchFamily="34" charset="0"/>
              </a:rPr>
              <a:t>Sue </a:t>
            </a:r>
            <a:r>
              <a:rPr lang="en-US" sz="1600" b="1" dirty="0" err="1">
                <a:latin typeface="Arial" pitchFamily="34" charset="0"/>
                <a:cs typeface="Arial" pitchFamily="34" charset="0"/>
              </a:rPr>
              <a:t>Grimmond</a:t>
            </a:r>
            <a:r>
              <a:rPr lang="en-US" sz="1600" b="1" dirty="0">
                <a:latin typeface="Arial" pitchFamily="34" charset="0"/>
                <a:cs typeface="Arial" pitchFamily="34" charset="0"/>
              </a:rPr>
              <a:t> </a:t>
            </a:r>
            <a:r>
              <a:rPr lang="en-US" sz="1600" dirty="0">
                <a:latin typeface="Arial" pitchFamily="34" charset="0"/>
                <a:cs typeface="Arial" pitchFamily="34" charset="0"/>
              </a:rPr>
              <a:t>– Department of Meteorology, University of </a:t>
            </a:r>
            <a:r>
              <a:rPr lang="en-US" sz="1600" dirty="0" smtClean="0">
                <a:latin typeface="Arial" pitchFamily="34" charset="0"/>
                <a:cs typeface="Arial" pitchFamily="34" charset="0"/>
              </a:rPr>
              <a:t>Reading, UK</a:t>
            </a:r>
            <a:endParaRPr lang="en-US" sz="1600" dirty="0">
              <a:latin typeface="Arial" pitchFamily="34" charset="0"/>
              <a:cs typeface="Arial" pitchFamily="34" charset="0"/>
            </a:endParaRPr>
          </a:p>
          <a:p>
            <a:pPr>
              <a:buClr>
                <a:srgbClr val="003399"/>
              </a:buClr>
              <a:buFont typeface="Arial" panose="020B0604020202020204" pitchFamily="34" charset="0"/>
              <a:buChar char="•"/>
            </a:pPr>
            <a:r>
              <a:rPr lang="en-US" sz="1600" b="1" dirty="0" err="1" smtClean="0">
                <a:latin typeface="Arial" pitchFamily="34" charset="0"/>
                <a:cs typeface="Arial" pitchFamily="34" charset="0"/>
              </a:rPr>
              <a:t>Jhoon</a:t>
            </a:r>
            <a:r>
              <a:rPr lang="en-US" sz="1600" b="1" dirty="0" smtClean="0">
                <a:latin typeface="Arial" pitchFamily="34" charset="0"/>
                <a:cs typeface="Arial" pitchFamily="34" charset="0"/>
              </a:rPr>
              <a:t> Kim </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Yonsei</a:t>
            </a:r>
            <a:r>
              <a:rPr lang="en-US" sz="1600" dirty="0" smtClean="0">
                <a:latin typeface="Arial" pitchFamily="34" charset="0"/>
                <a:cs typeface="Arial" pitchFamily="34" charset="0"/>
              </a:rPr>
              <a:t> University, Seoul, Korea</a:t>
            </a:r>
          </a:p>
          <a:p>
            <a:pPr>
              <a:buClr>
                <a:srgbClr val="003399"/>
              </a:buClr>
              <a:buFont typeface="Arial" panose="020B0604020202020204" pitchFamily="34" charset="0"/>
              <a:buChar char="•"/>
            </a:pPr>
            <a:r>
              <a:rPr lang="en-US" sz="1600" b="1" dirty="0" smtClean="0">
                <a:latin typeface="Arial" pitchFamily="34" charset="0"/>
                <a:cs typeface="Arial" pitchFamily="34" charset="0"/>
              </a:rPr>
              <a:t>Louisa Molina </a:t>
            </a:r>
            <a:r>
              <a:rPr lang="en-US" sz="1600" dirty="0" smtClean="0">
                <a:latin typeface="Arial" pitchFamily="34" charset="0"/>
                <a:cs typeface="Arial" pitchFamily="34" charset="0"/>
              </a:rPr>
              <a:t>– Molina Center for Energy and Environment</a:t>
            </a:r>
          </a:p>
          <a:p>
            <a:pPr>
              <a:buClr>
                <a:srgbClr val="003399"/>
              </a:buClr>
              <a:buFont typeface="Arial" panose="020B0604020202020204" pitchFamily="34" charset="0"/>
              <a:buChar char="•"/>
            </a:pPr>
            <a:r>
              <a:rPr lang="en-US" sz="1600" b="1" dirty="0" err="1" smtClean="0">
                <a:latin typeface="Arial" pitchFamily="34" charset="0"/>
                <a:cs typeface="Arial" pitchFamily="34" charset="0"/>
              </a:rPr>
              <a:t>Jianguo</a:t>
            </a:r>
            <a:r>
              <a:rPr lang="en-US" sz="1600" b="1" dirty="0" smtClean="0">
                <a:latin typeface="Arial" pitchFamily="34" charset="0"/>
                <a:cs typeface="Arial" pitchFamily="34" charset="0"/>
              </a:rPr>
              <a:t> Tan </a:t>
            </a:r>
            <a:r>
              <a:rPr lang="en-US" sz="1600" dirty="0" smtClean="0">
                <a:latin typeface="Arial" pitchFamily="34" charset="0"/>
                <a:cs typeface="Arial" pitchFamily="34" charset="0"/>
              </a:rPr>
              <a:t>– Chinese Meteorological Administration, Shanghai, China</a:t>
            </a:r>
          </a:p>
          <a:p>
            <a:pPr>
              <a:buClr>
                <a:srgbClr val="003399"/>
              </a:buClr>
              <a:buFont typeface="Arial" panose="020B0604020202020204" pitchFamily="34" charset="0"/>
              <a:buChar char="•"/>
            </a:pPr>
            <a:r>
              <a:rPr lang="en-CA" sz="1600" b="1" dirty="0" smtClean="0">
                <a:latin typeface="Arial" pitchFamily="34" charset="0"/>
                <a:cs typeface="Arial" pitchFamily="34" charset="0"/>
              </a:rPr>
              <a:t>Pablo Saide </a:t>
            </a:r>
            <a:r>
              <a:rPr lang="en-CA" sz="1600" dirty="0" smtClean="0">
                <a:latin typeface="Arial" pitchFamily="34" charset="0"/>
                <a:cs typeface="Arial" pitchFamily="34" charset="0"/>
              </a:rPr>
              <a:t>– Chile </a:t>
            </a:r>
            <a:r>
              <a:rPr lang="en-CA" sz="1600" dirty="0" err="1" smtClean="0">
                <a:latin typeface="Arial" pitchFamily="34" charset="0"/>
                <a:cs typeface="Arial" pitchFamily="34" charset="0"/>
              </a:rPr>
              <a:t>curently</a:t>
            </a:r>
            <a:r>
              <a:rPr lang="en-CA" sz="1600" dirty="0" smtClean="0">
                <a:latin typeface="Arial" pitchFamily="34" charset="0"/>
                <a:cs typeface="Arial" pitchFamily="34" charset="0"/>
              </a:rPr>
              <a:t> at NCAR, Boulder, USA </a:t>
            </a:r>
          </a:p>
          <a:p>
            <a:pPr>
              <a:buClr>
                <a:srgbClr val="003399"/>
              </a:buClr>
              <a:buFont typeface="Arial" panose="020B0604020202020204" pitchFamily="34" charset="0"/>
              <a:buChar char="•"/>
            </a:pPr>
            <a:r>
              <a:rPr lang="en-CA" sz="1600" b="1" dirty="0" smtClean="0">
                <a:latin typeface="Arial" pitchFamily="34" charset="0"/>
                <a:cs typeface="Arial" pitchFamily="34" charset="0"/>
              </a:rPr>
              <a:t>Paulo </a:t>
            </a:r>
            <a:r>
              <a:rPr lang="en-CA" sz="1600" b="1" dirty="0" err="1" smtClean="0">
                <a:latin typeface="Arial" pitchFamily="34" charset="0"/>
                <a:cs typeface="Arial" pitchFamily="34" charset="0"/>
              </a:rPr>
              <a:t>Saldiva</a:t>
            </a:r>
            <a:r>
              <a:rPr lang="en-CA" sz="1600" b="1" dirty="0" smtClean="0">
                <a:latin typeface="Arial" pitchFamily="34" charset="0"/>
                <a:cs typeface="Arial" pitchFamily="34" charset="0"/>
              </a:rPr>
              <a:t> </a:t>
            </a:r>
            <a:r>
              <a:rPr lang="en-CA" sz="1600" dirty="0" smtClean="0">
                <a:latin typeface="Arial" pitchFamily="34" charset="0"/>
                <a:cs typeface="Arial" pitchFamily="34" charset="0"/>
              </a:rPr>
              <a:t>– </a:t>
            </a:r>
            <a:r>
              <a:rPr lang="en-US" sz="1600" dirty="0" smtClean="0"/>
              <a:t>University of </a:t>
            </a:r>
            <a:r>
              <a:rPr lang="en-US" sz="1600" dirty="0"/>
              <a:t>Sao </a:t>
            </a:r>
            <a:r>
              <a:rPr lang="en-US" sz="1600" dirty="0" smtClean="0"/>
              <a:t>Paulo, Faculty of Medicine, Sao Paulo, Brazil</a:t>
            </a:r>
            <a:endParaRPr lang="en-CA" sz="1600" dirty="0" smtClean="0">
              <a:latin typeface="Arial" pitchFamily="34" charset="0"/>
              <a:cs typeface="Arial" pitchFamily="34" charset="0"/>
            </a:endParaRPr>
          </a:p>
          <a:p>
            <a:pPr>
              <a:buClr>
                <a:srgbClr val="003399"/>
              </a:buClr>
              <a:buFont typeface="Arial" panose="020B0604020202020204" pitchFamily="34" charset="0"/>
              <a:buChar char="•"/>
            </a:pPr>
            <a:r>
              <a:rPr lang="en-US" sz="1600" b="1" dirty="0" err="1" smtClean="0">
                <a:latin typeface="Arial" pitchFamily="34" charset="0"/>
                <a:cs typeface="Arial" pitchFamily="34" charset="0"/>
              </a:rPr>
              <a:t>Heinke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Schuenzen</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 University of Hamburg, Germany </a:t>
            </a:r>
          </a:p>
          <a:p>
            <a:pPr>
              <a:buClr>
                <a:srgbClr val="003399"/>
              </a:buClr>
              <a:buFont typeface="Arial" panose="020B0604020202020204" pitchFamily="34" charset="0"/>
              <a:buChar char="•"/>
            </a:pPr>
            <a:endParaRPr lang="en-US" sz="1000" b="1" dirty="0" smtClean="0">
              <a:latin typeface="Arial" pitchFamily="34" charset="0"/>
              <a:cs typeface="Arial" pitchFamily="34" charset="0"/>
            </a:endParaRPr>
          </a:p>
          <a:p>
            <a:pPr>
              <a:buClr>
                <a:srgbClr val="003399"/>
              </a:buClr>
              <a:buFont typeface="Arial" panose="020B0604020202020204" pitchFamily="34" charset="0"/>
              <a:buChar char="•"/>
            </a:pPr>
            <a:endParaRPr lang="en-CA" sz="1000" dirty="0">
              <a:latin typeface="Arial" pitchFamily="34" charset="0"/>
              <a:cs typeface="Arial" pitchFamily="34" charset="0"/>
            </a:endParaRPr>
          </a:p>
          <a:p>
            <a:pPr>
              <a:buClr>
                <a:srgbClr val="003399"/>
              </a:buClr>
              <a:buFont typeface="Arial" panose="020B0604020202020204" pitchFamily="34" charset="0"/>
              <a:buChar char="•"/>
            </a:pPr>
            <a:endParaRPr lang="en-US" sz="900" dirty="0" smtClean="0">
              <a:latin typeface="Arial" pitchFamily="34" charset="0"/>
              <a:cs typeface="Arial" pitchFamily="34" charset="0"/>
            </a:endParaRPr>
          </a:p>
          <a:p>
            <a:pPr>
              <a:buClr>
                <a:srgbClr val="003399"/>
              </a:buClr>
              <a:buFont typeface="Arial" panose="020B0604020202020204" pitchFamily="34" charset="0"/>
              <a:buChar char="•"/>
            </a:pPr>
            <a:r>
              <a:rPr lang="en-CA" sz="1600" b="1" dirty="0" smtClean="0">
                <a:latin typeface="Arial" pitchFamily="34" charset="0"/>
                <a:cs typeface="Arial" pitchFamily="34" charset="0"/>
              </a:rPr>
              <a:t>Ex-officio</a:t>
            </a:r>
            <a:r>
              <a:rPr lang="en-CA" sz="1600" dirty="0" smtClean="0">
                <a:latin typeface="Arial" pitchFamily="34" charset="0"/>
                <a:cs typeface="Arial" pitchFamily="34" charset="0"/>
              </a:rPr>
              <a:t>: Greg Carmichael, representatives from JWGMNR (WWRP), APP SAG and CBS</a:t>
            </a:r>
          </a:p>
          <a:p>
            <a:pPr>
              <a:buClr>
                <a:srgbClr val="003399"/>
              </a:buClr>
              <a:buFont typeface="Arial" panose="020B0604020202020204" pitchFamily="34" charset="0"/>
              <a:buChar char="•"/>
            </a:pPr>
            <a:endParaRPr lang="en-CA" sz="1600" dirty="0">
              <a:latin typeface="Arial" pitchFamily="34" charset="0"/>
              <a:cs typeface="Arial" pitchFamily="34" charset="0"/>
            </a:endParaRPr>
          </a:p>
          <a:p>
            <a:pPr>
              <a:buClr>
                <a:srgbClr val="003399"/>
              </a:buClr>
              <a:buFont typeface="Arial" panose="020B0604020202020204" pitchFamily="34" charset="0"/>
              <a:buChar char="•"/>
            </a:pPr>
            <a:r>
              <a:rPr lang="en-CA" sz="1600" dirty="0" smtClean="0">
                <a:latin typeface="Arial" pitchFamily="34" charset="0"/>
                <a:cs typeface="Arial" pitchFamily="34" charset="0"/>
              </a:rPr>
              <a:t>Collaboration at chair level between GURME and </a:t>
            </a:r>
            <a:r>
              <a:rPr lang="en-CA" sz="1600" dirty="0" err="1" smtClean="0">
                <a:latin typeface="Arial" pitchFamily="34" charset="0"/>
                <a:cs typeface="Arial" pitchFamily="34" charset="0"/>
              </a:rPr>
              <a:t>HIWeather</a:t>
            </a:r>
            <a:r>
              <a:rPr lang="en-CA" sz="1600" dirty="0" smtClean="0">
                <a:latin typeface="Arial" pitchFamily="34" charset="0"/>
                <a:cs typeface="Arial" pitchFamily="34" charset="0"/>
              </a:rPr>
              <a:t> (WWRP)  </a:t>
            </a:r>
          </a:p>
          <a:p>
            <a:pPr lvl="1">
              <a:buClr>
                <a:srgbClr val="003399"/>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indent="0">
              <a:buClr>
                <a:srgbClr val="003399"/>
              </a:buClr>
              <a:buNone/>
            </a:pPr>
            <a:endParaRPr lang="en-CA" sz="1400" dirty="0" smtClean="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1576" y="44624"/>
            <a:ext cx="1368152" cy="1249182"/>
          </a:xfrm>
          <a:prstGeom prst="rect">
            <a:avLst/>
          </a:prstGeom>
          <a:noFill/>
          <a:ln w="9525">
            <a:noFill/>
            <a:miter lim="800000"/>
            <a:headEnd/>
            <a:tailEnd/>
          </a:ln>
        </p:spPr>
      </p:pic>
    </p:spTree>
    <p:extLst>
      <p:ext uri="{BB962C8B-B14F-4D97-AF65-F5344CB8AC3E}">
        <p14:creationId xmlns:p14="http://schemas.microsoft.com/office/powerpoint/2010/main" val="32284324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Content Placeholder 2"/>
          <p:cNvSpPr txBox="1">
            <a:spLocks/>
          </p:cNvSpPr>
          <p:nvPr/>
        </p:nvSpPr>
        <p:spPr bwMode="auto">
          <a:xfrm>
            <a:off x="395536" y="1435218"/>
            <a:ext cx="8748464" cy="530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charset="0"/>
              <a:buChar char="▪"/>
              <a:defRPr kumimoji="1" sz="2400">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a:lstStyle>
          <a:p>
            <a:pPr lvl="0"/>
            <a:r>
              <a:rPr lang="en-US" sz="1800" dirty="0"/>
              <a:t>A</a:t>
            </a:r>
            <a:r>
              <a:rPr lang="en-CA" sz="1800" dirty="0" err="1"/>
              <a:t>ddress</a:t>
            </a:r>
            <a:r>
              <a:rPr lang="en-CA" sz="1800" dirty="0"/>
              <a:t> the research barriers to advance the predictive capacity at increasing resolutions, and in the urban context in particular: through the coordination of reviews in the current state of science in urban-scale forecasting and associated monitoring, establish activities where gaps exist. </a:t>
            </a:r>
            <a:endParaRPr lang="en-CA" sz="1800" dirty="0" smtClean="0"/>
          </a:p>
          <a:p>
            <a:pPr lvl="0"/>
            <a:endParaRPr lang="en-CA" sz="1800" dirty="0" smtClean="0"/>
          </a:p>
          <a:p>
            <a:r>
              <a:rPr lang="en-CA" sz="1800" dirty="0"/>
              <a:t>Develop activities on those research questions/issues that transcend disciplines and require leveraging a broader community to develop improved forecasting concepts and tools to resolve complex urban environments at increasing scales; facilitate data sharing and establishment of test beds. </a:t>
            </a:r>
            <a:endParaRPr lang="en-CA" sz="1800" dirty="0" smtClean="0"/>
          </a:p>
          <a:p>
            <a:endParaRPr lang="en-CA" sz="1600" dirty="0"/>
          </a:p>
          <a:p>
            <a:endParaRPr lang="en-CA" sz="1600" dirty="0" smtClean="0"/>
          </a:p>
          <a:p>
            <a:pPr marL="3181350" lvl="7" indent="0">
              <a:buNone/>
            </a:pPr>
            <a:r>
              <a:rPr lang="en-CA" sz="1800" b="1" dirty="0" smtClean="0"/>
              <a:t>Release of the PanAm2015 Legacy Database as a test bed for the development of other user efforts worldwide</a:t>
            </a:r>
          </a:p>
          <a:p>
            <a:pPr marL="3181350" lvl="7" indent="0">
              <a:buNone/>
            </a:pPr>
            <a:endParaRPr lang="en-CA" sz="800" dirty="0"/>
          </a:p>
          <a:p>
            <a:pPr marL="3181350" lvl="7" indent="0">
              <a:buNone/>
            </a:pPr>
            <a:r>
              <a:rPr lang="en-CA" sz="1800" b="1" dirty="0" smtClean="0"/>
              <a:t>Establishing a network of urban scale modelling and monitoring initiatives as being discussed here</a:t>
            </a:r>
            <a:endParaRPr lang="en-US" sz="1800" b="1" dirty="0"/>
          </a:p>
          <a:p>
            <a:pPr lvl="0"/>
            <a:endParaRPr lang="en-US" sz="1600" dirty="0"/>
          </a:p>
        </p:txBody>
      </p:sp>
      <p:sp>
        <p:nvSpPr>
          <p:cNvPr id="9" name="Rectangle 2"/>
          <p:cNvSpPr>
            <a:spLocks noGrp="1" noChangeArrowheads="1"/>
          </p:cNvSpPr>
          <p:nvPr>
            <p:ph type="title"/>
          </p:nvPr>
        </p:nvSpPr>
        <p:spPr>
          <a:xfrm>
            <a:off x="1691680" y="116632"/>
            <a:ext cx="7460928" cy="1296144"/>
          </a:xfrm>
        </p:spPr>
        <p:txBody>
          <a:bodyPr/>
          <a:lstStyle/>
          <a:p>
            <a:r>
              <a:rPr lang="en-GB" sz="3200" b="1" dirty="0" smtClean="0">
                <a:solidFill>
                  <a:srgbClr val="003399"/>
                </a:solidFill>
                <a:latin typeface="Arial" pitchFamily="34" charset="0"/>
                <a:cs typeface="Arial" pitchFamily="34" charset="0"/>
              </a:rPr>
              <a:t>Highlights of GURME Objectives</a:t>
            </a:r>
            <a:endParaRPr lang="en-GB" sz="3200" b="1" dirty="0">
              <a:solidFill>
                <a:srgbClr val="003399"/>
              </a:solidFill>
              <a:latin typeface="Arial" pitchFamily="34" charset="0"/>
              <a:cs typeface="Arial"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1" y="0"/>
            <a:ext cx="1340541" cy="1412776"/>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a:stretch>
            <a:fillRect/>
          </a:stretch>
        </p:blipFill>
        <p:spPr bwMode="auto">
          <a:xfrm>
            <a:off x="0" y="0"/>
            <a:ext cx="1340541" cy="1268760"/>
          </a:xfrm>
          <a:prstGeom prst="rect">
            <a:avLst/>
          </a:prstGeom>
          <a:noFill/>
          <a:ln w="9525">
            <a:noFill/>
            <a:miter lim="800000"/>
            <a:headEnd/>
            <a:tailEnd/>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4581128"/>
            <a:ext cx="2059857" cy="1596120"/>
          </a:xfrm>
          <a:prstGeom prst="rect">
            <a:avLst/>
          </a:prstGeom>
        </p:spPr>
      </p:pic>
    </p:spTree>
    <p:extLst>
      <p:ext uri="{BB962C8B-B14F-4D97-AF65-F5344CB8AC3E}">
        <p14:creationId xmlns:p14="http://schemas.microsoft.com/office/powerpoint/2010/main" val="13083936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tretch>
            <a:fillRect/>
          </a:stretch>
        </p:blipFill>
        <p:spPr>
          <a:xfrm>
            <a:off x="0" y="0"/>
            <a:ext cx="9148584" cy="6858000"/>
          </a:xfrm>
          <a:prstGeom prst="rect">
            <a:avLst/>
          </a:prstGeom>
        </p:spPr>
      </p:pic>
      <p:sp>
        <p:nvSpPr>
          <p:cNvPr id="3" name="Content Placeholder 2"/>
          <p:cNvSpPr>
            <a:spLocks noGrp="1"/>
          </p:cNvSpPr>
          <p:nvPr>
            <p:ph idx="1"/>
          </p:nvPr>
        </p:nvSpPr>
        <p:spPr>
          <a:xfrm>
            <a:off x="0" y="1214970"/>
            <a:ext cx="9116184" cy="3294150"/>
          </a:xfrm>
        </p:spPr>
        <p:txBody>
          <a:bodyPr/>
          <a:lstStyle/>
          <a:p>
            <a:pPr>
              <a:buClr>
                <a:srgbClr val="FFC000"/>
              </a:buClr>
              <a:buFont typeface="Arial" panose="020B0604020202020204" pitchFamily="34" charset="0"/>
              <a:buChar char="•"/>
            </a:pPr>
            <a:r>
              <a:rPr lang="en-US" sz="1800" b="1" dirty="0" smtClean="0">
                <a:solidFill>
                  <a:schemeClr val="bg1"/>
                </a:solidFill>
              </a:rPr>
              <a:t>Approach to urban processes representation depends </a:t>
            </a:r>
            <a:r>
              <a:rPr lang="en-US" sz="1800" b="1" dirty="0">
                <a:solidFill>
                  <a:schemeClr val="bg1"/>
                </a:solidFill>
              </a:rPr>
              <a:t>on the primary objective of the modelling, computational resources, and modelling design. </a:t>
            </a:r>
            <a:endParaRPr lang="en-US" sz="1800" b="1" dirty="0" smtClean="0">
              <a:solidFill>
                <a:schemeClr val="bg1"/>
              </a:solidFill>
            </a:endParaRPr>
          </a:p>
          <a:p>
            <a:pPr>
              <a:buClr>
                <a:srgbClr val="FFC000"/>
              </a:buClr>
              <a:buFont typeface="Arial" panose="020B0604020202020204" pitchFamily="34" charset="0"/>
              <a:buChar char="•"/>
            </a:pPr>
            <a:endParaRPr lang="en-US" sz="1000" b="1" dirty="0" smtClean="0">
              <a:solidFill>
                <a:schemeClr val="bg1"/>
              </a:solidFill>
            </a:endParaRPr>
          </a:p>
          <a:p>
            <a:pPr>
              <a:buClr>
                <a:srgbClr val="FFC000"/>
              </a:buClr>
              <a:buFont typeface="Arial" panose="020B0604020202020204" pitchFamily="34" charset="0"/>
              <a:buChar char="•"/>
            </a:pPr>
            <a:r>
              <a:rPr lang="en-US" sz="2000" b="1" dirty="0" smtClean="0">
                <a:solidFill>
                  <a:schemeClr val="bg1"/>
                </a:solidFill>
              </a:rPr>
              <a:t>T</a:t>
            </a:r>
            <a:r>
              <a:rPr lang="en-US" sz="1800" b="1" dirty="0" smtClean="0">
                <a:solidFill>
                  <a:schemeClr val="bg1"/>
                </a:solidFill>
              </a:rPr>
              <a:t>o </a:t>
            </a:r>
            <a:r>
              <a:rPr lang="en-US" sz="1800" b="1" dirty="0">
                <a:solidFill>
                  <a:schemeClr val="bg1"/>
                </a:solidFill>
              </a:rPr>
              <a:t>date </a:t>
            </a:r>
            <a:r>
              <a:rPr lang="en-US" sz="1800" b="1" dirty="0" smtClean="0">
                <a:solidFill>
                  <a:schemeClr val="bg1"/>
                </a:solidFill>
              </a:rPr>
              <a:t>there </a:t>
            </a:r>
            <a:r>
              <a:rPr lang="en-US" sz="1800" b="1" dirty="0">
                <a:solidFill>
                  <a:schemeClr val="bg1"/>
                </a:solidFill>
              </a:rPr>
              <a:t>are ranges of ways to characterize the urban </a:t>
            </a:r>
            <a:r>
              <a:rPr lang="en-US" sz="1800" b="1" dirty="0" smtClean="0">
                <a:solidFill>
                  <a:schemeClr val="bg1"/>
                </a:solidFill>
              </a:rPr>
              <a:t>surface.</a:t>
            </a:r>
          </a:p>
          <a:p>
            <a:pPr lvl="1">
              <a:buClr>
                <a:srgbClr val="FFC000"/>
              </a:buClr>
              <a:buFont typeface="Arial" panose="020B0604020202020204" pitchFamily="34" charset="0"/>
              <a:buChar char="•"/>
            </a:pPr>
            <a:r>
              <a:rPr lang="en-US" sz="1600" b="1" dirty="0" smtClean="0">
                <a:solidFill>
                  <a:schemeClr val="bg1"/>
                </a:solidFill>
              </a:rPr>
              <a:t>Some developed </a:t>
            </a:r>
            <a:r>
              <a:rPr lang="en-US" sz="1600" b="1" dirty="0">
                <a:solidFill>
                  <a:schemeClr val="bg1"/>
                </a:solidFill>
              </a:rPr>
              <a:t>specifically for modelling urban land-atmosphere interactions </a:t>
            </a:r>
            <a:endParaRPr lang="en-US" sz="1600" b="1" dirty="0" smtClean="0">
              <a:solidFill>
                <a:schemeClr val="bg1"/>
              </a:solidFill>
            </a:endParaRPr>
          </a:p>
          <a:p>
            <a:pPr lvl="1">
              <a:buClr>
                <a:srgbClr val="FFC000"/>
              </a:buClr>
              <a:buFont typeface="Arial" panose="020B0604020202020204" pitchFamily="34" charset="0"/>
              <a:buChar char="•"/>
            </a:pPr>
            <a:r>
              <a:rPr lang="en-US" sz="1600" b="1" dirty="0" smtClean="0">
                <a:solidFill>
                  <a:schemeClr val="bg1"/>
                </a:solidFill>
              </a:rPr>
              <a:t>others intended </a:t>
            </a:r>
            <a:r>
              <a:rPr lang="en-US" sz="1600" b="1" dirty="0">
                <a:solidFill>
                  <a:schemeClr val="bg1"/>
                </a:solidFill>
              </a:rPr>
              <a:t>for a variety of different purposes but </a:t>
            </a:r>
            <a:r>
              <a:rPr lang="en-US" sz="1600" b="1" dirty="0" smtClean="0">
                <a:solidFill>
                  <a:schemeClr val="bg1"/>
                </a:solidFill>
              </a:rPr>
              <a:t>now commonly used </a:t>
            </a:r>
            <a:r>
              <a:rPr lang="en-US" sz="1600" b="1" dirty="0">
                <a:solidFill>
                  <a:schemeClr val="bg1"/>
                </a:solidFill>
              </a:rPr>
              <a:t>for atmospheric modelling</a:t>
            </a:r>
            <a:r>
              <a:rPr lang="en-US" sz="1600" b="1" dirty="0" smtClean="0">
                <a:solidFill>
                  <a:schemeClr val="bg1"/>
                </a:solidFill>
              </a:rPr>
              <a:t>.</a:t>
            </a:r>
          </a:p>
          <a:p>
            <a:pPr lvl="1">
              <a:buClr>
                <a:srgbClr val="FFC000"/>
              </a:buClr>
              <a:buFont typeface="Arial" panose="020B0604020202020204" pitchFamily="34" charset="0"/>
              <a:buChar char="•"/>
            </a:pPr>
            <a:r>
              <a:rPr lang="en-CA" sz="1600" b="1" dirty="0" smtClean="0">
                <a:solidFill>
                  <a:schemeClr val="bg1"/>
                </a:solidFill>
              </a:rPr>
              <a:t>Efforts include WUDAPT, NCAR, U. Reading…</a:t>
            </a:r>
            <a:endParaRPr lang="en-US" sz="1600" b="1" dirty="0" smtClean="0">
              <a:solidFill>
                <a:schemeClr val="bg1"/>
              </a:solidFill>
            </a:endParaRPr>
          </a:p>
          <a:p>
            <a:pPr lvl="1">
              <a:buClr>
                <a:srgbClr val="FFC000"/>
              </a:buClr>
              <a:buFont typeface="Arial" panose="020B0604020202020204" pitchFamily="34" charset="0"/>
              <a:buChar char="•"/>
            </a:pPr>
            <a:endParaRPr lang="en-CA" sz="1600" b="1" dirty="0">
              <a:solidFill>
                <a:schemeClr val="bg1"/>
              </a:solidFill>
            </a:endParaRPr>
          </a:p>
          <a:p>
            <a:pPr>
              <a:buClr>
                <a:srgbClr val="FFC000"/>
              </a:buClr>
              <a:buFont typeface="Arial" panose="020B0604020202020204" pitchFamily="34" charset="0"/>
              <a:buChar char="•"/>
            </a:pPr>
            <a:r>
              <a:rPr lang="en-CA" sz="2000" b="1" dirty="0" smtClean="0">
                <a:solidFill>
                  <a:schemeClr val="bg1"/>
                </a:solidFill>
              </a:rPr>
              <a:t>Objective of workshop:</a:t>
            </a:r>
          </a:p>
          <a:p>
            <a:pPr lvl="1">
              <a:buClr>
                <a:srgbClr val="FFC000"/>
              </a:buClr>
              <a:buFont typeface="Arial" panose="020B0604020202020204" pitchFamily="34" charset="0"/>
              <a:buChar char="•"/>
            </a:pPr>
            <a:r>
              <a:rPr lang="en-US" sz="1800" b="1" dirty="0" smtClean="0">
                <a:solidFill>
                  <a:schemeClr val="bg1"/>
                </a:solidFill>
              </a:rPr>
              <a:t>Understand the current ways </a:t>
            </a:r>
            <a:r>
              <a:rPr lang="en-US" sz="1800" b="1" dirty="0">
                <a:solidFill>
                  <a:schemeClr val="bg1"/>
                </a:solidFill>
              </a:rPr>
              <a:t>for </a:t>
            </a:r>
            <a:r>
              <a:rPr lang="en-US" sz="1800" b="1" dirty="0" smtClean="0">
                <a:solidFill>
                  <a:schemeClr val="bg1"/>
                </a:solidFill>
              </a:rPr>
              <a:t>characterizing </a:t>
            </a:r>
            <a:r>
              <a:rPr lang="en-US" sz="1800" b="1" dirty="0">
                <a:solidFill>
                  <a:schemeClr val="bg1"/>
                </a:solidFill>
              </a:rPr>
              <a:t>the urban land surface (</a:t>
            </a:r>
            <a:r>
              <a:rPr lang="en-US" sz="1800" b="1" dirty="0" smtClean="0">
                <a:solidFill>
                  <a:schemeClr val="bg1"/>
                </a:solidFill>
              </a:rPr>
              <a:t>modelling/observations; application/objective, scale)</a:t>
            </a:r>
          </a:p>
          <a:p>
            <a:pPr lvl="1">
              <a:buClr>
                <a:srgbClr val="FFC000"/>
              </a:buClr>
              <a:buFont typeface="Arial" panose="020B0604020202020204" pitchFamily="34" charset="0"/>
              <a:buChar char="•"/>
            </a:pPr>
            <a:r>
              <a:rPr lang="en-US" sz="1800" b="1" dirty="0">
                <a:solidFill>
                  <a:schemeClr val="bg1"/>
                </a:solidFill>
              </a:rPr>
              <a:t>H</a:t>
            </a:r>
            <a:r>
              <a:rPr lang="en-US" sz="1800" b="1" dirty="0" smtClean="0">
                <a:solidFill>
                  <a:schemeClr val="bg1"/>
                </a:solidFill>
              </a:rPr>
              <a:t>ow data </a:t>
            </a:r>
            <a:r>
              <a:rPr lang="en-US" sz="1800" b="1" dirty="0">
                <a:solidFill>
                  <a:schemeClr val="bg1"/>
                </a:solidFill>
              </a:rPr>
              <a:t>are currently obtained and what </a:t>
            </a:r>
            <a:r>
              <a:rPr lang="en-US" sz="1800" b="1" dirty="0" smtClean="0">
                <a:solidFill>
                  <a:schemeClr val="bg1"/>
                </a:solidFill>
              </a:rPr>
              <a:t>limitations they present</a:t>
            </a:r>
          </a:p>
          <a:p>
            <a:pPr lvl="1">
              <a:buClr>
                <a:srgbClr val="FFC000"/>
              </a:buClr>
              <a:buFont typeface="Arial" panose="020B0604020202020204" pitchFamily="34" charset="0"/>
              <a:buChar char="•"/>
            </a:pPr>
            <a:r>
              <a:rPr lang="en-US" sz="1800" b="1" dirty="0" smtClean="0">
                <a:solidFill>
                  <a:schemeClr val="bg1"/>
                </a:solidFill>
              </a:rPr>
              <a:t>Define </a:t>
            </a:r>
            <a:r>
              <a:rPr lang="en-US" sz="1800" b="1" dirty="0">
                <a:solidFill>
                  <a:schemeClr val="bg1"/>
                </a:solidFill>
              </a:rPr>
              <a:t>future efforts needed in order to make </a:t>
            </a:r>
            <a:r>
              <a:rPr lang="en-US" sz="1800" b="1" dirty="0" smtClean="0">
                <a:solidFill>
                  <a:schemeClr val="bg1"/>
                </a:solidFill>
              </a:rPr>
              <a:t>improvements, including with </a:t>
            </a:r>
            <a:r>
              <a:rPr lang="en-US" sz="1800" b="1" dirty="0">
                <a:solidFill>
                  <a:schemeClr val="bg1"/>
                </a:solidFill>
              </a:rPr>
              <a:t>need to have regular and rapid updates to the urban characteristic </a:t>
            </a:r>
            <a:r>
              <a:rPr lang="en-US" sz="1800" b="1" dirty="0" smtClean="0">
                <a:solidFill>
                  <a:schemeClr val="bg1"/>
                </a:solidFill>
              </a:rPr>
              <a:t>data</a:t>
            </a:r>
            <a:endParaRPr lang="en-US" sz="1800" b="1" dirty="0">
              <a:solidFill>
                <a:schemeClr val="bg1"/>
              </a:solidFill>
            </a:endParaRPr>
          </a:p>
        </p:txBody>
      </p:sp>
      <p:sp>
        <p:nvSpPr>
          <p:cNvPr id="4" name="Slide Number Placeholder 3"/>
          <p:cNvSpPr>
            <a:spLocks noGrp="1"/>
          </p:cNvSpPr>
          <p:nvPr>
            <p:ph type="sldNum" sz="quarter" idx="4294967295"/>
          </p:nvPr>
        </p:nvSpPr>
        <p:spPr>
          <a:xfrm>
            <a:off x="6553200" y="6381328"/>
            <a:ext cx="1905000" cy="324272"/>
          </a:xfrm>
          <a:prstGeom prst="rect">
            <a:avLst/>
          </a:prstGeom>
        </p:spPr>
        <p:txBody>
          <a:bodyPr/>
          <a:lstStyle/>
          <a:p>
            <a:fld id="{AC2A4B8B-3E59-4369-82CE-3C757ABCF6BF}" type="slidenum">
              <a:rPr lang="en-US" smtClean="0"/>
              <a:pPr/>
              <a:t>7</a:t>
            </a:fld>
            <a:endParaRPr lang="en-US"/>
          </a:p>
        </p:txBody>
      </p:sp>
      <p:sp>
        <p:nvSpPr>
          <p:cNvPr id="6" name="Title 1"/>
          <p:cNvSpPr>
            <a:spLocks noGrp="1"/>
          </p:cNvSpPr>
          <p:nvPr>
            <p:ph type="title"/>
          </p:nvPr>
        </p:nvSpPr>
        <p:spPr>
          <a:xfrm>
            <a:off x="1691680" y="166328"/>
            <a:ext cx="7200800" cy="936104"/>
          </a:xfrm>
        </p:spPr>
        <p:txBody>
          <a:bodyPr/>
          <a:lstStyle/>
          <a:p>
            <a:r>
              <a:rPr lang="en-CA" sz="3200" dirty="0" smtClean="0">
                <a:solidFill>
                  <a:srgbClr val="FFC000"/>
                </a:solidFill>
              </a:rPr>
              <a:t>Surface characteristics workshop</a:t>
            </a:r>
            <a:endParaRPr lang="en-US" sz="3200" dirty="0">
              <a:solidFill>
                <a:srgbClr val="FFC000"/>
              </a:solidFill>
            </a:endParaRPr>
          </a:p>
        </p:txBody>
      </p:sp>
      <p:pic>
        <p:nvPicPr>
          <p:cNvPr id="7" name="Picture 2"/>
          <p:cNvPicPr>
            <a:picLocks noChangeAspect="1" noChangeArrowheads="1"/>
          </p:cNvPicPr>
          <p:nvPr/>
        </p:nvPicPr>
        <p:blipFill>
          <a:blip r:embed="rId4" cstate="print"/>
          <a:srcRect/>
          <a:stretch>
            <a:fillRect/>
          </a:stretch>
        </p:blipFill>
        <p:spPr bwMode="auto">
          <a:xfrm>
            <a:off x="0" y="0"/>
            <a:ext cx="1188377" cy="1124744"/>
          </a:xfrm>
          <a:prstGeom prst="rect">
            <a:avLst/>
          </a:prstGeom>
          <a:noFill/>
          <a:ln w="9525">
            <a:noFill/>
            <a:miter lim="800000"/>
            <a:headEnd/>
            <a:tailEnd/>
          </a:ln>
        </p:spPr>
      </p:pic>
      <p:sp>
        <p:nvSpPr>
          <p:cNvPr id="10" name="TextBox 9"/>
          <p:cNvSpPr txBox="1"/>
          <p:nvPr/>
        </p:nvSpPr>
        <p:spPr>
          <a:xfrm>
            <a:off x="6012160" y="6170163"/>
            <a:ext cx="3024336" cy="369332"/>
          </a:xfrm>
          <a:prstGeom prst="rect">
            <a:avLst/>
          </a:prstGeom>
          <a:noFill/>
        </p:spPr>
        <p:txBody>
          <a:bodyPr wrap="square" rtlCol="0">
            <a:spAutoFit/>
          </a:bodyPr>
          <a:lstStyle/>
          <a:p>
            <a:r>
              <a:rPr lang="en-CA" dirty="0" smtClean="0">
                <a:solidFill>
                  <a:schemeClr val="bg1"/>
                </a:solidFill>
              </a:rPr>
              <a:t>Picture from boston.com</a:t>
            </a:r>
            <a:endParaRPr lang="en-US" dirty="0">
              <a:solidFill>
                <a:schemeClr val="bg1"/>
              </a:solidFill>
            </a:endParaRPr>
          </a:p>
        </p:txBody>
      </p:sp>
    </p:spTree>
    <p:extLst>
      <p:ext uri="{BB962C8B-B14F-4D97-AF65-F5344CB8AC3E}">
        <p14:creationId xmlns:p14="http://schemas.microsoft.com/office/powerpoint/2010/main" val="20882882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Content Placeholder 2"/>
          <p:cNvSpPr txBox="1">
            <a:spLocks/>
          </p:cNvSpPr>
          <p:nvPr/>
        </p:nvSpPr>
        <p:spPr bwMode="auto">
          <a:xfrm>
            <a:off x="323528" y="1435218"/>
            <a:ext cx="8748464" cy="530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charset="0"/>
              <a:buChar char="▪"/>
              <a:defRPr kumimoji="1" sz="2400">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a:lstStyle>
          <a:p>
            <a:pPr lvl="0"/>
            <a:r>
              <a:rPr lang="en-CA" sz="1800" dirty="0" smtClean="0"/>
              <a:t>Given </a:t>
            </a:r>
            <a:r>
              <a:rPr lang="en-CA" sz="1800" dirty="0"/>
              <a:t>the integrative nature of modelling, the on-going scientific trend towards seamless predictions and the evolution of technology, actively engage other WMO advisory and working groups within WWRP, GAW and the rest of its organisation, to address this complex and multidisciplinary challenge.   </a:t>
            </a:r>
            <a:endParaRPr lang="en-CA" sz="1800" dirty="0" smtClean="0"/>
          </a:p>
          <a:p>
            <a:pPr lvl="0"/>
            <a:endParaRPr lang="en-CA" sz="1200" dirty="0"/>
          </a:p>
          <a:p>
            <a:r>
              <a:rPr lang="en-CA" sz="2000" dirty="0"/>
              <a:t>Participating in and sponsoring expert meetings</a:t>
            </a:r>
            <a:endParaRPr lang="en-US" sz="1800" dirty="0"/>
          </a:p>
          <a:p>
            <a:pPr lvl="1"/>
            <a:r>
              <a:rPr lang="en-US" sz="1800" dirty="0"/>
              <a:t>EX: WWOSC2014 - Seamless prediction of the Earth system: from minutes to months (Available online at: </a:t>
            </a:r>
            <a:r>
              <a:rPr lang="en-US" sz="1800" dirty="0">
                <a:hlinkClick r:id="rId2"/>
              </a:rPr>
              <a:t>http://library.wmo.int/pmb_ged/wmo_1156_en.pdf</a:t>
            </a:r>
            <a:r>
              <a:rPr lang="en-US" sz="1800" dirty="0"/>
              <a:t>)</a:t>
            </a:r>
          </a:p>
          <a:p>
            <a:pPr lvl="0"/>
            <a:endParaRPr lang="en-US" sz="1600" dirty="0"/>
          </a:p>
          <a:p>
            <a:pPr lvl="1"/>
            <a:r>
              <a:rPr lang="en-CA" dirty="0" smtClean="0"/>
              <a:t>Co-Sponsoring of the IWAQFR series</a:t>
            </a:r>
          </a:p>
          <a:p>
            <a:pPr lvl="1"/>
            <a:endParaRPr lang="en-CA" dirty="0"/>
          </a:p>
          <a:p>
            <a:pPr lvl="1"/>
            <a:r>
              <a:rPr lang="en-CA" dirty="0" smtClean="0"/>
              <a:t>Participation in CCMM Symposium in 2015</a:t>
            </a:r>
          </a:p>
          <a:p>
            <a:pPr lvl="1"/>
            <a:endParaRPr lang="en-CA" dirty="0"/>
          </a:p>
          <a:p>
            <a:pPr lvl="1"/>
            <a:r>
              <a:rPr lang="en-CA" dirty="0" smtClean="0"/>
              <a:t>Part of the High Impact Weather Project</a:t>
            </a:r>
          </a:p>
          <a:p>
            <a:pPr lvl="1"/>
            <a:endParaRPr lang="en-CA" dirty="0"/>
          </a:p>
          <a:p>
            <a:pPr lvl="1"/>
            <a:endParaRPr lang="en-CA" dirty="0" smtClean="0"/>
          </a:p>
        </p:txBody>
      </p:sp>
      <p:sp>
        <p:nvSpPr>
          <p:cNvPr id="9" name="Rectangle 2"/>
          <p:cNvSpPr>
            <a:spLocks noGrp="1" noChangeArrowheads="1"/>
          </p:cNvSpPr>
          <p:nvPr>
            <p:ph type="title"/>
          </p:nvPr>
        </p:nvSpPr>
        <p:spPr>
          <a:xfrm>
            <a:off x="1691680" y="116632"/>
            <a:ext cx="7460928" cy="1296144"/>
          </a:xfrm>
        </p:spPr>
        <p:txBody>
          <a:bodyPr/>
          <a:lstStyle/>
          <a:p>
            <a:r>
              <a:rPr lang="en-GB" sz="3200" b="1" dirty="0" smtClean="0">
                <a:solidFill>
                  <a:srgbClr val="003399"/>
                </a:solidFill>
                <a:latin typeface="Arial" pitchFamily="34" charset="0"/>
                <a:cs typeface="Arial" pitchFamily="34" charset="0"/>
              </a:rPr>
              <a:t>Highlights of GURME Objectives</a:t>
            </a:r>
            <a:endParaRPr lang="en-GB" sz="3200" b="1" dirty="0">
              <a:solidFill>
                <a:srgbClr val="003399"/>
              </a:solidFill>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 y="0"/>
            <a:ext cx="1340541" cy="1412776"/>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0" y="0"/>
            <a:ext cx="1340541" cy="1268760"/>
          </a:xfrm>
          <a:prstGeom prst="rect">
            <a:avLst/>
          </a:prstGeom>
          <a:noFill/>
          <a:ln w="9525">
            <a:noFill/>
            <a:miter lim="800000"/>
            <a:headEnd/>
            <a:tailEnd/>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789040"/>
            <a:ext cx="1712962" cy="2355900"/>
          </a:xfrm>
          <a:prstGeom prst="rect">
            <a:avLst/>
          </a:prstGeom>
        </p:spPr>
      </p:pic>
    </p:spTree>
    <p:extLst>
      <p:ext uri="{BB962C8B-B14F-4D97-AF65-F5344CB8AC3E}">
        <p14:creationId xmlns:p14="http://schemas.microsoft.com/office/powerpoint/2010/main" val="760936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4"/>
          <p:cNvGrpSpPr>
            <a:grpSpLocks/>
          </p:cNvGrpSpPr>
          <p:nvPr/>
        </p:nvGrpSpPr>
        <p:grpSpPr bwMode="auto">
          <a:xfrm>
            <a:off x="617265" y="4232672"/>
            <a:ext cx="7072313" cy="2634258"/>
            <a:chOff x="0" y="0"/>
            <a:chExt cx="6336" cy="2360"/>
          </a:xfrm>
        </p:grpSpPr>
        <p:pic>
          <p:nvPicPr>
            <p:cNvPr id="338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 y="13"/>
              <a:ext cx="6210" cy="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26" name="Rectangle 2"/>
            <p:cNvSpPr>
              <a:spLocks/>
            </p:cNvSpPr>
            <p:nvPr/>
          </p:nvSpPr>
          <p:spPr bwMode="auto">
            <a:xfrm>
              <a:off x="2265" y="0"/>
              <a:ext cx="4071" cy="2292"/>
            </a:xfrm>
            <a:prstGeom prst="rect">
              <a:avLst/>
            </a:prstGeom>
            <a:solidFill>
              <a:srgbClr val="FFFFFF"/>
            </a:solidFill>
            <a:ln w="25400">
              <a:solidFill>
                <a:schemeClr val="tx1">
                  <a:alpha val="0"/>
                </a:schemeClr>
              </a:solidFill>
              <a:miter lim="800000"/>
              <a:headEnd/>
              <a:tailEnd/>
            </a:ln>
          </p:spPr>
          <p:txBody>
            <a:bodyPr lIns="0" tIns="0" rIns="0" bIns="0"/>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endParaRPr lang="da-DK" altLang="da-DK"/>
            </a:p>
          </p:txBody>
        </p:sp>
        <p:sp>
          <p:nvSpPr>
            <p:cNvPr id="33827" name="Rectangle 3"/>
            <p:cNvSpPr>
              <a:spLocks/>
            </p:cNvSpPr>
            <p:nvPr/>
          </p:nvSpPr>
          <p:spPr bwMode="auto">
            <a:xfrm>
              <a:off x="0" y="1311"/>
              <a:ext cx="4070" cy="1049"/>
            </a:xfrm>
            <a:prstGeom prst="rect">
              <a:avLst/>
            </a:prstGeom>
            <a:solidFill>
              <a:srgbClr val="FFFFFF"/>
            </a:solidFill>
            <a:ln w="25400">
              <a:solidFill>
                <a:schemeClr val="tx1">
                  <a:alpha val="0"/>
                </a:schemeClr>
              </a:solidFill>
              <a:miter lim="800000"/>
              <a:headEnd/>
              <a:tailEnd/>
            </a:ln>
          </p:spPr>
          <p:txBody>
            <a:bodyPr lIns="0" tIns="0" rIns="0" bIns="0"/>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endParaRPr lang="da-DK" altLang="da-DK"/>
            </a:p>
          </p:txBody>
        </p:sp>
      </p:grpSp>
      <p:sp>
        <p:nvSpPr>
          <p:cNvPr id="21507" name="Text Box 5"/>
          <p:cNvSpPr txBox="1">
            <a:spLocks noChangeArrowheads="1"/>
          </p:cNvSpPr>
          <p:nvPr/>
        </p:nvSpPr>
        <p:spPr bwMode="auto">
          <a:xfrm>
            <a:off x="7385968" y="6250781"/>
            <a:ext cx="24110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spcBef>
                <a:spcPct val="0"/>
              </a:spcBef>
            </a:pPr>
            <a:fld id="{D4F0F82F-2E0F-4DCC-8EBF-92C88859A921}" type="slidenum">
              <a:rPr lang="en-US" altLang="da-DK" sz="1300">
                <a:solidFill>
                  <a:schemeClr val="tx1"/>
                </a:solidFill>
                <a:latin typeface="Times" pitchFamily="18" charset="0"/>
                <a:ea typeface="Times" pitchFamily="18" charset="0"/>
                <a:cs typeface="Times" pitchFamily="18" charset="0"/>
                <a:sym typeface="Times" pitchFamily="18" charset="0"/>
              </a:rPr>
              <a:pPr algn="ctr" eaLnBrk="1" hangingPunct="1">
                <a:spcBef>
                  <a:spcPct val="0"/>
                </a:spcBef>
              </a:pPr>
              <a:t>9</a:t>
            </a:fld>
            <a:endParaRPr lang="en-US" altLang="da-DK" sz="1300">
              <a:solidFill>
                <a:schemeClr val="tx1"/>
              </a:solidFill>
              <a:latin typeface="Times" pitchFamily="18" charset="0"/>
              <a:ea typeface="Times" pitchFamily="18" charset="0"/>
              <a:cs typeface="Times" pitchFamily="18" charset="0"/>
              <a:sym typeface="Times" pitchFamily="18" charset="0"/>
            </a:endParaRPr>
          </a:p>
        </p:txBody>
      </p:sp>
      <p:pic>
        <p:nvPicPr>
          <p:cNvPr id="3379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 y="0"/>
            <a:ext cx="9145117" cy="685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Rectangle 7"/>
          <p:cNvSpPr>
            <a:spLocks/>
          </p:cNvSpPr>
          <p:nvPr/>
        </p:nvSpPr>
        <p:spPr bwMode="auto">
          <a:xfrm>
            <a:off x="6554391" y="6474023"/>
            <a:ext cx="2303859" cy="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lvl1pPr marL="57150"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algn="r" eaLnBrk="1" hangingPunct="1">
              <a:spcBef>
                <a:spcPct val="0"/>
              </a:spcBef>
            </a:pPr>
            <a:r>
              <a:rPr lang="en-US" altLang="da-DK" sz="1100">
                <a:solidFill>
                  <a:srgbClr val="2B3853"/>
                </a:solidFill>
                <a:latin typeface="Verdana" pitchFamily="34" charset="0"/>
                <a:ea typeface="ヒラギノ明朝 ProN W3" charset="-128"/>
                <a:sym typeface="Verdana" pitchFamily="34" charset="0"/>
              </a:rPr>
              <a:t>2</a:t>
            </a:r>
          </a:p>
        </p:txBody>
      </p:sp>
      <p:sp>
        <p:nvSpPr>
          <p:cNvPr id="21510" name="Rectangle 8"/>
          <p:cNvSpPr>
            <a:spLocks noGrp="1" noChangeArrowheads="1"/>
          </p:cNvSpPr>
          <p:nvPr>
            <p:ph type="title"/>
          </p:nvPr>
        </p:nvSpPr>
        <p:spPr>
          <a:xfrm>
            <a:off x="1089422" y="42416"/>
            <a:ext cx="6146416" cy="1341686"/>
          </a:xfrm>
        </p:spPr>
        <p:txBody>
          <a:bodyPr rIns="81276"/>
          <a:lstStyle/>
          <a:p>
            <a:pPr marL="40182"/>
            <a:r>
              <a:rPr lang="en-US" altLang="da-DK" sz="2800" b="1" dirty="0" smtClean="0">
                <a:solidFill>
                  <a:srgbClr val="130BB5"/>
                </a:solidFill>
                <a:latin typeface="Arial" pitchFamily="34" charset="0"/>
                <a:cs typeface="Arial" pitchFamily="34" charset="0"/>
              </a:rPr>
              <a:t>High Impact Weather Project</a:t>
            </a:r>
            <a:endParaRPr lang="en-US" altLang="da-DK" sz="2800" b="1" dirty="0">
              <a:solidFill>
                <a:srgbClr val="130BB5"/>
              </a:solidFill>
              <a:latin typeface="Arial" pitchFamily="34" charset="0"/>
              <a:cs typeface="Arial" pitchFamily="34" charset="0"/>
            </a:endParaRPr>
          </a:p>
        </p:txBody>
      </p:sp>
      <p:pic>
        <p:nvPicPr>
          <p:cNvPr id="3379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8610"/>
            <a:ext cx="9144000"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3799" name="Picture 6" descr="wwrp_logo_transparent_v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1218" y="188640"/>
            <a:ext cx="226205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2306092" y="1393032"/>
            <a:ext cx="4123283" cy="493365"/>
          </a:xfrm>
          <a:prstGeom prst="rect">
            <a:avLst/>
          </a:prstGeom>
          <a:noFill/>
        </p:spPr>
        <p:txBody>
          <a:bodyPr lIns="64291" tIns="32146" rIns="64291" bIns="32146">
            <a:spAutoFit/>
          </a:bodyPr>
          <a:lstStyle/>
          <a:p>
            <a:pPr>
              <a:lnSpc>
                <a:spcPct val="90000"/>
              </a:lnSpc>
              <a:defRPr/>
            </a:pPr>
            <a:r>
              <a:rPr lang="en-GB" sz="2000" b="1" dirty="0">
                <a:solidFill>
                  <a:schemeClr val="accent6"/>
                </a:solidFill>
                <a:latin typeface="Arial" charset="0"/>
                <a:sym typeface="Arial" charset="0"/>
              </a:rPr>
              <a:t>Urban Flood</a:t>
            </a:r>
            <a:r>
              <a:rPr lang="en-GB" sz="2000" dirty="0">
                <a:solidFill>
                  <a:schemeClr val="accent6"/>
                </a:solidFill>
                <a:latin typeface="Arial" charset="0"/>
                <a:sym typeface="Arial" charset="0"/>
              </a:rPr>
              <a:t>: </a:t>
            </a:r>
            <a:r>
              <a:rPr lang="en-GB" sz="1100" dirty="0">
                <a:solidFill>
                  <a:schemeClr val="accent6"/>
                </a:solidFill>
                <a:latin typeface="Arial" charset="0"/>
                <a:sym typeface="Arial" charset="0"/>
              </a:rPr>
              <a:t>Reducing mortality, morbidity, damage and disruption from flood inundation by intense rain. </a:t>
            </a:r>
          </a:p>
        </p:txBody>
      </p:sp>
      <p:sp>
        <p:nvSpPr>
          <p:cNvPr id="58" name="TextBox 57"/>
          <p:cNvSpPr txBox="1"/>
          <p:nvPr/>
        </p:nvSpPr>
        <p:spPr>
          <a:xfrm>
            <a:off x="2268140" y="3349749"/>
            <a:ext cx="4071938" cy="454298"/>
          </a:xfrm>
          <a:prstGeom prst="rect">
            <a:avLst/>
          </a:prstGeom>
          <a:noFill/>
        </p:spPr>
        <p:txBody>
          <a:bodyPr lIns="64291" tIns="32146" rIns="64291" bIns="32146">
            <a:spAutoFit/>
          </a:bodyPr>
          <a:lstStyle/>
          <a:p>
            <a:pPr algn="just">
              <a:lnSpc>
                <a:spcPct val="90000"/>
              </a:lnSpc>
              <a:defRPr/>
            </a:pPr>
            <a:r>
              <a:rPr lang="en-GB" sz="1700" b="1" dirty="0">
                <a:solidFill>
                  <a:schemeClr val="accent6"/>
                </a:solidFill>
                <a:latin typeface="Arial" charset="0"/>
                <a:sym typeface="Arial" charset="0"/>
              </a:rPr>
              <a:t>Wildfire</a:t>
            </a:r>
            <a:r>
              <a:rPr lang="en-GB" sz="1700" dirty="0">
                <a:solidFill>
                  <a:schemeClr val="accent6"/>
                </a:solidFill>
                <a:latin typeface="Arial" charset="0"/>
                <a:sym typeface="Arial" charset="0"/>
              </a:rPr>
              <a:t>: </a:t>
            </a:r>
            <a:r>
              <a:rPr lang="en-GB" sz="1100" dirty="0">
                <a:solidFill>
                  <a:schemeClr val="accent6"/>
                </a:solidFill>
                <a:latin typeface="Arial" charset="0"/>
                <a:sym typeface="Arial" charset="0"/>
              </a:rPr>
              <a:t>Reducing mortality, morbidity, damage and disruption from wildfires &amp; their smoke. </a:t>
            </a:r>
          </a:p>
        </p:txBody>
      </p:sp>
      <p:sp>
        <p:nvSpPr>
          <p:cNvPr id="59" name="TextBox 58"/>
          <p:cNvSpPr txBox="1"/>
          <p:nvPr/>
        </p:nvSpPr>
        <p:spPr>
          <a:xfrm>
            <a:off x="2274838" y="5197078"/>
            <a:ext cx="4065240" cy="765721"/>
          </a:xfrm>
          <a:prstGeom prst="rect">
            <a:avLst/>
          </a:prstGeom>
          <a:noFill/>
        </p:spPr>
        <p:txBody>
          <a:bodyPr lIns="64291" tIns="32146" rIns="64291" bIns="32146">
            <a:spAutoFit/>
          </a:bodyPr>
          <a:lstStyle/>
          <a:p>
            <a:pPr>
              <a:lnSpc>
                <a:spcPct val="90000"/>
              </a:lnSpc>
              <a:defRPr/>
            </a:pPr>
            <a:r>
              <a:rPr lang="en-GB" sz="1700" b="1" dirty="0">
                <a:solidFill>
                  <a:schemeClr val="accent6"/>
                </a:solidFill>
                <a:latin typeface="Arial" charset="0"/>
                <a:sym typeface="Arial" charset="0"/>
              </a:rPr>
              <a:t>Extreme Local Wind</a:t>
            </a:r>
            <a:r>
              <a:rPr lang="en-GB" sz="1700" dirty="0">
                <a:solidFill>
                  <a:schemeClr val="accent6"/>
                </a:solidFill>
                <a:latin typeface="Arial" charset="0"/>
                <a:sym typeface="Arial" charset="0"/>
              </a:rPr>
              <a:t>: </a:t>
            </a:r>
            <a:r>
              <a:rPr lang="en-GB" sz="1100" dirty="0">
                <a:solidFill>
                  <a:schemeClr val="accent6"/>
                </a:solidFill>
                <a:latin typeface="Arial" charset="0"/>
                <a:sym typeface="Arial" charset="0"/>
              </a:rPr>
              <a:t>Reducing mortality, morbidity, damage and disruption from wind &amp; wind blown debris in tropical &amp; extra-tropical cyclones, downslope windstorms &amp; convective storms, including tornadoes.</a:t>
            </a:r>
          </a:p>
        </p:txBody>
      </p:sp>
      <p:sp>
        <p:nvSpPr>
          <p:cNvPr id="60" name="TextBox 59"/>
          <p:cNvSpPr txBox="1"/>
          <p:nvPr/>
        </p:nvSpPr>
        <p:spPr>
          <a:xfrm>
            <a:off x="2268140" y="2357438"/>
            <a:ext cx="4113238" cy="610568"/>
          </a:xfrm>
          <a:prstGeom prst="rect">
            <a:avLst/>
          </a:prstGeom>
          <a:noFill/>
        </p:spPr>
        <p:txBody>
          <a:bodyPr lIns="64291" tIns="32146" rIns="64291" bIns="32146">
            <a:spAutoFit/>
          </a:bodyPr>
          <a:lstStyle/>
          <a:p>
            <a:pPr>
              <a:lnSpc>
                <a:spcPct val="90000"/>
              </a:lnSpc>
              <a:defRPr/>
            </a:pPr>
            <a:r>
              <a:rPr lang="en-GB" sz="1700" b="1" dirty="0">
                <a:solidFill>
                  <a:schemeClr val="accent6"/>
                </a:solidFill>
                <a:latin typeface="Arial" charset="0"/>
                <a:sym typeface="Arial" charset="0"/>
              </a:rPr>
              <a:t>Disruptive Winter Weather</a:t>
            </a:r>
            <a:r>
              <a:rPr lang="en-GB" sz="1700" dirty="0">
                <a:solidFill>
                  <a:schemeClr val="accent6"/>
                </a:solidFill>
                <a:latin typeface="Arial" charset="0"/>
                <a:sym typeface="Arial" charset="0"/>
              </a:rPr>
              <a:t>: </a:t>
            </a:r>
            <a:r>
              <a:rPr lang="en-GB" sz="1100" dirty="0">
                <a:solidFill>
                  <a:schemeClr val="accent6"/>
                </a:solidFill>
                <a:latin typeface="Arial" charset="0"/>
                <a:sym typeface="Arial" charset="0"/>
              </a:rPr>
              <a:t>Reducing mortality, morbidity, damage and disruption from snow, ice and fog to transport, power &amp; communications infrastructure.</a:t>
            </a:r>
          </a:p>
        </p:txBody>
      </p:sp>
      <p:sp>
        <p:nvSpPr>
          <p:cNvPr id="61" name="TextBox 60"/>
          <p:cNvSpPr txBox="1"/>
          <p:nvPr/>
        </p:nvSpPr>
        <p:spPr>
          <a:xfrm>
            <a:off x="2283768" y="4217045"/>
            <a:ext cx="3949154" cy="765721"/>
          </a:xfrm>
          <a:prstGeom prst="rect">
            <a:avLst/>
          </a:prstGeom>
          <a:noFill/>
        </p:spPr>
        <p:txBody>
          <a:bodyPr lIns="64291" tIns="32146" rIns="64291" bIns="32146">
            <a:spAutoFit/>
          </a:bodyPr>
          <a:lstStyle/>
          <a:p>
            <a:pPr>
              <a:lnSpc>
                <a:spcPct val="90000"/>
              </a:lnSpc>
              <a:defRPr/>
            </a:pPr>
            <a:r>
              <a:rPr lang="en-GB" sz="1700" b="1" dirty="0">
                <a:solidFill>
                  <a:schemeClr val="accent6"/>
                </a:solidFill>
                <a:latin typeface="Arial" charset="0"/>
                <a:sym typeface="Arial" charset="0"/>
              </a:rPr>
              <a:t>Urban Heat Waves &amp; Air Pollution</a:t>
            </a:r>
            <a:r>
              <a:rPr lang="en-GB" sz="1700" dirty="0">
                <a:solidFill>
                  <a:schemeClr val="accent6"/>
                </a:solidFill>
                <a:latin typeface="Arial" charset="0"/>
                <a:sym typeface="Arial" charset="0"/>
              </a:rPr>
              <a:t>: </a:t>
            </a:r>
            <a:r>
              <a:rPr lang="en-GB" sz="1100" dirty="0">
                <a:solidFill>
                  <a:schemeClr val="accent6"/>
                </a:solidFill>
                <a:latin typeface="Arial" charset="0"/>
                <a:sym typeface="Arial" charset="0"/>
              </a:rPr>
              <a:t>Reducing mortality, morbidity and disruption from extreme heat &amp; pollution in the megacities of the developing and newly developed world.</a:t>
            </a:r>
          </a:p>
        </p:txBody>
      </p:sp>
      <p:grpSp>
        <p:nvGrpSpPr>
          <p:cNvPr id="33805" name="Group 61"/>
          <p:cNvGrpSpPr>
            <a:grpSpLocks noChangeAspect="1"/>
          </p:cNvGrpSpPr>
          <p:nvPr/>
        </p:nvGrpSpPr>
        <p:grpSpPr bwMode="auto">
          <a:xfrm>
            <a:off x="581546" y="1434332"/>
            <a:ext cx="1722313" cy="976684"/>
            <a:chOff x="609600" y="609600"/>
            <a:chExt cx="2107882" cy="1295400"/>
          </a:xfrm>
        </p:grpSpPr>
        <p:pic>
          <p:nvPicPr>
            <p:cNvPr id="33823" name="Picture 4" descr="C:\Brian's Data\FR.6.9 - R&amp;D - Presentations\wpid-DSC0650.jpg"/>
            <p:cNvPicPr>
              <a:picLocks noChangeAspect="1" noChangeArrowheads="1"/>
            </p:cNvPicPr>
            <p:nvPr/>
          </p:nvPicPr>
          <p:blipFill>
            <a:blip r:embed="rId7" cstate="print">
              <a:extLst>
                <a:ext uri="{28A0092B-C50C-407E-A947-70E740481C1C}">
                  <a14:useLocalDpi xmlns:a14="http://schemas.microsoft.com/office/drawing/2010/main" val="0"/>
                </a:ext>
              </a:extLst>
            </a:blip>
            <a:srcRect t="1282" b="16667"/>
            <a:stretch>
              <a:fillRect/>
            </a:stretch>
          </p:blipFill>
          <p:spPr bwMode="auto">
            <a:xfrm>
              <a:off x="609600" y="609600"/>
              <a:ext cx="2105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TextBox 63"/>
            <p:cNvSpPr txBox="1">
              <a:spLocks noChangeArrowheads="1"/>
            </p:cNvSpPr>
            <p:nvPr/>
          </p:nvSpPr>
          <p:spPr bwMode="auto">
            <a:xfrm>
              <a:off x="1534333" y="1732045"/>
              <a:ext cx="1183149" cy="10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r>
                <a:rPr lang="en-GB" altLang="da-DK" sz="500">
                  <a:solidFill>
                    <a:schemeClr val="bg1"/>
                  </a:solidFill>
                </a:rPr>
                <a:t>© www.thamai.net</a:t>
              </a:r>
            </a:p>
          </p:txBody>
        </p:sp>
      </p:grpSp>
      <p:grpSp>
        <p:nvGrpSpPr>
          <p:cNvPr id="33806" name="Group 64"/>
          <p:cNvGrpSpPr>
            <a:grpSpLocks/>
          </p:cNvGrpSpPr>
          <p:nvPr/>
        </p:nvGrpSpPr>
        <p:grpSpPr bwMode="auto">
          <a:xfrm>
            <a:off x="6381378" y="4179094"/>
            <a:ext cx="1887512" cy="1071563"/>
            <a:chOff x="0" y="4876800"/>
            <a:chExt cx="1403667" cy="895443"/>
          </a:xfrm>
        </p:grpSpPr>
        <p:pic>
          <p:nvPicPr>
            <p:cNvPr id="33821" name="Picture 2" descr="C:\Brian's Data\FR.6.9 - R&amp;D - Presentations\China_Photo.jpg"/>
            <p:cNvPicPr>
              <a:picLocks noChangeAspect="1" noChangeArrowheads="1"/>
            </p:cNvPicPr>
            <p:nvPr/>
          </p:nvPicPr>
          <p:blipFill>
            <a:blip r:embed="rId8" cstate="print">
              <a:extLst>
                <a:ext uri="{28A0092B-C50C-407E-A947-70E740481C1C}">
                  <a14:useLocalDpi xmlns:a14="http://schemas.microsoft.com/office/drawing/2010/main" val="0"/>
                </a:ext>
              </a:extLst>
            </a:blip>
            <a:srcRect l="14183" t="11111" b="14815"/>
            <a:stretch>
              <a:fillRect/>
            </a:stretch>
          </p:blipFill>
          <p:spPr bwMode="auto">
            <a:xfrm>
              <a:off x="0" y="4876800"/>
              <a:ext cx="1383196" cy="89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2" name="TextBox 66"/>
            <p:cNvSpPr txBox="1">
              <a:spLocks noChangeArrowheads="1"/>
            </p:cNvSpPr>
            <p:nvPr/>
          </p:nvSpPr>
          <p:spPr bwMode="auto">
            <a:xfrm>
              <a:off x="778033" y="5637445"/>
              <a:ext cx="625634" cy="6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r>
                <a:rPr lang="en-GB" altLang="da-DK" sz="500">
                  <a:solidFill>
                    <a:schemeClr val="bg1"/>
                  </a:solidFill>
                </a:rPr>
                <a:t>© www.energydigital.com</a:t>
              </a:r>
            </a:p>
          </p:txBody>
        </p:sp>
      </p:grpSp>
      <p:grpSp>
        <p:nvGrpSpPr>
          <p:cNvPr id="33807" name="Group 67"/>
          <p:cNvGrpSpPr>
            <a:grpSpLocks noChangeAspect="1"/>
          </p:cNvGrpSpPr>
          <p:nvPr/>
        </p:nvGrpSpPr>
        <p:grpSpPr bwMode="auto">
          <a:xfrm>
            <a:off x="6309941" y="2357436"/>
            <a:ext cx="1851794" cy="1096852"/>
            <a:chOff x="3733800" y="4495800"/>
            <a:chExt cx="2427844" cy="1371600"/>
          </a:xfrm>
        </p:grpSpPr>
        <p:pic>
          <p:nvPicPr>
            <p:cNvPr id="33819" name="Picture 2" descr="C:\Brian's Data\FR.6.9 - R&amp;D - Presentations\snowMAIN_1788610b.jpg"/>
            <p:cNvPicPr>
              <a:picLocks noChangeAspect="1" noChangeArrowheads="1"/>
            </p:cNvPicPr>
            <p:nvPr/>
          </p:nvPicPr>
          <p:blipFill>
            <a:blip r:embed="rId9" cstate="print">
              <a:extLst>
                <a:ext uri="{28A0092B-C50C-407E-A947-70E740481C1C}">
                  <a14:useLocalDpi xmlns:a14="http://schemas.microsoft.com/office/drawing/2010/main" val="0"/>
                </a:ext>
              </a:extLst>
            </a:blip>
            <a:srcRect t="24445" r="9671"/>
            <a:stretch>
              <a:fillRect/>
            </a:stretch>
          </p:blipFill>
          <p:spPr bwMode="auto">
            <a:xfrm>
              <a:off x="3733800" y="4495800"/>
              <a:ext cx="242784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0" name="TextBox 69"/>
            <p:cNvSpPr txBox="1">
              <a:spLocks noChangeArrowheads="1"/>
            </p:cNvSpPr>
            <p:nvPr/>
          </p:nvSpPr>
          <p:spPr bwMode="auto">
            <a:xfrm>
              <a:off x="3899140" y="5721041"/>
              <a:ext cx="2220362" cy="96217"/>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algn="r" eaLnBrk="1" hangingPunct="1"/>
              <a:r>
                <a:rPr lang="en-GB" altLang="da-DK" sz="500">
                  <a:solidFill>
                    <a:schemeClr val="bg1"/>
                  </a:solidFill>
                </a:rPr>
                <a:t>© Tommy Hindley/ Professional Sport</a:t>
              </a:r>
            </a:p>
          </p:txBody>
        </p:sp>
      </p:grpSp>
      <p:grpSp>
        <p:nvGrpSpPr>
          <p:cNvPr id="33808" name="Group 70"/>
          <p:cNvGrpSpPr>
            <a:grpSpLocks noChangeAspect="1"/>
          </p:cNvGrpSpPr>
          <p:nvPr/>
        </p:nvGrpSpPr>
        <p:grpSpPr bwMode="auto">
          <a:xfrm>
            <a:off x="539131" y="5252889"/>
            <a:ext cx="1729010" cy="962174"/>
            <a:chOff x="609600" y="2971800"/>
            <a:chExt cx="2342127" cy="1524000"/>
          </a:xfrm>
        </p:grpSpPr>
        <p:pic>
          <p:nvPicPr>
            <p:cNvPr id="33817" name="Picture 3" descr="C:\Brian's Data\FR.6.9 - R&amp;D - Presentations\Birmingham tornado 2.png"/>
            <p:cNvPicPr>
              <a:picLocks noChangeAspect="1" noChangeArrowheads="1"/>
            </p:cNvPicPr>
            <p:nvPr/>
          </p:nvPicPr>
          <p:blipFill>
            <a:blip r:embed="rId10" cstate="print">
              <a:extLst>
                <a:ext uri="{28A0092B-C50C-407E-A947-70E740481C1C}">
                  <a14:useLocalDpi xmlns:a14="http://schemas.microsoft.com/office/drawing/2010/main" val="0"/>
                </a:ext>
              </a:extLst>
            </a:blip>
            <a:srcRect t="3333" b="8888"/>
            <a:stretch>
              <a:fillRect/>
            </a:stretch>
          </p:blipFill>
          <p:spPr bwMode="auto">
            <a:xfrm>
              <a:off x="609600" y="2971800"/>
              <a:ext cx="231971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TextBox 72"/>
            <p:cNvSpPr txBox="1">
              <a:spLocks noChangeArrowheads="1"/>
            </p:cNvSpPr>
            <p:nvPr/>
          </p:nvSpPr>
          <p:spPr bwMode="auto">
            <a:xfrm>
              <a:off x="932319" y="4251641"/>
              <a:ext cx="2019408" cy="12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r>
                <a:rPr lang="en-GB" altLang="da-DK" sz="500">
                  <a:solidFill>
                    <a:schemeClr val="bg1"/>
                  </a:solidFill>
                </a:rPr>
                <a:t>© Adrian Pearman/Caters</a:t>
              </a:r>
            </a:p>
          </p:txBody>
        </p:sp>
      </p:grpSp>
      <p:grpSp>
        <p:nvGrpSpPr>
          <p:cNvPr id="33809" name="Group 73"/>
          <p:cNvGrpSpPr>
            <a:grpSpLocks noChangeAspect="1"/>
          </p:cNvGrpSpPr>
          <p:nvPr/>
        </p:nvGrpSpPr>
        <p:grpSpPr bwMode="auto">
          <a:xfrm>
            <a:off x="500063" y="3375422"/>
            <a:ext cx="1761381" cy="908596"/>
            <a:chOff x="3352800" y="1828800"/>
            <a:chExt cx="2514600" cy="1405483"/>
          </a:xfrm>
        </p:grpSpPr>
        <p:pic>
          <p:nvPicPr>
            <p:cNvPr id="33815" name="Picture 2" descr="C:\Brian's Data\FR.6.9.1 - Pictures\California Wildfires 01.jpg"/>
            <p:cNvPicPr>
              <a:picLocks noChangeAspect="1" noChangeArrowheads="1"/>
            </p:cNvPicPr>
            <p:nvPr/>
          </p:nvPicPr>
          <p:blipFill>
            <a:blip r:embed="rId11" cstate="print">
              <a:extLst>
                <a:ext uri="{28A0092B-C50C-407E-A947-70E740481C1C}">
                  <a14:useLocalDpi xmlns:a14="http://schemas.microsoft.com/office/drawing/2010/main" val="0"/>
                </a:ext>
              </a:extLst>
            </a:blip>
            <a:srcRect t="24834"/>
            <a:stretch>
              <a:fillRect/>
            </a:stretch>
          </p:blipFill>
          <p:spPr bwMode="auto">
            <a:xfrm>
              <a:off x="3352800" y="1828800"/>
              <a:ext cx="2514600" cy="140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6" name="TextBox 75"/>
            <p:cNvSpPr txBox="1">
              <a:spLocks noChangeArrowheads="1"/>
            </p:cNvSpPr>
            <p:nvPr/>
          </p:nvSpPr>
          <p:spPr bwMode="auto">
            <a:xfrm>
              <a:off x="4021804" y="3052318"/>
              <a:ext cx="1830831" cy="11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4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34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34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2000"/>
                </a:spcBef>
                <a:spcAft>
                  <a:spcPct val="0"/>
                </a:spcAft>
                <a:defRPr sz="3400">
                  <a:solidFill>
                    <a:srgbClr val="000000"/>
                  </a:solidFill>
                  <a:latin typeface="Arial" pitchFamily="34" charset="0"/>
                  <a:ea typeface="ヒラギノ角ゴ ProN W3" charset="0"/>
                  <a:cs typeface="ヒラギノ角ゴ ProN W3" charset="0"/>
                  <a:sym typeface="Arial" pitchFamily="34" charset="0"/>
                </a:defRPr>
              </a:lvl9pPr>
            </a:lstStyle>
            <a:p>
              <a:pPr eaLnBrk="1" hangingPunct="1"/>
              <a:r>
                <a:rPr lang="en-GB" altLang="da-DK" sz="500">
                  <a:solidFill>
                    <a:schemeClr val="bg1"/>
                  </a:solidFill>
                </a:rPr>
                <a:t>MALAO@pictzz.blogspot.com</a:t>
              </a:r>
            </a:p>
          </p:txBody>
        </p:sp>
      </p:grpSp>
      <p:cxnSp>
        <p:nvCxnSpPr>
          <p:cNvPr id="21523" name="Straight Connector 5"/>
          <p:cNvCxnSpPr>
            <a:cxnSpLocks noChangeShapeType="1"/>
          </p:cNvCxnSpPr>
          <p:nvPr/>
        </p:nvCxnSpPr>
        <p:spPr bwMode="auto">
          <a:xfrm>
            <a:off x="2351857" y="1899791"/>
            <a:ext cx="377390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4" name="Straight Connector 84"/>
          <p:cNvCxnSpPr>
            <a:cxnSpLocks noChangeShapeType="1"/>
          </p:cNvCxnSpPr>
          <p:nvPr/>
        </p:nvCxnSpPr>
        <p:spPr bwMode="auto">
          <a:xfrm>
            <a:off x="2375297" y="2946797"/>
            <a:ext cx="377391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5" name="Straight Connector 85"/>
          <p:cNvCxnSpPr>
            <a:cxnSpLocks noChangeShapeType="1"/>
          </p:cNvCxnSpPr>
          <p:nvPr/>
        </p:nvCxnSpPr>
        <p:spPr bwMode="auto">
          <a:xfrm>
            <a:off x="2375297" y="3804047"/>
            <a:ext cx="377391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6" name="Straight Connector 86"/>
          <p:cNvCxnSpPr>
            <a:cxnSpLocks noChangeShapeType="1"/>
          </p:cNvCxnSpPr>
          <p:nvPr/>
        </p:nvCxnSpPr>
        <p:spPr bwMode="auto">
          <a:xfrm>
            <a:off x="2375297" y="4929188"/>
            <a:ext cx="377391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27" name="Straight Connector 87"/>
          <p:cNvCxnSpPr>
            <a:cxnSpLocks noChangeShapeType="1"/>
          </p:cNvCxnSpPr>
          <p:nvPr/>
        </p:nvCxnSpPr>
        <p:spPr bwMode="auto">
          <a:xfrm>
            <a:off x="2375297" y="5947172"/>
            <a:ext cx="377391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125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15594</TotalTime>
  <Words>1238</Words>
  <Application>Microsoft Macintosh PowerPoint</Application>
  <PresentationFormat>On-screen Show (4:3)</PresentationFormat>
  <Paragraphs>144</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Theme1</vt:lpstr>
      <vt:lpstr>Bitmap Image</vt:lpstr>
      <vt:lpstr>GAW Urban Research Meteorology  and Environment Project (GURME) </vt:lpstr>
      <vt:lpstr>GAW Urban Research Meteorology and Environment Project (GURME) </vt:lpstr>
      <vt:lpstr>PowerPoint Presentation</vt:lpstr>
      <vt:lpstr>PowerPoint Presentation</vt:lpstr>
      <vt:lpstr>GURME SAG Composition</vt:lpstr>
      <vt:lpstr>Highlights of GURME Objectives</vt:lpstr>
      <vt:lpstr>Surface characteristics workshop</vt:lpstr>
      <vt:lpstr>Highlights of GURME Objectives</vt:lpstr>
      <vt:lpstr>High Impact Weather Project</vt:lpstr>
      <vt:lpstr>PowerPoint Presentation</vt:lpstr>
      <vt:lpstr>GURME Terms of Reference – cont’</vt:lpstr>
      <vt:lpstr>GURME Research Priorities</vt:lpstr>
      <vt:lpstr>Questions ?</vt:lpstr>
    </vt:vector>
  </TitlesOfParts>
  <Company>Environment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Stroud,Craig [Ontario]</dc:creator>
  <cp:lastModifiedBy>Laura ChaJkowski, CMP CMM [Legend]</cp:lastModifiedBy>
  <cp:revision>228</cp:revision>
  <cp:lastPrinted>2016-02-22T19:48:10Z</cp:lastPrinted>
  <dcterms:created xsi:type="dcterms:W3CDTF">2014-09-26T17:34:45Z</dcterms:created>
  <dcterms:modified xsi:type="dcterms:W3CDTF">2017-01-10T15:36:16Z</dcterms:modified>
</cp:coreProperties>
</file>