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6"/>
  </p:notesMasterIdLst>
  <p:sldIdLst>
    <p:sldId id="265" r:id="rId2"/>
    <p:sldId id="266" r:id="rId3"/>
    <p:sldId id="308" r:id="rId4"/>
    <p:sldId id="307" r:id="rId5"/>
    <p:sldId id="281" r:id="rId6"/>
    <p:sldId id="292" r:id="rId7"/>
    <p:sldId id="282" r:id="rId8"/>
    <p:sldId id="296" r:id="rId9"/>
    <p:sldId id="293" r:id="rId10"/>
    <p:sldId id="297" r:id="rId11"/>
    <p:sldId id="290" r:id="rId12"/>
    <p:sldId id="284" r:id="rId13"/>
    <p:sldId id="285" r:id="rId14"/>
    <p:sldId id="288" r:id="rId15"/>
    <p:sldId id="291" r:id="rId16"/>
    <p:sldId id="289" r:id="rId17"/>
    <p:sldId id="300" r:id="rId18"/>
    <p:sldId id="301" r:id="rId19"/>
    <p:sldId id="302" r:id="rId20"/>
    <p:sldId id="304" r:id="rId21"/>
    <p:sldId id="303" r:id="rId22"/>
    <p:sldId id="294" r:id="rId23"/>
    <p:sldId id="295" r:id="rId24"/>
    <p:sldId id="306" r:id="rId25"/>
  </p:sldIdLst>
  <p:sldSz cx="9144000" cy="6858000" type="screen4x3"/>
  <p:notesSz cx="6858000" cy="9144000"/>
  <p:defaultTextStyle>
    <a:defPPr>
      <a:defRPr lang="en-GB"/>
    </a:defPPr>
    <a:lvl1pPr algn="l" rtl="0" fontAlgn="base">
      <a:lnSpc>
        <a:spcPct val="85000"/>
      </a:lnSpc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lnSpc>
        <a:spcPct val="85000"/>
      </a:lnSpc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lnSpc>
        <a:spcPct val="85000"/>
      </a:lnSpc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lnSpc>
        <a:spcPct val="85000"/>
      </a:lnSpc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lnSpc>
        <a:spcPct val="85000"/>
      </a:lnSpc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4400" kern="1200">
        <a:solidFill>
          <a:schemeClr val="tx2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4400" kern="1200">
        <a:solidFill>
          <a:schemeClr val="tx2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4400" kern="1200">
        <a:solidFill>
          <a:schemeClr val="tx2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4400" kern="1200">
        <a:solidFill>
          <a:schemeClr val="tx2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FFFFFF"/>
    <a:srgbClr val="F4F4F4"/>
    <a:srgbClr val="010101"/>
    <a:srgbClr val="241E1F"/>
    <a:srgbClr val="212121"/>
    <a:srgbClr val="040404"/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520" autoAdjust="0"/>
    <p:restoredTop sz="84078"/>
  </p:normalViewPr>
  <p:slideViewPr>
    <p:cSldViewPr snapToGrid="0">
      <p:cViewPr>
        <p:scale>
          <a:sx n="105" d="100"/>
          <a:sy n="105" d="100"/>
        </p:scale>
        <p:origin x="-8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png"/><Relationship Id="rId12" Type="http://schemas.openxmlformats.org/officeDocument/2006/relationships/image" Target="../media/image29.png"/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jpe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jpeg"/><Relationship Id="rId10" Type="http://schemas.openxmlformats.org/officeDocument/2006/relationships/image" Target="../media/image27.png"/></Relationships>
</file>

<file path=ppt/diagrams/_rels/drawing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png"/><Relationship Id="rId12" Type="http://schemas.openxmlformats.org/officeDocument/2006/relationships/image" Target="../media/image29.png"/><Relationship Id="rId1" Type="http://schemas.openxmlformats.org/officeDocument/2006/relationships/image" Target="../media/image18.png"/><Relationship Id="rId2" Type="http://schemas.openxmlformats.org/officeDocument/2006/relationships/image" Target="../media/image20.jpeg"/><Relationship Id="rId3" Type="http://schemas.openxmlformats.org/officeDocument/2006/relationships/image" Target="../media/image21.png"/><Relationship Id="rId4" Type="http://schemas.openxmlformats.org/officeDocument/2006/relationships/image" Target="../media/image25.png"/><Relationship Id="rId5" Type="http://schemas.openxmlformats.org/officeDocument/2006/relationships/image" Target="../media/image22.png"/><Relationship Id="rId6" Type="http://schemas.openxmlformats.org/officeDocument/2006/relationships/image" Target="../media/image19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6.jpeg"/><Relationship Id="rId10" Type="http://schemas.openxmlformats.org/officeDocument/2006/relationships/image" Target="../media/image2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99AD35-3728-C841-B82D-62C4EBE467F6}" type="doc">
      <dgm:prSet loTypeId="urn:microsoft.com/office/officeart/2008/layout/HexagonCluster" loCatId="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0514628-D8D6-9F4F-B5E8-AF26308257A2}">
      <dgm:prSet phldrT="[Text]" custT="1"/>
      <dgm:spPr/>
      <dgm:t>
        <a:bodyPr/>
        <a:lstStyle/>
        <a:p>
          <a:r>
            <a:rPr lang="en-GB" sz="900" dirty="0" smtClean="0">
              <a:solidFill>
                <a:schemeClr val="bg2"/>
              </a:solidFill>
            </a:rPr>
            <a:t>Biological</a:t>
          </a:r>
          <a:endParaRPr lang="en-GB" sz="900" dirty="0">
            <a:solidFill>
              <a:schemeClr val="bg2"/>
            </a:solidFill>
          </a:endParaRPr>
        </a:p>
      </dgm:t>
    </dgm:pt>
    <dgm:pt modelId="{FF571D32-2AF6-224F-89C3-FA6B175E71CB}" type="parTrans" cxnId="{CBA45724-5666-1743-9F37-0AE347D5A101}">
      <dgm:prSet/>
      <dgm:spPr/>
      <dgm:t>
        <a:bodyPr/>
        <a:lstStyle/>
        <a:p>
          <a:endParaRPr lang="en-GB" sz="900">
            <a:solidFill>
              <a:schemeClr val="bg2"/>
            </a:solidFill>
          </a:endParaRPr>
        </a:p>
      </dgm:t>
    </dgm:pt>
    <dgm:pt modelId="{40D554E6-3F71-0F4F-9481-96849F752D10}" type="sibTrans" cxnId="{CBA45724-5666-1743-9F37-0AE347D5A101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GB" sz="900">
            <a:solidFill>
              <a:schemeClr val="bg2"/>
            </a:solidFill>
          </a:endParaRPr>
        </a:p>
      </dgm:t>
    </dgm:pt>
    <dgm:pt modelId="{350DF371-6699-9E45-A936-3786332CED9F}">
      <dgm:prSet phldrT="[Text]" custT="1"/>
      <dgm:spPr/>
      <dgm:t>
        <a:bodyPr/>
        <a:lstStyle/>
        <a:p>
          <a:r>
            <a:rPr lang="en-GB" sz="900" dirty="0" smtClean="0">
              <a:solidFill>
                <a:schemeClr val="bg2"/>
              </a:solidFill>
            </a:rPr>
            <a:t>Biomass burning</a:t>
          </a:r>
          <a:endParaRPr lang="en-GB" sz="900" dirty="0">
            <a:solidFill>
              <a:schemeClr val="bg2"/>
            </a:solidFill>
          </a:endParaRPr>
        </a:p>
      </dgm:t>
    </dgm:pt>
    <dgm:pt modelId="{BA936550-C804-A148-8752-BEDAEE5E538E}" type="parTrans" cxnId="{986B5E47-7970-5043-AEDA-E9E8FF28F568}">
      <dgm:prSet/>
      <dgm:spPr/>
      <dgm:t>
        <a:bodyPr/>
        <a:lstStyle/>
        <a:p>
          <a:endParaRPr lang="en-GB" sz="900">
            <a:solidFill>
              <a:schemeClr val="bg2"/>
            </a:solidFill>
          </a:endParaRPr>
        </a:p>
      </dgm:t>
    </dgm:pt>
    <dgm:pt modelId="{3A9C77BA-F0FE-974F-A947-2ABE43B35175}" type="sibTrans" cxnId="{986B5E47-7970-5043-AEDA-E9E8FF28F568}">
      <dgm:prSet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GB" sz="900">
            <a:solidFill>
              <a:schemeClr val="bg2"/>
            </a:solidFill>
          </a:endParaRPr>
        </a:p>
      </dgm:t>
    </dgm:pt>
    <dgm:pt modelId="{17EF875B-89C9-1343-A0C9-8F12CCB3AF3C}">
      <dgm:prSet phldrT="[Text]" custT="1"/>
      <dgm:spPr/>
      <dgm:t>
        <a:bodyPr/>
        <a:lstStyle/>
        <a:p>
          <a:r>
            <a:rPr lang="en-GB" sz="900" dirty="0" smtClean="0">
              <a:solidFill>
                <a:schemeClr val="bg2"/>
              </a:solidFill>
            </a:rPr>
            <a:t>Volcanic</a:t>
          </a:r>
          <a:endParaRPr lang="en-GB" sz="900" dirty="0">
            <a:solidFill>
              <a:schemeClr val="bg2"/>
            </a:solidFill>
          </a:endParaRPr>
        </a:p>
      </dgm:t>
    </dgm:pt>
    <dgm:pt modelId="{714847B8-0E44-CE49-88FD-BE9FCF79D802}" type="parTrans" cxnId="{3AD6BBB8-0B78-DA49-B2F9-E84BEE03BA65}">
      <dgm:prSet/>
      <dgm:spPr/>
      <dgm:t>
        <a:bodyPr/>
        <a:lstStyle/>
        <a:p>
          <a:endParaRPr lang="en-GB" sz="900">
            <a:solidFill>
              <a:schemeClr val="bg2"/>
            </a:solidFill>
          </a:endParaRPr>
        </a:p>
      </dgm:t>
    </dgm:pt>
    <dgm:pt modelId="{1A37F264-61A8-F94C-BF1E-972ABE2A3D53}" type="sibTrans" cxnId="{3AD6BBB8-0B78-DA49-B2F9-E84BEE03BA65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 sz="900">
            <a:solidFill>
              <a:schemeClr val="bg2"/>
            </a:solidFill>
          </a:endParaRPr>
        </a:p>
      </dgm:t>
    </dgm:pt>
    <dgm:pt modelId="{4482986C-52BC-904A-B73E-81180F508C41}">
      <dgm:prSet phldrT="[Text]" custT="1"/>
      <dgm:spPr/>
      <dgm:t>
        <a:bodyPr/>
        <a:lstStyle/>
        <a:p>
          <a:r>
            <a:rPr lang="en-GB" sz="900" dirty="0" smtClean="0">
              <a:solidFill>
                <a:schemeClr val="bg2"/>
              </a:solidFill>
            </a:rPr>
            <a:t>Industrial</a:t>
          </a:r>
        </a:p>
      </dgm:t>
    </dgm:pt>
    <dgm:pt modelId="{4EB19D30-C3BA-9448-A470-4366E0F012B1}" type="parTrans" cxnId="{2F8AEC42-DAD1-894F-ACEE-F886F4F0E65B}">
      <dgm:prSet/>
      <dgm:spPr/>
      <dgm:t>
        <a:bodyPr/>
        <a:lstStyle/>
        <a:p>
          <a:endParaRPr lang="en-GB" sz="900">
            <a:solidFill>
              <a:schemeClr val="bg2"/>
            </a:solidFill>
          </a:endParaRPr>
        </a:p>
      </dgm:t>
    </dgm:pt>
    <dgm:pt modelId="{1DDA5EA5-06B3-6B48-80F8-10B899D9760F}" type="sibTrans" cxnId="{2F8AEC42-DAD1-894F-ACEE-F886F4F0E65B}">
      <dgm:prSet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GB" sz="900">
            <a:solidFill>
              <a:schemeClr val="bg2"/>
            </a:solidFill>
          </a:endParaRPr>
        </a:p>
      </dgm:t>
    </dgm:pt>
    <dgm:pt modelId="{446011C1-D36E-3D4E-AB46-B6EA0FE73FC7}">
      <dgm:prSet phldrT="[Text]" custT="1"/>
      <dgm:spPr/>
      <dgm:t>
        <a:bodyPr/>
        <a:lstStyle/>
        <a:p>
          <a:r>
            <a:rPr lang="en-GB" sz="900" dirty="0" smtClean="0">
              <a:solidFill>
                <a:schemeClr val="bg2"/>
              </a:solidFill>
            </a:rPr>
            <a:t>Radiological</a:t>
          </a:r>
          <a:endParaRPr lang="en-GB" sz="900" dirty="0">
            <a:solidFill>
              <a:schemeClr val="bg2"/>
            </a:solidFill>
          </a:endParaRPr>
        </a:p>
      </dgm:t>
    </dgm:pt>
    <dgm:pt modelId="{31563329-F4CE-8049-B73A-EA654C05E110}" type="parTrans" cxnId="{BB6B1D1A-ECF6-F24A-9646-7E7EEBA915AE}">
      <dgm:prSet/>
      <dgm:spPr/>
      <dgm:t>
        <a:bodyPr/>
        <a:lstStyle/>
        <a:p>
          <a:endParaRPr lang="en-GB" sz="900">
            <a:solidFill>
              <a:schemeClr val="bg2"/>
            </a:solidFill>
          </a:endParaRPr>
        </a:p>
      </dgm:t>
    </dgm:pt>
    <dgm:pt modelId="{B418E8B2-C7F2-044D-9F06-544E64A1765D}" type="sibTrans" cxnId="{BB6B1D1A-ECF6-F24A-9646-7E7EEBA915AE}">
      <dgm:prSet/>
      <dgm:spPr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GB" sz="900">
            <a:solidFill>
              <a:schemeClr val="bg2"/>
            </a:solidFill>
          </a:endParaRPr>
        </a:p>
      </dgm:t>
    </dgm:pt>
    <dgm:pt modelId="{F7BDCC3A-CB1C-5343-89F6-77CF6557C96D}">
      <dgm:prSet phldrT="[Text]" custT="1"/>
      <dgm:spPr/>
      <dgm:t>
        <a:bodyPr/>
        <a:lstStyle/>
        <a:p>
          <a:r>
            <a:rPr lang="en-GB" sz="900" dirty="0" smtClean="0">
              <a:solidFill>
                <a:schemeClr val="bg2"/>
              </a:solidFill>
            </a:rPr>
            <a:t>Air Quality</a:t>
          </a:r>
          <a:endParaRPr lang="en-GB" sz="900" dirty="0">
            <a:solidFill>
              <a:schemeClr val="bg2"/>
            </a:solidFill>
          </a:endParaRPr>
        </a:p>
      </dgm:t>
    </dgm:pt>
    <dgm:pt modelId="{09267B6D-92E4-F741-9BBE-1504933EC962}" type="parTrans" cxnId="{C3935BCF-7D26-0946-89BF-025B6E1AD531}">
      <dgm:prSet/>
      <dgm:spPr/>
      <dgm:t>
        <a:bodyPr/>
        <a:lstStyle/>
        <a:p>
          <a:endParaRPr lang="en-GB" sz="900">
            <a:solidFill>
              <a:schemeClr val="bg2"/>
            </a:solidFill>
          </a:endParaRPr>
        </a:p>
      </dgm:t>
    </dgm:pt>
    <dgm:pt modelId="{25B2F0DD-1A55-5C48-8023-092154286EA4}" type="sibTrans" cxnId="{C3935BCF-7D26-0946-89BF-025B6E1AD531}">
      <dgm:prSet/>
      <dgm:spPr>
        <a:blipFill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GB" sz="900">
            <a:solidFill>
              <a:schemeClr val="bg2"/>
            </a:solidFill>
          </a:endParaRPr>
        </a:p>
      </dgm:t>
    </dgm:pt>
    <dgm:pt modelId="{342150A8-DE44-2E41-B592-D90704BBE66A}">
      <dgm:prSet phldrT="[Text]" custT="1"/>
      <dgm:spPr/>
      <dgm:t>
        <a:bodyPr/>
        <a:lstStyle/>
        <a:p>
          <a:r>
            <a:rPr lang="en-GB" sz="900" dirty="0" smtClean="0">
              <a:solidFill>
                <a:schemeClr val="bg2"/>
              </a:solidFill>
            </a:rPr>
            <a:t>Dust Storms</a:t>
          </a:r>
        </a:p>
        <a:p>
          <a:endParaRPr lang="en-GB" sz="900" dirty="0">
            <a:solidFill>
              <a:schemeClr val="bg2"/>
            </a:solidFill>
          </a:endParaRPr>
        </a:p>
      </dgm:t>
    </dgm:pt>
    <dgm:pt modelId="{EEABF2C0-E033-364B-BEC0-BEE01CE381DA}" type="parTrans" cxnId="{A7C42680-C9C9-6D49-8190-182A7636B084}">
      <dgm:prSet/>
      <dgm:spPr/>
      <dgm:t>
        <a:bodyPr/>
        <a:lstStyle/>
        <a:p>
          <a:endParaRPr lang="en-GB" sz="900">
            <a:solidFill>
              <a:schemeClr val="bg2"/>
            </a:solidFill>
          </a:endParaRPr>
        </a:p>
      </dgm:t>
    </dgm:pt>
    <dgm:pt modelId="{EC094C6E-F807-AC45-A6E7-BCFA95459DBA}" type="sibTrans" cxnId="{A7C42680-C9C9-6D49-8190-182A7636B084}">
      <dgm:prSet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en-GB" sz="900">
            <a:solidFill>
              <a:schemeClr val="bg2"/>
            </a:solidFill>
          </a:endParaRPr>
        </a:p>
      </dgm:t>
    </dgm:pt>
    <dgm:pt modelId="{5B3D6573-370F-9740-AC96-65ADC9FC50E6}">
      <dgm:prSet phldrT="[Text]" custT="1"/>
      <dgm:spPr/>
      <dgm:t>
        <a:bodyPr/>
        <a:lstStyle/>
        <a:p>
          <a:r>
            <a:rPr lang="en-GB" sz="900" dirty="0" smtClean="0">
              <a:solidFill>
                <a:schemeClr val="bg2"/>
              </a:solidFill>
            </a:rPr>
            <a:t>Routine, Response</a:t>
          </a:r>
          <a:r>
            <a:rPr lang="en-GB" sz="900" baseline="0" dirty="0" smtClean="0">
              <a:solidFill>
                <a:schemeClr val="bg2"/>
              </a:solidFill>
            </a:rPr>
            <a:t> &amp; </a:t>
          </a:r>
          <a:r>
            <a:rPr lang="en-GB" sz="900" dirty="0" smtClean="0">
              <a:solidFill>
                <a:schemeClr val="bg2"/>
              </a:solidFill>
            </a:rPr>
            <a:t> Research</a:t>
          </a:r>
          <a:endParaRPr lang="en-GB" sz="900" dirty="0">
            <a:solidFill>
              <a:schemeClr val="bg2"/>
            </a:solidFill>
          </a:endParaRPr>
        </a:p>
      </dgm:t>
    </dgm:pt>
    <dgm:pt modelId="{B9577C7B-23F9-A24F-B339-126E4D85305E}" type="parTrans" cxnId="{E9A38567-9DCC-1B4F-AFF1-FFE88668DE45}">
      <dgm:prSet/>
      <dgm:spPr/>
      <dgm:t>
        <a:bodyPr/>
        <a:lstStyle/>
        <a:p>
          <a:endParaRPr lang="en-GB" sz="900">
            <a:solidFill>
              <a:schemeClr val="bg2"/>
            </a:solidFill>
          </a:endParaRPr>
        </a:p>
      </dgm:t>
    </dgm:pt>
    <dgm:pt modelId="{81A0B44B-8054-3445-B651-FD663951E67E}" type="sibTrans" cxnId="{E9A38567-9DCC-1B4F-AFF1-FFE88668DE45}">
      <dgm:prSet/>
      <dgm:spPr>
        <a:blipFill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GB" sz="900">
            <a:solidFill>
              <a:schemeClr val="bg2"/>
            </a:solidFill>
          </a:endParaRPr>
        </a:p>
      </dgm:t>
    </dgm:pt>
    <dgm:pt modelId="{CEAEC816-A187-E048-B57F-DDF22113B374}">
      <dgm:prSet phldrT="[Text]" custT="1"/>
      <dgm:spPr/>
      <dgm:t>
        <a:bodyPr/>
        <a:lstStyle/>
        <a:p>
          <a:r>
            <a:rPr lang="en-GB" sz="900" dirty="0" smtClean="0">
              <a:solidFill>
                <a:schemeClr val="bg2"/>
              </a:solidFill>
            </a:rPr>
            <a:t>Weather Feedbacks</a:t>
          </a:r>
          <a:endParaRPr lang="en-GB" sz="900" dirty="0">
            <a:solidFill>
              <a:schemeClr val="bg2"/>
            </a:solidFill>
          </a:endParaRPr>
        </a:p>
      </dgm:t>
    </dgm:pt>
    <dgm:pt modelId="{9658413F-B41B-5247-AFA5-0B4E6E9837A9}" type="parTrans" cxnId="{8946CB98-3859-4C40-9E4C-33750134AA2F}">
      <dgm:prSet/>
      <dgm:spPr/>
      <dgm:t>
        <a:bodyPr/>
        <a:lstStyle/>
        <a:p>
          <a:endParaRPr lang="en-GB" sz="900">
            <a:solidFill>
              <a:schemeClr val="bg2"/>
            </a:solidFill>
          </a:endParaRPr>
        </a:p>
      </dgm:t>
    </dgm:pt>
    <dgm:pt modelId="{D8450174-F0C5-924B-B9ED-AAD98090F688}" type="sibTrans" cxnId="{8946CB98-3859-4C40-9E4C-33750134AA2F}">
      <dgm:prSet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 sz="900">
            <a:solidFill>
              <a:schemeClr val="bg2"/>
            </a:solidFill>
          </a:endParaRPr>
        </a:p>
      </dgm:t>
    </dgm:pt>
    <dgm:pt modelId="{E3FA052F-78E3-3940-83FA-30B25D357938}">
      <dgm:prSet phldrT="[Text]" custT="1"/>
      <dgm:spPr/>
      <dgm:t>
        <a:bodyPr/>
        <a:lstStyle/>
        <a:p>
          <a:r>
            <a:rPr lang="en-GB" sz="900" dirty="0" smtClean="0">
              <a:solidFill>
                <a:schemeClr val="bg2"/>
              </a:solidFill>
            </a:rPr>
            <a:t>Atmospheric Process</a:t>
          </a:r>
          <a:endParaRPr lang="en-GB" sz="900" dirty="0">
            <a:solidFill>
              <a:schemeClr val="bg2"/>
            </a:solidFill>
          </a:endParaRPr>
        </a:p>
      </dgm:t>
    </dgm:pt>
    <dgm:pt modelId="{A91C22E4-9A20-0843-B469-251B6CD0320C}" type="parTrans" cxnId="{F11EDD7A-B390-3347-B2DA-9C13D89CACEB}">
      <dgm:prSet/>
      <dgm:spPr/>
      <dgm:t>
        <a:bodyPr/>
        <a:lstStyle/>
        <a:p>
          <a:endParaRPr lang="en-GB" sz="900">
            <a:solidFill>
              <a:schemeClr val="bg2"/>
            </a:solidFill>
          </a:endParaRPr>
        </a:p>
      </dgm:t>
    </dgm:pt>
    <dgm:pt modelId="{DA3D8ED3-80BC-074D-8368-41A291813278}" type="sibTrans" cxnId="{F11EDD7A-B390-3347-B2DA-9C13D89CACEB}">
      <dgm:prSet/>
      <dgm:spPr>
        <a:blipFill rotWithShape="1">
          <a:blip xmlns:r="http://schemas.openxmlformats.org/officeDocument/2006/relationships" r:embed="rId10"/>
          <a:stretch>
            <a:fillRect/>
          </a:stretch>
        </a:blipFill>
      </dgm:spPr>
      <dgm:t>
        <a:bodyPr/>
        <a:lstStyle/>
        <a:p>
          <a:endParaRPr lang="en-GB" sz="900">
            <a:solidFill>
              <a:schemeClr val="bg2"/>
            </a:solidFill>
          </a:endParaRPr>
        </a:p>
      </dgm:t>
    </dgm:pt>
    <dgm:pt modelId="{7B9BFEBE-BCFD-B24F-8733-238F02C741B4}">
      <dgm:prSet phldrT="[Text]" custT="1"/>
      <dgm:spPr/>
      <dgm:t>
        <a:bodyPr/>
        <a:lstStyle/>
        <a:p>
          <a:r>
            <a:rPr lang="en-GB" sz="900" dirty="0" smtClean="0">
              <a:solidFill>
                <a:schemeClr val="bg2"/>
              </a:solidFill>
            </a:rPr>
            <a:t>GHG</a:t>
          </a:r>
          <a:endParaRPr lang="en-GB" sz="900" dirty="0">
            <a:solidFill>
              <a:schemeClr val="bg2"/>
            </a:solidFill>
          </a:endParaRPr>
        </a:p>
      </dgm:t>
    </dgm:pt>
    <dgm:pt modelId="{A5C8EA2B-07F3-934B-B439-B7196B798D76}" type="parTrans" cxnId="{E6655A4A-EFC2-7944-A728-8CD9A1E46CE8}">
      <dgm:prSet/>
      <dgm:spPr/>
      <dgm:t>
        <a:bodyPr/>
        <a:lstStyle/>
        <a:p>
          <a:endParaRPr lang="en-GB" sz="900">
            <a:solidFill>
              <a:schemeClr val="bg2"/>
            </a:solidFill>
          </a:endParaRPr>
        </a:p>
      </dgm:t>
    </dgm:pt>
    <dgm:pt modelId="{7A5ECC15-2E0A-A84D-85B3-318B305A018E}" type="sibTrans" cxnId="{E6655A4A-EFC2-7944-A728-8CD9A1E46CE8}">
      <dgm:prSet/>
      <dgm:spPr>
        <a:blipFill rotWithShape="1">
          <a:blip xmlns:r="http://schemas.openxmlformats.org/officeDocument/2006/relationships" r:embed="rId11"/>
          <a:stretch>
            <a:fillRect/>
          </a:stretch>
        </a:blipFill>
      </dgm:spPr>
      <dgm:t>
        <a:bodyPr/>
        <a:lstStyle/>
        <a:p>
          <a:endParaRPr lang="en-GB" sz="900">
            <a:solidFill>
              <a:schemeClr val="bg2"/>
            </a:solidFill>
          </a:endParaRPr>
        </a:p>
      </dgm:t>
    </dgm:pt>
    <dgm:pt modelId="{2DA4CF54-A4C5-0C4D-95A6-D09226211915}">
      <dgm:prSet phldrT="[Text]" custT="1"/>
      <dgm:spPr/>
      <dgm:t>
        <a:bodyPr/>
        <a:lstStyle/>
        <a:p>
          <a:r>
            <a:rPr lang="en-GB" sz="900" dirty="0" smtClean="0">
              <a:solidFill>
                <a:schemeClr val="bg2"/>
              </a:solidFill>
            </a:rPr>
            <a:t>Impacts</a:t>
          </a:r>
          <a:endParaRPr lang="en-GB" sz="900" dirty="0">
            <a:solidFill>
              <a:schemeClr val="bg2"/>
            </a:solidFill>
          </a:endParaRPr>
        </a:p>
      </dgm:t>
    </dgm:pt>
    <dgm:pt modelId="{D3ADD789-8D25-854E-9F2B-846409F5DB4C}" type="parTrans" cxnId="{8D30BABC-5731-4149-94C9-A44B7F857CD0}">
      <dgm:prSet/>
      <dgm:spPr/>
      <dgm:t>
        <a:bodyPr/>
        <a:lstStyle/>
        <a:p>
          <a:endParaRPr lang="en-GB" sz="900">
            <a:solidFill>
              <a:schemeClr val="bg2"/>
            </a:solidFill>
          </a:endParaRPr>
        </a:p>
      </dgm:t>
    </dgm:pt>
    <dgm:pt modelId="{734D1410-567A-6844-8783-C6C99661986C}" type="sibTrans" cxnId="{8D30BABC-5731-4149-94C9-A44B7F857CD0}">
      <dgm:prSet/>
      <dgm:spPr>
        <a:blipFill rotWithShape="1">
          <a:blip xmlns:r="http://schemas.openxmlformats.org/officeDocument/2006/relationships"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GB" sz="900">
            <a:solidFill>
              <a:schemeClr val="bg2"/>
            </a:solidFill>
          </a:endParaRPr>
        </a:p>
      </dgm:t>
    </dgm:pt>
    <dgm:pt modelId="{141485DA-4608-7640-86A7-899B6E11D03C}" type="pres">
      <dgm:prSet presAssocID="{B699AD35-3728-C841-B82D-62C4EBE467F6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n-GB"/>
        </a:p>
      </dgm:t>
    </dgm:pt>
    <dgm:pt modelId="{D45918FB-F1F4-8D4E-8221-18D6DD079822}" type="pres">
      <dgm:prSet presAssocID="{C0514628-D8D6-9F4F-B5E8-AF26308257A2}" presName="text1" presStyleCnt="0"/>
      <dgm:spPr/>
    </dgm:pt>
    <dgm:pt modelId="{895E75E9-8792-304F-86EE-FD60C3160C82}" type="pres">
      <dgm:prSet presAssocID="{C0514628-D8D6-9F4F-B5E8-AF26308257A2}" presName="textRepeatNode" presStyleLbl="alignNode1" presStyleIdx="0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5CAA879-4D91-0A40-B2A6-1ECACFAD10F8}" type="pres">
      <dgm:prSet presAssocID="{C0514628-D8D6-9F4F-B5E8-AF26308257A2}" presName="textaccent1" presStyleCnt="0"/>
      <dgm:spPr/>
    </dgm:pt>
    <dgm:pt modelId="{4E44E825-9DA0-484A-BAA1-B4A86A1BE684}" type="pres">
      <dgm:prSet presAssocID="{C0514628-D8D6-9F4F-B5E8-AF26308257A2}" presName="accentRepeatNode" presStyleLbl="solidAlignAcc1" presStyleIdx="0" presStyleCnt="24"/>
      <dgm:spPr/>
    </dgm:pt>
    <dgm:pt modelId="{C585F85E-8C46-5048-8410-B6062717A720}" type="pres">
      <dgm:prSet presAssocID="{40D554E6-3F71-0F4F-9481-96849F752D10}" presName="image1" presStyleCnt="0"/>
      <dgm:spPr/>
    </dgm:pt>
    <dgm:pt modelId="{19781A09-2B61-A44D-B9FA-9FF9D71186BF}" type="pres">
      <dgm:prSet presAssocID="{40D554E6-3F71-0F4F-9481-96849F752D10}" presName="imageRepeatNode" presStyleLbl="alignAcc1" presStyleIdx="0" presStyleCnt="12"/>
      <dgm:spPr/>
      <dgm:t>
        <a:bodyPr/>
        <a:lstStyle/>
        <a:p>
          <a:endParaRPr lang="en-GB"/>
        </a:p>
      </dgm:t>
    </dgm:pt>
    <dgm:pt modelId="{887F73BA-F3A7-E04E-914E-43677AF229A7}" type="pres">
      <dgm:prSet presAssocID="{40D554E6-3F71-0F4F-9481-96849F752D10}" presName="imageaccent1" presStyleCnt="0"/>
      <dgm:spPr/>
    </dgm:pt>
    <dgm:pt modelId="{0E6028A4-15E2-C54E-A447-03F9CA8895C3}" type="pres">
      <dgm:prSet presAssocID="{40D554E6-3F71-0F4F-9481-96849F752D10}" presName="accentRepeatNode" presStyleLbl="solidAlignAcc1" presStyleIdx="1" presStyleCnt="24"/>
      <dgm:spPr/>
    </dgm:pt>
    <dgm:pt modelId="{0BA0F038-4810-7447-B1E2-31B36978E61F}" type="pres">
      <dgm:prSet presAssocID="{17EF875B-89C9-1343-A0C9-8F12CCB3AF3C}" presName="text2" presStyleCnt="0"/>
      <dgm:spPr/>
    </dgm:pt>
    <dgm:pt modelId="{7E41687C-E283-D446-8425-7E5B34673781}" type="pres">
      <dgm:prSet presAssocID="{17EF875B-89C9-1343-A0C9-8F12CCB3AF3C}" presName="textRepeatNode" presStyleLbl="alignNode1" presStyleIdx="1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12FCB97-271E-2A49-8220-45B0F41C1868}" type="pres">
      <dgm:prSet presAssocID="{17EF875B-89C9-1343-A0C9-8F12CCB3AF3C}" presName="textaccent2" presStyleCnt="0"/>
      <dgm:spPr/>
    </dgm:pt>
    <dgm:pt modelId="{A3C892CB-FF66-CE4F-A811-9F4407E8D1C0}" type="pres">
      <dgm:prSet presAssocID="{17EF875B-89C9-1343-A0C9-8F12CCB3AF3C}" presName="accentRepeatNode" presStyleLbl="solidAlignAcc1" presStyleIdx="2" presStyleCnt="24"/>
      <dgm:spPr/>
    </dgm:pt>
    <dgm:pt modelId="{ED3CD65C-F9DF-6342-AF81-89EF8205FC55}" type="pres">
      <dgm:prSet presAssocID="{1A37F264-61A8-F94C-BF1E-972ABE2A3D53}" presName="image2" presStyleCnt="0"/>
      <dgm:spPr/>
    </dgm:pt>
    <dgm:pt modelId="{88425E42-6997-C04E-8B4C-DAF27E1926B0}" type="pres">
      <dgm:prSet presAssocID="{1A37F264-61A8-F94C-BF1E-972ABE2A3D53}" presName="imageRepeatNode" presStyleLbl="alignAcc1" presStyleIdx="1" presStyleCnt="12"/>
      <dgm:spPr/>
      <dgm:t>
        <a:bodyPr/>
        <a:lstStyle/>
        <a:p>
          <a:endParaRPr lang="en-GB"/>
        </a:p>
      </dgm:t>
    </dgm:pt>
    <dgm:pt modelId="{815EFC94-B236-5242-9BFC-9B9662762A20}" type="pres">
      <dgm:prSet presAssocID="{1A37F264-61A8-F94C-BF1E-972ABE2A3D53}" presName="imageaccent2" presStyleCnt="0"/>
      <dgm:spPr/>
    </dgm:pt>
    <dgm:pt modelId="{72FA9C43-2C73-1F47-A605-A12FB07D82B9}" type="pres">
      <dgm:prSet presAssocID="{1A37F264-61A8-F94C-BF1E-972ABE2A3D53}" presName="accentRepeatNode" presStyleLbl="solidAlignAcc1" presStyleIdx="3" presStyleCnt="24"/>
      <dgm:spPr/>
    </dgm:pt>
    <dgm:pt modelId="{992E4CFA-118C-B64E-9326-13174129F39E}" type="pres">
      <dgm:prSet presAssocID="{4482986C-52BC-904A-B73E-81180F508C41}" presName="text3" presStyleCnt="0"/>
      <dgm:spPr/>
    </dgm:pt>
    <dgm:pt modelId="{FAC15AC4-0EEC-B74A-9621-4BBD7F815BDE}" type="pres">
      <dgm:prSet presAssocID="{4482986C-52BC-904A-B73E-81180F508C41}" presName="textRepeatNode" presStyleLbl="alignNode1" presStyleIdx="2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BDAAA2D-8C7C-AB48-A871-7748A172F07F}" type="pres">
      <dgm:prSet presAssocID="{4482986C-52BC-904A-B73E-81180F508C41}" presName="textaccent3" presStyleCnt="0"/>
      <dgm:spPr/>
    </dgm:pt>
    <dgm:pt modelId="{B6B4110B-2A18-5B49-97C6-4159EC30C9E0}" type="pres">
      <dgm:prSet presAssocID="{4482986C-52BC-904A-B73E-81180F508C41}" presName="accentRepeatNode" presStyleLbl="solidAlignAcc1" presStyleIdx="4" presStyleCnt="24"/>
      <dgm:spPr/>
    </dgm:pt>
    <dgm:pt modelId="{C6CA46FA-40DE-9647-9E5B-A7BF18259C24}" type="pres">
      <dgm:prSet presAssocID="{1DDA5EA5-06B3-6B48-80F8-10B899D9760F}" presName="image3" presStyleCnt="0"/>
      <dgm:spPr/>
    </dgm:pt>
    <dgm:pt modelId="{2BAB9DA5-308B-B74A-B65A-F90E2C90FBF0}" type="pres">
      <dgm:prSet presAssocID="{1DDA5EA5-06B3-6B48-80F8-10B899D9760F}" presName="imageRepeatNode" presStyleLbl="alignAcc1" presStyleIdx="2" presStyleCnt="12"/>
      <dgm:spPr/>
      <dgm:t>
        <a:bodyPr/>
        <a:lstStyle/>
        <a:p>
          <a:endParaRPr lang="en-GB"/>
        </a:p>
      </dgm:t>
    </dgm:pt>
    <dgm:pt modelId="{630616D0-E367-1D46-8565-DCAED7F7CAB3}" type="pres">
      <dgm:prSet presAssocID="{1DDA5EA5-06B3-6B48-80F8-10B899D9760F}" presName="imageaccent3" presStyleCnt="0"/>
      <dgm:spPr/>
    </dgm:pt>
    <dgm:pt modelId="{C0ACC8D6-16A4-294E-8921-301B32EFA342}" type="pres">
      <dgm:prSet presAssocID="{1DDA5EA5-06B3-6B48-80F8-10B899D9760F}" presName="accentRepeatNode" presStyleLbl="solidAlignAcc1" presStyleIdx="5" presStyleCnt="24"/>
      <dgm:spPr/>
    </dgm:pt>
    <dgm:pt modelId="{2FB3D447-B51D-7D40-8D69-6B3C65A74AD9}" type="pres">
      <dgm:prSet presAssocID="{5B3D6573-370F-9740-AC96-65ADC9FC50E6}" presName="text4" presStyleCnt="0"/>
      <dgm:spPr/>
    </dgm:pt>
    <dgm:pt modelId="{60E5499C-304F-A046-B76E-AEABF717C68C}" type="pres">
      <dgm:prSet presAssocID="{5B3D6573-370F-9740-AC96-65ADC9FC50E6}" presName="textRepeatNode" presStyleLbl="alignNode1" presStyleIdx="3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88C8BFF-4873-354E-A5F5-162767DB6458}" type="pres">
      <dgm:prSet presAssocID="{5B3D6573-370F-9740-AC96-65ADC9FC50E6}" presName="textaccent4" presStyleCnt="0"/>
      <dgm:spPr/>
    </dgm:pt>
    <dgm:pt modelId="{78694694-13A8-9F4F-8780-9040868E6D10}" type="pres">
      <dgm:prSet presAssocID="{5B3D6573-370F-9740-AC96-65ADC9FC50E6}" presName="accentRepeatNode" presStyleLbl="solidAlignAcc1" presStyleIdx="6" presStyleCnt="24"/>
      <dgm:spPr/>
    </dgm:pt>
    <dgm:pt modelId="{2CCC1069-CA51-2D47-9DA8-D52A4571C163}" type="pres">
      <dgm:prSet presAssocID="{81A0B44B-8054-3445-B651-FD663951E67E}" presName="image4" presStyleCnt="0"/>
      <dgm:spPr/>
    </dgm:pt>
    <dgm:pt modelId="{0457075A-BD93-8A4F-849F-6546008E7BB0}" type="pres">
      <dgm:prSet presAssocID="{81A0B44B-8054-3445-B651-FD663951E67E}" presName="imageRepeatNode" presStyleLbl="alignAcc1" presStyleIdx="3" presStyleCnt="12"/>
      <dgm:spPr/>
      <dgm:t>
        <a:bodyPr/>
        <a:lstStyle/>
        <a:p>
          <a:endParaRPr lang="en-GB"/>
        </a:p>
      </dgm:t>
    </dgm:pt>
    <dgm:pt modelId="{D69935E2-EA90-D84C-A304-82EDA4D87DF5}" type="pres">
      <dgm:prSet presAssocID="{81A0B44B-8054-3445-B651-FD663951E67E}" presName="imageaccent4" presStyleCnt="0"/>
      <dgm:spPr/>
    </dgm:pt>
    <dgm:pt modelId="{CD54519F-44DC-DE47-8BE7-B5094E5C32D8}" type="pres">
      <dgm:prSet presAssocID="{81A0B44B-8054-3445-B651-FD663951E67E}" presName="accentRepeatNode" presStyleLbl="solidAlignAcc1" presStyleIdx="7" presStyleCnt="24"/>
      <dgm:spPr/>
    </dgm:pt>
    <dgm:pt modelId="{0E18145F-43C3-9F4B-AF5A-0A7E44D6F91A}" type="pres">
      <dgm:prSet presAssocID="{446011C1-D36E-3D4E-AB46-B6EA0FE73FC7}" presName="text5" presStyleCnt="0"/>
      <dgm:spPr/>
    </dgm:pt>
    <dgm:pt modelId="{12ED0178-3DC5-964E-A7E2-0C4C37A334AC}" type="pres">
      <dgm:prSet presAssocID="{446011C1-D36E-3D4E-AB46-B6EA0FE73FC7}" presName="textRepeatNode" presStyleLbl="alignNode1" presStyleIdx="4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CA3D28A-9C03-F640-8AE2-E6A8B48A9085}" type="pres">
      <dgm:prSet presAssocID="{446011C1-D36E-3D4E-AB46-B6EA0FE73FC7}" presName="textaccent5" presStyleCnt="0"/>
      <dgm:spPr/>
    </dgm:pt>
    <dgm:pt modelId="{9EDCEF54-21B8-1D48-9A77-02E08528B1A7}" type="pres">
      <dgm:prSet presAssocID="{446011C1-D36E-3D4E-AB46-B6EA0FE73FC7}" presName="accentRepeatNode" presStyleLbl="solidAlignAcc1" presStyleIdx="8" presStyleCnt="24"/>
      <dgm:spPr/>
    </dgm:pt>
    <dgm:pt modelId="{E821B486-502B-654E-B795-936505001F68}" type="pres">
      <dgm:prSet presAssocID="{B418E8B2-C7F2-044D-9F06-544E64A1765D}" presName="image5" presStyleCnt="0"/>
      <dgm:spPr/>
    </dgm:pt>
    <dgm:pt modelId="{748AF76C-95A7-2E43-BDB9-A396FAC8B8D6}" type="pres">
      <dgm:prSet presAssocID="{B418E8B2-C7F2-044D-9F06-544E64A1765D}" presName="imageRepeatNode" presStyleLbl="alignAcc1" presStyleIdx="4" presStyleCnt="12"/>
      <dgm:spPr/>
      <dgm:t>
        <a:bodyPr/>
        <a:lstStyle/>
        <a:p>
          <a:endParaRPr lang="en-GB"/>
        </a:p>
      </dgm:t>
    </dgm:pt>
    <dgm:pt modelId="{908635C8-528C-DE43-A03F-2D71C5E707BB}" type="pres">
      <dgm:prSet presAssocID="{B418E8B2-C7F2-044D-9F06-544E64A1765D}" presName="imageaccent5" presStyleCnt="0"/>
      <dgm:spPr/>
    </dgm:pt>
    <dgm:pt modelId="{43867168-1F03-1340-AF0C-1AFB7DACF771}" type="pres">
      <dgm:prSet presAssocID="{B418E8B2-C7F2-044D-9F06-544E64A1765D}" presName="accentRepeatNode" presStyleLbl="solidAlignAcc1" presStyleIdx="9" presStyleCnt="24"/>
      <dgm:spPr/>
    </dgm:pt>
    <dgm:pt modelId="{F9F69513-8B95-4741-BDB8-EC710CD4191A}" type="pres">
      <dgm:prSet presAssocID="{350DF371-6699-9E45-A936-3786332CED9F}" presName="text6" presStyleCnt="0"/>
      <dgm:spPr/>
    </dgm:pt>
    <dgm:pt modelId="{32F5C468-E6B1-DB42-AA38-1902841F8F3E}" type="pres">
      <dgm:prSet presAssocID="{350DF371-6699-9E45-A936-3786332CED9F}" presName="textRepeatNode" presStyleLbl="alignNode1" presStyleIdx="5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C79CBB9-CD07-D64E-A904-8CBD82FF362F}" type="pres">
      <dgm:prSet presAssocID="{350DF371-6699-9E45-A936-3786332CED9F}" presName="textaccent6" presStyleCnt="0"/>
      <dgm:spPr/>
    </dgm:pt>
    <dgm:pt modelId="{BFB7C5C0-769A-2C49-8D19-4489398BFF68}" type="pres">
      <dgm:prSet presAssocID="{350DF371-6699-9E45-A936-3786332CED9F}" presName="accentRepeatNode" presStyleLbl="solidAlignAcc1" presStyleIdx="10" presStyleCnt="24"/>
      <dgm:spPr/>
    </dgm:pt>
    <dgm:pt modelId="{B0109B0D-B250-2447-8BF5-F182B21DC3D7}" type="pres">
      <dgm:prSet presAssocID="{3A9C77BA-F0FE-974F-A947-2ABE43B35175}" presName="image6" presStyleCnt="0"/>
      <dgm:spPr/>
    </dgm:pt>
    <dgm:pt modelId="{312EDCA8-E8AF-1D40-BAE7-4AD14F43CAC4}" type="pres">
      <dgm:prSet presAssocID="{3A9C77BA-F0FE-974F-A947-2ABE43B35175}" presName="imageRepeatNode" presStyleLbl="alignAcc1" presStyleIdx="5" presStyleCnt="12"/>
      <dgm:spPr/>
      <dgm:t>
        <a:bodyPr/>
        <a:lstStyle/>
        <a:p>
          <a:endParaRPr lang="en-GB"/>
        </a:p>
      </dgm:t>
    </dgm:pt>
    <dgm:pt modelId="{927BEA1D-C659-8449-9691-7C813534D330}" type="pres">
      <dgm:prSet presAssocID="{3A9C77BA-F0FE-974F-A947-2ABE43B35175}" presName="imageaccent6" presStyleCnt="0"/>
      <dgm:spPr/>
    </dgm:pt>
    <dgm:pt modelId="{2E16EB65-8740-AB43-8758-33800E0F3200}" type="pres">
      <dgm:prSet presAssocID="{3A9C77BA-F0FE-974F-A947-2ABE43B35175}" presName="accentRepeatNode" presStyleLbl="solidAlignAcc1" presStyleIdx="11" presStyleCnt="24"/>
      <dgm:spPr/>
    </dgm:pt>
    <dgm:pt modelId="{67456C60-0C0C-FA40-9179-DDA875C6CB5E}" type="pres">
      <dgm:prSet presAssocID="{F7BDCC3A-CB1C-5343-89F6-77CF6557C96D}" presName="text7" presStyleCnt="0"/>
      <dgm:spPr/>
    </dgm:pt>
    <dgm:pt modelId="{098B186B-7E5B-0846-BF59-AEFBD0918895}" type="pres">
      <dgm:prSet presAssocID="{F7BDCC3A-CB1C-5343-89F6-77CF6557C96D}" presName="textRepeatNode" presStyleLbl="alignNode1" presStyleIdx="6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2AF41AB-038A-7140-9C16-785E00C4ED96}" type="pres">
      <dgm:prSet presAssocID="{F7BDCC3A-CB1C-5343-89F6-77CF6557C96D}" presName="textaccent7" presStyleCnt="0"/>
      <dgm:spPr/>
    </dgm:pt>
    <dgm:pt modelId="{324ECDB6-B427-3441-B624-EE1853B8F721}" type="pres">
      <dgm:prSet presAssocID="{F7BDCC3A-CB1C-5343-89F6-77CF6557C96D}" presName="accentRepeatNode" presStyleLbl="solidAlignAcc1" presStyleIdx="12" presStyleCnt="24"/>
      <dgm:spPr/>
    </dgm:pt>
    <dgm:pt modelId="{D85A86EA-B6F3-2742-A579-AA1D7F46566D}" type="pres">
      <dgm:prSet presAssocID="{25B2F0DD-1A55-5C48-8023-092154286EA4}" presName="image7" presStyleCnt="0"/>
      <dgm:spPr/>
    </dgm:pt>
    <dgm:pt modelId="{235FE8E9-0320-1541-9946-156BFF2B5D3B}" type="pres">
      <dgm:prSet presAssocID="{25B2F0DD-1A55-5C48-8023-092154286EA4}" presName="imageRepeatNode" presStyleLbl="alignAcc1" presStyleIdx="6" presStyleCnt="12"/>
      <dgm:spPr/>
      <dgm:t>
        <a:bodyPr/>
        <a:lstStyle/>
        <a:p>
          <a:endParaRPr lang="en-GB"/>
        </a:p>
      </dgm:t>
    </dgm:pt>
    <dgm:pt modelId="{D4533C10-8ACD-B24A-9B08-476AB285A88C}" type="pres">
      <dgm:prSet presAssocID="{25B2F0DD-1A55-5C48-8023-092154286EA4}" presName="imageaccent7" presStyleCnt="0"/>
      <dgm:spPr/>
    </dgm:pt>
    <dgm:pt modelId="{2B78B63F-5CC2-964E-96FB-CC8E021F935C}" type="pres">
      <dgm:prSet presAssocID="{25B2F0DD-1A55-5C48-8023-092154286EA4}" presName="accentRepeatNode" presStyleLbl="solidAlignAcc1" presStyleIdx="13" presStyleCnt="24"/>
      <dgm:spPr/>
    </dgm:pt>
    <dgm:pt modelId="{334E8148-A261-6346-A1C6-F06BE1088F6C}" type="pres">
      <dgm:prSet presAssocID="{342150A8-DE44-2E41-B592-D90704BBE66A}" presName="text8" presStyleCnt="0"/>
      <dgm:spPr/>
    </dgm:pt>
    <dgm:pt modelId="{40B19F4A-D5CB-5540-B0CD-8CA552775961}" type="pres">
      <dgm:prSet presAssocID="{342150A8-DE44-2E41-B592-D90704BBE66A}" presName="textRepeatNode" presStyleLbl="alignNode1" presStyleIdx="7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59B3060-46F8-094E-820D-11A87A923E7F}" type="pres">
      <dgm:prSet presAssocID="{342150A8-DE44-2E41-B592-D90704BBE66A}" presName="textaccent8" presStyleCnt="0"/>
      <dgm:spPr/>
    </dgm:pt>
    <dgm:pt modelId="{92DA3D35-E5FC-2646-85A7-54FEC1FD3946}" type="pres">
      <dgm:prSet presAssocID="{342150A8-DE44-2E41-B592-D90704BBE66A}" presName="accentRepeatNode" presStyleLbl="solidAlignAcc1" presStyleIdx="14" presStyleCnt="24"/>
      <dgm:spPr/>
    </dgm:pt>
    <dgm:pt modelId="{A0EE8CBB-219A-D243-AB11-5F7D8C57581E}" type="pres">
      <dgm:prSet presAssocID="{EC094C6E-F807-AC45-A6E7-BCFA95459DBA}" presName="image8" presStyleCnt="0"/>
      <dgm:spPr/>
    </dgm:pt>
    <dgm:pt modelId="{2B45F1ED-F472-6444-AD59-4D69EECF04DB}" type="pres">
      <dgm:prSet presAssocID="{EC094C6E-F807-AC45-A6E7-BCFA95459DBA}" presName="imageRepeatNode" presStyleLbl="alignAcc1" presStyleIdx="7" presStyleCnt="12"/>
      <dgm:spPr/>
      <dgm:t>
        <a:bodyPr/>
        <a:lstStyle/>
        <a:p>
          <a:endParaRPr lang="en-GB"/>
        </a:p>
      </dgm:t>
    </dgm:pt>
    <dgm:pt modelId="{8C220864-EB73-214A-84C4-3918F49F9CE1}" type="pres">
      <dgm:prSet presAssocID="{EC094C6E-F807-AC45-A6E7-BCFA95459DBA}" presName="imageaccent8" presStyleCnt="0"/>
      <dgm:spPr/>
    </dgm:pt>
    <dgm:pt modelId="{4E9A8E88-4000-654D-B61B-8A7A3E6F8D39}" type="pres">
      <dgm:prSet presAssocID="{EC094C6E-F807-AC45-A6E7-BCFA95459DBA}" presName="accentRepeatNode" presStyleLbl="solidAlignAcc1" presStyleIdx="15" presStyleCnt="24"/>
      <dgm:spPr/>
    </dgm:pt>
    <dgm:pt modelId="{D3E3C8DE-8128-794F-9864-6DD4B3768449}" type="pres">
      <dgm:prSet presAssocID="{CEAEC816-A187-E048-B57F-DDF22113B374}" presName="text9" presStyleCnt="0"/>
      <dgm:spPr/>
    </dgm:pt>
    <dgm:pt modelId="{F6326DDB-473B-7B44-8539-0D5E4B0599D9}" type="pres">
      <dgm:prSet presAssocID="{CEAEC816-A187-E048-B57F-DDF22113B374}" presName="textRepeatNode" presStyleLbl="alignNode1" presStyleIdx="8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729DC35-8280-CE44-A0C7-50C5B703F396}" type="pres">
      <dgm:prSet presAssocID="{CEAEC816-A187-E048-B57F-DDF22113B374}" presName="textaccent9" presStyleCnt="0"/>
      <dgm:spPr/>
    </dgm:pt>
    <dgm:pt modelId="{54CA6589-A611-7940-B2C0-63B44BEB9A6C}" type="pres">
      <dgm:prSet presAssocID="{CEAEC816-A187-E048-B57F-DDF22113B374}" presName="accentRepeatNode" presStyleLbl="solidAlignAcc1" presStyleIdx="16" presStyleCnt="24"/>
      <dgm:spPr/>
    </dgm:pt>
    <dgm:pt modelId="{E537BF74-F76E-5342-A764-A1941DCED80D}" type="pres">
      <dgm:prSet presAssocID="{D8450174-F0C5-924B-B9ED-AAD98090F688}" presName="image9" presStyleCnt="0"/>
      <dgm:spPr/>
    </dgm:pt>
    <dgm:pt modelId="{0E8423A6-DF73-6A40-A491-2123C693A731}" type="pres">
      <dgm:prSet presAssocID="{D8450174-F0C5-924B-B9ED-AAD98090F688}" presName="imageRepeatNode" presStyleLbl="alignAcc1" presStyleIdx="8" presStyleCnt="12"/>
      <dgm:spPr/>
      <dgm:t>
        <a:bodyPr/>
        <a:lstStyle/>
        <a:p>
          <a:endParaRPr lang="en-GB"/>
        </a:p>
      </dgm:t>
    </dgm:pt>
    <dgm:pt modelId="{97DBB301-7D03-8241-91AB-5FEC1853DBC2}" type="pres">
      <dgm:prSet presAssocID="{D8450174-F0C5-924B-B9ED-AAD98090F688}" presName="imageaccent9" presStyleCnt="0"/>
      <dgm:spPr/>
    </dgm:pt>
    <dgm:pt modelId="{AFF6E439-9C1B-8542-90AD-4231886BBD1F}" type="pres">
      <dgm:prSet presAssocID="{D8450174-F0C5-924B-B9ED-AAD98090F688}" presName="accentRepeatNode" presStyleLbl="solidAlignAcc1" presStyleIdx="17" presStyleCnt="24"/>
      <dgm:spPr/>
    </dgm:pt>
    <dgm:pt modelId="{FDCF961F-CBE6-B543-A04A-8309FB548371}" type="pres">
      <dgm:prSet presAssocID="{E3FA052F-78E3-3940-83FA-30B25D357938}" presName="text10" presStyleCnt="0"/>
      <dgm:spPr/>
    </dgm:pt>
    <dgm:pt modelId="{E6DFA4D5-FB26-054A-9312-E53A95A01F6F}" type="pres">
      <dgm:prSet presAssocID="{E3FA052F-78E3-3940-83FA-30B25D357938}" presName="textRepeatNode" presStyleLbl="alignNode1" presStyleIdx="9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3BAFD29-9C36-1342-A843-3AEB2573FB54}" type="pres">
      <dgm:prSet presAssocID="{E3FA052F-78E3-3940-83FA-30B25D357938}" presName="textaccent10" presStyleCnt="0"/>
      <dgm:spPr/>
    </dgm:pt>
    <dgm:pt modelId="{21B7AB80-E2B5-A24D-AA5D-5F2D5F2FA2A1}" type="pres">
      <dgm:prSet presAssocID="{E3FA052F-78E3-3940-83FA-30B25D357938}" presName="accentRepeatNode" presStyleLbl="solidAlignAcc1" presStyleIdx="18" presStyleCnt="24"/>
      <dgm:spPr/>
    </dgm:pt>
    <dgm:pt modelId="{F52B4072-56C3-8C41-986A-007B303CA482}" type="pres">
      <dgm:prSet presAssocID="{DA3D8ED3-80BC-074D-8368-41A291813278}" presName="image10" presStyleCnt="0"/>
      <dgm:spPr/>
    </dgm:pt>
    <dgm:pt modelId="{A5EC83AC-2E69-5E42-82B8-C9AAAE18F439}" type="pres">
      <dgm:prSet presAssocID="{DA3D8ED3-80BC-074D-8368-41A291813278}" presName="imageRepeatNode" presStyleLbl="alignAcc1" presStyleIdx="9" presStyleCnt="12"/>
      <dgm:spPr/>
      <dgm:t>
        <a:bodyPr/>
        <a:lstStyle/>
        <a:p>
          <a:endParaRPr lang="en-GB"/>
        </a:p>
      </dgm:t>
    </dgm:pt>
    <dgm:pt modelId="{F6664458-4D71-CC41-BE20-AC4FD838174C}" type="pres">
      <dgm:prSet presAssocID="{DA3D8ED3-80BC-074D-8368-41A291813278}" presName="imageaccent10" presStyleCnt="0"/>
      <dgm:spPr/>
    </dgm:pt>
    <dgm:pt modelId="{C4C808AD-54C7-9B4B-B580-B1EE3393FAC9}" type="pres">
      <dgm:prSet presAssocID="{DA3D8ED3-80BC-074D-8368-41A291813278}" presName="accentRepeatNode" presStyleLbl="solidAlignAcc1" presStyleIdx="19" presStyleCnt="24"/>
      <dgm:spPr/>
    </dgm:pt>
    <dgm:pt modelId="{F1FA06C1-E8B8-C945-92AC-2759718EE294}" type="pres">
      <dgm:prSet presAssocID="{7B9BFEBE-BCFD-B24F-8733-238F02C741B4}" presName="text11" presStyleCnt="0"/>
      <dgm:spPr/>
    </dgm:pt>
    <dgm:pt modelId="{120369AB-21BB-AA49-98CB-310968A23604}" type="pres">
      <dgm:prSet presAssocID="{7B9BFEBE-BCFD-B24F-8733-238F02C741B4}" presName="textRepeatNode" presStyleLbl="alignNode1" presStyleIdx="10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5D2A2DD-474F-FC4F-9E32-6CE9AC9A15B5}" type="pres">
      <dgm:prSet presAssocID="{7B9BFEBE-BCFD-B24F-8733-238F02C741B4}" presName="textaccent11" presStyleCnt="0"/>
      <dgm:spPr/>
    </dgm:pt>
    <dgm:pt modelId="{3E90C07C-D6A3-1A4E-8827-FA105BD45C3F}" type="pres">
      <dgm:prSet presAssocID="{7B9BFEBE-BCFD-B24F-8733-238F02C741B4}" presName="accentRepeatNode" presStyleLbl="solidAlignAcc1" presStyleIdx="20" presStyleCnt="24"/>
      <dgm:spPr/>
    </dgm:pt>
    <dgm:pt modelId="{683EBBAC-C727-DA4A-86B5-88D02DABA72D}" type="pres">
      <dgm:prSet presAssocID="{7A5ECC15-2E0A-A84D-85B3-318B305A018E}" presName="image11" presStyleCnt="0"/>
      <dgm:spPr/>
    </dgm:pt>
    <dgm:pt modelId="{889C9CFB-2637-A54F-BE80-822D2241F108}" type="pres">
      <dgm:prSet presAssocID="{7A5ECC15-2E0A-A84D-85B3-318B305A018E}" presName="imageRepeatNode" presStyleLbl="alignAcc1" presStyleIdx="10" presStyleCnt="12"/>
      <dgm:spPr/>
      <dgm:t>
        <a:bodyPr/>
        <a:lstStyle/>
        <a:p>
          <a:endParaRPr lang="en-GB"/>
        </a:p>
      </dgm:t>
    </dgm:pt>
    <dgm:pt modelId="{3B0977B3-0B71-C44B-A0AA-06F4342C0D44}" type="pres">
      <dgm:prSet presAssocID="{7A5ECC15-2E0A-A84D-85B3-318B305A018E}" presName="imageaccent11" presStyleCnt="0"/>
      <dgm:spPr/>
    </dgm:pt>
    <dgm:pt modelId="{A0F7F5E9-210D-5F4E-9786-6C7FDE9B331E}" type="pres">
      <dgm:prSet presAssocID="{7A5ECC15-2E0A-A84D-85B3-318B305A018E}" presName="accentRepeatNode" presStyleLbl="solidAlignAcc1" presStyleIdx="21" presStyleCnt="24"/>
      <dgm:spPr/>
    </dgm:pt>
    <dgm:pt modelId="{E29747CD-41EC-354A-A5AC-67FC8845FA9A}" type="pres">
      <dgm:prSet presAssocID="{2DA4CF54-A4C5-0C4D-95A6-D09226211915}" presName="text12" presStyleCnt="0"/>
      <dgm:spPr/>
    </dgm:pt>
    <dgm:pt modelId="{2F1AAC63-E89E-EE41-A68A-6927FF8A1336}" type="pres">
      <dgm:prSet presAssocID="{2DA4CF54-A4C5-0C4D-95A6-D09226211915}" presName="textRepeatNode" presStyleLbl="alignNode1" presStyleIdx="11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418BFDB-1E58-5E4D-9DE5-44A776285E2F}" type="pres">
      <dgm:prSet presAssocID="{2DA4CF54-A4C5-0C4D-95A6-D09226211915}" presName="textaccent12" presStyleCnt="0"/>
      <dgm:spPr/>
    </dgm:pt>
    <dgm:pt modelId="{1887F9BD-522C-D445-ABC4-0DF513141DEA}" type="pres">
      <dgm:prSet presAssocID="{2DA4CF54-A4C5-0C4D-95A6-D09226211915}" presName="accentRepeatNode" presStyleLbl="solidAlignAcc1" presStyleIdx="22" presStyleCnt="24"/>
      <dgm:spPr/>
    </dgm:pt>
    <dgm:pt modelId="{86B47FAF-E8AB-6C4F-84E5-B40938EED88A}" type="pres">
      <dgm:prSet presAssocID="{734D1410-567A-6844-8783-C6C99661986C}" presName="image12" presStyleCnt="0"/>
      <dgm:spPr/>
    </dgm:pt>
    <dgm:pt modelId="{9DF71B8C-197F-3F4B-B2A2-9DA8137245BF}" type="pres">
      <dgm:prSet presAssocID="{734D1410-567A-6844-8783-C6C99661986C}" presName="imageRepeatNode" presStyleLbl="alignAcc1" presStyleIdx="11" presStyleCnt="12"/>
      <dgm:spPr/>
      <dgm:t>
        <a:bodyPr/>
        <a:lstStyle/>
        <a:p>
          <a:endParaRPr lang="en-GB"/>
        </a:p>
      </dgm:t>
    </dgm:pt>
    <dgm:pt modelId="{BCA121D0-9D77-1549-839D-9159C86EA61A}" type="pres">
      <dgm:prSet presAssocID="{734D1410-567A-6844-8783-C6C99661986C}" presName="imageaccent12" presStyleCnt="0"/>
      <dgm:spPr/>
    </dgm:pt>
    <dgm:pt modelId="{24AE353D-D76F-024D-9029-3641F4C29031}" type="pres">
      <dgm:prSet presAssocID="{734D1410-567A-6844-8783-C6C99661986C}" presName="accentRepeatNode" presStyleLbl="solidAlignAcc1" presStyleIdx="23" presStyleCnt="24"/>
      <dgm:spPr/>
    </dgm:pt>
  </dgm:ptLst>
  <dgm:cxnLst>
    <dgm:cxn modelId="{B7FCBA81-F3B2-974A-A067-1A59DB41901C}" type="presOf" srcId="{25B2F0DD-1A55-5C48-8023-092154286EA4}" destId="{235FE8E9-0320-1541-9946-156BFF2B5D3B}" srcOrd="0" destOrd="0" presId="urn:microsoft.com/office/officeart/2008/layout/HexagonCluster"/>
    <dgm:cxn modelId="{F11EDD7A-B390-3347-B2DA-9C13D89CACEB}" srcId="{B699AD35-3728-C841-B82D-62C4EBE467F6}" destId="{E3FA052F-78E3-3940-83FA-30B25D357938}" srcOrd="9" destOrd="0" parTransId="{A91C22E4-9A20-0843-B469-251B6CD0320C}" sibTransId="{DA3D8ED3-80BC-074D-8368-41A291813278}"/>
    <dgm:cxn modelId="{DC0B2DF9-FD6C-2C4A-AA05-408A86092290}" type="presOf" srcId="{C0514628-D8D6-9F4F-B5E8-AF26308257A2}" destId="{895E75E9-8792-304F-86EE-FD60C3160C82}" srcOrd="0" destOrd="0" presId="urn:microsoft.com/office/officeart/2008/layout/HexagonCluster"/>
    <dgm:cxn modelId="{26D52C77-C8AE-9643-8CBA-FC170D8ACB94}" type="presOf" srcId="{1DDA5EA5-06B3-6B48-80F8-10B899D9760F}" destId="{2BAB9DA5-308B-B74A-B65A-F90E2C90FBF0}" srcOrd="0" destOrd="0" presId="urn:microsoft.com/office/officeart/2008/layout/HexagonCluster"/>
    <dgm:cxn modelId="{01F4792F-268C-454E-A096-1E23A4EB48FF}" type="presOf" srcId="{1A37F264-61A8-F94C-BF1E-972ABE2A3D53}" destId="{88425E42-6997-C04E-8B4C-DAF27E1926B0}" srcOrd="0" destOrd="0" presId="urn:microsoft.com/office/officeart/2008/layout/HexagonCluster"/>
    <dgm:cxn modelId="{A7C42680-C9C9-6D49-8190-182A7636B084}" srcId="{B699AD35-3728-C841-B82D-62C4EBE467F6}" destId="{342150A8-DE44-2E41-B592-D90704BBE66A}" srcOrd="7" destOrd="0" parTransId="{EEABF2C0-E033-364B-BEC0-BEE01CE381DA}" sibTransId="{EC094C6E-F807-AC45-A6E7-BCFA95459DBA}"/>
    <dgm:cxn modelId="{2E11808B-052A-584B-A7A7-F88B26E61595}" type="presOf" srcId="{2DA4CF54-A4C5-0C4D-95A6-D09226211915}" destId="{2F1AAC63-E89E-EE41-A68A-6927FF8A1336}" srcOrd="0" destOrd="0" presId="urn:microsoft.com/office/officeart/2008/layout/HexagonCluster"/>
    <dgm:cxn modelId="{7A05EFB8-66BA-0B4F-B293-3F36D1AFA5A4}" type="presOf" srcId="{B418E8B2-C7F2-044D-9F06-544E64A1765D}" destId="{748AF76C-95A7-2E43-BDB9-A396FAC8B8D6}" srcOrd="0" destOrd="0" presId="urn:microsoft.com/office/officeart/2008/layout/HexagonCluster"/>
    <dgm:cxn modelId="{CBA45724-5666-1743-9F37-0AE347D5A101}" srcId="{B699AD35-3728-C841-B82D-62C4EBE467F6}" destId="{C0514628-D8D6-9F4F-B5E8-AF26308257A2}" srcOrd="0" destOrd="0" parTransId="{FF571D32-2AF6-224F-89C3-FA6B175E71CB}" sibTransId="{40D554E6-3F71-0F4F-9481-96849F752D10}"/>
    <dgm:cxn modelId="{294BED44-AA95-084E-965A-91D162577CDC}" type="presOf" srcId="{40D554E6-3F71-0F4F-9481-96849F752D10}" destId="{19781A09-2B61-A44D-B9FA-9FF9D71186BF}" srcOrd="0" destOrd="0" presId="urn:microsoft.com/office/officeart/2008/layout/HexagonCluster"/>
    <dgm:cxn modelId="{E6655A4A-EFC2-7944-A728-8CD9A1E46CE8}" srcId="{B699AD35-3728-C841-B82D-62C4EBE467F6}" destId="{7B9BFEBE-BCFD-B24F-8733-238F02C741B4}" srcOrd="10" destOrd="0" parTransId="{A5C8EA2B-07F3-934B-B439-B7196B798D76}" sibTransId="{7A5ECC15-2E0A-A84D-85B3-318B305A018E}"/>
    <dgm:cxn modelId="{BD8A65D1-707D-7746-9273-B0117777993E}" type="presOf" srcId="{342150A8-DE44-2E41-B592-D90704BBE66A}" destId="{40B19F4A-D5CB-5540-B0CD-8CA552775961}" srcOrd="0" destOrd="0" presId="urn:microsoft.com/office/officeart/2008/layout/HexagonCluster"/>
    <dgm:cxn modelId="{8D30BABC-5731-4149-94C9-A44B7F857CD0}" srcId="{B699AD35-3728-C841-B82D-62C4EBE467F6}" destId="{2DA4CF54-A4C5-0C4D-95A6-D09226211915}" srcOrd="11" destOrd="0" parTransId="{D3ADD789-8D25-854E-9F2B-846409F5DB4C}" sibTransId="{734D1410-567A-6844-8783-C6C99661986C}"/>
    <dgm:cxn modelId="{9722D6A1-8BEA-064A-B43F-060427C27E5E}" type="presOf" srcId="{3A9C77BA-F0FE-974F-A947-2ABE43B35175}" destId="{312EDCA8-E8AF-1D40-BAE7-4AD14F43CAC4}" srcOrd="0" destOrd="0" presId="urn:microsoft.com/office/officeart/2008/layout/HexagonCluster"/>
    <dgm:cxn modelId="{360D54FC-E9A0-C245-BE54-9F0512B375D6}" type="presOf" srcId="{734D1410-567A-6844-8783-C6C99661986C}" destId="{9DF71B8C-197F-3F4B-B2A2-9DA8137245BF}" srcOrd="0" destOrd="0" presId="urn:microsoft.com/office/officeart/2008/layout/HexagonCluster"/>
    <dgm:cxn modelId="{E9A38567-9DCC-1B4F-AFF1-FFE88668DE45}" srcId="{B699AD35-3728-C841-B82D-62C4EBE467F6}" destId="{5B3D6573-370F-9740-AC96-65ADC9FC50E6}" srcOrd="3" destOrd="0" parTransId="{B9577C7B-23F9-A24F-B339-126E4D85305E}" sibTransId="{81A0B44B-8054-3445-B651-FD663951E67E}"/>
    <dgm:cxn modelId="{63E3F799-D216-7E48-9EA0-E1BDF0FA7C47}" type="presOf" srcId="{E3FA052F-78E3-3940-83FA-30B25D357938}" destId="{E6DFA4D5-FB26-054A-9312-E53A95A01F6F}" srcOrd="0" destOrd="0" presId="urn:microsoft.com/office/officeart/2008/layout/HexagonCluster"/>
    <dgm:cxn modelId="{8946CB98-3859-4C40-9E4C-33750134AA2F}" srcId="{B699AD35-3728-C841-B82D-62C4EBE467F6}" destId="{CEAEC816-A187-E048-B57F-DDF22113B374}" srcOrd="8" destOrd="0" parTransId="{9658413F-B41B-5247-AFA5-0B4E6E9837A9}" sibTransId="{D8450174-F0C5-924B-B9ED-AAD98090F688}"/>
    <dgm:cxn modelId="{986B5E47-7970-5043-AEDA-E9E8FF28F568}" srcId="{B699AD35-3728-C841-B82D-62C4EBE467F6}" destId="{350DF371-6699-9E45-A936-3786332CED9F}" srcOrd="5" destOrd="0" parTransId="{BA936550-C804-A148-8752-BEDAEE5E538E}" sibTransId="{3A9C77BA-F0FE-974F-A947-2ABE43B35175}"/>
    <dgm:cxn modelId="{DB70C301-B9C4-424C-A971-02287B80390B}" type="presOf" srcId="{DA3D8ED3-80BC-074D-8368-41A291813278}" destId="{A5EC83AC-2E69-5E42-82B8-C9AAAE18F439}" srcOrd="0" destOrd="0" presId="urn:microsoft.com/office/officeart/2008/layout/HexagonCluster"/>
    <dgm:cxn modelId="{FD945A27-F8CA-E74E-BA4C-4C160D1F3A36}" type="presOf" srcId="{F7BDCC3A-CB1C-5343-89F6-77CF6557C96D}" destId="{098B186B-7E5B-0846-BF59-AEFBD0918895}" srcOrd="0" destOrd="0" presId="urn:microsoft.com/office/officeart/2008/layout/HexagonCluster"/>
    <dgm:cxn modelId="{29A79870-A50B-3542-9C76-9E1CAA7A4FB0}" type="presOf" srcId="{7B9BFEBE-BCFD-B24F-8733-238F02C741B4}" destId="{120369AB-21BB-AA49-98CB-310968A23604}" srcOrd="0" destOrd="0" presId="urn:microsoft.com/office/officeart/2008/layout/HexagonCluster"/>
    <dgm:cxn modelId="{0589D57D-0D91-1C41-B0A1-E97360C162DD}" type="presOf" srcId="{5B3D6573-370F-9740-AC96-65ADC9FC50E6}" destId="{60E5499C-304F-A046-B76E-AEABF717C68C}" srcOrd="0" destOrd="0" presId="urn:microsoft.com/office/officeart/2008/layout/HexagonCluster"/>
    <dgm:cxn modelId="{A0D6594B-726B-0E42-8496-EF65133DC761}" type="presOf" srcId="{446011C1-D36E-3D4E-AB46-B6EA0FE73FC7}" destId="{12ED0178-3DC5-964E-A7E2-0C4C37A334AC}" srcOrd="0" destOrd="0" presId="urn:microsoft.com/office/officeart/2008/layout/HexagonCluster"/>
    <dgm:cxn modelId="{2F8AEC42-DAD1-894F-ACEE-F886F4F0E65B}" srcId="{B699AD35-3728-C841-B82D-62C4EBE467F6}" destId="{4482986C-52BC-904A-B73E-81180F508C41}" srcOrd="2" destOrd="0" parTransId="{4EB19D30-C3BA-9448-A470-4366E0F012B1}" sibTransId="{1DDA5EA5-06B3-6B48-80F8-10B899D9760F}"/>
    <dgm:cxn modelId="{3AD6BBB8-0B78-DA49-B2F9-E84BEE03BA65}" srcId="{B699AD35-3728-C841-B82D-62C4EBE467F6}" destId="{17EF875B-89C9-1343-A0C9-8F12CCB3AF3C}" srcOrd="1" destOrd="0" parTransId="{714847B8-0E44-CE49-88FD-BE9FCF79D802}" sibTransId="{1A37F264-61A8-F94C-BF1E-972ABE2A3D53}"/>
    <dgm:cxn modelId="{51A050D0-3747-DA47-A5F5-1837CCA467E0}" type="presOf" srcId="{D8450174-F0C5-924B-B9ED-AAD98090F688}" destId="{0E8423A6-DF73-6A40-A491-2123C693A731}" srcOrd="0" destOrd="0" presId="urn:microsoft.com/office/officeart/2008/layout/HexagonCluster"/>
    <dgm:cxn modelId="{F9DBD383-E6BA-D647-A1AB-353846F04927}" type="presOf" srcId="{CEAEC816-A187-E048-B57F-DDF22113B374}" destId="{F6326DDB-473B-7B44-8539-0D5E4B0599D9}" srcOrd="0" destOrd="0" presId="urn:microsoft.com/office/officeart/2008/layout/HexagonCluster"/>
    <dgm:cxn modelId="{C3935BCF-7D26-0946-89BF-025B6E1AD531}" srcId="{B699AD35-3728-C841-B82D-62C4EBE467F6}" destId="{F7BDCC3A-CB1C-5343-89F6-77CF6557C96D}" srcOrd="6" destOrd="0" parTransId="{09267B6D-92E4-F741-9BBE-1504933EC962}" sibTransId="{25B2F0DD-1A55-5C48-8023-092154286EA4}"/>
    <dgm:cxn modelId="{BB6B1D1A-ECF6-F24A-9646-7E7EEBA915AE}" srcId="{B699AD35-3728-C841-B82D-62C4EBE467F6}" destId="{446011C1-D36E-3D4E-AB46-B6EA0FE73FC7}" srcOrd="4" destOrd="0" parTransId="{31563329-F4CE-8049-B73A-EA654C05E110}" sibTransId="{B418E8B2-C7F2-044D-9F06-544E64A1765D}"/>
    <dgm:cxn modelId="{0F6D2321-1C30-C148-8C20-0562C4E344EC}" type="presOf" srcId="{B699AD35-3728-C841-B82D-62C4EBE467F6}" destId="{141485DA-4608-7640-86A7-899B6E11D03C}" srcOrd="0" destOrd="0" presId="urn:microsoft.com/office/officeart/2008/layout/HexagonCluster"/>
    <dgm:cxn modelId="{C1DB19B1-EA81-0B49-BE6B-B284ACCE48ED}" type="presOf" srcId="{EC094C6E-F807-AC45-A6E7-BCFA95459DBA}" destId="{2B45F1ED-F472-6444-AD59-4D69EECF04DB}" srcOrd="0" destOrd="0" presId="urn:microsoft.com/office/officeart/2008/layout/HexagonCluster"/>
    <dgm:cxn modelId="{EDF3686F-2541-D144-8017-C424186B2703}" type="presOf" srcId="{17EF875B-89C9-1343-A0C9-8F12CCB3AF3C}" destId="{7E41687C-E283-D446-8425-7E5B34673781}" srcOrd="0" destOrd="0" presId="urn:microsoft.com/office/officeart/2008/layout/HexagonCluster"/>
    <dgm:cxn modelId="{AB67C278-D168-9044-8983-17A84504FCC1}" type="presOf" srcId="{4482986C-52BC-904A-B73E-81180F508C41}" destId="{FAC15AC4-0EEC-B74A-9621-4BBD7F815BDE}" srcOrd="0" destOrd="0" presId="urn:microsoft.com/office/officeart/2008/layout/HexagonCluster"/>
    <dgm:cxn modelId="{F08107E9-B074-DB42-8DF7-E523BCF91FBE}" type="presOf" srcId="{7A5ECC15-2E0A-A84D-85B3-318B305A018E}" destId="{889C9CFB-2637-A54F-BE80-822D2241F108}" srcOrd="0" destOrd="0" presId="urn:microsoft.com/office/officeart/2008/layout/HexagonCluster"/>
    <dgm:cxn modelId="{05152F9B-70B4-274C-82C2-AEC8EF3D3BAE}" type="presOf" srcId="{81A0B44B-8054-3445-B651-FD663951E67E}" destId="{0457075A-BD93-8A4F-849F-6546008E7BB0}" srcOrd="0" destOrd="0" presId="urn:microsoft.com/office/officeart/2008/layout/HexagonCluster"/>
    <dgm:cxn modelId="{91F5CA5B-59FC-2140-B822-E5C7E6CF6D03}" type="presOf" srcId="{350DF371-6699-9E45-A936-3786332CED9F}" destId="{32F5C468-E6B1-DB42-AA38-1902841F8F3E}" srcOrd="0" destOrd="0" presId="urn:microsoft.com/office/officeart/2008/layout/HexagonCluster"/>
    <dgm:cxn modelId="{7B6385BD-A163-FD41-9DE4-B39182C9B82C}" type="presParOf" srcId="{141485DA-4608-7640-86A7-899B6E11D03C}" destId="{D45918FB-F1F4-8D4E-8221-18D6DD079822}" srcOrd="0" destOrd="0" presId="urn:microsoft.com/office/officeart/2008/layout/HexagonCluster"/>
    <dgm:cxn modelId="{C645A737-2DDB-2F44-88EF-A22FC45DA84B}" type="presParOf" srcId="{D45918FB-F1F4-8D4E-8221-18D6DD079822}" destId="{895E75E9-8792-304F-86EE-FD60C3160C82}" srcOrd="0" destOrd="0" presId="urn:microsoft.com/office/officeart/2008/layout/HexagonCluster"/>
    <dgm:cxn modelId="{FE69A4D4-E68E-6D4D-8F71-3D4606180283}" type="presParOf" srcId="{141485DA-4608-7640-86A7-899B6E11D03C}" destId="{85CAA879-4D91-0A40-B2A6-1ECACFAD10F8}" srcOrd="1" destOrd="0" presId="urn:microsoft.com/office/officeart/2008/layout/HexagonCluster"/>
    <dgm:cxn modelId="{98721B3A-25BD-7F42-B034-7286F13F2CB6}" type="presParOf" srcId="{85CAA879-4D91-0A40-B2A6-1ECACFAD10F8}" destId="{4E44E825-9DA0-484A-BAA1-B4A86A1BE684}" srcOrd="0" destOrd="0" presId="urn:microsoft.com/office/officeart/2008/layout/HexagonCluster"/>
    <dgm:cxn modelId="{BE5D8D09-BD12-A546-B5F3-37BFA1BF0616}" type="presParOf" srcId="{141485DA-4608-7640-86A7-899B6E11D03C}" destId="{C585F85E-8C46-5048-8410-B6062717A720}" srcOrd="2" destOrd="0" presId="urn:microsoft.com/office/officeart/2008/layout/HexagonCluster"/>
    <dgm:cxn modelId="{6D31FE66-A653-1B49-B123-C27C0C2FF5D0}" type="presParOf" srcId="{C585F85E-8C46-5048-8410-B6062717A720}" destId="{19781A09-2B61-A44D-B9FA-9FF9D71186BF}" srcOrd="0" destOrd="0" presId="urn:microsoft.com/office/officeart/2008/layout/HexagonCluster"/>
    <dgm:cxn modelId="{5A3BCE7A-F65D-884B-A548-C0253724DB87}" type="presParOf" srcId="{141485DA-4608-7640-86A7-899B6E11D03C}" destId="{887F73BA-F3A7-E04E-914E-43677AF229A7}" srcOrd="3" destOrd="0" presId="urn:microsoft.com/office/officeart/2008/layout/HexagonCluster"/>
    <dgm:cxn modelId="{F47D88CE-BB6A-E64D-933E-1E4FC6A50155}" type="presParOf" srcId="{887F73BA-F3A7-E04E-914E-43677AF229A7}" destId="{0E6028A4-15E2-C54E-A447-03F9CA8895C3}" srcOrd="0" destOrd="0" presId="urn:microsoft.com/office/officeart/2008/layout/HexagonCluster"/>
    <dgm:cxn modelId="{0C1DDB1B-2174-CC43-A67A-67E356EA3121}" type="presParOf" srcId="{141485DA-4608-7640-86A7-899B6E11D03C}" destId="{0BA0F038-4810-7447-B1E2-31B36978E61F}" srcOrd="4" destOrd="0" presId="urn:microsoft.com/office/officeart/2008/layout/HexagonCluster"/>
    <dgm:cxn modelId="{42803B0E-F754-E049-8312-EABE25738A1C}" type="presParOf" srcId="{0BA0F038-4810-7447-B1E2-31B36978E61F}" destId="{7E41687C-E283-D446-8425-7E5B34673781}" srcOrd="0" destOrd="0" presId="urn:microsoft.com/office/officeart/2008/layout/HexagonCluster"/>
    <dgm:cxn modelId="{68B6E129-F982-0649-BB05-251859CFCD75}" type="presParOf" srcId="{141485DA-4608-7640-86A7-899B6E11D03C}" destId="{E12FCB97-271E-2A49-8220-45B0F41C1868}" srcOrd="5" destOrd="0" presId="urn:microsoft.com/office/officeart/2008/layout/HexagonCluster"/>
    <dgm:cxn modelId="{C1E3A094-B22D-4443-A2A0-7C960A4D6E3F}" type="presParOf" srcId="{E12FCB97-271E-2A49-8220-45B0F41C1868}" destId="{A3C892CB-FF66-CE4F-A811-9F4407E8D1C0}" srcOrd="0" destOrd="0" presId="urn:microsoft.com/office/officeart/2008/layout/HexagonCluster"/>
    <dgm:cxn modelId="{E9C68777-BF2F-4649-980B-D425DF666E59}" type="presParOf" srcId="{141485DA-4608-7640-86A7-899B6E11D03C}" destId="{ED3CD65C-F9DF-6342-AF81-89EF8205FC55}" srcOrd="6" destOrd="0" presId="urn:microsoft.com/office/officeart/2008/layout/HexagonCluster"/>
    <dgm:cxn modelId="{13D2D18A-81C9-7E4F-BBF8-CA4D5F400782}" type="presParOf" srcId="{ED3CD65C-F9DF-6342-AF81-89EF8205FC55}" destId="{88425E42-6997-C04E-8B4C-DAF27E1926B0}" srcOrd="0" destOrd="0" presId="urn:microsoft.com/office/officeart/2008/layout/HexagonCluster"/>
    <dgm:cxn modelId="{CB084089-7FED-0B43-9B9E-32982D45EADB}" type="presParOf" srcId="{141485DA-4608-7640-86A7-899B6E11D03C}" destId="{815EFC94-B236-5242-9BFC-9B9662762A20}" srcOrd="7" destOrd="0" presId="urn:microsoft.com/office/officeart/2008/layout/HexagonCluster"/>
    <dgm:cxn modelId="{AC7BC899-CB55-0940-8565-6DE7CE9ECD40}" type="presParOf" srcId="{815EFC94-B236-5242-9BFC-9B9662762A20}" destId="{72FA9C43-2C73-1F47-A605-A12FB07D82B9}" srcOrd="0" destOrd="0" presId="urn:microsoft.com/office/officeart/2008/layout/HexagonCluster"/>
    <dgm:cxn modelId="{B82BF49C-28DB-DE4C-AC72-B6D3F380ACE0}" type="presParOf" srcId="{141485DA-4608-7640-86A7-899B6E11D03C}" destId="{992E4CFA-118C-B64E-9326-13174129F39E}" srcOrd="8" destOrd="0" presId="urn:microsoft.com/office/officeart/2008/layout/HexagonCluster"/>
    <dgm:cxn modelId="{4CD54976-C32F-FE4B-953A-E83155B80700}" type="presParOf" srcId="{992E4CFA-118C-B64E-9326-13174129F39E}" destId="{FAC15AC4-0EEC-B74A-9621-4BBD7F815BDE}" srcOrd="0" destOrd="0" presId="urn:microsoft.com/office/officeart/2008/layout/HexagonCluster"/>
    <dgm:cxn modelId="{1E171FA6-1B60-AD49-9EEB-6E3C4FD18A36}" type="presParOf" srcId="{141485DA-4608-7640-86A7-899B6E11D03C}" destId="{6BDAAA2D-8C7C-AB48-A871-7748A172F07F}" srcOrd="9" destOrd="0" presId="urn:microsoft.com/office/officeart/2008/layout/HexagonCluster"/>
    <dgm:cxn modelId="{09121C49-0C46-E546-BC9D-9D8664ECC419}" type="presParOf" srcId="{6BDAAA2D-8C7C-AB48-A871-7748A172F07F}" destId="{B6B4110B-2A18-5B49-97C6-4159EC30C9E0}" srcOrd="0" destOrd="0" presId="urn:microsoft.com/office/officeart/2008/layout/HexagonCluster"/>
    <dgm:cxn modelId="{BC896EBE-196E-2142-AC32-A5BC98C0E710}" type="presParOf" srcId="{141485DA-4608-7640-86A7-899B6E11D03C}" destId="{C6CA46FA-40DE-9647-9E5B-A7BF18259C24}" srcOrd="10" destOrd="0" presId="urn:microsoft.com/office/officeart/2008/layout/HexagonCluster"/>
    <dgm:cxn modelId="{CD937925-57BD-EC48-BBD6-579A9F2B8140}" type="presParOf" srcId="{C6CA46FA-40DE-9647-9E5B-A7BF18259C24}" destId="{2BAB9DA5-308B-B74A-B65A-F90E2C90FBF0}" srcOrd="0" destOrd="0" presId="urn:microsoft.com/office/officeart/2008/layout/HexagonCluster"/>
    <dgm:cxn modelId="{5BA64BA1-EE3C-2442-83B9-D258EB5C78F4}" type="presParOf" srcId="{141485DA-4608-7640-86A7-899B6E11D03C}" destId="{630616D0-E367-1D46-8565-DCAED7F7CAB3}" srcOrd="11" destOrd="0" presId="urn:microsoft.com/office/officeart/2008/layout/HexagonCluster"/>
    <dgm:cxn modelId="{613B6F8C-00C9-4F4A-A9B9-DC94B22BB7DA}" type="presParOf" srcId="{630616D0-E367-1D46-8565-DCAED7F7CAB3}" destId="{C0ACC8D6-16A4-294E-8921-301B32EFA342}" srcOrd="0" destOrd="0" presId="urn:microsoft.com/office/officeart/2008/layout/HexagonCluster"/>
    <dgm:cxn modelId="{99E78AED-B45B-DC4F-A880-1A4C1F660F38}" type="presParOf" srcId="{141485DA-4608-7640-86A7-899B6E11D03C}" destId="{2FB3D447-B51D-7D40-8D69-6B3C65A74AD9}" srcOrd="12" destOrd="0" presId="urn:microsoft.com/office/officeart/2008/layout/HexagonCluster"/>
    <dgm:cxn modelId="{2D394DAB-FFD1-D942-AB83-209198EF9A75}" type="presParOf" srcId="{2FB3D447-B51D-7D40-8D69-6B3C65A74AD9}" destId="{60E5499C-304F-A046-B76E-AEABF717C68C}" srcOrd="0" destOrd="0" presId="urn:microsoft.com/office/officeart/2008/layout/HexagonCluster"/>
    <dgm:cxn modelId="{5E77A86B-3AA1-2042-AC1C-5DBC310C4C08}" type="presParOf" srcId="{141485DA-4608-7640-86A7-899B6E11D03C}" destId="{488C8BFF-4873-354E-A5F5-162767DB6458}" srcOrd="13" destOrd="0" presId="urn:microsoft.com/office/officeart/2008/layout/HexagonCluster"/>
    <dgm:cxn modelId="{6D3117AE-4AC9-5D49-88FB-89669A6052B6}" type="presParOf" srcId="{488C8BFF-4873-354E-A5F5-162767DB6458}" destId="{78694694-13A8-9F4F-8780-9040868E6D10}" srcOrd="0" destOrd="0" presId="urn:microsoft.com/office/officeart/2008/layout/HexagonCluster"/>
    <dgm:cxn modelId="{A7CDBF0A-9B9F-C744-BC25-1568EFDA8D60}" type="presParOf" srcId="{141485DA-4608-7640-86A7-899B6E11D03C}" destId="{2CCC1069-CA51-2D47-9DA8-D52A4571C163}" srcOrd="14" destOrd="0" presId="urn:microsoft.com/office/officeart/2008/layout/HexagonCluster"/>
    <dgm:cxn modelId="{A18544B9-A39C-F941-A5D3-FA004DD4BBBF}" type="presParOf" srcId="{2CCC1069-CA51-2D47-9DA8-D52A4571C163}" destId="{0457075A-BD93-8A4F-849F-6546008E7BB0}" srcOrd="0" destOrd="0" presId="urn:microsoft.com/office/officeart/2008/layout/HexagonCluster"/>
    <dgm:cxn modelId="{0FDE355B-CE80-1849-A7DD-A220F384750A}" type="presParOf" srcId="{141485DA-4608-7640-86A7-899B6E11D03C}" destId="{D69935E2-EA90-D84C-A304-82EDA4D87DF5}" srcOrd="15" destOrd="0" presId="urn:microsoft.com/office/officeart/2008/layout/HexagonCluster"/>
    <dgm:cxn modelId="{2941054D-981D-7B4B-9B5E-CAA5113C74B9}" type="presParOf" srcId="{D69935E2-EA90-D84C-A304-82EDA4D87DF5}" destId="{CD54519F-44DC-DE47-8BE7-B5094E5C32D8}" srcOrd="0" destOrd="0" presId="urn:microsoft.com/office/officeart/2008/layout/HexagonCluster"/>
    <dgm:cxn modelId="{CFF5BEAA-A6FB-B644-B037-665C43605F7B}" type="presParOf" srcId="{141485DA-4608-7640-86A7-899B6E11D03C}" destId="{0E18145F-43C3-9F4B-AF5A-0A7E44D6F91A}" srcOrd="16" destOrd="0" presId="urn:microsoft.com/office/officeart/2008/layout/HexagonCluster"/>
    <dgm:cxn modelId="{0E567042-853F-1840-B329-CD029BC648E4}" type="presParOf" srcId="{0E18145F-43C3-9F4B-AF5A-0A7E44D6F91A}" destId="{12ED0178-3DC5-964E-A7E2-0C4C37A334AC}" srcOrd="0" destOrd="0" presId="urn:microsoft.com/office/officeart/2008/layout/HexagonCluster"/>
    <dgm:cxn modelId="{1793A8F0-F273-3F41-BC15-7B863DA9C760}" type="presParOf" srcId="{141485DA-4608-7640-86A7-899B6E11D03C}" destId="{ACA3D28A-9C03-F640-8AE2-E6A8B48A9085}" srcOrd="17" destOrd="0" presId="urn:microsoft.com/office/officeart/2008/layout/HexagonCluster"/>
    <dgm:cxn modelId="{E8E6E552-2707-4A4A-AC03-10BB9CD5A6ED}" type="presParOf" srcId="{ACA3D28A-9C03-F640-8AE2-E6A8B48A9085}" destId="{9EDCEF54-21B8-1D48-9A77-02E08528B1A7}" srcOrd="0" destOrd="0" presId="urn:microsoft.com/office/officeart/2008/layout/HexagonCluster"/>
    <dgm:cxn modelId="{BA11F8E4-4530-2441-94F9-E18F00C9078C}" type="presParOf" srcId="{141485DA-4608-7640-86A7-899B6E11D03C}" destId="{E821B486-502B-654E-B795-936505001F68}" srcOrd="18" destOrd="0" presId="urn:microsoft.com/office/officeart/2008/layout/HexagonCluster"/>
    <dgm:cxn modelId="{67F27442-0C38-0D4F-B7CB-0367CDFAF8C5}" type="presParOf" srcId="{E821B486-502B-654E-B795-936505001F68}" destId="{748AF76C-95A7-2E43-BDB9-A396FAC8B8D6}" srcOrd="0" destOrd="0" presId="urn:microsoft.com/office/officeart/2008/layout/HexagonCluster"/>
    <dgm:cxn modelId="{90DAEACE-B26E-954F-9C34-C3331528062C}" type="presParOf" srcId="{141485DA-4608-7640-86A7-899B6E11D03C}" destId="{908635C8-528C-DE43-A03F-2D71C5E707BB}" srcOrd="19" destOrd="0" presId="urn:microsoft.com/office/officeart/2008/layout/HexagonCluster"/>
    <dgm:cxn modelId="{5502C1B8-5373-A942-823F-D7B6B2588F45}" type="presParOf" srcId="{908635C8-528C-DE43-A03F-2D71C5E707BB}" destId="{43867168-1F03-1340-AF0C-1AFB7DACF771}" srcOrd="0" destOrd="0" presId="urn:microsoft.com/office/officeart/2008/layout/HexagonCluster"/>
    <dgm:cxn modelId="{FC744981-C1AF-E047-A253-1301BF4192D5}" type="presParOf" srcId="{141485DA-4608-7640-86A7-899B6E11D03C}" destId="{F9F69513-8B95-4741-BDB8-EC710CD4191A}" srcOrd="20" destOrd="0" presId="urn:microsoft.com/office/officeart/2008/layout/HexagonCluster"/>
    <dgm:cxn modelId="{972D3E8C-EFFB-5C4D-940A-22D988DCC272}" type="presParOf" srcId="{F9F69513-8B95-4741-BDB8-EC710CD4191A}" destId="{32F5C468-E6B1-DB42-AA38-1902841F8F3E}" srcOrd="0" destOrd="0" presId="urn:microsoft.com/office/officeart/2008/layout/HexagonCluster"/>
    <dgm:cxn modelId="{6A655D00-E13E-7449-B640-77C792E2FEBE}" type="presParOf" srcId="{141485DA-4608-7640-86A7-899B6E11D03C}" destId="{EC79CBB9-CD07-D64E-A904-8CBD82FF362F}" srcOrd="21" destOrd="0" presId="urn:microsoft.com/office/officeart/2008/layout/HexagonCluster"/>
    <dgm:cxn modelId="{EEA4744F-4958-A641-BC4A-2CAA4640D058}" type="presParOf" srcId="{EC79CBB9-CD07-D64E-A904-8CBD82FF362F}" destId="{BFB7C5C0-769A-2C49-8D19-4489398BFF68}" srcOrd="0" destOrd="0" presId="urn:microsoft.com/office/officeart/2008/layout/HexagonCluster"/>
    <dgm:cxn modelId="{27081EF9-842F-7444-8299-AD8F62B20FDD}" type="presParOf" srcId="{141485DA-4608-7640-86A7-899B6E11D03C}" destId="{B0109B0D-B250-2447-8BF5-F182B21DC3D7}" srcOrd="22" destOrd="0" presId="urn:microsoft.com/office/officeart/2008/layout/HexagonCluster"/>
    <dgm:cxn modelId="{F84B3B74-EE83-0741-A64D-1186800E1D67}" type="presParOf" srcId="{B0109B0D-B250-2447-8BF5-F182B21DC3D7}" destId="{312EDCA8-E8AF-1D40-BAE7-4AD14F43CAC4}" srcOrd="0" destOrd="0" presId="urn:microsoft.com/office/officeart/2008/layout/HexagonCluster"/>
    <dgm:cxn modelId="{774B7CE3-6041-0742-91DD-E98BEF38456D}" type="presParOf" srcId="{141485DA-4608-7640-86A7-899B6E11D03C}" destId="{927BEA1D-C659-8449-9691-7C813534D330}" srcOrd="23" destOrd="0" presId="urn:microsoft.com/office/officeart/2008/layout/HexagonCluster"/>
    <dgm:cxn modelId="{5B3F6349-A6BD-C340-B5B8-45C2C4705B65}" type="presParOf" srcId="{927BEA1D-C659-8449-9691-7C813534D330}" destId="{2E16EB65-8740-AB43-8758-33800E0F3200}" srcOrd="0" destOrd="0" presId="urn:microsoft.com/office/officeart/2008/layout/HexagonCluster"/>
    <dgm:cxn modelId="{5363D9E8-E989-F341-A741-4CDD88773C49}" type="presParOf" srcId="{141485DA-4608-7640-86A7-899B6E11D03C}" destId="{67456C60-0C0C-FA40-9179-DDA875C6CB5E}" srcOrd="24" destOrd="0" presId="urn:microsoft.com/office/officeart/2008/layout/HexagonCluster"/>
    <dgm:cxn modelId="{15F0DC49-12BB-B644-997F-F16D25566EDD}" type="presParOf" srcId="{67456C60-0C0C-FA40-9179-DDA875C6CB5E}" destId="{098B186B-7E5B-0846-BF59-AEFBD0918895}" srcOrd="0" destOrd="0" presId="urn:microsoft.com/office/officeart/2008/layout/HexagonCluster"/>
    <dgm:cxn modelId="{96229000-0363-9C44-89D7-7BC4A0069F41}" type="presParOf" srcId="{141485DA-4608-7640-86A7-899B6E11D03C}" destId="{B2AF41AB-038A-7140-9C16-785E00C4ED96}" srcOrd="25" destOrd="0" presId="urn:microsoft.com/office/officeart/2008/layout/HexagonCluster"/>
    <dgm:cxn modelId="{15F34C22-77FD-6544-868E-90409FDD11B7}" type="presParOf" srcId="{B2AF41AB-038A-7140-9C16-785E00C4ED96}" destId="{324ECDB6-B427-3441-B624-EE1853B8F721}" srcOrd="0" destOrd="0" presId="urn:microsoft.com/office/officeart/2008/layout/HexagonCluster"/>
    <dgm:cxn modelId="{31A4E532-9BCA-0E41-BD23-CCE21560D701}" type="presParOf" srcId="{141485DA-4608-7640-86A7-899B6E11D03C}" destId="{D85A86EA-B6F3-2742-A579-AA1D7F46566D}" srcOrd="26" destOrd="0" presId="urn:microsoft.com/office/officeart/2008/layout/HexagonCluster"/>
    <dgm:cxn modelId="{1E0C0402-719F-4844-AC10-550224456607}" type="presParOf" srcId="{D85A86EA-B6F3-2742-A579-AA1D7F46566D}" destId="{235FE8E9-0320-1541-9946-156BFF2B5D3B}" srcOrd="0" destOrd="0" presId="urn:microsoft.com/office/officeart/2008/layout/HexagonCluster"/>
    <dgm:cxn modelId="{A197ED51-3AB4-B949-ABE3-2F97FA346352}" type="presParOf" srcId="{141485DA-4608-7640-86A7-899B6E11D03C}" destId="{D4533C10-8ACD-B24A-9B08-476AB285A88C}" srcOrd="27" destOrd="0" presId="urn:microsoft.com/office/officeart/2008/layout/HexagonCluster"/>
    <dgm:cxn modelId="{3354A93D-B45E-3345-AEE7-05AF6E0C811B}" type="presParOf" srcId="{D4533C10-8ACD-B24A-9B08-476AB285A88C}" destId="{2B78B63F-5CC2-964E-96FB-CC8E021F935C}" srcOrd="0" destOrd="0" presId="urn:microsoft.com/office/officeart/2008/layout/HexagonCluster"/>
    <dgm:cxn modelId="{49CBFE8D-430F-F448-909C-C1A9C5F664B2}" type="presParOf" srcId="{141485DA-4608-7640-86A7-899B6E11D03C}" destId="{334E8148-A261-6346-A1C6-F06BE1088F6C}" srcOrd="28" destOrd="0" presId="urn:microsoft.com/office/officeart/2008/layout/HexagonCluster"/>
    <dgm:cxn modelId="{DF6983E7-B84D-EA46-A2AB-07BCC3879874}" type="presParOf" srcId="{334E8148-A261-6346-A1C6-F06BE1088F6C}" destId="{40B19F4A-D5CB-5540-B0CD-8CA552775961}" srcOrd="0" destOrd="0" presId="urn:microsoft.com/office/officeart/2008/layout/HexagonCluster"/>
    <dgm:cxn modelId="{1D1B093D-C811-A04F-AEF6-C5ECF84587C3}" type="presParOf" srcId="{141485DA-4608-7640-86A7-899B6E11D03C}" destId="{E59B3060-46F8-094E-820D-11A87A923E7F}" srcOrd="29" destOrd="0" presId="urn:microsoft.com/office/officeart/2008/layout/HexagonCluster"/>
    <dgm:cxn modelId="{1EC4291C-6705-5640-8BFA-D2B5F22538BF}" type="presParOf" srcId="{E59B3060-46F8-094E-820D-11A87A923E7F}" destId="{92DA3D35-E5FC-2646-85A7-54FEC1FD3946}" srcOrd="0" destOrd="0" presId="urn:microsoft.com/office/officeart/2008/layout/HexagonCluster"/>
    <dgm:cxn modelId="{AD6F0DB8-2B85-BE4A-893A-2BC4FC1E6829}" type="presParOf" srcId="{141485DA-4608-7640-86A7-899B6E11D03C}" destId="{A0EE8CBB-219A-D243-AB11-5F7D8C57581E}" srcOrd="30" destOrd="0" presId="urn:microsoft.com/office/officeart/2008/layout/HexagonCluster"/>
    <dgm:cxn modelId="{F6ED699C-6CE8-FA43-9D92-CEBABF60C3F6}" type="presParOf" srcId="{A0EE8CBB-219A-D243-AB11-5F7D8C57581E}" destId="{2B45F1ED-F472-6444-AD59-4D69EECF04DB}" srcOrd="0" destOrd="0" presId="urn:microsoft.com/office/officeart/2008/layout/HexagonCluster"/>
    <dgm:cxn modelId="{7FA012A0-7B8D-EA40-8F5D-D854C8534EA2}" type="presParOf" srcId="{141485DA-4608-7640-86A7-899B6E11D03C}" destId="{8C220864-EB73-214A-84C4-3918F49F9CE1}" srcOrd="31" destOrd="0" presId="urn:microsoft.com/office/officeart/2008/layout/HexagonCluster"/>
    <dgm:cxn modelId="{70CD50A9-D666-754F-820C-DF8A990647C2}" type="presParOf" srcId="{8C220864-EB73-214A-84C4-3918F49F9CE1}" destId="{4E9A8E88-4000-654D-B61B-8A7A3E6F8D39}" srcOrd="0" destOrd="0" presId="urn:microsoft.com/office/officeart/2008/layout/HexagonCluster"/>
    <dgm:cxn modelId="{95608816-23A4-5242-B28D-D607E6F51526}" type="presParOf" srcId="{141485DA-4608-7640-86A7-899B6E11D03C}" destId="{D3E3C8DE-8128-794F-9864-6DD4B3768449}" srcOrd="32" destOrd="0" presId="urn:microsoft.com/office/officeart/2008/layout/HexagonCluster"/>
    <dgm:cxn modelId="{DD7FA821-8843-F54B-8EAC-58C6EA624958}" type="presParOf" srcId="{D3E3C8DE-8128-794F-9864-6DD4B3768449}" destId="{F6326DDB-473B-7B44-8539-0D5E4B0599D9}" srcOrd="0" destOrd="0" presId="urn:microsoft.com/office/officeart/2008/layout/HexagonCluster"/>
    <dgm:cxn modelId="{193E8318-FBBD-1045-91DD-BA84FB9C8033}" type="presParOf" srcId="{141485DA-4608-7640-86A7-899B6E11D03C}" destId="{D729DC35-8280-CE44-A0C7-50C5B703F396}" srcOrd="33" destOrd="0" presId="urn:microsoft.com/office/officeart/2008/layout/HexagonCluster"/>
    <dgm:cxn modelId="{88C0D688-B23F-B34D-9D0D-A77E638C5964}" type="presParOf" srcId="{D729DC35-8280-CE44-A0C7-50C5B703F396}" destId="{54CA6589-A611-7940-B2C0-63B44BEB9A6C}" srcOrd="0" destOrd="0" presId="urn:microsoft.com/office/officeart/2008/layout/HexagonCluster"/>
    <dgm:cxn modelId="{EB7EB4FC-CC0B-FA48-865F-3150D3F34BAD}" type="presParOf" srcId="{141485DA-4608-7640-86A7-899B6E11D03C}" destId="{E537BF74-F76E-5342-A764-A1941DCED80D}" srcOrd="34" destOrd="0" presId="urn:microsoft.com/office/officeart/2008/layout/HexagonCluster"/>
    <dgm:cxn modelId="{BF558CBE-ED0B-EA40-8D98-3BF96310A182}" type="presParOf" srcId="{E537BF74-F76E-5342-A764-A1941DCED80D}" destId="{0E8423A6-DF73-6A40-A491-2123C693A731}" srcOrd="0" destOrd="0" presId="urn:microsoft.com/office/officeart/2008/layout/HexagonCluster"/>
    <dgm:cxn modelId="{F382AE00-7B2C-0C49-AFB0-718954E2E88C}" type="presParOf" srcId="{141485DA-4608-7640-86A7-899B6E11D03C}" destId="{97DBB301-7D03-8241-91AB-5FEC1853DBC2}" srcOrd="35" destOrd="0" presId="urn:microsoft.com/office/officeart/2008/layout/HexagonCluster"/>
    <dgm:cxn modelId="{AFF9042E-E075-B64F-B67A-126C2236A13D}" type="presParOf" srcId="{97DBB301-7D03-8241-91AB-5FEC1853DBC2}" destId="{AFF6E439-9C1B-8542-90AD-4231886BBD1F}" srcOrd="0" destOrd="0" presId="urn:microsoft.com/office/officeart/2008/layout/HexagonCluster"/>
    <dgm:cxn modelId="{38D2C1AC-9FAB-6D4F-BDB7-F1D67B270480}" type="presParOf" srcId="{141485DA-4608-7640-86A7-899B6E11D03C}" destId="{FDCF961F-CBE6-B543-A04A-8309FB548371}" srcOrd="36" destOrd="0" presId="urn:microsoft.com/office/officeart/2008/layout/HexagonCluster"/>
    <dgm:cxn modelId="{1CE11B8E-B0C9-104C-8381-34309CF9AB8A}" type="presParOf" srcId="{FDCF961F-CBE6-B543-A04A-8309FB548371}" destId="{E6DFA4D5-FB26-054A-9312-E53A95A01F6F}" srcOrd="0" destOrd="0" presId="urn:microsoft.com/office/officeart/2008/layout/HexagonCluster"/>
    <dgm:cxn modelId="{17B12738-E974-6843-9652-0D905FD233F8}" type="presParOf" srcId="{141485DA-4608-7640-86A7-899B6E11D03C}" destId="{03BAFD29-9C36-1342-A843-3AEB2573FB54}" srcOrd="37" destOrd="0" presId="urn:microsoft.com/office/officeart/2008/layout/HexagonCluster"/>
    <dgm:cxn modelId="{2AB31517-6400-9A4C-AC67-E98629D5B5F0}" type="presParOf" srcId="{03BAFD29-9C36-1342-A843-3AEB2573FB54}" destId="{21B7AB80-E2B5-A24D-AA5D-5F2D5F2FA2A1}" srcOrd="0" destOrd="0" presId="urn:microsoft.com/office/officeart/2008/layout/HexagonCluster"/>
    <dgm:cxn modelId="{C27B6EED-7393-C044-B75E-9F022966A75A}" type="presParOf" srcId="{141485DA-4608-7640-86A7-899B6E11D03C}" destId="{F52B4072-56C3-8C41-986A-007B303CA482}" srcOrd="38" destOrd="0" presId="urn:microsoft.com/office/officeart/2008/layout/HexagonCluster"/>
    <dgm:cxn modelId="{B5E3A90B-5F0D-674B-B0D7-A3AF39BA7A67}" type="presParOf" srcId="{F52B4072-56C3-8C41-986A-007B303CA482}" destId="{A5EC83AC-2E69-5E42-82B8-C9AAAE18F439}" srcOrd="0" destOrd="0" presId="urn:microsoft.com/office/officeart/2008/layout/HexagonCluster"/>
    <dgm:cxn modelId="{76ABBB38-B187-7849-B632-C204F0906659}" type="presParOf" srcId="{141485DA-4608-7640-86A7-899B6E11D03C}" destId="{F6664458-4D71-CC41-BE20-AC4FD838174C}" srcOrd="39" destOrd="0" presId="urn:microsoft.com/office/officeart/2008/layout/HexagonCluster"/>
    <dgm:cxn modelId="{F094DABA-135E-9949-91E4-AAAE3A0DFE55}" type="presParOf" srcId="{F6664458-4D71-CC41-BE20-AC4FD838174C}" destId="{C4C808AD-54C7-9B4B-B580-B1EE3393FAC9}" srcOrd="0" destOrd="0" presId="urn:microsoft.com/office/officeart/2008/layout/HexagonCluster"/>
    <dgm:cxn modelId="{359A2983-FBFA-724E-90C4-A48842BB85A3}" type="presParOf" srcId="{141485DA-4608-7640-86A7-899B6E11D03C}" destId="{F1FA06C1-E8B8-C945-92AC-2759718EE294}" srcOrd="40" destOrd="0" presId="urn:microsoft.com/office/officeart/2008/layout/HexagonCluster"/>
    <dgm:cxn modelId="{2A69D7F6-65DA-6E48-95A3-4724CE5954FB}" type="presParOf" srcId="{F1FA06C1-E8B8-C945-92AC-2759718EE294}" destId="{120369AB-21BB-AA49-98CB-310968A23604}" srcOrd="0" destOrd="0" presId="urn:microsoft.com/office/officeart/2008/layout/HexagonCluster"/>
    <dgm:cxn modelId="{1795B7D6-274F-574D-854E-4308A98780D4}" type="presParOf" srcId="{141485DA-4608-7640-86A7-899B6E11D03C}" destId="{75D2A2DD-474F-FC4F-9E32-6CE9AC9A15B5}" srcOrd="41" destOrd="0" presId="urn:microsoft.com/office/officeart/2008/layout/HexagonCluster"/>
    <dgm:cxn modelId="{B8A8D028-451C-6E41-91A8-A55A95D6F17D}" type="presParOf" srcId="{75D2A2DD-474F-FC4F-9E32-6CE9AC9A15B5}" destId="{3E90C07C-D6A3-1A4E-8827-FA105BD45C3F}" srcOrd="0" destOrd="0" presId="urn:microsoft.com/office/officeart/2008/layout/HexagonCluster"/>
    <dgm:cxn modelId="{D651E07E-C50C-F84B-BFCD-E7EE6ABB0F30}" type="presParOf" srcId="{141485DA-4608-7640-86A7-899B6E11D03C}" destId="{683EBBAC-C727-DA4A-86B5-88D02DABA72D}" srcOrd="42" destOrd="0" presId="urn:microsoft.com/office/officeart/2008/layout/HexagonCluster"/>
    <dgm:cxn modelId="{AA84412E-87DE-364B-B8C3-7ACE1B33C9AC}" type="presParOf" srcId="{683EBBAC-C727-DA4A-86B5-88D02DABA72D}" destId="{889C9CFB-2637-A54F-BE80-822D2241F108}" srcOrd="0" destOrd="0" presId="urn:microsoft.com/office/officeart/2008/layout/HexagonCluster"/>
    <dgm:cxn modelId="{999A1FA8-145C-0E42-8832-082D02A46D2A}" type="presParOf" srcId="{141485DA-4608-7640-86A7-899B6E11D03C}" destId="{3B0977B3-0B71-C44B-A0AA-06F4342C0D44}" srcOrd="43" destOrd="0" presId="urn:microsoft.com/office/officeart/2008/layout/HexagonCluster"/>
    <dgm:cxn modelId="{D968EBFA-0CA0-AB4B-9277-667878F7B543}" type="presParOf" srcId="{3B0977B3-0B71-C44B-A0AA-06F4342C0D44}" destId="{A0F7F5E9-210D-5F4E-9786-6C7FDE9B331E}" srcOrd="0" destOrd="0" presId="urn:microsoft.com/office/officeart/2008/layout/HexagonCluster"/>
    <dgm:cxn modelId="{D8AE4A93-3D50-F745-9A19-CC215BE04B41}" type="presParOf" srcId="{141485DA-4608-7640-86A7-899B6E11D03C}" destId="{E29747CD-41EC-354A-A5AC-67FC8845FA9A}" srcOrd="44" destOrd="0" presId="urn:microsoft.com/office/officeart/2008/layout/HexagonCluster"/>
    <dgm:cxn modelId="{8B68E953-8BA6-F849-A16F-F468BC323E35}" type="presParOf" srcId="{E29747CD-41EC-354A-A5AC-67FC8845FA9A}" destId="{2F1AAC63-E89E-EE41-A68A-6927FF8A1336}" srcOrd="0" destOrd="0" presId="urn:microsoft.com/office/officeart/2008/layout/HexagonCluster"/>
    <dgm:cxn modelId="{CA60A227-7AFF-B640-9672-59F0E0C6301D}" type="presParOf" srcId="{141485DA-4608-7640-86A7-899B6E11D03C}" destId="{A418BFDB-1E58-5E4D-9DE5-44A776285E2F}" srcOrd="45" destOrd="0" presId="urn:microsoft.com/office/officeart/2008/layout/HexagonCluster"/>
    <dgm:cxn modelId="{C95C1A2F-3A5D-1640-B5A4-2CA7CB4A0197}" type="presParOf" srcId="{A418BFDB-1E58-5E4D-9DE5-44A776285E2F}" destId="{1887F9BD-522C-D445-ABC4-0DF513141DEA}" srcOrd="0" destOrd="0" presId="urn:microsoft.com/office/officeart/2008/layout/HexagonCluster"/>
    <dgm:cxn modelId="{614DECEB-AB1B-1943-853B-AAA87D103A6F}" type="presParOf" srcId="{141485DA-4608-7640-86A7-899B6E11D03C}" destId="{86B47FAF-E8AB-6C4F-84E5-B40938EED88A}" srcOrd="46" destOrd="0" presId="urn:microsoft.com/office/officeart/2008/layout/HexagonCluster"/>
    <dgm:cxn modelId="{2A379E7B-9CFC-6448-BDC3-A0EBB500AE3D}" type="presParOf" srcId="{86B47FAF-E8AB-6C4F-84E5-B40938EED88A}" destId="{9DF71B8C-197F-3F4B-B2A2-9DA8137245BF}" srcOrd="0" destOrd="0" presId="urn:microsoft.com/office/officeart/2008/layout/HexagonCluster"/>
    <dgm:cxn modelId="{06FF9C98-5A00-E44C-8970-3F4B620C92E2}" type="presParOf" srcId="{141485DA-4608-7640-86A7-899B6E11D03C}" destId="{BCA121D0-9D77-1549-839D-9159C86EA61A}" srcOrd="47" destOrd="0" presId="urn:microsoft.com/office/officeart/2008/layout/HexagonCluster"/>
    <dgm:cxn modelId="{0607FE7A-9DEF-4244-881F-F4D036B1095B}" type="presParOf" srcId="{BCA121D0-9D77-1549-839D-9159C86EA61A}" destId="{24AE353D-D76F-024D-9029-3641F4C29031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5E75E9-8792-304F-86EE-FD60C3160C82}">
      <dsp:nvSpPr>
        <dsp:cNvPr id="0" name=""/>
        <dsp:cNvSpPr/>
      </dsp:nvSpPr>
      <dsp:spPr>
        <a:xfrm>
          <a:off x="954648" y="1601206"/>
          <a:ext cx="1109603" cy="95253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430" rIns="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>
              <a:solidFill>
                <a:schemeClr val="bg2"/>
              </a:solidFill>
            </a:rPr>
            <a:t>Biological</a:t>
          </a:r>
          <a:endParaRPr lang="en-GB" sz="900" kern="1200" dirty="0">
            <a:solidFill>
              <a:schemeClr val="bg2"/>
            </a:solidFill>
          </a:endParaRPr>
        </a:p>
      </dsp:txBody>
      <dsp:txXfrm>
        <a:off x="1126493" y="1748725"/>
        <a:ext cx="765913" cy="657494"/>
      </dsp:txXfrm>
    </dsp:sp>
    <dsp:sp modelId="{4E44E825-9DA0-484A-BAA1-B4A86A1BE684}">
      <dsp:nvSpPr>
        <dsp:cNvPr id="0" name=""/>
        <dsp:cNvSpPr/>
      </dsp:nvSpPr>
      <dsp:spPr>
        <a:xfrm>
          <a:off x="981122" y="2027033"/>
          <a:ext cx="129259" cy="11157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781A09-2B61-A44D-B9FA-9FF9D71186BF}">
      <dsp:nvSpPr>
        <dsp:cNvPr id="0" name=""/>
        <dsp:cNvSpPr/>
      </dsp:nvSpPr>
      <dsp:spPr>
        <a:xfrm>
          <a:off x="0" y="1074965"/>
          <a:ext cx="1109603" cy="952532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6028A4-15E2-C54E-A447-03F9CA8895C3}">
      <dsp:nvSpPr>
        <dsp:cNvPr id="0" name=""/>
        <dsp:cNvSpPr/>
      </dsp:nvSpPr>
      <dsp:spPr>
        <a:xfrm>
          <a:off x="759980" y="1900587"/>
          <a:ext cx="129259" cy="11157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41687C-E283-D446-8425-7E5B34673781}">
      <dsp:nvSpPr>
        <dsp:cNvPr id="0" name=""/>
        <dsp:cNvSpPr/>
      </dsp:nvSpPr>
      <dsp:spPr>
        <a:xfrm>
          <a:off x="1909296" y="1071711"/>
          <a:ext cx="1109603" cy="95253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430" rIns="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>
              <a:solidFill>
                <a:schemeClr val="bg2"/>
              </a:solidFill>
            </a:rPr>
            <a:t>Volcanic</a:t>
          </a:r>
          <a:endParaRPr lang="en-GB" sz="900" kern="1200" dirty="0">
            <a:solidFill>
              <a:schemeClr val="bg2"/>
            </a:solidFill>
          </a:endParaRPr>
        </a:p>
      </dsp:txBody>
      <dsp:txXfrm>
        <a:off x="2081141" y="1219230"/>
        <a:ext cx="765913" cy="657494"/>
      </dsp:txXfrm>
    </dsp:sp>
    <dsp:sp modelId="{A3C892CB-FF66-CE4F-A811-9F4407E8D1C0}">
      <dsp:nvSpPr>
        <dsp:cNvPr id="0" name=""/>
        <dsp:cNvSpPr/>
      </dsp:nvSpPr>
      <dsp:spPr>
        <a:xfrm>
          <a:off x="2672391" y="1895938"/>
          <a:ext cx="129259" cy="11157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425E42-6997-C04E-8B4C-DAF27E1926B0}">
      <dsp:nvSpPr>
        <dsp:cNvPr id="0" name=""/>
        <dsp:cNvSpPr/>
      </dsp:nvSpPr>
      <dsp:spPr>
        <a:xfrm>
          <a:off x="2863165" y="1599346"/>
          <a:ext cx="1109603" cy="95253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FA9C43-2C73-1F47-A605-A12FB07D82B9}">
      <dsp:nvSpPr>
        <dsp:cNvPr id="0" name=""/>
        <dsp:cNvSpPr/>
      </dsp:nvSpPr>
      <dsp:spPr>
        <a:xfrm>
          <a:off x="2890418" y="2023314"/>
          <a:ext cx="129259" cy="11157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C15AC4-0EEC-B74A-9621-4BBD7F815BDE}">
      <dsp:nvSpPr>
        <dsp:cNvPr id="0" name=""/>
        <dsp:cNvSpPr/>
      </dsp:nvSpPr>
      <dsp:spPr>
        <a:xfrm>
          <a:off x="954648" y="548260"/>
          <a:ext cx="1109603" cy="95253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430" rIns="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>
              <a:solidFill>
                <a:schemeClr val="bg2"/>
              </a:solidFill>
            </a:rPr>
            <a:t>Industrial</a:t>
          </a:r>
        </a:p>
      </dsp:txBody>
      <dsp:txXfrm>
        <a:off x="1126493" y="695779"/>
        <a:ext cx="765913" cy="657494"/>
      </dsp:txXfrm>
    </dsp:sp>
    <dsp:sp modelId="{B6B4110B-2A18-5B49-97C6-4159EC30C9E0}">
      <dsp:nvSpPr>
        <dsp:cNvPr id="0" name=""/>
        <dsp:cNvSpPr/>
      </dsp:nvSpPr>
      <dsp:spPr>
        <a:xfrm>
          <a:off x="1709956" y="561276"/>
          <a:ext cx="129259" cy="11157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AB9DA5-308B-B74A-B65A-F90E2C90FBF0}">
      <dsp:nvSpPr>
        <dsp:cNvPr id="0" name=""/>
        <dsp:cNvSpPr/>
      </dsp:nvSpPr>
      <dsp:spPr>
        <a:xfrm>
          <a:off x="1909296" y="18765"/>
          <a:ext cx="1109603" cy="952532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ACC8D6-16A4-294E-8921-301B32EFA342}">
      <dsp:nvSpPr>
        <dsp:cNvPr id="0" name=""/>
        <dsp:cNvSpPr/>
      </dsp:nvSpPr>
      <dsp:spPr>
        <a:xfrm>
          <a:off x="1940442" y="440873"/>
          <a:ext cx="129259" cy="11157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E5499C-304F-A046-B76E-AEABF717C68C}">
      <dsp:nvSpPr>
        <dsp:cNvPr id="0" name=""/>
        <dsp:cNvSpPr/>
      </dsp:nvSpPr>
      <dsp:spPr>
        <a:xfrm>
          <a:off x="2863165" y="546400"/>
          <a:ext cx="1109603" cy="95253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430" rIns="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>
              <a:solidFill>
                <a:schemeClr val="bg2"/>
              </a:solidFill>
            </a:rPr>
            <a:t>Routine, Response</a:t>
          </a:r>
          <a:r>
            <a:rPr lang="en-GB" sz="900" kern="1200" baseline="0" dirty="0" smtClean="0">
              <a:solidFill>
                <a:schemeClr val="bg2"/>
              </a:solidFill>
            </a:rPr>
            <a:t> &amp; </a:t>
          </a:r>
          <a:r>
            <a:rPr lang="en-GB" sz="900" kern="1200" dirty="0" smtClean="0">
              <a:solidFill>
                <a:schemeClr val="bg2"/>
              </a:solidFill>
            </a:rPr>
            <a:t> Research</a:t>
          </a:r>
          <a:endParaRPr lang="en-GB" sz="900" kern="1200" dirty="0">
            <a:solidFill>
              <a:schemeClr val="bg2"/>
            </a:solidFill>
          </a:endParaRPr>
        </a:p>
      </dsp:txBody>
      <dsp:txXfrm>
        <a:off x="3035010" y="693919"/>
        <a:ext cx="765913" cy="657494"/>
      </dsp:txXfrm>
    </dsp:sp>
    <dsp:sp modelId="{78694694-13A8-9F4F-8780-9040868E6D10}">
      <dsp:nvSpPr>
        <dsp:cNvPr id="0" name=""/>
        <dsp:cNvSpPr/>
      </dsp:nvSpPr>
      <dsp:spPr>
        <a:xfrm>
          <a:off x="3823264" y="968043"/>
          <a:ext cx="129259" cy="11157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57075A-BD93-8A4F-849F-6546008E7BB0}">
      <dsp:nvSpPr>
        <dsp:cNvPr id="0" name=""/>
        <dsp:cNvSpPr/>
      </dsp:nvSpPr>
      <dsp:spPr>
        <a:xfrm>
          <a:off x="3817813" y="1081938"/>
          <a:ext cx="1109603" cy="952532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54519F-44DC-DE47-8BE7-B5094E5C32D8}">
      <dsp:nvSpPr>
        <dsp:cNvPr id="0" name=""/>
        <dsp:cNvSpPr/>
      </dsp:nvSpPr>
      <dsp:spPr>
        <a:xfrm>
          <a:off x="4034283" y="1098674"/>
          <a:ext cx="129259" cy="11157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ED0178-3DC5-964E-A7E2-0C4C37A334AC}">
      <dsp:nvSpPr>
        <dsp:cNvPr id="0" name=""/>
        <dsp:cNvSpPr/>
      </dsp:nvSpPr>
      <dsp:spPr>
        <a:xfrm>
          <a:off x="3817813" y="28992"/>
          <a:ext cx="1109603" cy="95253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430" rIns="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>
              <a:solidFill>
                <a:schemeClr val="bg2"/>
              </a:solidFill>
            </a:rPr>
            <a:t>Radiological</a:t>
          </a:r>
          <a:endParaRPr lang="en-GB" sz="900" kern="1200" dirty="0">
            <a:solidFill>
              <a:schemeClr val="bg2"/>
            </a:solidFill>
          </a:endParaRPr>
        </a:p>
      </dsp:txBody>
      <dsp:txXfrm>
        <a:off x="3989658" y="176511"/>
        <a:ext cx="765913" cy="657494"/>
      </dsp:txXfrm>
    </dsp:sp>
    <dsp:sp modelId="{9EDCEF54-21B8-1D48-9A77-02E08528B1A7}">
      <dsp:nvSpPr>
        <dsp:cNvPr id="0" name=""/>
        <dsp:cNvSpPr/>
      </dsp:nvSpPr>
      <dsp:spPr>
        <a:xfrm>
          <a:off x="4777912" y="455749"/>
          <a:ext cx="129259" cy="11157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8AF76C-95A7-2E43-BDB9-A396FAC8B8D6}">
      <dsp:nvSpPr>
        <dsp:cNvPr id="0" name=""/>
        <dsp:cNvSpPr/>
      </dsp:nvSpPr>
      <dsp:spPr>
        <a:xfrm>
          <a:off x="4772461" y="560346"/>
          <a:ext cx="1109603" cy="952532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867168-1F03-1340-AF0C-1AFB7DACF771}">
      <dsp:nvSpPr>
        <dsp:cNvPr id="0" name=""/>
        <dsp:cNvSpPr/>
      </dsp:nvSpPr>
      <dsp:spPr>
        <a:xfrm>
          <a:off x="4993603" y="581266"/>
          <a:ext cx="129259" cy="11157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F5C468-E6B1-DB42-AA38-1902841F8F3E}">
      <dsp:nvSpPr>
        <dsp:cNvPr id="0" name=""/>
        <dsp:cNvSpPr/>
      </dsp:nvSpPr>
      <dsp:spPr>
        <a:xfrm>
          <a:off x="4772461" y="1611433"/>
          <a:ext cx="1109603" cy="95253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430" rIns="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>
              <a:solidFill>
                <a:schemeClr val="bg2"/>
              </a:solidFill>
            </a:rPr>
            <a:t>Biomass burning</a:t>
          </a:r>
          <a:endParaRPr lang="en-GB" sz="900" kern="1200" dirty="0">
            <a:solidFill>
              <a:schemeClr val="bg2"/>
            </a:solidFill>
          </a:endParaRPr>
        </a:p>
      </dsp:txBody>
      <dsp:txXfrm>
        <a:off x="4944306" y="1758952"/>
        <a:ext cx="765913" cy="657494"/>
      </dsp:txXfrm>
    </dsp:sp>
    <dsp:sp modelId="{BFB7C5C0-769A-2C49-8D19-4489398BFF68}">
      <dsp:nvSpPr>
        <dsp:cNvPr id="0" name=""/>
        <dsp:cNvSpPr/>
      </dsp:nvSpPr>
      <dsp:spPr>
        <a:xfrm>
          <a:off x="4992046" y="2445887"/>
          <a:ext cx="129259" cy="11157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2EDCA8-E8AF-1D40-BAE7-4AD14F43CAC4}">
      <dsp:nvSpPr>
        <dsp:cNvPr id="0" name=""/>
        <dsp:cNvSpPr/>
      </dsp:nvSpPr>
      <dsp:spPr>
        <a:xfrm>
          <a:off x="3817813" y="2133025"/>
          <a:ext cx="1109603" cy="952532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16EB65-8740-AB43-8758-33800E0F3200}">
      <dsp:nvSpPr>
        <dsp:cNvPr id="0" name=""/>
        <dsp:cNvSpPr/>
      </dsp:nvSpPr>
      <dsp:spPr>
        <a:xfrm>
          <a:off x="4786477" y="2550949"/>
          <a:ext cx="129259" cy="11157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8B186B-7E5B-0846-BF59-AEFBD0918895}">
      <dsp:nvSpPr>
        <dsp:cNvPr id="0" name=""/>
        <dsp:cNvSpPr/>
      </dsp:nvSpPr>
      <dsp:spPr>
        <a:xfrm>
          <a:off x="1908517" y="2126982"/>
          <a:ext cx="1109603" cy="95253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430" rIns="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>
              <a:solidFill>
                <a:schemeClr val="bg2"/>
              </a:solidFill>
            </a:rPr>
            <a:t>Air Quality</a:t>
          </a:r>
          <a:endParaRPr lang="en-GB" sz="900" kern="1200" dirty="0">
            <a:solidFill>
              <a:schemeClr val="bg2"/>
            </a:solidFill>
          </a:endParaRPr>
        </a:p>
      </dsp:txBody>
      <dsp:txXfrm>
        <a:off x="2080362" y="2274501"/>
        <a:ext cx="765913" cy="657494"/>
      </dsp:txXfrm>
    </dsp:sp>
    <dsp:sp modelId="{324ECDB6-B427-3441-B624-EE1853B8F721}">
      <dsp:nvSpPr>
        <dsp:cNvPr id="0" name=""/>
        <dsp:cNvSpPr/>
      </dsp:nvSpPr>
      <dsp:spPr>
        <a:xfrm>
          <a:off x="1939664" y="2549090"/>
          <a:ext cx="129259" cy="11157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5FE8E9-0320-1541-9946-156BFF2B5D3B}">
      <dsp:nvSpPr>
        <dsp:cNvPr id="0" name=""/>
        <dsp:cNvSpPr/>
      </dsp:nvSpPr>
      <dsp:spPr>
        <a:xfrm>
          <a:off x="953869" y="2656477"/>
          <a:ext cx="1109603" cy="952532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78B63F-5CC2-964E-96FB-CC8E021F935C}">
      <dsp:nvSpPr>
        <dsp:cNvPr id="0" name=""/>
        <dsp:cNvSpPr/>
      </dsp:nvSpPr>
      <dsp:spPr>
        <a:xfrm>
          <a:off x="1709178" y="2669958"/>
          <a:ext cx="129259" cy="11157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B19F4A-D5CB-5540-B0CD-8CA552775961}">
      <dsp:nvSpPr>
        <dsp:cNvPr id="0" name=""/>
        <dsp:cNvSpPr/>
      </dsp:nvSpPr>
      <dsp:spPr>
        <a:xfrm>
          <a:off x="5722437" y="2145112"/>
          <a:ext cx="1109603" cy="95253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430" rIns="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>
              <a:solidFill>
                <a:schemeClr val="bg2"/>
              </a:solidFill>
            </a:rPr>
            <a:t>Dust Storms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 dirty="0">
            <a:solidFill>
              <a:schemeClr val="bg2"/>
            </a:solidFill>
          </a:endParaRPr>
        </a:p>
      </dsp:txBody>
      <dsp:txXfrm>
        <a:off x="5894282" y="2292631"/>
        <a:ext cx="765913" cy="657494"/>
      </dsp:txXfrm>
    </dsp:sp>
    <dsp:sp modelId="{92DA3D35-E5FC-2646-85A7-54FEC1FD3946}">
      <dsp:nvSpPr>
        <dsp:cNvPr id="0" name=""/>
        <dsp:cNvSpPr/>
      </dsp:nvSpPr>
      <dsp:spPr>
        <a:xfrm>
          <a:off x="5942022" y="2979566"/>
          <a:ext cx="129259" cy="11157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45F1ED-F472-6444-AD59-4D69EECF04DB}">
      <dsp:nvSpPr>
        <dsp:cNvPr id="0" name=""/>
        <dsp:cNvSpPr/>
      </dsp:nvSpPr>
      <dsp:spPr>
        <a:xfrm>
          <a:off x="4767789" y="2666704"/>
          <a:ext cx="1109603" cy="952532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9A8E88-4000-654D-B61B-8A7A3E6F8D39}">
      <dsp:nvSpPr>
        <dsp:cNvPr id="0" name=""/>
        <dsp:cNvSpPr/>
      </dsp:nvSpPr>
      <dsp:spPr>
        <a:xfrm>
          <a:off x="5736453" y="3084628"/>
          <a:ext cx="129259" cy="11157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326DDB-473B-7B44-8539-0D5E4B0599D9}">
      <dsp:nvSpPr>
        <dsp:cNvPr id="0" name=""/>
        <dsp:cNvSpPr/>
      </dsp:nvSpPr>
      <dsp:spPr>
        <a:xfrm>
          <a:off x="5726331" y="39219"/>
          <a:ext cx="1109603" cy="95253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430" rIns="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>
              <a:solidFill>
                <a:schemeClr val="bg2"/>
              </a:solidFill>
            </a:rPr>
            <a:t>Weather Feedbacks</a:t>
          </a:r>
          <a:endParaRPr lang="en-GB" sz="900" kern="1200" dirty="0">
            <a:solidFill>
              <a:schemeClr val="bg2"/>
            </a:solidFill>
          </a:endParaRPr>
        </a:p>
      </dsp:txBody>
      <dsp:txXfrm>
        <a:off x="5898176" y="186738"/>
        <a:ext cx="765913" cy="657494"/>
      </dsp:txXfrm>
    </dsp:sp>
    <dsp:sp modelId="{54CA6589-A611-7940-B2C0-63B44BEB9A6C}">
      <dsp:nvSpPr>
        <dsp:cNvPr id="0" name=""/>
        <dsp:cNvSpPr/>
      </dsp:nvSpPr>
      <dsp:spPr>
        <a:xfrm>
          <a:off x="6493319" y="876928"/>
          <a:ext cx="129259" cy="11157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8423A6-DF73-6A40-A491-2123C693A731}">
      <dsp:nvSpPr>
        <dsp:cNvPr id="0" name=""/>
        <dsp:cNvSpPr/>
      </dsp:nvSpPr>
      <dsp:spPr>
        <a:xfrm>
          <a:off x="5726331" y="1090771"/>
          <a:ext cx="1109603" cy="95253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F6E439-9C1B-8542-90AD-4231886BBD1F}">
      <dsp:nvSpPr>
        <dsp:cNvPr id="0" name=""/>
        <dsp:cNvSpPr/>
      </dsp:nvSpPr>
      <dsp:spPr>
        <a:xfrm>
          <a:off x="6493319" y="1096350"/>
          <a:ext cx="129259" cy="11157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DFA4D5-FB26-054A-9312-E53A95A01F6F}">
      <dsp:nvSpPr>
        <dsp:cNvPr id="0" name=""/>
        <dsp:cNvSpPr/>
      </dsp:nvSpPr>
      <dsp:spPr>
        <a:xfrm>
          <a:off x="2859272" y="2660660"/>
          <a:ext cx="1109603" cy="95253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430" rIns="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>
              <a:solidFill>
                <a:schemeClr val="bg2"/>
              </a:solidFill>
            </a:rPr>
            <a:t>Atmospheric Process</a:t>
          </a:r>
          <a:endParaRPr lang="en-GB" sz="900" kern="1200" dirty="0">
            <a:solidFill>
              <a:schemeClr val="bg2"/>
            </a:solidFill>
          </a:endParaRPr>
        </a:p>
      </dsp:txBody>
      <dsp:txXfrm>
        <a:off x="3031117" y="2808179"/>
        <a:ext cx="765913" cy="657494"/>
      </dsp:txXfrm>
    </dsp:sp>
    <dsp:sp modelId="{21B7AB80-E2B5-A24D-AA5D-5F2D5F2FA2A1}">
      <dsp:nvSpPr>
        <dsp:cNvPr id="0" name=""/>
        <dsp:cNvSpPr/>
      </dsp:nvSpPr>
      <dsp:spPr>
        <a:xfrm>
          <a:off x="3078856" y="3495115"/>
          <a:ext cx="129259" cy="11157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EC83AC-2E69-5E42-82B8-C9AAAE18F439}">
      <dsp:nvSpPr>
        <dsp:cNvPr id="0" name=""/>
        <dsp:cNvSpPr/>
      </dsp:nvSpPr>
      <dsp:spPr>
        <a:xfrm>
          <a:off x="1904624" y="3182252"/>
          <a:ext cx="1109603" cy="952532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0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C808AD-54C7-9B4B-B580-B1EE3393FAC9}">
      <dsp:nvSpPr>
        <dsp:cNvPr id="0" name=""/>
        <dsp:cNvSpPr/>
      </dsp:nvSpPr>
      <dsp:spPr>
        <a:xfrm>
          <a:off x="2873288" y="3600177"/>
          <a:ext cx="129259" cy="11157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0369AB-21BB-AA49-98CB-310968A23604}">
      <dsp:nvSpPr>
        <dsp:cNvPr id="0" name=""/>
        <dsp:cNvSpPr/>
      </dsp:nvSpPr>
      <dsp:spPr>
        <a:xfrm>
          <a:off x="4765453" y="3715001"/>
          <a:ext cx="1109603" cy="95253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430" rIns="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>
              <a:solidFill>
                <a:schemeClr val="bg2"/>
              </a:solidFill>
            </a:rPr>
            <a:t>GHG</a:t>
          </a:r>
          <a:endParaRPr lang="en-GB" sz="900" kern="1200" dirty="0">
            <a:solidFill>
              <a:schemeClr val="bg2"/>
            </a:solidFill>
          </a:endParaRPr>
        </a:p>
      </dsp:txBody>
      <dsp:txXfrm>
        <a:off x="4937298" y="3862520"/>
        <a:ext cx="765913" cy="657494"/>
      </dsp:txXfrm>
    </dsp:sp>
    <dsp:sp modelId="{3E90C07C-D6A3-1A4E-8827-FA105BD45C3F}">
      <dsp:nvSpPr>
        <dsp:cNvPr id="0" name=""/>
        <dsp:cNvSpPr/>
      </dsp:nvSpPr>
      <dsp:spPr>
        <a:xfrm>
          <a:off x="4791928" y="4138969"/>
          <a:ext cx="129259" cy="11157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9C9CFB-2637-A54F-BE80-822D2241F108}">
      <dsp:nvSpPr>
        <dsp:cNvPr id="0" name=""/>
        <dsp:cNvSpPr/>
      </dsp:nvSpPr>
      <dsp:spPr>
        <a:xfrm>
          <a:off x="3810805" y="3187366"/>
          <a:ext cx="1109603" cy="952532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1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F7F5E9-210D-5F4E-9786-6C7FDE9B331E}">
      <dsp:nvSpPr>
        <dsp:cNvPr id="0" name=""/>
        <dsp:cNvSpPr/>
      </dsp:nvSpPr>
      <dsp:spPr>
        <a:xfrm>
          <a:off x="4573901" y="4011593"/>
          <a:ext cx="129259" cy="11157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1AAC63-E89E-EE41-A68A-6927FF8A1336}">
      <dsp:nvSpPr>
        <dsp:cNvPr id="0" name=""/>
        <dsp:cNvSpPr/>
      </dsp:nvSpPr>
      <dsp:spPr>
        <a:xfrm>
          <a:off x="5723216" y="3198523"/>
          <a:ext cx="1109603" cy="95253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430" rIns="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>
              <a:solidFill>
                <a:schemeClr val="bg2"/>
              </a:solidFill>
            </a:rPr>
            <a:t>Impacts</a:t>
          </a:r>
          <a:endParaRPr lang="en-GB" sz="900" kern="1200" dirty="0">
            <a:solidFill>
              <a:schemeClr val="bg2"/>
            </a:solidFill>
          </a:endParaRPr>
        </a:p>
      </dsp:txBody>
      <dsp:txXfrm>
        <a:off x="5895061" y="3346042"/>
        <a:ext cx="765913" cy="657494"/>
      </dsp:txXfrm>
    </dsp:sp>
    <dsp:sp modelId="{1887F9BD-522C-D445-ABC4-0DF513141DEA}">
      <dsp:nvSpPr>
        <dsp:cNvPr id="0" name=""/>
        <dsp:cNvSpPr/>
      </dsp:nvSpPr>
      <dsp:spPr>
        <a:xfrm>
          <a:off x="6691880" y="3616447"/>
          <a:ext cx="129259" cy="11157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F71B8C-197F-3F4B-B2A2-9DA8137245BF}">
      <dsp:nvSpPr>
        <dsp:cNvPr id="0" name=""/>
        <dsp:cNvSpPr/>
      </dsp:nvSpPr>
      <dsp:spPr>
        <a:xfrm>
          <a:off x="6677085" y="2676931"/>
          <a:ext cx="1109603" cy="952532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AE353D-D76F-024D-9029-3641F4C29031}">
      <dsp:nvSpPr>
        <dsp:cNvPr id="0" name=""/>
        <dsp:cNvSpPr/>
      </dsp:nvSpPr>
      <dsp:spPr>
        <a:xfrm>
          <a:off x="6897449" y="3511385"/>
          <a:ext cx="129259" cy="11157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EE0DB30-E347-F441-AF02-9DE71AB320F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54180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 UK</a:t>
            </a:r>
            <a:r>
              <a:rPr lang="en-GB" baseline="0" dirty="0" smtClean="0"/>
              <a:t> responsibilities are divided up differently to Canada. The Met Office is not the ‘environment agency’ and so has limited mandated remit in the are of air quality. </a:t>
            </a:r>
          </a:p>
          <a:p>
            <a:endParaRPr lang="en-GB" baseline="0" dirty="0" smtClean="0"/>
          </a:p>
          <a:p>
            <a:r>
              <a:rPr lang="en-GB" baseline="0" dirty="0" smtClean="0"/>
              <a:t>However the obvious close link with the weather and also our strong climate role, where composition is key, mean that there are strong synergies.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E0DB30-E347-F441-AF02-9DE71AB320F0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4985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As</a:t>
            </a:r>
            <a:r>
              <a:rPr lang="en-GB" baseline="0" dirty="0" smtClean="0"/>
              <a:t> for many Met Services the Met Office has a long history of composition modelling for a range of tasks.</a:t>
            </a:r>
          </a:p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E0DB30-E347-F441-AF02-9DE71AB320F0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458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Other ‘AQ’ activities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One slide covering attribution, biomass burning </a:t>
            </a:r>
            <a:r>
              <a:rPr lang="en-GB" dirty="0" err="1" smtClean="0"/>
              <a:t>etc</a:t>
            </a:r>
            <a:r>
              <a:rPr lang="mr-IN" dirty="0" smtClean="0"/>
              <a:t>…</a:t>
            </a:r>
            <a:r>
              <a:rPr lang="en-GB" dirty="0" smtClean="0"/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E0DB30-E347-F441-AF02-9DE71AB320F0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8615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O</a:t>
            </a:r>
            <a:r>
              <a:rPr lang="en-GB" baseline="-25000" dirty="0" smtClean="0"/>
              <a:t>3</a:t>
            </a:r>
            <a:r>
              <a:rPr lang="en-GB" dirty="0" smtClean="0"/>
              <a:t>, NO</a:t>
            </a:r>
            <a:r>
              <a:rPr lang="en-GB" baseline="-25000" dirty="0" smtClean="0"/>
              <a:t>2</a:t>
            </a:r>
            <a:r>
              <a:rPr lang="en-GB" dirty="0" smtClean="0"/>
              <a:t>, SO</a:t>
            </a:r>
            <a:r>
              <a:rPr lang="en-GB" baseline="-25000" dirty="0" smtClean="0"/>
              <a:t>2</a:t>
            </a:r>
            <a:r>
              <a:rPr lang="en-GB" dirty="0" smtClean="0"/>
              <a:t>, PM</a:t>
            </a:r>
            <a:r>
              <a:rPr lang="en-GB" baseline="-25000" dirty="0" smtClean="0"/>
              <a:t>2.5</a:t>
            </a:r>
            <a:r>
              <a:rPr lang="en-GB" dirty="0" smtClean="0"/>
              <a:t> and PM</a:t>
            </a:r>
            <a:r>
              <a:rPr lang="en-GB" baseline="-25000" dirty="0" smtClean="0"/>
              <a:t>10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E0DB30-E347-F441-AF02-9DE71AB320F0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4712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E0DB30-E347-F441-AF02-9DE71AB320F0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9452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What metrics do we evaluate against?</a:t>
            </a:r>
          </a:p>
          <a:p>
            <a:endParaRPr lang="en-GB" dirty="0" smtClean="0"/>
          </a:p>
          <a:p>
            <a:r>
              <a:rPr lang="en-GB" dirty="0" smtClean="0"/>
              <a:t>Mean bias, fractional gross error,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rmse</a:t>
            </a:r>
            <a:r>
              <a:rPr lang="en-GB" baseline="0" dirty="0" smtClean="0"/>
              <a:t>, factor 2, hit rate, false alarm rate, </a:t>
            </a:r>
          </a:p>
          <a:p>
            <a:r>
              <a:rPr lang="en-GB" baseline="0" dirty="0" smtClean="0"/>
              <a:t>Time series mass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E0DB30-E347-F441-AF02-9DE71AB320F0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0865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Olympic</a:t>
            </a:r>
            <a:r>
              <a:rPr lang="en-GB" baseline="0" dirty="0" smtClean="0"/>
              <a:t> sites spread across the country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E0DB30-E347-F441-AF02-9DE71AB320F0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9379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Met Office not UK air</a:t>
            </a:r>
            <a:r>
              <a:rPr lang="en-GB" baseline="0" dirty="0" smtClean="0"/>
              <a:t> quality forecast provide</a:t>
            </a:r>
          </a:p>
          <a:p>
            <a:endParaRPr lang="en-GB" baseline="0" dirty="0" smtClean="0"/>
          </a:p>
          <a:p>
            <a:r>
              <a:rPr lang="en-GB" baseline="0" dirty="0" err="1" smtClean="0"/>
              <a:t>Comms</a:t>
            </a:r>
            <a:r>
              <a:rPr lang="en-GB" baseline="0" dirty="0" smtClean="0"/>
              <a:t> channels ‘hit’ more than 118 million people over 2 months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E0DB30-E347-F441-AF02-9DE71AB320F0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8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~38 air pollution episode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E0DB30-E347-F441-AF02-9DE71AB320F0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4061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ion 1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163240"/>
            <a:ext cx="6912768" cy="905711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Title of presentation</a:t>
            </a:r>
            <a:endParaRPr lang="en-US" dirty="0"/>
          </a:p>
        </p:txBody>
      </p:sp>
      <p:sp>
        <p:nvSpPr>
          <p:cNvPr id="11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096728"/>
            <a:ext cx="6912768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2123877" y="1518560"/>
            <a:ext cx="6840612" cy="36004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37732384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_Title-Only"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163240"/>
            <a:ext cx="6984776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Content slide (alt)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112972"/>
            <a:ext cx="6984776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  <p:pic>
        <p:nvPicPr>
          <p:cNvPr id="4" name="Picture 3" descr="MO_RGB_whitebackg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111" y="133754"/>
            <a:ext cx="1595101" cy="145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91780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_Two Column Text"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163240"/>
            <a:ext cx="6984776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Content slide (alt)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112972"/>
            <a:ext cx="6984776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  <p:pic>
        <p:nvPicPr>
          <p:cNvPr id="4" name="Picture 3" descr="MO_RGB_whitebackg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111" y="133754"/>
            <a:ext cx="1595101" cy="1459519"/>
          </a:xfrm>
          <a:prstGeom prst="rect">
            <a:avLst/>
          </a:prstGeom>
        </p:spPr>
      </p:pic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124075" y="1860964"/>
            <a:ext cx="3312021" cy="4392886"/>
          </a:xfrm>
          <a:prstGeom prst="rect">
            <a:avLst/>
          </a:prstGeom>
        </p:spPr>
        <p:txBody>
          <a:bodyPr vert="horz"/>
          <a:lstStyle>
            <a:lvl1pPr>
              <a:spcAft>
                <a:spcPts val="408"/>
              </a:spcAft>
              <a:defRPr/>
            </a:lvl1pPr>
            <a:lvl2pPr>
              <a:spcAft>
                <a:spcPts val="408"/>
              </a:spcAft>
              <a:defRPr/>
            </a:lvl2pPr>
            <a:lvl3pPr>
              <a:spcAft>
                <a:spcPts val="408"/>
              </a:spcAft>
              <a:defRPr sz="1600"/>
            </a:lvl3pPr>
            <a:lvl4pPr>
              <a:spcAft>
                <a:spcPts val="408"/>
              </a:spcAft>
              <a:defRPr sz="1600"/>
            </a:lvl4pPr>
            <a:lvl5pPr>
              <a:spcAft>
                <a:spcPts val="408"/>
              </a:spcAft>
              <a:defRPr sz="16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652120" y="1860964"/>
            <a:ext cx="3312021" cy="4392886"/>
          </a:xfrm>
          <a:prstGeom prst="rect">
            <a:avLst/>
          </a:prstGeom>
        </p:spPr>
        <p:txBody>
          <a:bodyPr vert="horz"/>
          <a:lstStyle>
            <a:lvl1pPr>
              <a:spcAft>
                <a:spcPts val="408"/>
              </a:spcAft>
              <a:defRPr/>
            </a:lvl1pPr>
            <a:lvl2pPr>
              <a:spcAft>
                <a:spcPts val="408"/>
              </a:spcAft>
              <a:defRPr/>
            </a:lvl2pPr>
            <a:lvl3pPr>
              <a:spcAft>
                <a:spcPts val="408"/>
              </a:spcAft>
              <a:defRPr sz="1600"/>
            </a:lvl3pPr>
            <a:lvl4pPr>
              <a:spcAft>
                <a:spcPts val="408"/>
              </a:spcAft>
              <a:defRPr sz="1600"/>
            </a:lvl4pPr>
            <a:lvl5pPr>
              <a:spcAft>
                <a:spcPts val="408"/>
              </a:spcAft>
              <a:defRPr sz="16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23827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_Text &amp; Table"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163240"/>
            <a:ext cx="6984776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Content slide (alt)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112972"/>
            <a:ext cx="6984776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  <p:pic>
        <p:nvPicPr>
          <p:cNvPr id="4" name="Picture 3" descr="MO_RGB_whitebackg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111" y="133754"/>
            <a:ext cx="1595101" cy="1459519"/>
          </a:xfrm>
          <a:prstGeom prst="rect">
            <a:avLst/>
          </a:prstGeom>
        </p:spPr>
      </p:pic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124075" y="1860964"/>
            <a:ext cx="3312021" cy="4392886"/>
          </a:xfrm>
          <a:prstGeom prst="rect">
            <a:avLst/>
          </a:prstGeom>
        </p:spPr>
        <p:txBody>
          <a:bodyPr vert="horz"/>
          <a:lstStyle>
            <a:lvl1pPr>
              <a:spcAft>
                <a:spcPts val="408"/>
              </a:spcAft>
              <a:defRPr/>
            </a:lvl1pPr>
            <a:lvl2pPr>
              <a:spcAft>
                <a:spcPts val="408"/>
              </a:spcAft>
              <a:defRPr/>
            </a:lvl2pPr>
            <a:lvl3pPr>
              <a:spcAft>
                <a:spcPts val="408"/>
              </a:spcAft>
              <a:defRPr sz="1600"/>
            </a:lvl3pPr>
            <a:lvl4pPr>
              <a:spcAft>
                <a:spcPts val="408"/>
              </a:spcAft>
              <a:defRPr sz="1600"/>
            </a:lvl4pPr>
            <a:lvl5pPr>
              <a:spcAft>
                <a:spcPts val="408"/>
              </a:spcAft>
              <a:defRPr sz="16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0" name="Table Placeholder 2"/>
          <p:cNvSpPr>
            <a:spLocks noGrp="1"/>
          </p:cNvSpPr>
          <p:nvPr>
            <p:ph type="tbl" sz="quarter" idx="11"/>
          </p:nvPr>
        </p:nvSpPr>
        <p:spPr>
          <a:xfrm>
            <a:off x="5923900" y="2221402"/>
            <a:ext cx="2768808" cy="3672012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3827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_Text &amp; Picture"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188640"/>
            <a:ext cx="6984776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Content slide (alt)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138372"/>
            <a:ext cx="6984776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  <p:pic>
        <p:nvPicPr>
          <p:cNvPr id="4" name="Picture 3" descr="MO_RGB_whitebackg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111" y="133754"/>
            <a:ext cx="1595101" cy="1459519"/>
          </a:xfrm>
          <a:prstGeom prst="rect">
            <a:avLst/>
          </a:prstGeom>
        </p:spPr>
      </p:pic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124075" y="1886364"/>
            <a:ext cx="3312021" cy="4392886"/>
          </a:xfrm>
          <a:prstGeom prst="rect">
            <a:avLst/>
          </a:prstGeom>
        </p:spPr>
        <p:txBody>
          <a:bodyPr vert="horz"/>
          <a:lstStyle>
            <a:lvl1pPr>
              <a:spcAft>
                <a:spcPts val="408"/>
              </a:spcAft>
              <a:defRPr/>
            </a:lvl1pPr>
            <a:lvl2pPr>
              <a:spcAft>
                <a:spcPts val="408"/>
              </a:spcAft>
              <a:defRPr/>
            </a:lvl2pPr>
            <a:lvl3pPr>
              <a:spcAft>
                <a:spcPts val="408"/>
              </a:spcAft>
              <a:defRPr sz="1600"/>
            </a:lvl3pPr>
            <a:lvl4pPr>
              <a:spcAft>
                <a:spcPts val="408"/>
              </a:spcAft>
              <a:defRPr sz="1600"/>
            </a:lvl4pPr>
            <a:lvl5pPr>
              <a:spcAft>
                <a:spcPts val="408"/>
              </a:spcAft>
              <a:defRPr sz="16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23358" y="2246803"/>
            <a:ext cx="2769398" cy="3671738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3827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ive conten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163240"/>
            <a:ext cx="6984776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Alternative content slide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112972"/>
            <a:ext cx="6984776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43218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ion 1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51520" y="4005064"/>
            <a:ext cx="6984776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Content divider</a:t>
            </a: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51520" y="4967496"/>
            <a:ext cx="6984776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68055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ion 2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51520" y="1916832"/>
            <a:ext cx="4968552" cy="1152128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Questions</a:t>
            </a:r>
            <a:br>
              <a:rPr lang="en-GB" dirty="0" smtClean="0"/>
            </a:br>
            <a:r>
              <a:rPr lang="en-GB" dirty="0" smtClean="0"/>
              <a:t>and answers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53030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ion 3"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51520" y="1878347"/>
            <a:ext cx="4968552" cy="1656184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Questions </a:t>
            </a:r>
            <a:br>
              <a:rPr lang="en-GB" dirty="0" smtClean="0"/>
            </a:br>
            <a:r>
              <a:rPr lang="en-GB" dirty="0" smtClean="0"/>
              <a:t>and answers (alternative)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44252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0" y="349250"/>
            <a:ext cx="6972300" cy="1371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507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ion 2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163240"/>
            <a:ext cx="6912768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Alternative title slide 1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125672"/>
            <a:ext cx="6912768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2123876" y="1547504"/>
            <a:ext cx="6912629" cy="36004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84196826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ion 3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163240"/>
            <a:ext cx="6840760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Alternative title slide 2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125672"/>
            <a:ext cx="6840760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2123877" y="1547504"/>
            <a:ext cx="6840612" cy="36004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02487633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163240"/>
            <a:ext cx="6984776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Content slide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112972"/>
            <a:ext cx="6984776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124075" y="1819424"/>
            <a:ext cx="6840413" cy="4392886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800"/>
              </a:spcBef>
              <a:spcAft>
                <a:spcPts val="408"/>
              </a:spcAft>
              <a:defRPr/>
            </a:lvl1pPr>
            <a:lvl2pPr>
              <a:spcBef>
                <a:spcPts val="800"/>
              </a:spcBef>
              <a:spcAft>
                <a:spcPts val="408"/>
              </a:spcAft>
              <a:defRPr/>
            </a:lvl2pPr>
            <a:lvl3pPr>
              <a:spcBef>
                <a:spcPts val="800"/>
              </a:spcBef>
              <a:spcAft>
                <a:spcPts val="408"/>
              </a:spcAft>
              <a:defRPr sz="1600"/>
            </a:lvl3pPr>
            <a:lvl4pPr>
              <a:spcBef>
                <a:spcPts val="800"/>
              </a:spcBef>
              <a:spcAft>
                <a:spcPts val="408"/>
              </a:spcAft>
              <a:defRPr sz="1600"/>
            </a:lvl4pPr>
            <a:lvl5pPr>
              <a:spcBef>
                <a:spcPts val="800"/>
              </a:spcBef>
              <a:spcAft>
                <a:spcPts val="408"/>
              </a:spcAft>
              <a:defRPr sz="16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48647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163240"/>
            <a:ext cx="6984776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Content slide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112972"/>
            <a:ext cx="6984776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57567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163240"/>
            <a:ext cx="6984776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Content slide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112972"/>
            <a:ext cx="6984776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124075" y="1860964"/>
            <a:ext cx="3312021" cy="4392886"/>
          </a:xfrm>
          <a:prstGeom prst="rect">
            <a:avLst/>
          </a:prstGeom>
        </p:spPr>
        <p:txBody>
          <a:bodyPr vert="horz"/>
          <a:lstStyle>
            <a:lvl1pPr>
              <a:spcAft>
                <a:spcPts val="408"/>
              </a:spcAft>
              <a:defRPr/>
            </a:lvl1pPr>
            <a:lvl2pPr>
              <a:spcAft>
                <a:spcPts val="408"/>
              </a:spcAft>
              <a:defRPr/>
            </a:lvl2pPr>
            <a:lvl3pPr>
              <a:spcAft>
                <a:spcPts val="408"/>
              </a:spcAft>
              <a:defRPr sz="1600"/>
            </a:lvl3pPr>
            <a:lvl4pPr>
              <a:spcAft>
                <a:spcPts val="408"/>
              </a:spcAft>
              <a:defRPr sz="1600"/>
            </a:lvl4pPr>
            <a:lvl5pPr>
              <a:spcAft>
                <a:spcPts val="408"/>
              </a:spcAft>
              <a:defRPr sz="16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652120" y="1860964"/>
            <a:ext cx="3312021" cy="4392886"/>
          </a:xfrm>
          <a:prstGeom prst="rect">
            <a:avLst/>
          </a:prstGeom>
        </p:spPr>
        <p:txBody>
          <a:bodyPr vert="horz"/>
          <a:lstStyle>
            <a:lvl1pPr>
              <a:spcAft>
                <a:spcPts val="408"/>
              </a:spcAft>
              <a:defRPr/>
            </a:lvl1pPr>
            <a:lvl2pPr>
              <a:spcAft>
                <a:spcPts val="408"/>
              </a:spcAft>
              <a:defRPr/>
            </a:lvl2pPr>
            <a:lvl3pPr>
              <a:spcAft>
                <a:spcPts val="408"/>
              </a:spcAft>
              <a:defRPr sz="1600"/>
            </a:lvl3pPr>
            <a:lvl4pPr>
              <a:spcAft>
                <a:spcPts val="408"/>
              </a:spcAft>
              <a:defRPr sz="1600"/>
            </a:lvl4pPr>
            <a:lvl5pPr>
              <a:spcAft>
                <a:spcPts val="408"/>
              </a:spcAft>
              <a:defRPr sz="16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82281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163240"/>
            <a:ext cx="6984776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Content slide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112972"/>
            <a:ext cx="6984776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124075" y="1886364"/>
            <a:ext cx="3312021" cy="4392886"/>
          </a:xfrm>
          <a:prstGeom prst="rect">
            <a:avLst/>
          </a:prstGeom>
        </p:spPr>
        <p:txBody>
          <a:bodyPr vert="horz"/>
          <a:lstStyle>
            <a:lvl1pPr>
              <a:spcAft>
                <a:spcPts val="408"/>
              </a:spcAft>
              <a:defRPr/>
            </a:lvl1pPr>
            <a:lvl2pPr>
              <a:spcAft>
                <a:spcPts val="408"/>
              </a:spcAft>
              <a:defRPr/>
            </a:lvl2pPr>
            <a:lvl3pPr>
              <a:spcAft>
                <a:spcPts val="408"/>
              </a:spcAft>
              <a:defRPr sz="1600"/>
            </a:lvl3pPr>
            <a:lvl4pPr>
              <a:spcAft>
                <a:spcPts val="408"/>
              </a:spcAft>
              <a:defRPr sz="1600"/>
            </a:lvl4pPr>
            <a:lvl5pPr>
              <a:spcAft>
                <a:spcPts val="408"/>
              </a:spcAft>
              <a:defRPr sz="16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2" name="Table Placeholder 2"/>
          <p:cNvSpPr>
            <a:spLocks noGrp="1"/>
          </p:cNvSpPr>
          <p:nvPr>
            <p:ph type="tbl" sz="quarter" idx="11"/>
          </p:nvPr>
        </p:nvSpPr>
        <p:spPr>
          <a:xfrm>
            <a:off x="5923900" y="2246802"/>
            <a:ext cx="2768808" cy="3672012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11569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163240"/>
            <a:ext cx="6984776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Content slide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112972"/>
            <a:ext cx="6984776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124075" y="1886364"/>
            <a:ext cx="3312021" cy="4392886"/>
          </a:xfrm>
          <a:prstGeom prst="rect">
            <a:avLst/>
          </a:prstGeom>
        </p:spPr>
        <p:txBody>
          <a:bodyPr vert="horz"/>
          <a:lstStyle>
            <a:lvl1pPr>
              <a:spcAft>
                <a:spcPts val="408"/>
              </a:spcAft>
              <a:defRPr/>
            </a:lvl1pPr>
            <a:lvl2pPr>
              <a:spcAft>
                <a:spcPts val="408"/>
              </a:spcAft>
              <a:defRPr/>
            </a:lvl2pPr>
            <a:lvl3pPr>
              <a:spcAft>
                <a:spcPts val="408"/>
              </a:spcAft>
              <a:defRPr sz="1600"/>
            </a:lvl3pPr>
            <a:lvl4pPr>
              <a:spcAft>
                <a:spcPts val="408"/>
              </a:spcAft>
              <a:defRPr sz="1600"/>
            </a:lvl4pPr>
            <a:lvl5pPr>
              <a:spcAft>
                <a:spcPts val="408"/>
              </a:spcAft>
              <a:defRPr sz="16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23358" y="2246803"/>
            <a:ext cx="2769398" cy="3671738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3084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_One Column Text"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163240"/>
            <a:ext cx="6984776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Content slide (alt)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112972"/>
            <a:ext cx="6984776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  <p:pic>
        <p:nvPicPr>
          <p:cNvPr id="4" name="Picture 3" descr="MO_RGB_whitebackg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111" y="133754"/>
            <a:ext cx="1595101" cy="1459519"/>
          </a:xfrm>
          <a:prstGeom prst="rect">
            <a:avLst/>
          </a:prstGeom>
        </p:spPr>
      </p:pic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124075" y="1860964"/>
            <a:ext cx="6840413" cy="4392886"/>
          </a:xfrm>
          <a:prstGeom prst="rect">
            <a:avLst/>
          </a:prstGeom>
        </p:spPr>
        <p:txBody>
          <a:bodyPr vert="horz"/>
          <a:lstStyle>
            <a:lvl1pPr>
              <a:spcAft>
                <a:spcPts val="408"/>
              </a:spcAft>
              <a:defRPr/>
            </a:lvl1pPr>
            <a:lvl2pPr>
              <a:spcAft>
                <a:spcPts val="408"/>
              </a:spcAft>
              <a:defRPr/>
            </a:lvl2pPr>
            <a:lvl3pPr>
              <a:spcAft>
                <a:spcPts val="408"/>
              </a:spcAft>
              <a:defRPr sz="1600"/>
            </a:lvl3pPr>
            <a:lvl4pPr>
              <a:spcAft>
                <a:spcPts val="408"/>
              </a:spcAft>
              <a:defRPr sz="1600"/>
            </a:lvl4pPr>
            <a:lvl5pPr>
              <a:spcAft>
                <a:spcPts val="408"/>
              </a:spcAft>
              <a:defRPr sz="16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75357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1.jpeg"/><Relationship Id="rId21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0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 cap="flat" cmpd="sng" algn="ctr">
            <a:solidFill>
              <a:schemeClr val="bg2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n w="101600" cmpd="sng">
                <a:solidFill>
                  <a:schemeClr val="tx1"/>
                </a:solidFill>
              </a:ln>
            </a:endParaRPr>
          </a:p>
        </p:txBody>
      </p:sp>
      <p:pic>
        <p:nvPicPr>
          <p:cNvPr id="1027" name="Picture 2" descr="MO_RGB_transpbackg.png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513" y="138113"/>
            <a:ext cx="15748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175" r:id="rId1"/>
    <p:sldLayoutId id="2147484174" r:id="rId2"/>
    <p:sldLayoutId id="2147484176" r:id="rId3"/>
    <p:sldLayoutId id="2147484173" r:id="rId4"/>
    <p:sldLayoutId id="2147484188" r:id="rId5"/>
    <p:sldLayoutId id="2147484182" r:id="rId6"/>
    <p:sldLayoutId id="2147484183" r:id="rId7"/>
    <p:sldLayoutId id="2147484184" r:id="rId8"/>
    <p:sldLayoutId id="2147484181" r:id="rId9"/>
    <p:sldLayoutId id="2147484189" r:id="rId10"/>
    <p:sldLayoutId id="2147484185" r:id="rId11"/>
    <p:sldLayoutId id="2147484186" r:id="rId12"/>
    <p:sldLayoutId id="2147484187" r:id="rId13"/>
    <p:sldLayoutId id="2147484177" r:id="rId14"/>
    <p:sldLayoutId id="2147484178" r:id="rId15"/>
    <p:sldLayoutId id="2147484179" r:id="rId16"/>
    <p:sldLayoutId id="2147484180" r:id="rId17"/>
    <p:sldLayoutId id="2147484190" r:id="rId18"/>
  </p:sldLayoutIdLst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9pPr>
    </p:titleStyle>
    <p:bodyStyle>
      <a:lvl1pPr marL="261938" indent="-261938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400">
          <a:solidFill>
            <a:srgbClr val="000000"/>
          </a:solidFill>
          <a:latin typeface="+mn-lt"/>
          <a:ea typeface="ＭＳ Ｐゴシック" charset="0"/>
          <a:cs typeface="ＭＳ Ｐゴシック" charset="0"/>
        </a:defRPr>
      </a:lvl1pPr>
      <a:lvl2pPr marL="623888" indent="-182563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  <a:ea typeface="ＭＳ Ｐゴシック" charset="0"/>
        </a:defRPr>
      </a:lvl2pPr>
      <a:lvl3pPr marL="987425" indent="-184150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  <a:ea typeface="ＭＳ Ｐゴシック" charset="0"/>
        </a:defRPr>
      </a:lvl3pPr>
      <a:lvl4pPr marL="1349375" indent="-182563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  <a:ea typeface="ＭＳ Ｐゴシック" charset="0"/>
        </a:defRPr>
      </a:lvl4pPr>
      <a:lvl5pPr marL="1698625" indent="-169863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  <a:ea typeface="ＭＳ Ｐゴシック" charset="0"/>
        </a:defRPr>
      </a:lvl5pPr>
      <a:lvl6pPr marL="21558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FFFFFF"/>
          </a:solidFill>
          <a:latin typeface="+mn-lt"/>
        </a:defRPr>
      </a:lvl6pPr>
      <a:lvl7pPr marL="26130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FFFFFF"/>
          </a:solidFill>
          <a:latin typeface="+mn-lt"/>
        </a:defRPr>
      </a:lvl7pPr>
      <a:lvl8pPr marL="30702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FFFFFF"/>
          </a:solidFill>
          <a:latin typeface="+mn-lt"/>
        </a:defRPr>
      </a:lvl8pPr>
      <a:lvl9pPr marL="35274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5" Type="http://schemas.openxmlformats.org/officeDocument/2006/relationships/image" Target="../media/image14.tiff"/><Relationship Id="rId6" Type="http://schemas.openxmlformats.org/officeDocument/2006/relationships/image" Target="../media/image15.tiff"/><Relationship Id="rId7" Type="http://schemas.openxmlformats.org/officeDocument/2006/relationships/image" Target="../media/image16.tiff"/><Relationship Id="rId8" Type="http://schemas.openxmlformats.org/officeDocument/2006/relationships/image" Target="../media/image17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tiff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3.tiff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2.jpeg"/><Relationship Id="rId12" Type="http://schemas.openxmlformats.org/officeDocument/2006/relationships/image" Target="../media/image63.png"/><Relationship Id="rId13" Type="http://schemas.openxmlformats.org/officeDocument/2006/relationships/image" Target="../media/image64.jpeg"/><Relationship Id="rId14" Type="http://schemas.openxmlformats.org/officeDocument/2006/relationships/image" Target="../media/image53.tiff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5.tiff"/><Relationship Id="rId4" Type="http://schemas.openxmlformats.org/officeDocument/2006/relationships/image" Target="../media/image56.tiff"/><Relationship Id="rId5" Type="http://schemas.openxmlformats.org/officeDocument/2006/relationships/image" Target="../media/image57.tiff"/><Relationship Id="rId6" Type="http://schemas.openxmlformats.org/officeDocument/2006/relationships/image" Target="../media/image58.tiff"/><Relationship Id="rId7" Type="http://schemas.openxmlformats.org/officeDocument/2006/relationships/image" Target="../media/image59.tiff"/><Relationship Id="rId8" Type="http://schemas.openxmlformats.org/officeDocument/2006/relationships/image" Target="../media/image60.tiff"/><Relationship Id="rId9" Type="http://schemas.openxmlformats.org/officeDocument/2006/relationships/image" Target="../media/image43.png"/><Relationship Id="rId10" Type="http://schemas.openxmlformats.org/officeDocument/2006/relationships/image" Target="../media/image6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3.png"/><Relationship Id="rId3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2.png"/><Relationship Id="rId3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3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uk-air.defra.gov.uk/forecasting/" TargetMode="External"/><Relationship Id="rId4" Type="http://schemas.openxmlformats.org/officeDocument/2006/relationships/image" Target="../media/image73.png"/><Relationship Id="rId5" Type="http://schemas.openxmlformats.org/officeDocument/2006/relationships/image" Target="../media/image74.emf"/><Relationship Id="rId6" Type="http://schemas.openxmlformats.org/officeDocument/2006/relationships/image" Target="../media/image75.emf"/><Relationship Id="rId7" Type="http://schemas.openxmlformats.org/officeDocument/2006/relationships/image" Target="../media/image76.png"/><Relationship Id="rId8" Type="http://schemas.openxmlformats.org/officeDocument/2006/relationships/image" Target="../media/image77.png"/><Relationship Id="rId9" Type="http://schemas.openxmlformats.org/officeDocument/2006/relationships/image" Target="../media/image78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5" Type="http://schemas.openxmlformats.org/officeDocument/2006/relationships/image" Target="../media/image15.tiff"/><Relationship Id="rId6" Type="http://schemas.openxmlformats.org/officeDocument/2006/relationships/image" Target="../media/image16.tiff"/><Relationship Id="rId7" Type="http://schemas.openxmlformats.org/officeDocument/2006/relationships/image" Target="../media/image17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4" Type="http://schemas.openxmlformats.org/officeDocument/2006/relationships/image" Target="../media/image31.tiff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tiff"/><Relationship Id="rId11" Type="http://schemas.openxmlformats.org/officeDocument/2006/relationships/image" Target="../media/image38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jpe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0528" y="318968"/>
            <a:ext cx="6840760" cy="1498619"/>
          </a:xfrm>
        </p:spPr>
        <p:txBody>
          <a:bodyPr/>
          <a:lstStyle/>
          <a:p>
            <a:pPr>
              <a:lnSpc>
                <a:spcPct val="95000"/>
              </a:lnSpc>
            </a:pPr>
            <a:r>
              <a:rPr lang="en-GB" sz="3400" dirty="0"/>
              <a:t>London 2012 and Air Quality Forecasting Developments at the UK Met Office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0528" y="1811472"/>
            <a:ext cx="6840760" cy="504056"/>
          </a:xfrm>
        </p:spPr>
        <p:txBody>
          <a:bodyPr/>
          <a:lstStyle/>
          <a:p>
            <a:r>
              <a:rPr lang="en-GB" dirty="0" smtClean="0"/>
              <a:t>Matthew Hort and Paul Agnew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920677" y="2233304"/>
            <a:ext cx="6840612" cy="360040"/>
          </a:xfrm>
        </p:spPr>
        <p:txBody>
          <a:bodyPr/>
          <a:lstStyle/>
          <a:p>
            <a:r>
              <a:rPr lang="en-GB" dirty="0"/>
              <a:t>1</a:t>
            </a:r>
            <a:r>
              <a:rPr lang="en-GB" dirty="0" smtClean="0"/>
              <a:t>2/01/17</a:t>
            </a:r>
            <a:endParaRPr lang="en-GB" dirty="0"/>
          </a:p>
        </p:txBody>
      </p:sp>
      <p:sp>
        <p:nvSpPr>
          <p:cNvPr id="6" name="Oval 5"/>
          <p:cNvSpPr>
            <a:spLocks noChangeAspect="1"/>
          </p:cNvSpPr>
          <p:nvPr/>
        </p:nvSpPr>
        <p:spPr bwMode="auto">
          <a:xfrm>
            <a:off x="3670429" y="3103493"/>
            <a:ext cx="1044000" cy="1044000"/>
          </a:xfrm>
          <a:prstGeom prst="ellipse">
            <a:avLst/>
          </a:prstGeom>
          <a:solidFill>
            <a:srgbClr val="241E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00"/>
              </a:clrFrom>
              <a:clrTo>
                <a:srgbClr val="FFFF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7142" y="3110988"/>
            <a:ext cx="1044000" cy="1044000"/>
          </a:xfrm>
          <a:prstGeom prst="rect">
            <a:avLst/>
          </a:prstGeom>
        </p:spPr>
      </p:pic>
      <p:sp>
        <p:nvSpPr>
          <p:cNvPr id="10" name="Oval 9"/>
          <p:cNvSpPr>
            <a:spLocks noChangeAspect="1"/>
          </p:cNvSpPr>
          <p:nvPr/>
        </p:nvSpPr>
        <p:spPr bwMode="auto">
          <a:xfrm>
            <a:off x="5544108" y="2006756"/>
            <a:ext cx="738000" cy="738000"/>
          </a:xfrm>
          <a:prstGeom prst="ellipse">
            <a:avLst/>
          </a:prstGeom>
          <a:solidFill>
            <a:srgbClr val="241E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7690291" y="5009743"/>
            <a:ext cx="788400" cy="788400"/>
          </a:xfrm>
          <a:prstGeom prst="ellipse">
            <a:avLst/>
          </a:prstGeom>
          <a:solidFill>
            <a:srgbClr val="241E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8267321" y="2793008"/>
            <a:ext cx="612000" cy="612000"/>
          </a:xfrm>
          <a:prstGeom prst="ellipse">
            <a:avLst/>
          </a:prstGeom>
          <a:solidFill>
            <a:srgbClr val="241E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6003806" y="3665668"/>
            <a:ext cx="828000" cy="828000"/>
          </a:xfrm>
          <a:prstGeom prst="ellipse">
            <a:avLst/>
          </a:prstGeom>
          <a:solidFill>
            <a:srgbClr val="241E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4" name="Oval 13"/>
          <p:cNvSpPr>
            <a:spLocks noChangeAspect="1"/>
          </p:cNvSpPr>
          <p:nvPr/>
        </p:nvSpPr>
        <p:spPr bwMode="auto">
          <a:xfrm>
            <a:off x="4362385" y="5244279"/>
            <a:ext cx="990000" cy="990000"/>
          </a:xfrm>
          <a:prstGeom prst="ellipse">
            <a:avLst/>
          </a:prstGeom>
          <a:solidFill>
            <a:srgbClr val="241E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4586" y="2842071"/>
            <a:ext cx="502479" cy="5024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1284" y="3740661"/>
            <a:ext cx="614309" cy="6143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3018" y="5333032"/>
            <a:ext cx="713753" cy="7137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613" y="5115041"/>
            <a:ext cx="508419" cy="5287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4108" y="2181416"/>
            <a:ext cx="738000" cy="33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60604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12" descr="Sheffield_Devonshire_Green_O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72171" y="4914101"/>
            <a:ext cx="2400000" cy="1800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3818966" y="6477284"/>
            <a:ext cx="1631576" cy="223138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Near Real Time Verification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890684" y="1860964"/>
            <a:ext cx="6073804" cy="4392886"/>
          </a:xfrm>
        </p:spPr>
        <p:txBody>
          <a:bodyPr/>
          <a:lstStyle/>
          <a:p>
            <a:r>
              <a:rPr lang="en-GB" dirty="0"/>
              <a:t>R</a:t>
            </a:r>
            <a:r>
              <a:rPr lang="en-GB" dirty="0" smtClean="0"/>
              <a:t>outine </a:t>
            </a:r>
            <a:r>
              <a:rPr lang="en-GB" dirty="0"/>
              <a:t>verification against </a:t>
            </a:r>
            <a:r>
              <a:rPr lang="en-GB" dirty="0" smtClean="0"/>
              <a:t>surface observations </a:t>
            </a:r>
            <a:r>
              <a:rPr lang="en-GB" dirty="0"/>
              <a:t>from the UK </a:t>
            </a:r>
            <a:r>
              <a:rPr lang="en-GB" dirty="0" smtClean="0"/>
              <a:t>national network </a:t>
            </a:r>
            <a:r>
              <a:rPr lang="en-GB" dirty="0"/>
              <a:t>(AURN) </a:t>
            </a:r>
          </a:p>
          <a:p>
            <a:pPr lvl="1"/>
            <a:r>
              <a:rPr lang="en-GB" dirty="0" smtClean="0"/>
              <a:t>O</a:t>
            </a:r>
            <a:r>
              <a:rPr lang="en-GB" baseline="-25000" dirty="0" smtClean="0"/>
              <a:t>3</a:t>
            </a:r>
            <a:r>
              <a:rPr lang="en-GB" dirty="0"/>
              <a:t>, NO</a:t>
            </a:r>
            <a:r>
              <a:rPr lang="en-GB" baseline="-25000" dirty="0"/>
              <a:t>2</a:t>
            </a:r>
            <a:r>
              <a:rPr lang="en-GB" dirty="0"/>
              <a:t>, NO, </a:t>
            </a:r>
            <a:r>
              <a:rPr lang="en-GB" dirty="0" smtClean="0"/>
              <a:t>SO</a:t>
            </a:r>
            <a:r>
              <a:rPr lang="en-GB" baseline="-25000" dirty="0" smtClean="0"/>
              <a:t>2</a:t>
            </a:r>
            <a:r>
              <a:rPr lang="en-GB" dirty="0" smtClean="0"/>
              <a:t>, CO, PM</a:t>
            </a:r>
            <a:r>
              <a:rPr lang="en-GB" baseline="-25000" dirty="0" smtClean="0"/>
              <a:t>2.5</a:t>
            </a:r>
            <a:r>
              <a:rPr lang="en-GB" dirty="0" smtClean="0"/>
              <a:t> </a:t>
            </a:r>
            <a:r>
              <a:rPr lang="en-GB" dirty="0"/>
              <a:t>and </a:t>
            </a:r>
            <a:r>
              <a:rPr lang="en-GB" dirty="0" smtClean="0"/>
              <a:t>PM</a:t>
            </a:r>
            <a:r>
              <a:rPr lang="en-GB" baseline="-25000" dirty="0" smtClean="0"/>
              <a:t>10</a:t>
            </a:r>
            <a:endParaRPr lang="en-GB" baseline="-25000" dirty="0"/>
          </a:p>
          <a:p>
            <a:r>
              <a:rPr lang="en-GB" dirty="0" smtClean="0"/>
              <a:t>Daily forecast evaluation</a:t>
            </a:r>
            <a:endParaRPr lang="en-GB" dirty="0"/>
          </a:p>
          <a:p>
            <a:r>
              <a:rPr lang="en-GB" dirty="0"/>
              <a:t>Constant objective evaluation </a:t>
            </a:r>
            <a:r>
              <a:rPr lang="en-GB" dirty="0" smtClean="0"/>
              <a:t>aids services and model development</a:t>
            </a:r>
            <a:endParaRPr lang="en-GB" dirty="0"/>
          </a:p>
        </p:txBody>
      </p:sp>
      <p:pic>
        <p:nvPicPr>
          <p:cNvPr id="5" name="Picture 5" descr="tmp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61" y="2402806"/>
            <a:ext cx="2546405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14" descr="Soccer_Plot_O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73444" y="4914101"/>
            <a:ext cx="2400000" cy="18000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 bwMode="auto">
          <a:xfrm>
            <a:off x="3866776" y="6588853"/>
            <a:ext cx="256989" cy="0"/>
          </a:xfrm>
          <a:prstGeom prst="line">
            <a:avLst/>
          </a:prstGeom>
          <a:noFill/>
          <a:ln w="9525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4095324" y="6477284"/>
            <a:ext cx="41870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smtClean="0">
                <a:solidFill>
                  <a:schemeClr val="bg2"/>
                </a:solidFill>
              </a:rPr>
              <a:t>Obs</a:t>
            </a:r>
            <a:endParaRPr lang="en-GB" sz="1000" dirty="0">
              <a:solidFill>
                <a:schemeClr val="bg2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4572171" y="6588853"/>
            <a:ext cx="256989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4829160" y="6477284"/>
            <a:ext cx="681597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chemeClr val="bg2"/>
                </a:solidFill>
              </a:rPr>
              <a:t>Forecast</a:t>
            </a:r>
            <a:endParaRPr lang="en-GB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66897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172" r="7448"/>
          <a:stretch/>
        </p:blipFill>
        <p:spPr>
          <a:xfrm>
            <a:off x="50801" y="38100"/>
            <a:ext cx="9057704" cy="6793277"/>
          </a:xfrm>
          <a:prstGeom prst="rect">
            <a:avLst/>
          </a:prstGeo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683568" y="5877272"/>
            <a:ext cx="7772400" cy="864096"/>
          </a:xfrm>
          <a:prstGeom prst="rect">
            <a:avLst/>
          </a:prstGeom>
          <a:solidFill>
            <a:srgbClr val="FFFFFF">
              <a:alpha val="67000"/>
            </a:srgbClr>
          </a:solidFill>
          <a:ln>
            <a:noFill/>
          </a:ln>
        </p:spPr>
        <p:txBody>
          <a:bodyPr anchor="b" anchorCtr="0"/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aseline="0">
                <a:ln>
                  <a:noFill/>
                </a:ln>
                <a:solidFill>
                  <a:schemeClr val="bg2"/>
                </a:solidFill>
                <a:latin typeface="Arial"/>
                <a:ea typeface="ＭＳ Ｐゴシック" charset="0"/>
                <a:cs typeface="Arial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rial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rial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rial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rial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en-GB" sz="2600" kern="0" smtClean="0"/>
              <a:t>Enhanced weather capability for the 2012 Olympic and Paralympic games</a:t>
            </a:r>
            <a:endParaRPr lang="en-GB" sz="2600" kern="0" dirty="0"/>
          </a:p>
        </p:txBody>
      </p:sp>
      <p:pic>
        <p:nvPicPr>
          <p:cNvPr id="7" name="Picture 83" descr="met office transpar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100" y="177800"/>
            <a:ext cx="1534563" cy="14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7360" y="302941"/>
            <a:ext cx="970600" cy="10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1813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London 2012</a:t>
            </a:r>
            <a:endParaRPr lang="en-GB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92175" y="1986344"/>
            <a:ext cx="4137025" cy="4392886"/>
          </a:xfrm>
        </p:spPr>
        <p:txBody>
          <a:bodyPr/>
          <a:lstStyle/>
          <a:p>
            <a:r>
              <a:rPr lang="en-GB" dirty="0"/>
              <a:t>Infrastructure cost of FDP not justified by benefits to </a:t>
            </a:r>
            <a:r>
              <a:rPr lang="en-GB" dirty="0" smtClean="0"/>
              <a:t>UK </a:t>
            </a:r>
            <a:endParaRPr lang="en-GB" dirty="0"/>
          </a:p>
          <a:p>
            <a:r>
              <a:rPr lang="en-GB" dirty="0"/>
              <a:t>Met Office science showcased</a:t>
            </a:r>
          </a:p>
          <a:p>
            <a:r>
              <a:rPr lang="en-GB" dirty="0"/>
              <a:t>Tailored forecast </a:t>
            </a:r>
            <a:r>
              <a:rPr lang="en-GB" dirty="0" smtClean="0"/>
              <a:t>services &amp; imbedded staff</a:t>
            </a:r>
            <a:endParaRPr lang="en-GB" dirty="0"/>
          </a:p>
          <a:p>
            <a:r>
              <a:rPr lang="en-GB" dirty="0"/>
              <a:t>Out reach, engagement, </a:t>
            </a:r>
            <a:r>
              <a:rPr lang="en-GB" dirty="0" smtClean="0"/>
              <a:t>education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6"/>
          <a:stretch/>
        </p:blipFill>
        <p:spPr>
          <a:xfrm>
            <a:off x="5562599" y="1617028"/>
            <a:ext cx="3187701" cy="46564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67400" y="6202259"/>
            <a:ext cx="279275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2"/>
                </a:solidFill>
              </a:rPr>
              <a:t>Olympic </a:t>
            </a:r>
            <a:r>
              <a:rPr lang="en-GB" sz="2000" smtClean="0">
                <a:solidFill>
                  <a:schemeClr val="bg2"/>
                </a:solidFill>
              </a:rPr>
              <a:t>Site Locations</a:t>
            </a:r>
            <a:endParaRPr lang="en-GB" sz="2000">
              <a:solidFill>
                <a:schemeClr val="bg2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7360" y="302941"/>
            <a:ext cx="970600" cy="10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39047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Demonstration Products</a:t>
            </a:r>
            <a:endParaRPr lang="en-GB" dirty="0"/>
          </a:p>
        </p:txBody>
      </p:sp>
      <p:pic>
        <p:nvPicPr>
          <p:cNvPr id="5" name="Picture 4" descr="Prob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707" y="1743348"/>
            <a:ext cx="1592405" cy="198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49501" y="3786322"/>
            <a:ext cx="2571576" cy="24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rgbClr val="000000"/>
                </a:solidFill>
              </a:rPr>
              <a:t>12 members, 2.2. km, run 6 hourly</a:t>
            </a:r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5081" y="1681628"/>
            <a:ext cx="2720192" cy="275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chemeClr val="bg2"/>
                </a:solidFill>
              </a:rPr>
              <a:t>NWP </a:t>
            </a:r>
            <a:r>
              <a:rPr lang="en-GB" sz="1400">
                <a:solidFill>
                  <a:schemeClr val="bg2"/>
                </a:solidFill>
              </a:rPr>
              <a:t>Hourly </a:t>
            </a:r>
            <a:r>
              <a:rPr lang="en-GB" sz="1400" smtClean="0">
                <a:solidFill>
                  <a:schemeClr val="bg2"/>
                </a:solidFill>
              </a:rPr>
              <a:t>1.5 km </a:t>
            </a:r>
            <a:r>
              <a:rPr lang="en-GB" sz="1400" dirty="0" err="1" smtClean="0">
                <a:solidFill>
                  <a:schemeClr val="bg2"/>
                </a:solidFill>
              </a:rPr>
              <a:t>Nowcasting</a:t>
            </a:r>
            <a:endParaRPr lang="en-GB" sz="1400" dirty="0">
              <a:solidFill>
                <a:schemeClr val="bg2"/>
              </a:solidFill>
            </a:endParaRPr>
          </a:p>
        </p:txBody>
      </p:sp>
      <p:pic>
        <p:nvPicPr>
          <p:cNvPr id="8" name="Picture 7" descr="nowcasting.tif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7" t="863" b="54939"/>
          <a:stretch/>
        </p:blipFill>
        <p:spPr>
          <a:xfrm>
            <a:off x="291361" y="1983249"/>
            <a:ext cx="1895250" cy="162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67116" y="3304963"/>
            <a:ext cx="543739" cy="3016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chemeClr val="bg2"/>
                </a:solidFill>
              </a:rPr>
              <a:t>T+1</a:t>
            </a:r>
            <a:endParaRPr lang="en-GB" sz="1600" dirty="0">
              <a:solidFill>
                <a:schemeClr val="bg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100" y="3603249"/>
            <a:ext cx="2496840" cy="249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Hourly </a:t>
            </a:r>
            <a:r>
              <a:rPr lang="en-US" sz="1200" dirty="0" smtClean="0">
                <a:solidFill>
                  <a:schemeClr val="bg2"/>
                </a:solidFill>
              </a:rPr>
              <a:t>4D-Var DA. 12 </a:t>
            </a:r>
            <a:r>
              <a:rPr lang="en-US" sz="1200" dirty="0" err="1" smtClean="0">
                <a:solidFill>
                  <a:schemeClr val="bg2"/>
                </a:solidFill>
              </a:rPr>
              <a:t>hr</a:t>
            </a:r>
            <a:r>
              <a:rPr lang="en-US" sz="1200" dirty="0" smtClean="0">
                <a:solidFill>
                  <a:schemeClr val="bg2"/>
                </a:solidFill>
              </a:rPr>
              <a:t> forecast</a:t>
            </a:r>
            <a:endParaRPr lang="en-US" sz="1200" dirty="0">
              <a:solidFill>
                <a:schemeClr val="bg2"/>
              </a:solidFill>
            </a:endParaRPr>
          </a:p>
        </p:txBody>
      </p:sp>
      <p:pic>
        <p:nvPicPr>
          <p:cNvPr id="11" name="Picture 10" descr="winds-eps.tif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" t="28810" r="1" b="1679"/>
          <a:stretch/>
        </p:blipFill>
        <p:spPr>
          <a:xfrm>
            <a:off x="6061845" y="4646961"/>
            <a:ext cx="2650650" cy="1440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245477" y="4350678"/>
            <a:ext cx="2283385" cy="275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2"/>
                </a:solidFill>
              </a:rPr>
              <a:t>Local wind </a:t>
            </a:r>
            <a:r>
              <a:rPr lang="en-GB" sz="1400" dirty="0" smtClean="0">
                <a:solidFill>
                  <a:schemeClr val="bg2"/>
                </a:solidFill>
              </a:rPr>
              <a:t>probabilities</a:t>
            </a:r>
            <a:endParaRPr lang="en-GB" sz="1400" dirty="0">
              <a:solidFill>
                <a:schemeClr val="bg2"/>
              </a:solidFill>
            </a:endParaRPr>
          </a:p>
        </p:txBody>
      </p:sp>
      <p:pic>
        <p:nvPicPr>
          <p:cNvPr id="13" name="Picture 12" descr="weymouth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95" y="4329188"/>
            <a:ext cx="2777735" cy="2160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328706" y="4412471"/>
            <a:ext cx="2459829" cy="275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 smtClean="0">
                <a:solidFill>
                  <a:schemeClr val="bg2"/>
                </a:solidFill>
              </a:rPr>
              <a:t>Additional Observations</a:t>
            </a:r>
            <a:endParaRPr lang="en-GB" sz="1400" dirty="0">
              <a:solidFill>
                <a:schemeClr val="bg2"/>
              </a:solidFill>
            </a:endParaRPr>
          </a:p>
        </p:txBody>
      </p:sp>
      <p:pic>
        <p:nvPicPr>
          <p:cNvPr id="15" name="Picture 14" descr="OlympicPark-obs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197" y="4680616"/>
            <a:ext cx="1230676" cy="1440000"/>
          </a:xfrm>
          <a:prstGeom prst="rect">
            <a:avLst/>
          </a:prstGeom>
        </p:spPr>
      </p:pic>
      <p:pic>
        <p:nvPicPr>
          <p:cNvPr id="17" name="Picture 16" descr="buoy.tiff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3462" r="8970"/>
          <a:stretch/>
        </p:blipFill>
        <p:spPr>
          <a:xfrm>
            <a:off x="3513736" y="5049188"/>
            <a:ext cx="1081453" cy="14400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5081" y="4059084"/>
            <a:ext cx="3243625" cy="275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smtClean="0">
                <a:solidFill>
                  <a:schemeClr val="bg2"/>
                </a:solidFill>
              </a:rPr>
              <a:t>Wind (333m) and Wave (250 m)</a:t>
            </a:r>
            <a:endParaRPr lang="en-GB" sz="1400" dirty="0">
              <a:solidFill>
                <a:schemeClr val="bg2"/>
              </a:solidFill>
            </a:endParaRPr>
          </a:p>
        </p:txBody>
      </p:sp>
      <p:pic>
        <p:nvPicPr>
          <p:cNvPr id="19" name="Picture 7" descr="DAQI_FD20120725_VD2012072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512" y="1418983"/>
            <a:ext cx="2267363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3388877" y="1134505"/>
            <a:ext cx="2459829" cy="275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 smtClean="0">
                <a:solidFill>
                  <a:schemeClr val="bg2"/>
                </a:solidFill>
              </a:rPr>
              <a:t>Air Quality</a:t>
            </a:r>
            <a:endParaRPr lang="en-GB" sz="1400" dirty="0">
              <a:solidFill>
                <a:schemeClr val="bg2"/>
              </a:solidFill>
            </a:endParaRPr>
          </a:p>
        </p:txBody>
      </p:sp>
      <p:pic>
        <p:nvPicPr>
          <p:cNvPr id="21" name="Picture 3" descr="New-Twitter-Logo-black-background-185x18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851" y="2668112"/>
            <a:ext cx="441521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 descr="Facebook-Icon-black-background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845" y="3179243"/>
            <a:ext cx="432000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587" y="2372926"/>
            <a:ext cx="432000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" descr="Youtube_Black_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246" y="3558394"/>
            <a:ext cx="917553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56541" y="1539291"/>
            <a:ext cx="1820331" cy="45858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dirty="0" smtClean="0">
                <a:solidFill>
                  <a:schemeClr val="bg2"/>
                </a:solidFill>
              </a:rPr>
              <a:t>Convective </a:t>
            </a:r>
            <a:r>
              <a:rPr lang="en-GB" sz="1400" smtClean="0">
                <a:solidFill>
                  <a:schemeClr val="bg2"/>
                </a:solidFill>
              </a:rPr>
              <a:t>Scale Ensemble</a:t>
            </a:r>
            <a:endParaRPr lang="en-GB" sz="1400" dirty="0">
              <a:solidFill>
                <a:schemeClr val="bg2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97360" y="302941"/>
            <a:ext cx="970600" cy="10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76357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Air Quality During the Olympics</a:t>
            </a:r>
            <a:endParaRPr lang="en-GB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106845" y="1860964"/>
            <a:ext cx="4366552" cy="4392886"/>
          </a:xfrm>
        </p:spPr>
        <p:txBody>
          <a:bodyPr>
            <a:normAutofit lnSpcReduction="10000"/>
          </a:bodyPr>
          <a:lstStyle/>
          <a:p>
            <a:pPr>
              <a:lnSpc>
                <a:spcPct val="115000"/>
              </a:lnSpc>
              <a:spcBef>
                <a:spcPts val="500"/>
              </a:spcBef>
              <a:spcAft>
                <a:spcPts val="400"/>
              </a:spcAft>
            </a:pPr>
            <a:r>
              <a:rPr lang="en-GB" dirty="0"/>
              <a:t>AQUM </a:t>
            </a:r>
            <a:r>
              <a:rPr lang="en-GB" dirty="0" smtClean="0"/>
              <a:t>run </a:t>
            </a:r>
            <a:r>
              <a:rPr lang="en-GB" dirty="0"/>
              <a:t>once per day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at ~ midnight</a:t>
            </a:r>
            <a:endParaRPr lang="en-GB" dirty="0"/>
          </a:p>
          <a:p>
            <a:pPr>
              <a:lnSpc>
                <a:spcPct val="115000"/>
              </a:lnSpc>
              <a:spcBef>
                <a:spcPts val="500"/>
              </a:spcBef>
              <a:spcAft>
                <a:spcPts val="400"/>
              </a:spcAft>
            </a:pPr>
            <a:r>
              <a:rPr lang="en-GB" dirty="0" smtClean="0"/>
              <a:t>5 day forecast</a:t>
            </a:r>
          </a:p>
          <a:p>
            <a:pPr lvl="1">
              <a:lnSpc>
                <a:spcPct val="115000"/>
              </a:lnSpc>
              <a:spcBef>
                <a:spcPts val="500"/>
              </a:spcBef>
              <a:spcAft>
                <a:spcPts val="400"/>
              </a:spcAft>
            </a:pPr>
            <a:r>
              <a:rPr lang="en-GB" dirty="0" smtClean="0"/>
              <a:t>Products available at 0200</a:t>
            </a:r>
          </a:p>
          <a:p>
            <a:pPr lvl="1">
              <a:lnSpc>
                <a:spcPct val="115000"/>
              </a:lnSpc>
              <a:spcBef>
                <a:spcPts val="500"/>
              </a:spcBef>
              <a:spcAft>
                <a:spcPts val="400"/>
              </a:spcAft>
            </a:pPr>
            <a:r>
              <a:rPr lang="en-GB" dirty="0" smtClean="0"/>
              <a:t>Disseminated to customers before 0400</a:t>
            </a:r>
            <a:endParaRPr lang="en-GB" dirty="0"/>
          </a:p>
          <a:p>
            <a:pPr>
              <a:lnSpc>
                <a:spcPct val="115000"/>
              </a:lnSpc>
              <a:spcBef>
                <a:spcPts val="500"/>
              </a:spcBef>
              <a:spcAft>
                <a:spcPts val="400"/>
              </a:spcAft>
            </a:pPr>
            <a:r>
              <a:rPr lang="en-GB" dirty="0"/>
              <a:t>UK maps of daily air quality index (DAQI) </a:t>
            </a:r>
            <a:endParaRPr lang="en-GB" dirty="0" smtClean="0"/>
          </a:p>
          <a:p>
            <a:pPr>
              <a:lnSpc>
                <a:spcPct val="115000"/>
              </a:lnSpc>
              <a:spcBef>
                <a:spcPts val="500"/>
              </a:spcBef>
              <a:spcAft>
                <a:spcPts val="400"/>
              </a:spcAft>
            </a:pPr>
            <a:r>
              <a:rPr lang="en-GB" dirty="0" smtClean="0"/>
              <a:t>Site </a:t>
            </a:r>
            <a:r>
              <a:rPr lang="en-GB" dirty="0"/>
              <a:t>specific forecasts for 5000 </a:t>
            </a:r>
            <a:r>
              <a:rPr lang="en-GB" dirty="0" smtClean="0"/>
              <a:t>sites</a:t>
            </a:r>
            <a:endParaRPr lang="en-GB" dirty="0"/>
          </a:p>
        </p:txBody>
      </p:sp>
      <p:pic>
        <p:nvPicPr>
          <p:cNvPr id="7" name="Picture 8" descr="DAQI_FD20120726_VD201207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943" y="1860965"/>
            <a:ext cx="2225836" cy="247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8" name="Rectangle 7"/>
          <p:cNvSpPr/>
          <p:nvPr/>
        </p:nvSpPr>
        <p:spPr>
          <a:xfrm>
            <a:off x="5834943" y="1511120"/>
            <a:ext cx="2393454" cy="56323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1800" dirty="0" smtClean="0">
                <a:solidFill>
                  <a:srgbClr val="000000"/>
                </a:solidFill>
              </a:rPr>
              <a:t>Friday </a:t>
            </a:r>
            <a:r>
              <a:rPr lang="en-GB" sz="1800" smtClean="0">
                <a:solidFill>
                  <a:srgbClr val="000000"/>
                </a:solidFill>
              </a:rPr>
              <a:t>27</a:t>
            </a:r>
            <a:r>
              <a:rPr lang="en-GB" sz="1800" baseline="30000" smtClean="0">
                <a:solidFill>
                  <a:srgbClr val="000000"/>
                </a:solidFill>
              </a:rPr>
              <a:t>th</a:t>
            </a:r>
            <a:r>
              <a:rPr lang="en-GB" sz="1800" smtClean="0">
                <a:solidFill>
                  <a:srgbClr val="000000"/>
                </a:solidFill>
              </a:rPr>
              <a:t> July 2012 </a:t>
            </a:r>
            <a:r>
              <a:rPr lang="en-GB" sz="1800" dirty="0" smtClean="0">
                <a:solidFill>
                  <a:srgbClr val="000000"/>
                </a:solidFill>
              </a:rPr>
              <a:t>Opening Ceremony</a:t>
            </a:r>
            <a:endParaRPr lang="en-GB" sz="1800" dirty="0">
              <a:solidFill>
                <a:srgbClr val="000000"/>
              </a:solidFill>
            </a:endParaRPr>
          </a:p>
        </p:txBody>
      </p:sp>
      <p:pic>
        <p:nvPicPr>
          <p:cNvPr id="9" name="Picture 6" descr="Screensh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61489" y="4471271"/>
            <a:ext cx="2854992" cy="228349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703232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Air Quality During the Olympics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altLang="x-none" dirty="0" smtClean="0"/>
              <a:t>Air </a:t>
            </a:r>
            <a:r>
              <a:rPr lang="en-GB" altLang="x-none" dirty="0"/>
              <a:t>quality was generally good during the </a:t>
            </a:r>
            <a:r>
              <a:rPr lang="en-GB" altLang="x-none" dirty="0" smtClean="0"/>
              <a:t>Olympics</a:t>
            </a:r>
          </a:p>
          <a:p>
            <a:r>
              <a:rPr lang="en-GB" altLang="x-none" dirty="0"/>
              <a:t>P</a:t>
            </a:r>
            <a:r>
              <a:rPr lang="en-GB" altLang="x-none" dirty="0" smtClean="0"/>
              <a:t>ollution </a:t>
            </a:r>
            <a:r>
              <a:rPr lang="en-GB" altLang="x-none" dirty="0"/>
              <a:t>levels </a:t>
            </a:r>
            <a:r>
              <a:rPr lang="en-GB" altLang="x-none" dirty="0" smtClean="0"/>
              <a:t>did increase </a:t>
            </a:r>
            <a:r>
              <a:rPr lang="en-GB" altLang="x-none" dirty="0"/>
              <a:t>in the few days prior to the opening </a:t>
            </a:r>
            <a:r>
              <a:rPr lang="en-GB" altLang="x-none" dirty="0" smtClean="0"/>
              <a:t>ceremony</a:t>
            </a:r>
          </a:p>
          <a:p>
            <a:pPr lvl="1"/>
            <a:r>
              <a:rPr lang="en-GB" dirty="0" smtClean="0"/>
              <a:t>Event driven by Ozone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40960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Air Quality During the Olympics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Tuesday 24</a:t>
            </a:r>
            <a:r>
              <a:rPr lang="en-GB" baseline="30000" dirty="0"/>
              <a:t>th</a:t>
            </a:r>
            <a:r>
              <a:rPr lang="en-GB" dirty="0"/>
              <a:t> July</a:t>
            </a:r>
          </a:p>
        </p:txBody>
      </p:sp>
      <p:pic>
        <p:nvPicPr>
          <p:cNvPr id="4" name="Picture 3" descr="DAQI_FD20120723_VD201207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2263775"/>
            <a:ext cx="3390900" cy="37687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4" descr="obs_201207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5900" y="1774825"/>
            <a:ext cx="3390900" cy="4746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83772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Air Quality During the Olympics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Wednesday 25</a:t>
            </a:r>
            <a:r>
              <a:rPr lang="en-GB" baseline="30000" dirty="0"/>
              <a:t>th</a:t>
            </a:r>
            <a:r>
              <a:rPr lang="en-GB" dirty="0"/>
              <a:t> July</a:t>
            </a:r>
          </a:p>
        </p:txBody>
      </p:sp>
      <p:pic>
        <p:nvPicPr>
          <p:cNvPr id="6" name="Picture 3" descr="DAQI_FD20120724_VD201207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2263775"/>
            <a:ext cx="3390900" cy="37687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4" descr="obs_201207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5900" y="1774825"/>
            <a:ext cx="3390900" cy="4746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615107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Air Quality During the Olympics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Thursday 26</a:t>
            </a:r>
            <a:r>
              <a:rPr lang="en-GB" baseline="30000" dirty="0"/>
              <a:t>th</a:t>
            </a:r>
            <a:r>
              <a:rPr lang="en-GB" dirty="0"/>
              <a:t> July</a:t>
            </a:r>
          </a:p>
        </p:txBody>
      </p:sp>
      <p:pic>
        <p:nvPicPr>
          <p:cNvPr id="4" name="Picture 3" descr="DAQI_FD20120725_VD201207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2263775"/>
            <a:ext cx="3390900" cy="37687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4" descr="obs_201207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5900" y="1774825"/>
            <a:ext cx="3390900" cy="4746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481641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Air Quality During the Olympics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Friday 27th July </a:t>
            </a:r>
            <a:r>
              <a:rPr lang="en-GB" dirty="0" smtClean="0"/>
              <a:t>- Olympics </a:t>
            </a:r>
            <a:r>
              <a:rPr lang="en-GB" dirty="0"/>
              <a:t>Opening Ceremony</a:t>
            </a:r>
          </a:p>
        </p:txBody>
      </p:sp>
      <p:pic>
        <p:nvPicPr>
          <p:cNvPr id="4" name="Picture 3" descr="obs_201207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5900" y="1774825"/>
            <a:ext cx="3390900" cy="4746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4" descr="DAQI_FD20120726_VD201207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2263775"/>
            <a:ext cx="3390900" cy="37687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637231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123728" y="404540"/>
            <a:ext cx="6984776" cy="934656"/>
          </a:xfrm>
        </p:spPr>
        <p:txBody>
          <a:bodyPr/>
          <a:lstStyle/>
          <a:p>
            <a:r>
              <a:rPr lang="en-GB" dirty="0" smtClean="0"/>
              <a:t>Atmospheric Dispersion and </a:t>
            </a:r>
            <a:br>
              <a:rPr lang="en-GB" dirty="0" smtClean="0"/>
            </a:br>
            <a:r>
              <a:rPr lang="en-GB" dirty="0" smtClean="0"/>
              <a:t>Air Quality Group</a:t>
            </a:r>
            <a:endParaRPr lang="en-GB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015899582"/>
              </p:ext>
            </p:extLst>
          </p:nvPr>
        </p:nvGraphicFramePr>
        <p:xfrm>
          <a:off x="1142999" y="1828800"/>
          <a:ext cx="7786689" cy="4686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3718635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Outcomes</a:t>
            </a:r>
            <a:endParaRPr lang="en-GB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Motivation to enhance offering</a:t>
            </a:r>
          </a:p>
          <a:p>
            <a:r>
              <a:rPr lang="en-GB" dirty="0" smtClean="0"/>
              <a:t>Provided useful ‘vehicle’ for stakeholder engagement and discussion</a:t>
            </a:r>
          </a:p>
          <a:p>
            <a:r>
              <a:rPr lang="en-GB" dirty="0" smtClean="0"/>
              <a:t>Good air quality ‘limited’ role</a:t>
            </a:r>
          </a:p>
          <a:p>
            <a:r>
              <a:rPr lang="en-GB" dirty="0" smtClean="0"/>
              <a:t>Olympic sites distributed, but local/urban factors still present challenges of </a:t>
            </a:r>
            <a:r>
              <a:rPr lang="en-GB" dirty="0" err="1" smtClean="0"/>
              <a:t>representivity</a:t>
            </a:r>
            <a:endParaRPr lang="en-GB" dirty="0" smtClean="0"/>
          </a:p>
          <a:p>
            <a:r>
              <a:rPr lang="en-GB" dirty="0" smtClean="0"/>
              <a:t>A useful ‘step’ in developing the service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7360" y="302941"/>
            <a:ext cx="970600" cy="10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00904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UK AQ Forecast Provider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124075" y="1619664"/>
            <a:ext cx="6840413" cy="2324619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GB" altLang="x-none" dirty="0"/>
              <a:t>April 2014 Met Office became UK AQ forecast provider</a:t>
            </a:r>
          </a:p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GB" altLang="x-none" dirty="0"/>
              <a:t>C</a:t>
            </a:r>
            <a:r>
              <a:rPr lang="en-GB" altLang="x-none" dirty="0" smtClean="0"/>
              <a:t>ommunication enhanced:</a:t>
            </a:r>
          </a:p>
          <a:p>
            <a:pPr lvl="1">
              <a:lnSpc>
                <a:spcPct val="115000"/>
              </a:lnSpc>
              <a:spcBef>
                <a:spcPts val="600"/>
              </a:spcBef>
            </a:pPr>
            <a:r>
              <a:rPr lang="en-GB" altLang="x-none" dirty="0"/>
              <a:t>F</a:t>
            </a:r>
            <a:r>
              <a:rPr lang="en-GB" altLang="x-none" dirty="0" smtClean="0"/>
              <a:t>orecaster </a:t>
            </a:r>
            <a:r>
              <a:rPr lang="en-GB" altLang="x-none" dirty="0"/>
              <a:t>written web content and tweets (</a:t>
            </a:r>
            <a:r>
              <a:rPr lang="en-GB" altLang="x-none" dirty="0">
                <a:hlinkClick r:id="rId3"/>
              </a:rPr>
              <a:t>https://uk-air.defra.gov.uk/forecasting</a:t>
            </a:r>
            <a:r>
              <a:rPr lang="en-GB" altLang="x-none" dirty="0" smtClean="0">
                <a:hlinkClick r:id="rId3"/>
              </a:rPr>
              <a:t>/</a:t>
            </a:r>
            <a:r>
              <a:rPr lang="en-GB" altLang="x-none" dirty="0" smtClean="0"/>
              <a:t>)</a:t>
            </a:r>
          </a:p>
          <a:p>
            <a:pPr lvl="1">
              <a:lnSpc>
                <a:spcPct val="115000"/>
              </a:lnSpc>
              <a:spcBef>
                <a:spcPts val="600"/>
              </a:spcBef>
            </a:pPr>
            <a:r>
              <a:rPr lang="en-GB" altLang="x-none" dirty="0" smtClean="0"/>
              <a:t>Inclusion in daily UK hazard assessment</a:t>
            </a:r>
          </a:p>
          <a:p>
            <a:pPr lvl="1">
              <a:lnSpc>
                <a:spcPct val="115000"/>
              </a:lnSpc>
              <a:spcBef>
                <a:spcPts val="600"/>
              </a:spcBef>
            </a:pPr>
            <a:r>
              <a:rPr lang="en-GB" altLang="x-none" dirty="0"/>
              <a:t>T</a:t>
            </a:r>
            <a:r>
              <a:rPr lang="en-GB" altLang="x-none" dirty="0" smtClean="0"/>
              <a:t>eleconferences </a:t>
            </a:r>
            <a:r>
              <a:rPr lang="en-GB" altLang="x-none" dirty="0"/>
              <a:t>during </a:t>
            </a:r>
            <a:r>
              <a:rPr lang="en-GB" altLang="x-none" dirty="0" smtClean="0"/>
              <a:t>episodes</a:t>
            </a:r>
            <a:endParaRPr lang="en-GB" altLang="x-non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6886" y="3082404"/>
            <a:ext cx="1942060" cy="98654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00121" y="5945628"/>
            <a:ext cx="1430470" cy="25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4892"/>
          <a:stretch/>
        </p:blipFill>
        <p:spPr>
          <a:xfrm>
            <a:off x="6215907" y="6210546"/>
            <a:ext cx="2606263" cy="288000"/>
          </a:xfrm>
          <a:prstGeom prst="rect">
            <a:avLst/>
          </a:prstGeom>
        </p:spPr>
      </p:pic>
      <p:pic>
        <p:nvPicPr>
          <p:cNvPr id="9" name="Picture 5" descr="tmp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671" y="4060152"/>
            <a:ext cx="2569840" cy="15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5694" y="4035884"/>
            <a:ext cx="2954237" cy="2232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57604" y="4467399"/>
            <a:ext cx="2838408" cy="2202450"/>
            <a:chOff x="157604" y="4430823"/>
            <a:chExt cx="2838408" cy="220245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/>
            <a:srcRect t="-1" b="51720"/>
            <a:stretch/>
          </p:blipFill>
          <p:spPr>
            <a:xfrm>
              <a:off x="157604" y="4430823"/>
              <a:ext cx="2838408" cy="220245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0"/>
            </a:effectLst>
          </p:spPr>
        </p:pic>
        <p:sp>
          <p:nvSpPr>
            <p:cNvPr id="5" name="Rectangle 4"/>
            <p:cNvSpPr/>
            <p:nvPr/>
          </p:nvSpPr>
          <p:spPr bwMode="auto">
            <a:xfrm>
              <a:off x="157604" y="6299200"/>
              <a:ext cx="2838408" cy="334073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  <a:alpha val="22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4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420737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419272"/>
            <a:ext cx="6984776" cy="934656"/>
          </a:xfrm>
        </p:spPr>
        <p:txBody>
          <a:bodyPr/>
          <a:lstStyle/>
          <a:p>
            <a:r>
              <a:rPr lang="en-GB" dirty="0" smtClean="0"/>
              <a:t>Some Recent/Ongoing Developments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3423" y="1860964"/>
            <a:ext cx="5780327" cy="439288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5000"/>
              </a:lnSpc>
            </a:pPr>
            <a:r>
              <a:rPr lang="en-GB" dirty="0" smtClean="0"/>
              <a:t>Enhanced anthropogenic emissions scheme</a:t>
            </a:r>
          </a:p>
          <a:p>
            <a:pPr>
              <a:lnSpc>
                <a:spcPct val="105000"/>
              </a:lnSpc>
            </a:pPr>
            <a:r>
              <a:rPr lang="en-GB" dirty="0" smtClean="0"/>
              <a:t>Interactive biogenic emissions</a:t>
            </a:r>
          </a:p>
          <a:p>
            <a:pPr>
              <a:lnSpc>
                <a:spcPct val="105000"/>
              </a:lnSpc>
            </a:pPr>
            <a:r>
              <a:rPr lang="en-GB" dirty="0" smtClean="0"/>
              <a:t>New UM configuration including 63 vertical levels</a:t>
            </a:r>
          </a:p>
          <a:p>
            <a:pPr>
              <a:lnSpc>
                <a:spcPct val="105000"/>
              </a:lnSpc>
            </a:pPr>
            <a:r>
              <a:rPr lang="en-GB" dirty="0"/>
              <a:t>Improved mineral </a:t>
            </a:r>
            <a:r>
              <a:rPr lang="en-GB" dirty="0" smtClean="0"/>
              <a:t>dust</a:t>
            </a:r>
          </a:p>
          <a:p>
            <a:pPr>
              <a:lnSpc>
                <a:spcPct val="105000"/>
              </a:lnSpc>
            </a:pPr>
            <a:r>
              <a:rPr lang="en-GB" dirty="0" smtClean="0"/>
              <a:t>Copernicus - Regional </a:t>
            </a:r>
            <a:r>
              <a:rPr lang="en-GB" dirty="0"/>
              <a:t>air quality </a:t>
            </a:r>
            <a:r>
              <a:rPr lang="en-GB" dirty="0" smtClean="0"/>
              <a:t>ensemble </a:t>
            </a:r>
            <a:r>
              <a:rPr lang="mr-IN" dirty="0" smtClean="0"/>
              <a:t>–</a:t>
            </a:r>
            <a:r>
              <a:rPr lang="en-GB" dirty="0" smtClean="0"/>
              <a:t> requiring development of:</a:t>
            </a:r>
            <a:endParaRPr lang="en-GB" dirty="0"/>
          </a:p>
          <a:p>
            <a:pPr lvl="1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</a:pPr>
            <a:r>
              <a:rPr lang="en-GB" dirty="0" smtClean="0"/>
              <a:t>Composition </a:t>
            </a:r>
            <a:r>
              <a:rPr lang="en-GB" dirty="0"/>
              <a:t>DA </a:t>
            </a:r>
            <a:r>
              <a:rPr lang="mr-IN" dirty="0"/>
              <a:t>–</a:t>
            </a:r>
            <a:r>
              <a:rPr lang="en-GB" dirty="0"/>
              <a:t> 3d VAR of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surface observations; European </a:t>
            </a:r>
            <a:br>
              <a:rPr lang="en-GB" dirty="0" smtClean="0"/>
            </a:br>
            <a:r>
              <a:rPr lang="en-GB" dirty="0" smtClean="0"/>
              <a:t>verification; Pollen </a:t>
            </a:r>
            <a:r>
              <a:rPr lang="en-GB" dirty="0"/>
              <a:t>(Birch) </a:t>
            </a:r>
            <a:r>
              <a:rPr lang="en-GB" dirty="0" smtClean="0"/>
              <a:t>forecast; </a:t>
            </a:r>
            <a:br>
              <a:rPr lang="en-GB" dirty="0" smtClean="0"/>
            </a:br>
            <a:r>
              <a:rPr lang="en-GB" dirty="0" smtClean="0"/>
              <a:t>Dynamic </a:t>
            </a:r>
            <a:r>
              <a:rPr lang="en-GB" dirty="0"/>
              <a:t>bio-mass </a:t>
            </a:r>
            <a:r>
              <a:rPr lang="en-GB" dirty="0" smtClean="0"/>
              <a:t>burning</a:t>
            </a:r>
          </a:p>
          <a:p>
            <a:pPr lvl="1">
              <a:lnSpc>
                <a:spcPct val="105000"/>
              </a:lnSpc>
            </a:pPr>
            <a:endParaRPr lang="en-GB" dirty="0"/>
          </a:p>
        </p:txBody>
      </p:sp>
      <p:pic>
        <p:nvPicPr>
          <p:cNvPr id="6" name="Picture 5" descr="domai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21702" y="2640498"/>
            <a:ext cx="2342786" cy="17594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93600" y="2376097"/>
            <a:ext cx="1370888" cy="275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smtClean="0">
                <a:solidFill>
                  <a:srgbClr val="000000"/>
                </a:solidFill>
              </a:rPr>
              <a:t>CAMS Domain</a:t>
            </a:r>
            <a:endParaRPr lang="en-GB" sz="1400" dirty="0">
              <a:solidFill>
                <a:srgbClr val="000000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6017597"/>
              </p:ext>
            </p:extLst>
          </p:nvPr>
        </p:nvGraphicFramePr>
        <p:xfrm>
          <a:off x="5745705" y="5039876"/>
          <a:ext cx="3204000" cy="1663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8000"/>
                <a:gridCol w="936000"/>
                <a:gridCol w="720000"/>
                <a:gridCol w="720000"/>
              </a:tblGrid>
              <a:tr h="444980">
                <a:tc>
                  <a:txBody>
                    <a:bodyPr/>
                    <a:lstStyle/>
                    <a:p>
                      <a:pPr algn="l"/>
                      <a:r>
                        <a:rPr lang="en-GB" sz="1200" dirty="0" smtClean="0"/>
                        <a:t>Bias (µg/m3)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CAMS Ensemble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AQUM Day 1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AQM Day2</a:t>
                      </a:r>
                      <a:endParaRPr lang="en-GB" sz="1200" dirty="0"/>
                    </a:p>
                  </a:txBody>
                  <a:tcPr/>
                </a:tc>
              </a:tr>
              <a:tr h="301512">
                <a:tc>
                  <a:txBody>
                    <a:bodyPr/>
                    <a:lstStyle/>
                    <a:p>
                      <a:pPr algn="l"/>
                      <a:r>
                        <a:rPr lang="en-GB" sz="1200" dirty="0" smtClean="0"/>
                        <a:t>Summer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rgbClr val="C00000"/>
                          </a:solidFill>
                        </a:rPr>
                        <a:t>-3.57</a:t>
                      </a:r>
                      <a:endParaRPr lang="en-GB" sz="12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rgbClr val="00B050"/>
                          </a:solidFill>
                        </a:rPr>
                        <a:t>2.29</a:t>
                      </a:r>
                      <a:endParaRPr lang="en-GB" sz="12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rgbClr val="00B050"/>
                          </a:solidFill>
                        </a:rPr>
                        <a:t>2.22</a:t>
                      </a:r>
                      <a:endParaRPr lang="en-GB" sz="12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301512">
                <a:tc>
                  <a:txBody>
                    <a:bodyPr/>
                    <a:lstStyle/>
                    <a:p>
                      <a:pPr algn="l"/>
                      <a:r>
                        <a:rPr lang="en-GB" sz="1200" dirty="0" smtClean="0"/>
                        <a:t>Autumn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rgbClr val="C00000"/>
                          </a:solidFill>
                        </a:rPr>
                        <a:t>-2.71</a:t>
                      </a:r>
                      <a:endParaRPr lang="en-GB" sz="12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rgbClr val="00B050"/>
                          </a:solidFill>
                        </a:rPr>
                        <a:t>1.16</a:t>
                      </a:r>
                      <a:endParaRPr lang="en-GB" sz="12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rgbClr val="00B050"/>
                          </a:solidFill>
                        </a:rPr>
                        <a:t>0.80</a:t>
                      </a:r>
                      <a:endParaRPr lang="en-GB" sz="12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301512">
                <a:tc>
                  <a:txBody>
                    <a:bodyPr/>
                    <a:lstStyle/>
                    <a:p>
                      <a:pPr algn="l"/>
                      <a:r>
                        <a:rPr lang="en-GB" sz="1200" dirty="0" smtClean="0"/>
                        <a:t>Winter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rgbClr val="C00000"/>
                          </a:solidFill>
                        </a:rPr>
                        <a:t>-3.52</a:t>
                      </a:r>
                      <a:endParaRPr lang="en-GB" sz="12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rgbClr val="00B050"/>
                          </a:solidFill>
                        </a:rPr>
                        <a:t>-2.20</a:t>
                      </a:r>
                      <a:endParaRPr lang="en-GB" sz="12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rgbClr val="00B050"/>
                          </a:solidFill>
                        </a:rPr>
                        <a:t>-2.63</a:t>
                      </a:r>
                      <a:endParaRPr lang="en-GB" sz="12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301512">
                <a:tc>
                  <a:txBody>
                    <a:bodyPr/>
                    <a:lstStyle/>
                    <a:p>
                      <a:pPr algn="l"/>
                      <a:r>
                        <a:rPr lang="en-GB" sz="1200" dirty="0" smtClean="0"/>
                        <a:t>Spring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rgbClr val="C00000"/>
                          </a:solidFill>
                        </a:rPr>
                        <a:t>-2.27</a:t>
                      </a:r>
                      <a:endParaRPr lang="en-GB" sz="12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rgbClr val="00B050"/>
                          </a:solidFill>
                        </a:rPr>
                        <a:t>0.23</a:t>
                      </a:r>
                      <a:endParaRPr lang="en-GB" sz="12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rgbClr val="00B050"/>
                          </a:solidFill>
                        </a:rPr>
                        <a:t>-0.09</a:t>
                      </a:r>
                      <a:endParaRPr lang="en-GB" sz="12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879817" y="4526469"/>
            <a:ext cx="2800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1400" dirty="0" smtClean="0">
                <a:solidFill>
                  <a:srgbClr val="000000"/>
                </a:solidFill>
              </a:rPr>
              <a:t>EU wide PM</a:t>
            </a:r>
            <a:r>
              <a:rPr lang="en-GB" sz="1400" baseline="-25000" dirty="0" smtClean="0">
                <a:solidFill>
                  <a:srgbClr val="000000"/>
                </a:solidFill>
              </a:rPr>
              <a:t>2.5 </a:t>
            </a:r>
            <a:r>
              <a:rPr lang="en-GB" sz="1400" dirty="0" smtClean="0">
                <a:solidFill>
                  <a:srgbClr val="000000"/>
                </a:solidFill>
              </a:rPr>
              <a:t>evaluation</a:t>
            </a:r>
          </a:p>
          <a:p>
            <a:pPr algn="ctr">
              <a:lnSpc>
                <a:spcPct val="100000"/>
              </a:lnSpc>
            </a:pPr>
            <a:r>
              <a:rPr lang="en-GB" sz="1400" dirty="0" err="1" smtClean="0">
                <a:solidFill>
                  <a:srgbClr val="000000"/>
                </a:solidFill>
              </a:rPr>
              <a:t>Hindcast</a:t>
            </a:r>
            <a:r>
              <a:rPr lang="en-GB" sz="1400" dirty="0" smtClean="0">
                <a:solidFill>
                  <a:srgbClr val="000000"/>
                </a:solidFill>
              </a:rPr>
              <a:t>: </a:t>
            </a:r>
            <a:r>
              <a:rPr lang="en-US" sz="1400" dirty="0">
                <a:solidFill>
                  <a:srgbClr val="000000"/>
                </a:solidFill>
              </a:rPr>
              <a:t>June 2015 – May </a:t>
            </a:r>
            <a:r>
              <a:rPr lang="en-US" sz="1400" dirty="0" smtClean="0">
                <a:solidFill>
                  <a:srgbClr val="000000"/>
                </a:solidFill>
              </a:rPr>
              <a:t>2016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95412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The Future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Improved </a:t>
            </a:r>
            <a:r>
              <a:rPr lang="en-GB" dirty="0"/>
              <a:t>mechanism:</a:t>
            </a:r>
          </a:p>
          <a:p>
            <a:pPr lvl="1"/>
            <a:r>
              <a:rPr lang="en-GB" dirty="0"/>
              <a:t>Heterogeneous &amp; aqueous phase chemistry</a:t>
            </a:r>
          </a:p>
          <a:p>
            <a:pPr lvl="1"/>
            <a:r>
              <a:rPr lang="en-GB" dirty="0"/>
              <a:t>HONO, oxidation of SO2 and terpenes (needed for coupling to GLOMAP-mode aerosols in UKCA), … </a:t>
            </a:r>
          </a:p>
          <a:p>
            <a:r>
              <a:rPr lang="en-GB" dirty="0"/>
              <a:t>Move to </a:t>
            </a:r>
            <a:r>
              <a:rPr lang="en-GB" dirty="0" smtClean="0"/>
              <a:t>GLOMAP-mode </a:t>
            </a:r>
            <a:r>
              <a:rPr lang="mr-IN" dirty="0" smtClean="0"/>
              <a:t>–</a:t>
            </a:r>
            <a:r>
              <a:rPr lang="en-GB" dirty="0" smtClean="0"/>
              <a:t> two moment modal scheme</a:t>
            </a:r>
          </a:p>
          <a:p>
            <a:r>
              <a:rPr lang="en-GB" dirty="0"/>
              <a:t>H</a:t>
            </a:r>
            <a:r>
              <a:rPr lang="en-GB" dirty="0" smtClean="0"/>
              <a:t>igher resolution ~ 1.5 km</a:t>
            </a:r>
          </a:p>
          <a:p>
            <a:r>
              <a:rPr lang="en-GB" dirty="0" smtClean="0"/>
              <a:t>DA of satellite composition observations</a:t>
            </a:r>
          </a:p>
          <a:p>
            <a:r>
              <a:rPr lang="en-GB" dirty="0" smtClean="0"/>
              <a:t>Continued work on emissions, SPPO, </a:t>
            </a:r>
            <a:r>
              <a:rPr lang="en-GB" dirty="0" err="1" smtClean="0"/>
              <a:t>etc</a:t>
            </a:r>
            <a:r>
              <a:rPr lang="mr-IN" dirty="0" smtClean="0"/>
              <a:t>…</a:t>
            </a:r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723596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7635" y="2076751"/>
            <a:ext cx="2333407" cy="766876"/>
          </a:xfrm>
        </p:spPr>
        <p:txBody>
          <a:bodyPr/>
          <a:lstStyle/>
          <a:p>
            <a:pPr>
              <a:lnSpc>
                <a:spcPct val="95000"/>
              </a:lnSpc>
            </a:pPr>
            <a:r>
              <a:rPr lang="en-GB" sz="3400" smtClean="0"/>
              <a:t>Thank you</a:t>
            </a:r>
            <a:endParaRPr lang="en-GB" sz="3400" dirty="0"/>
          </a:p>
        </p:txBody>
      </p:sp>
      <p:sp>
        <p:nvSpPr>
          <p:cNvPr id="6" name="Oval 5"/>
          <p:cNvSpPr>
            <a:spLocks noChangeAspect="1"/>
          </p:cNvSpPr>
          <p:nvPr/>
        </p:nvSpPr>
        <p:spPr bwMode="auto">
          <a:xfrm>
            <a:off x="3670429" y="3103493"/>
            <a:ext cx="1044000" cy="1044000"/>
          </a:xfrm>
          <a:prstGeom prst="ellipse">
            <a:avLst/>
          </a:prstGeom>
          <a:solidFill>
            <a:srgbClr val="241E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00"/>
              </a:clrFrom>
              <a:clrTo>
                <a:srgbClr val="FFFF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7142" y="3110988"/>
            <a:ext cx="1044000" cy="1044000"/>
          </a:xfrm>
          <a:prstGeom prst="rect">
            <a:avLst/>
          </a:prstGeom>
        </p:spPr>
      </p:pic>
      <p:sp>
        <p:nvSpPr>
          <p:cNvPr id="10" name="Oval 9"/>
          <p:cNvSpPr>
            <a:spLocks noChangeAspect="1"/>
          </p:cNvSpPr>
          <p:nvPr/>
        </p:nvSpPr>
        <p:spPr bwMode="auto">
          <a:xfrm>
            <a:off x="5544108" y="2006756"/>
            <a:ext cx="738000" cy="738000"/>
          </a:xfrm>
          <a:prstGeom prst="ellipse">
            <a:avLst/>
          </a:prstGeom>
          <a:solidFill>
            <a:srgbClr val="241E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7690291" y="5009743"/>
            <a:ext cx="788400" cy="788400"/>
          </a:xfrm>
          <a:prstGeom prst="ellipse">
            <a:avLst/>
          </a:prstGeom>
          <a:solidFill>
            <a:srgbClr val="241E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8267321" y="2793008"/>
            <a:ext cx="612000" cy="612000"/>
          </a:xfrm>
          <a:prstGeom prst="ellipse">
            <a:avLst/>
          </a:prstGeom>
          <a:solidFill>
            <a:srgbClr val="241E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6003806" y="3665668"/>
            <a:ext cx="828000" cy="828000"/>
          </a:xfrm>
          <a:prstGeom prst="ellipse">
            <a:avLst/>
          </a:prstGeom>
          <a:solidFill>
            <a:srgbClr val="241E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4" name="Oval 13"/>
          <p:cNvSpPr>
            <a:spLocks noChangeAspect="1"/>
          </p:cNvSpPr>
          <p:nvPr/>
        </p:nvSpPr>
        <p:spPr bwMode="auto">
          <a:xfrm>
            <a:off x="4362385" y="5244279"/>
            <a:ext cx="990000" cy="990000"/>
          </a:xfrm>
          <a:prstGeom prst="ellipse">
            <a:avLst/>
          </a:prstGeom>
          <a:solidFill>
            <a:srgbClr val="241E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4586" y="2842071"/>
            <a:ext cx="502479" cy="5024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1284" y="3740661"/>
            <a:ext cx="614309" cy="6143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3018" y="5333032"/>
            <a:ext cx="713753" cy="7137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613" y="5115041"/>
            <a:ext cx="508419" cy="5287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4108" y="2181416"/>
            <a:ext cx="738000" cy="33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4540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 bwMode="auto">
          <a:xfrm>
            <a:off x="5437035" y="1788338"/>
            <a:ext cx="3552943" cy="419748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234529" y="1788338"/>
            <a:ext cx="4858171" cy="4631756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Wider air quality activities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715000" y="2314529"/>
            <a:ext cx="29978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1200" dirty="0" smtClean="0">
                <a:solidFill>
                  <a:schemeClr val="bg1"/>
                </a:solidFill>
              </a:rPr>
              <a:t>London Bloomsbury Sources of PM</a:t>
            </a:r>
            <a:r>
              <a:rPr lang="en-GB" sz="1200" baseline="-25000" dirty="0" smtClean="0">
                <a:solidFill>
                  <a:schemeClr val="bg1"/>
                </a:solidFill>
              </a:rPr>
              <a:t>10</a:t>
            </a:r>
            <a:r>
              <a:rPr lang="en-GB" sz="1200" dirty="0" smtClean="0">
                <a:solidFill>
                  <a:schemeClr val="bg1"/>
                </a:solidFill>
              </a:rPr>
              <a:t> for:</a:t>
            </a:r>
            <a:endParaRPr lang="en-GB" sz="1200" dirty="0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8339359" y="3943759"/>
            <a:ext cx="481232" cy="684000"/>
            <a:chOff x="6861593" y="969867"/>
            <a:chExt cx="542019" cy="769121"/>
          </a:xfrm>
        </p:grpSpPr>
        <p:sp>
          <p:nvSpPr>
            <p:cNvPr id="9" name="Freeform 12"/>
            <p:cNvSpPr>
              <a:spLocks/>
            </p:cNvSpPr>
            <p:nvPr/>
          </p:nvSpPr>
          <p:spPr bwMode="auto">
            <a:xfrm>
              <a:off x="6861593" y="1254503"/>
              <a:ext cx="152916" cy="109009"/>
            </a:xfrm>
            <a:custGeom>
              <a:avLst/>
              <a:gdLst>
                <a:gd name="T0" fmla="*/ 185 w 202"/>
                <a:gd name="T1" fmla="*/ 72 h 144"/>
                <a:gd name="T2" fmla="*/ 177 w 202"/>
                <a:gd name="T3" fmla="*/ 48 h 144"/>
                <a:gd name="T4" fmla="*/ 177 w 202"/>
                <a:gd name="T5" fmla="*/ 16 h 144"/>
                <a:gd name="T6" fmla="*/ 151 w 202"/>
                <a:gd name="T7" fmla="*/ 0 h 144"/>
                <a:gd name="T8" fmla="*/ 126 w 202"/>
                <a:gd name="T9" fmla="*/ 0 h 144"/>
                <a:gd name="T10" fmla="*/ 109 w 202"/>
                <a:gd name="T11" fmla="*/ 0 h 144"/>
                <a:gd name="T12" fmla="*/ 84 w 202"/>
                <a:gd name="T13" fmla="*/ 0 h 144"/>
                <a:gd name="T14" fmla="*/ 84 w 202"/>
                <a:gd name="T15" fmla="*/ 8 h 144"/>
                <a:gd name="T16" fmla="*/ 84 w 202"/>
                <a:gd name="T17" fmla="*/ 0 h 144"/>
                <a:gd name="T18" fmla="*/ 67 w 202"/>
                <a:gd name="T19" fmla="*/ 8 h 144"/>
                <a:gd name="T20" fmla="*/ 59 w 202"/>
                <a:gd name="T21" fmla="*/ 24 h 144"/>
                <a:gd name="T22" fmla="*/ 50 w 202"/>
                <a:gd name="T23" fmla="*/ 40 h 144"/>
                <a:gd name="T24" fmla="*/ 16 w 202"/>
                <a:gd name="T25" fmla="*/ 40 h 144"/>
                <a:gd name="T26" fmla="*/ 16 w 202"/>
                <a:gd name="T27" fmla="*/ 56 h 144"/>
                <a:gd name="T28" fmla="*/ 0 w 202"/>
                <a:gd name="T29" fmla="*/ 72 h 144"/>
                <a:gd name="T30" fmla="*/ 33 w 202"/>
                <a:gd name="T31" fmla="*/ 120 h 144"/>
                <a:gd name="T32" fmla="*/ 67 w 202"/>
                <a:gd name="T33" fmla="*/ 96 h 144"/>
                <a:gd name="T34" fmla="*/ 92 w 202"/>
                <a:gd name="T35" fmla="*/ 112 h 144"/>
                <a:gd name="T36" fmla="*/ 101 w 202"/>
                <a:gd name="T37" fmla="*/ 136 h 144"/>
                <a:gd name="T38" fmla="*/ 118 w 202"/>
                <a:gd name="T39" fmla="*/ 136 h 144"/>
                <a:gd name="T40" fmla="*/ 134 w 202"/>
                <a:gd name="T41" fmla="*/ 144 h 144"/>
                <a:gd name="T42" fmla="*/ 143 w 202"/>
                <a:gd name="T43" fmla="*/ 144 h 144"/>
                <a:gd name="T44" fmla="*/ 143 w 202"/>
                <a:gd name="T45" fmla="*/ 144 h 144"/>
                <a:gd name="T46" fmla="*/ 168 w 202"/>
                <a:gd name="T47" fmla="*/ 128 h 144"/>
                <a:gd name="T48" fmla="*/ 193 w 202"/>
                <a:gd name="T49" fmla="*/ 120 h 144"/>
                <a:gd name="T50" fmla="*/ 202 w 202"/>
                <a:gd name="T51" fmla="*/ 88 h 144"/>
                <a:gd name="T52" fmla="*/ 185 w 202"/>
                <a:gd name="T53" fmla="*/ 72 h 14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02" h="144">
                  <a:moveTo>
                    <a:pt x="185" y="72"/>
                  </a:moveTo>
                  <a:lnTo>
                    <a:pt x="177" y="48"/>
                  </a:lnTo>
                  <a:lnTo>
                    <a:pt x="177" y="16"/>
                  </a:lnTo>
                  <a:lnTo>
                    <a:pt x="151" y="0"/>
                  </a:lnTo>
                  <a:lnTo>
                    <a:pt x="126" y="0"/>
                  </a:lnTo>
                  <a:lnTo>
                    <a:pt x="109" y="0"/>
                  </a:lnTo>
                  <a:lnTo>
                    <a:pt x="84" y="0"/>
                  </a:lnTo>
                  <a:lnTo>
                    <a:pt x="84" y="8"/>
                  </a:lnTo>
                  <a:lnTo>
                    <a:pt x="84" y="0"/>
                  </a:lnTo>
                  <a:lnTo>
                    <a:pt x="67" y="8"/>
                  </a:lnTo>
                  <a:lnTo>
                    <a:pt x="59" y="24"/>
                  </a:lnTo>
                  <a:lnTo>
                    <a:pt x="50" y="40"/>
                  </a:lnTo>
                  <a:lnTo>
                    <a:pt x="16" y="40"/>
                  </a:lnTo>
                  <a:lnTo>
                    <a:pt x="16" y="56"/>
                  </a:lnTo>
                  <a:lnTo>
                    <a:pt x="0" y="72"/>
                  </a:lnTo>
                  <a:lnTo>
                    <a:pt x="33" y="120"/>
                  </a:lnTo>
                  <a:lnTo>
                    <a:pt x="67" y="96"/>
                  </a:lnTo>
                  <a:lnTo>
                    <a:pt x="92" y="112"/>
                  </a:lnTo>
                  <a:lnTo>
                    <a:pt x="101" y="136"/>
                  </a:lnTo>
                  <a:lnTo>
                    <a:pt x="118" y="136"/>
                  </a:lnTo>
                  <a:lnTo>
                    <a:pt x="134" y="144"/>
                  </a:lnTo>
                  <a:lnTo>
                    <a:pt x="143" y="144"/>
                  </a:lnTo>
                  <a:lnTo>
                    <a:pt x="168" y="128"/>
                  </a:lnTo>
                  <a:lnTo>
                    <a:pt x="193" y="120"/>
                  </a:lnTo>
                  <a:lnTo>
                    <a:pt x="202" y="88"/>
                  </a:lnTo>
                  <a:lnTo>
                    <a:pt x="185" y="72"/>
                  </a:lnTo>
                  <a:close/>
                </a:path>
              </a:pathLst>
            </a:custGeom>
            <a:solidFill>
              <a:srgbClr val="556FAB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6899444" y="969867"/>
              <a:ext cx="504168" cy="769121"/>
            </a:xfrm>
            <a:custGeom>
              <a:avLst/>
              <a:gdLst>
                <a:gd name="T0" fmla="*/ 337 w 666"/>
                <a:gd name="T1" fmla="*/ 96 h 1016"/>
                <a:gd name="T2" fmla="*/ 421 w 666"/>
                <a:gd name="T3" fmla="*/ 24 h 1016"/>
                <a:gd name="T4" fmla="*/ 270 w 666"/>
                <a:gd name="T5" fmla="*/ 24 h 1016"/>
                <a:gd name="T6" fmla="*/ 253 w 666"/>
                <a:gd name="T7" fmla="*/ 80 h 1016"/>
                <a:gd name="T8" fmla="*/ 202 w 666"/>
                <a:gd name="T9" fmla="*/ 136 h 1016"/>
                <a:gd name="T10" fmla="*/ 169 w 666"/>
                <a:gd name="T11" fmla="*/ 200 h 1016"/>
                <a:gd name="T12" fmla="*/ 202 w 666"/>
                <a:gd name="T13" fmla="*/ 232 h 1016"/>
                <a:gd name="T14" fmla="*/ 169 w 666"/>
                <a:gd name="T15" fmla="*/ 320 h 1016"/>
                <a:gd name="T16" fmla="*/ 186 w 666"/>
                <a:gd name="T17" fmla="*/ 344 h 1016"/>
                <a:gd name="T18" fmla="*/ 228 w 666"/>
                <a:gd name="T19" fmla="*/ 320 h 1016"/>
                <a:gd name="T20" fmla="*/ 186 w 666"/>
                <a:gd name="T21" fmla="*/ 424 h 1016"/>
                <a:gd name="T22" fmla="*/ 236 w 666"/>
                <a:gd name="T23" fmla="*/ 464 h 1016"/>
                <a:gd name="T24" fmla="*/ 303 w 666"/>
                <a:gd name="T25" fmla="*/ 448 h 1016"/>
                <a:gd name="T26" fmla="*/ 287 w 666"/>
                <a:gd name="T27" fmla="*/ 496 h 1016"/>
                <a:gd name="T28" fmla="*/ 329 w 666"/>
                <a:gd name="T29" fmla="*/ 576 h 1016"/>
                <a:gd name="T30" fmla="*/ 295 w 666"/>
                <a:gd name="T31" fmla="*/ 648 h 1016"/>
                <a:gd name="T32" fmla="*/ 202 w 666"/>
                <a:gd name="T33" fmla="*/ 624 h 1016"/>
                <a:gd name="T34" fmla="*/ 160 w 666"/>
                <a:gd name="T35" fmla="*/ 680 h 1016"/>
                <a:gd name="T36" fmla="*/ 211 w 666"/>
                <a:gd name="T37" fmla="*/ 744 h 1016"/>
                <a:gd name="T38" fmla="*/ 101 w 666"/>
                <a:gd name="T39" fmla="*/ 776 h 1016"/>
                <a:gd name="T40" fmla="*/ 101 w 666"/>
                <a:gd name="T41" fmla="*/ 808 h 1016"/>
                <a:gd name="T42" fmla="*/ 169 w 666"/>
                <a:gd name="T43" fmla="*/ 824 h 1016"/>
                <a:gd name="T44" fmla="*/ 219 w 666"/>
                <a:gd name="T45" fmla="*/ 864 h 1016"/>
                <a:gd name="T46" fmla="*/ 295 w 666"/>
                <a:gd name="T47" fmla="*/ 848 h 1016"/>
                <a:gd name="T48" fmla="*/ 228 w 666"/>
                <a:gd name="T49" fmla="*/ 896 h 1016"/>
                <a:gd name="T50" fmla="*/ 127 w 666"/>
                <a:gd name="T51" fmla="*/ 904 h 1016"/>
                <a:gd name="T52" fmla="*/ 0 w 666"/>
                <a:gd name="T53" fmla="*/ 984 h 1016"/>
                <a:gd name="T54" fmla="*/ 51 w 666"/>
                <a:gd name="T55" fmla="*/ 1016 h 1016"/>
                <a:gd name="T56" fmla="*/ 93 w 666"/>
                <a:gd name="T57" fmla="*/ 976 h 1016"/>
                <a:gd name="T58" fmla="*/ 219 w 666"/>
                <a:gd name="T59" fmla="*/ 960 h 1016"/>
                <a:gd name="T60" fmla="*/ 337 w 666"/>
                <a:gd name="T61" fmla="*/ 984 h 1016"/>
                <a:gd name="T62" fmla="*/ 421 w 666"/>
                <a:gd name="T63" fmla="*/ 968 h 1016"/>
                <a:gd name="T64" fmla="*/ 573 w 666"/>
                <a:gd name="T65" fmla="*/ 968 h 1016"/>
                <a:gd name="T66" fmla="*/ 624 w 666"/>
                <a:gd name="T67" fmla="*/ 928 h 1016"/>
                <a:gd name="T68" fmla="*/ 590 w 666"/>
                <a:gd name="T69" fmla="*/ 872 h 1016"/>
                <a:gd name="T70" fmla="*/ 649 w 666"/>
                <a:gd name="T71" fmla="*/ 840 h 1016"/>
                <a:gd name="T72" fmla="*/ 666 w 666"/>
                <a:gd name="T73" fmla="*/ 760 h 1016"/>
                <a:gd name="T74" fmla="*/ 539 w 666"/>
                <a:gd name="T75" fmla="*/ 728 h 1016"/>
                <a:gd name="T76" fmla="*/ 523 w 666"/>
                <a:gd name="T77" fmla="*/ 632 h 1016"/>
                <a:gd name="T78" fmla="*/ 539 w 666"/>
                <a:gd name="T79" fmla="*/ 576 h 1016"/>
                <a:gd name="T80" fmla="*/ 480 w 666"/>
                <a:gd name="T81" fmla="*/ 512 h 1016"/>
                <a:gd name="T82" fmla="*/ 455 w 666"/>
                <a:gd name="T83" fmla="*/ 392 h 1016"/>
                <a:gd name="T84" fmla="*/ 413 w 666"/>
                <a:gd name="T85" fmla="*/ 344 h 1016"/>
                <a:gd name="T86" fmla="*/ 337 w 666"/>
                <a:gd name="T87" fmla="*/ 320 h 1016"/>
                <a:gd name="T88" fmla="*/ 388 w 666"/>
                <a:gd name="T89" fmla="*/ 280 h 1016"/>
                <a:gd name="T90" fmla="*/ 447 w 666"/>
                <a:gd name="T91" fmla="*/ 224 h 1016"/>
                <a:gd name="T92" fmla="*/ 489 w 666"/>
                <a:gd name="T93" fmla="*/ 144 h 1016"/>
                <a:gd name="T94" fmla="*/ 379 w 666"/>
                <a:gd name="T95" fmla="*/ 120 h 101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666" h="1016">
                  <a:moveTo>
                    <a:pt x="329" y="128"/>
                  </a:moveTo>
                  <a:lnTo>
                    <a:pt x="354" y="104"/>
                  </a:lnTo>
                  <a:lnTo>
                    <a:pt x="337" y="96"/>
                  </a:lnTo>
                  <a:lnTo>
                    <a:pt x="388" y="64"/>
                  </a:lnTo>
                  <a:lnTo>
                    <a:pt x="413" y="56"/>
                  </a:lnTo>
                  <a:lnTo>
                    <a:pt x="421" y="24"/>
                  </a:lnTo>
                  <a:lnTo>
                    <a:pt x="320" y="16"/>
                  </a:lnTo>
                  <a:lnTo>
                    <a:pt x="287" y="0"/>
                  </a:lnTo>
                  <a:lnTo>
                    <a:pt x="270" y="24"/>
                  </a:lnTo>
                  <a:lnTo>
                    <a:pt x="253" y="40"/>
                  </a:lnTo>
                  <a:lnTo>
                    <a:pt x="245" y="56"/>
                  </a:lnTo>
                  <a:lnTo>
                    <a:pt x="253" y="80"/>
                  </a:lnTo>
                  <a:lnTo>
                    <a:pt x="219" y="88"/>
                  </a:lnTo>
                  <a:lnTo>
                    <a:pt x="202" y="104"/>
                  </a:lnTo>
                  <a:lnTo>
                    <a:pt x="202" y="136"/>
                  </a:lnTo>
                  <a:lnTo>
                    <a:pt x="202" y="160"/>
                  </a:lnTo>
                  <a:lnTo>
                    <a:pt x="186" y="184"/>
                  </a:lnTo>
                  <a:lnTo>
                    <a:pt x="169" y="200"/>
                  </a:lnTo>
                  <a:lnTo>
                    <a:pt x="135" y="248"/>
                  </a:lnTo>
                  <a:lnTo>
                    <a:pt x="160" y="256"/>
                  </a:lnTo>
                  <a:lnTo>
                    <a:pt x="202" y="232"/>
                  </a:lnTo>
                  <a:lnTo>
                    <a:pt x="186" y="264"/>
                  </a:lnTo>
                  <a:lnTo>
                    <a:pt x="177" y="296"/>
                  </a:lnTo>
                  <a:lnTo>
                    <a:pt x="169" y="320"/>
                  </a:lnTo>
                  <a:lnTo>
                    <a:pt x="143" y="376"/>
                  </a:lnTo>
                  <a:lnTo>
                    <a:pt x="169" y="376"/>
                  </a:lnTo>
                  <a:lnTo>
                    <a:pt x="186" y="344"/>
                  </a:lnTo>
                  <a:lnTo>
                    <a:pt x="202" y="304"/>
                  </a:lnTo>
                  <a:lnTo>
                    <a:pt x="211" y="328"/>
                  </a:lnTo>
                  <a:lnTo>
                    <a:pt x="228" y="320"/>
                  </a:lnTo>
                  <a:lnTo>
                    <a:pt x="219" y="344"/>
                  </a:lnTo>
                  <a:lnTo>
                    <a:pt x="228" y="360"/>
                  </a:lnTo>
                  <a:lnTo>
                    <a:pt x="186" y="424"/>
                  </a:lnTo>
                  <a:lnTo>
                    <a:pt x="194" y="472"/>
                  </a:lnTo>
                  <a:lnTo>
                    <a:pt x="202" y="440"/>
                  </a:lnTo>
                  <a:lnTo>
                    <a:pt x="236" y="464"/>
                  </a:lnTo>
                  <a:lnTo>
                    <a:pt x="253" y="456"/>
                  </a:lnTo>
                  <a:lnTo>
                    <a:pt x="278" y="464"/>
                  </a:lnTo>
                  <a:lnTo>
                    <a:pt x="303" y="448"/>
                  </a:lnTo>
                  <a:lnTo>
                    <a:pt x="329" y="456"/>
                  </a:lnTo>
                  <a:lnTo>
                    <a:pt x="295" y="480"/>
                  </a:lnTo>
                  <a:lnTo>
                    <a:pt x="287" y="496"/>
                  </a:lnTo>
                  <a:lnTo>
                    <a:pt x="312" y="544"/>
                  </a:lnTo>
                  <a:lnTo>
                    <a:pt x="329" y="544"/>
                  </a:lnTo>
                  <a:lnTo>
                    <a:pt x="329" y="576"/>
                  </a:lnTo>
                  <a:lnTo>
                    <a:pt x="320" y="576"/>
                  </a:lnTo>
                  <a:lnTo>
                    <a:pt x="312" y="632"/>
                  </a:lnTo>
                  <a:lnTo>
                    <a:pt x="295" y="648"/>
                  </a:lnTo>
                  <a:lnTo>
                    <a:pt x="287" y="640"/>
                  </a:lnTo>
                  <a:lnTo>
                    <a:pt x="236" y="640"/>
                  </a:lnTo>
                  <a:lnTo>
                    <a:pt x="202" y="624"/>
                  </a:lnTo>
                  <a:lnTo>
                    <a:pt x="186" y="632"/>
                  </a:lnTo>
                  <a:lnTo>
                    <a:pt x="202" y="648"/>
                  </a:lnTo>
                  <a:lnTo>
                    <a:pt x="160" y="680"/>
                  </a:lnTo>
                  <a:lnTo>
                    <a:pt x="177" y="688"/>
                  </a:lnTo>
                  <a:lnTo>
                    <a:pt x="202" y="680"/>
                  </a:lnTo>
                  <a:lnTo>
                    <a:pt x="211" y="744"/>
                  </a:lnTo>
                  <a:lnTo>
                    <a:pt x="169" y="760"/>
                  </a:lnTo>
                  <a:lnTo>
                    <a:pt x="143" y="768"/>
                  </a:lnTo>
                  <a:lnTo>
                    <a:pt x="101" y="776"/>
                  </a:lnTo>
                  <a:lnTo>
                    <a:pt x="84" y="784"/>
                  </a:lnTo>
                  <a:lnTo>
                    <a:pt x="93" y="792"/>
                  </a:lnTo>
                  <a:lnTo>
                    <a:pt x="101" y="808"/>
                  </a:lnTo>
                  <a:lnTo>
                    <a:pt x="135" y="824"/>
                  </a:lnTo>
                  <a:lnTo>
                    <a:pt x="152" y="808"/>
                  </a:lnTo>
                  <a:lnTo>
                    <a:pt x="169" y="824"/>
                  </a:lnTo>
                  <a:lnTo>
                    <a:pt x="160" y="840"/>
                  </a:lnTo>
                  <a:lnTo>
                    <a:pt x="194" y="840"/>
                  </a:lnTo>
                  <a:lnTo>
                    <a:pt x="219" y="864"/>
                  </a:lnTo>
                  <a:lnTo>
                    <a:pt x="261" y="864"/>
                  </a:lnTo>
                  <a:lnTo>
                    <a:pt x="278" y="856"/>
                  </a:lnTo>
                  <a:lnTo>
                    <a:pt x="295" y="848"/>
                  </a:lnTo>
                  <a:lnTo>
                    <a:pt x="270" y="872"/>
                  </a:lnTo>
                  <a:lnTo>
                    <a:pt x="261" y="888"/>
                  </a:lnTo>
                  <a:lnTo>
                    <a:pt x="228" y="896"/>
                  </a:lnTo>
                  <a:lnTo>
                    <a:pt x="160" y="888"/>
                  </a:lnTo>
                  <a:lnTo>
                    <a:pt x="152" y="896"/>
                  </a:lnTo>
                  <a:lnTo>
                    <a:pt x="127" y="904"/>
                  </a:lnTo>
                  <a:lnTo>
                    <a:pt x="110" y="928"/>
                  </a:lnTo>
                  <a:lnTo>
                    <a:pt x="42" y="976"/>
                  </a:lnTo>
                  <a:lnTo>
                    <a:pt x="0" y="984"/>
                  </a:lnTo>
                  <a:lnTo>
                    <a:pt x="9" y="992"/>
                  </a:lnTo>
                  <a:lnTo>
                    <a:pt x="34" y="992"/>
                  </a:lnTo>
                  <a:lnTo>
                    <a:pt x="51" y="1016"/>
                  </a:lnTo>
                  <a:lnTo>
                    <a:pt x="68" y="1008"/>
                  </a:lnTo>
                  <a:lnTo>
                    <a:pt x="68" y="992"/>
                  </a:lnTo>
                  <a:lnTo>
                    <a:pt x="93" y="976"/>
                  </a:lnTo>
                  <a:lnTo>
                    <a:pt x="143" y="976"/>
                  </a:lnTo>
                  <a:lnTo>
                    <a:pt x="169" y="1008"/>
                  </a:lnTo>
                  <a:lnTo>
                    <a:pt x="219" y="960"/>
                  </a:lnTo>
                  <a:lnTo>
                    <a:pt x="261" y="952"/>
                  </a:lnTo>
                  <a:lnTo>
                    <a:pt x="295" y="976"/>
                  </a:lnTo>
                  <a:lnTo>
                    <a:pt x="337" y="984"/>
                  </a:lnTo>
                  <a:lnTo>
                    <a:pt x="346" y="968"/>
                  </a:lnTo>
                  <a:lnTo>
                    <a:pt x="388" y="968"/>
                  </a:lnTo>
                  <a:lnTo>
                    <a:pt x="421" y="968"/>
                  </a:lnTo>
                  <a:lnTo>
                    <a:pt x="472" y="968"/>
                  </a:lnTo>
                  <a:lnTo>
                    <a:pt x="506" y="984"/>
                  </a:lnTo>
                  <a:lnTo>
                    <a:pt x="573" y="968"/>
                  </a:lnTo>
                  <a:lnTo>
                    <a:pt x="590" y="952"/>
                  </a:lnTo>
                  <a:lnTo>
                    <a:pt x="624" y="952"/>
                  </a:lnTo>
                  <a:lnTo>
                    <a:pt x="624" y="928"/>
                  </a:lnTo>
                  <a:lnTo>
                    <a:pt x="565" y="912"/>
                  </a:lnTo>
                  <a:lnTo>
                    <a:pt x="590" y="896"/>
                  </a:lnTo>
                  <a:lnTo>
                    <a:pt x="590" y="872"/>
                  </a:lnTo>
                  <a:lnTo>
                    <a:pt x="624" y="872"/>
                  </a:lnTo>
                  <a:lnTo>
                    <a:pt x="624" y="856"/>
                  </a:lnTo>
                  <a:lnTo>
                    <a:pt x="649" y="840"/>
                  </a:lnTo>
                  <a:lnTo>
                    <a:pt x="657" y="816"/>
                  </a:lnTo>
                  <a:lnTo>
                    <a:pt x="666" y="800"/>
                  </a:lnTo>
                  <a:lnTo>
                    <a:pt x="666" y="760"/>
                  </a:lnTo>
                  <a:lnTo>
                    <a:pt x="582" y="728"/>
                  </a:lnTo>
                  <a:lnTo>
                    <a:pt x="565" y="744"/>
                  </a:lnTo>
                  <a:lnTo>
                    <a:pt x="539" y="728"/>
                  </a:lnTo>
                  <a:lnTo>
                    <a:pt x="573" y="704"/>
                  </a:lnTo>
                  <a:lnTo>
                    <a:pt x="556" y="656"/>
                  </a:lnTo>
                  <a:lnTo>
                    <a:pt x="523" y="632"/>
                  </a:lnTo>
                  <a:lnTo>
                    <a:pt x="548" y="632"/>
                  </a:lnTo>
                  <a:lnTo>
                    <a:pt x="539" y="592"/>
                  </a:lnTo>
                  <a:lnTo>
                    <a:pt x="539" y="576"/>
                  </a:lnTo>
                  <a:lnTo>
                    <a:pt x="531" y="560"/>
                  </a:lnTo>
                  <a:lnTo>
                    <a:pt x="523" y="536"/>
                  </a:lnTo>
                  <a:lnTo>
                    <a:pt x="480" y="512"/>
                  </a:lnTo>
                  <a:lnTo>
                    <a:pt x="472" y="480"/>
                  </a:lnTo>
                  <a:lnTo>
                    <a:pt x="455" y="440"/>
                  </a:lnTo>
                  <a:lnTo>
                    <a:pt x="455" y="392"/>
                  </a:lnTo>
                  <a:lnTo>
                    <a:pt x="447" y="376"/>
                  </a:lnTo>
                  <a:lnTo>
                    <a:pt x="421" y="352"/>
                  </a:lnTo>
                  <a:lnTo>
                    <a:pt x="413" y="344"/>
                  </a:lnTo>
                  <a:lnTo>
                    <a:pt x="396" y="328"/>
                  </a:lnTo>
                  <a:lnTo>
                    <a:pt x="362" y="328"/>
                  </a:lnTo>
                  <a:lnTo>
                    <a:pt x="337" y="320"/>
                  </a:lnTo>
                  <a:lnTo>
                    <a:pt x="371" y="312"/>
                  </a:lnTo>
                  <a:lnTo>
                    <a:pt x="396" y="304"/>
                  </a:lnTo>
                  <a:lnTo>
                    <a:pt x="388" y="280"/>
                  </a:lnTo>
                  <a:lnTo>
                    <a:pt x="421" y="264"/>
                  </a:lnTo>
                  <a:lnTo>
                    <a:pt x="421" y="248"/>
                  </a:lnTo>
                  <a:lnTo>
                    <a:pt x="447" y="224"/>
                  </a:lnTo>
                  <a:lnTo>
                    <a:pt x="455" y="192"/>
                  </a:lnTo>
                  <a:lnTo>
                    <a:pt x="489" y="168"/>
                  </a:lnTo>
                  <a:lnTo>
                    <a:pt x="489" y="144"/>
                  </a:lnTo>
                  <a:lnTo>
                    <a:pt x="447" y="144"/>
                  </a:lnTo>
                  <a:lnTo>
                    <a:pt x="430" y="128"/>
                  </a:lnTo>
                  <a:lnTo>
                    <a:pt x="379" y="120"/>
                  </a:lnTo>
                  <a:lnTo>
                    <a:pt x="329" y="128"/>
                  </a:lnTo>
                  <a:close/>
                </a:path>
              </a:pathLst>
            </a:custGeom>
            <a:solidFill>
              <a:srgbClr val="556FAB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8779" y="4853382"/>
            <a:ext cx="859296" cy="90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4165" y="2940050"/>
            <a:ext cx="575999" cy="5040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580664" y="6109235"/>
            <a:ext cx="2261683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0" hangingPunct="0">
              <a:lnSpc>
                <a:spcPct val="80000"/>
              </a:lnSpc>
              <a:spcBef>
                <a:spcPct val="20000"/>
              </a:spcBef>
              <a:buClr>
                <a:srgbClr val="321DCD"/>
              </a:buClr>
            </a:pPr>
            <a:r>
              <a:rPr lang="en-US" sz="1200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Redington</a:t>
            </a:r>
            <a:r>
              <a:rPr lang="en-US" sz="12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et </a:t>
            </a:r>
            <a:r>
              <a:rPr lang="en-US" sz="12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al. </a:t>
            </a:r>
            <a:r>
              <a:rPr lang="en-US" sz="12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[AE, 2016]</a:t>
            </a:r>
          </a:p>
        </p:txBody>
      </p:sp>
      <p:pic>
        <p:nvPicPr>
          <p:cNvPr id="24" name="Picture 9" descr="Plot_Pm10_AirConcentration_average_Boundarylayeraverage_201306170000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5"/>
          <a:stretch/>
        </p:blipFill>
        <p:spPr bwMode="auto">
          <a:xfrm>
            <a:off x="3222295" y="4698821"/>
            <a:ext cx="1691412" cy="16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0859" y="2473076"/>
            <a:ext cx="1921222" cy="1380948"/>
          </a:xfrm>
          <a:prstGeom prst="rect">
            <a:avLst/>
          </a:prstGeom>
          <a:noFill/>
          <a:ln w="19050" cap="flat">
            <a:noFill/>
            <a:round/>
            <a:headEnd/>
            <a:tailEnd/>
          </a:ln>
          <a:effectLst/>
        </p:spPr>
      </p:pic>
      <p:pic>
        <p:nvPicPr>
          <p:cNvPr id="27" name="Picture 11" descr="Sources_strength_comparison_15Jun2013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9" t="14240" r="52937" b="29997"/>
          <a:stretch/>
        </p:blipFill>
        <p:spPr bwMode="auto">
          <a:xfrm>
            <a:off x="2585287" y="2770252"/>
            <a:ext cx="1534511" cy="1324304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048061" y="2225938"/>
            <a:ext cx="1478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2"/>
                </a:solidFill>
              </a:rPr>
              <a:t>Land use &amp; type</a:t>
            </a:r>
            <a:endParaRPr lang="en-GB" sz="1400" dirty="0">
              <a:solidFill>
                <a:schemeClr val="bg2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138263" y="2501385"/>
            <a:ext cx="543739" cy="275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smtClean="0">
                <a:solidFill>
                  <a:schemeClr val="bg2"/>
                </a:solidFill>
              </a:rPr>
              <a:t>FRP</a:t>
            </a:r>
            <a:endParaRPr lang="en-GB" sz="1400" dirty="0">
              <a:solidFill>
                <a:schemeClr val="bg2"/>
              </a:solidFill>
            </a:endParaRPr>
          </a:p>
        </p:txBody>
      </p:sp>
      <p:sp>
        <p:nvSpPr>
          <p:cNvPr id="31" name="Right Arrow 30"/>
          <p:cNvSpPr/>
          <p:nvPr/>
        </p:nvSpPr>
        <p:spPr bwMode="auto">
          <a:xfrm rot="5400000">
            <a:off x="2324532" y="4218483"/>
            <a:ext cx="440475" cy="379255"/>
          </a:xfrm>
          <a:prstGeom prst="rightArrow">
            <a:avLst/>
          </a:prstGeom>
          <a:solidFill>
            <a:schemeClr val="tx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34529" y="6458194"/>
            <a:ext cx="2261683" cy="24006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20000"/>
              </a:spcBef>
              <a:buClr>
                <a:srgbClr val="321DCD"/>
              </a:buClr>
            </a:pPr>
            <a:r>
              <a:rPr lang="en-US" sz="1200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Hertwig</a:t>
            </a:r>
            <a:r>
              <a:rPr lang="en-US" sz="12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et </a:t>
            </a:r>
            <a:r>
              <a:rPr lang="en-US" sz="12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al. </a:t>
            </a:r>
            <a:r>
              <a:rPr lang="en-US" sz="12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[JGR, 2015]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571127" y="1808711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1800" dirty="0" smtClean="0">
                <a:solidFill>
                  <a:schemeClr val="bg2"/>
                </a:solidFill>
              </a:rPr>
              <a:t>Attribution</a:t>
            </a:r>
            <a:endParaRPr lang="en-GB" sz="1800" dirty="0">
              <a:solidFill>
                <a:schemeClr val="bg2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03113" y="1788337"/>
            <a:ext cx="330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1800" dirty="0" smtClean="0">
                <a:solidFill>
                  <a:schemeClr val="bg2"/>
                </a:solidFill>
              </a:rPr>
              <a:t>Biomass Burning PM Forecast</a:t>
            </a:r>
            <a:endParaRPr lang="en-GB" sz="1800" dirty="0">
              <a:solidFill>
                <a:schemeClr val="bg2"/>
              </a:solidFill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6286500" y="2816225"/>
            <a:ext cx="1448297" cy="1499554"/>
            <a:chOff x="6413500" y="3121025"/>
            <a:chExt cx="1448297" cy="1499554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500" y="3149797"/>
              <a:ext cx="1426297" cy="1470782"/>
            </a:xfrm>
            <a:prstGeom prst="rect">
              <a:avLst/>
            </a:prstGeom>
          </p:spPr>
        </p:pic>
        <p:sp>
          <p:nvSpPr>
            <p:cNvPr id="41" name="Freeform 40"/>
            <p:cNvSpPr/>
            <p:nvPr/>
          </p:nvSpPr>
          <p:spPr bwMode="auto">
            <a:xfrm>
              <a:off x="6648450" y="3121025"/>
              <a:ext cx="568325" cy="149225"/>
            </a:xfrm>
            <a:custGeom>
              <a:avLst/>
              <a:gdLst>
                <a:gd name="connsiteX0" fmla="*/ 22225 w 568325"/>
                <a:gd name="connsiteY0" fmla="*/ 0 h 149225"/>
                <a:gd name="connsiteX1" fmla="*/ 568325 w 568325"/>
                <a:gd name="connsiteY1" fmla="*/ 3175 h 149225"/>
                <a:gd name="connsiteX2" fmla="*/ 546100 w 568325"/>
                <a:gd name="connsiteY2" fmla="*/ 117475 h 149225"/>
                <a:gd name="connsiteX3" fmla="*/ 387350 w 568325"/>
                <a:gd name="connsiteY3" fmla="*/ 120650 h 149225"/>
                <a:gd name="connsiteX4" fmla="*/ 247650 w 568325"/>
                <a:gd name="connsiteY4" fmla="*/ 149225 h 149225"/>
                <a:gd name="connsiteX5" fmla="*/ 47625 w 568325"/>
                <a:gd name="connsiteY5" fmla="*/ 117475 h 149225"/>
                <a:gd name="connsiteX6" fmla="*/ 0 w 568325"/>
                <a:gd name="connsiteY6" fmla="*/ 53975 h 149225"/>
                <a:gd name="connsiteX7" fmla="*/ 22225 w 568325"/>
                <a:gd name="connsiteY7" fmla="*/ 0 h 14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8325" h="149225">
                  <a:moveTo>
                    <a:pt x="22225" y="0"/>
                  </a:moveTo>
                  <a:lnTo>
                    <a:pt x="568325" y="3175"/>
                  </a:lnTo>
                  <a:lnTo>
                    <a:pt x="546100" y="117475"/>
                  </a:lnTo>
                  <a:lnTo>
                    <a:pt x="387350" y="120650"/>
                  </a:lnTo>
                  <a:lnTo>
                    <a:pt x="247650" y="149225"/>
                  </a:lnTo>
                  <a:lnTo>
                    <a:pt x="47625" y="117475"/>
                  </a:lnTo>
                  <a:lnTo>
                    <a:pt x="0" y="53975"/>
                  </a:lnTo>
                  <a:lnTo>
                    <a:pt x="22225" y="0"/>
                  </a:lnTo>
                  <a:close/>
                </a:path>
              </a:pathLst>
            </a:cu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4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42" name="Freeform 41"/>
            <p:cNvSpPr/>
            <p:nvPr/>
          </p:nvSpPr>
          <p:spPr bwMode="auto">
            <a:xfrm>
              <a:off x="6413500" y="3530600"/>
              <a:ext cx="177800" cy="123825"/>
            </a:xfrm>
            <a:custGeom>
              <a:avLst/>
              <a:gdLst>
                <a:gd name="connsiteX0" fmla="*/ 177800 w 177800"/>
                <a:gd name="connsiteY0" fmla="*/ 0 h 123825"/>
                <a:gd name="connsiteX1" fmla="*/ 120650 w 177800"/>
                <a:gd name="connsiteY1" fmla="*/ 123825 h 123825"/>
                <a:gd name="connsiteX2" fmla="*/ 0 w 177800"/>
                <a:gd name="connsiteY2" fmla="*/ 123825 h 123825"/>
                <a:gd name="connsiteX3" fmla="*/ 6350 w 177800"/>
                <a:gd name="connsiteY3" fmla="*/ 3175 h 123825"/>
                <a:gd name="connsiteX4" fmla="*/ 177800 w 177800"/>
                <a:gd name="connsiteY4" fmla="*/ 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800" h="123825">
                  <a:moveTo>
                    <a:pt x="177800" y="0"/>
                  </a:moveTo>
                  <a:lnTo>
                    <a:pt x="120650" y="123825"/>
                  </a:lnTo>
                  <a:lnTo>
                    <a:pt x="0" y="123825"/>
                  </a:lnTo>
                  <a:lnTo>
                    <a:pt x="6350" y="3175"/>
                  </a:lnTo>
                  <a:lnTo>
                    <a:pt x="177800" y="0"/>
                  </a:lnTo>
                  <a:close/>
                </a:path>
              </a:pathLst>
            </a:cu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4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4674" y="3018746"/>
            <a:ext cx="694541" cy="6857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48649" y="4340418"/>
            <a:ext cx="1505647" cy="1620000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6176515" y="2645817"/>
            <a:ext cx="1701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1200" dirty="0" smtClean="0">
                <a:solidFill>
                  <a:schemeClr val="bg1"/>
                </a:solidFill>
              </a:rPr>
              <a:t>Annual average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128421" y="4328883"/>
            <a:ext cx="1701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1200" smtClean="0">
                <a:solidFill>
                  <a:schemeClr val="bg1"/>
                </a:solidFill>
              </a:rPr>
              <a:t>During Episodes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47" name="Picture 7" descr="Poster_GFAS_Comp_June2013Episode_Singapore_Regional_10km_daily_scaled_BGob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64" y="4674017"/>
            <a:ext cx="2779022" cy="15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23865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Air Quality Forecasting Evolution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pPr marL="2312988" indent="-2312988">
              <a:lnSpc>
                <a:spcPct val="105000"/>
              </a:lnSpc>
              <a:spcBef>
                <a:spcPts val="800"/>
              </a:spcBef>
              <a:buNone/>
              <a:tabLst>
                <a:tab pos="2044700" algn="l"/>
              </a:tabLst>
            </a:pPr>
            <a:r>
              <a:rPr lang="en-GB" dirty="0" smtClean="0"/>
              <a:t>Late 1990’s	-	Operational UK AQ forecast delivered using NAME.</a:t>
            </a:r>
          </a:p>
          <a:p>
            <a:pPr marL="2311400" indent="-2311400">
              <a:lnSpc>
                <a:spcPct val="105000"/>
              </a:lnSpc>
              <a:spcBef>
                <a:spcPts val="800"/>
              </a:spcBef>
              <a:buNone/>
              <a:tabLst>
                <a:tab pos="2044700" algn="l"/>
              </a:tabLst>
            </a:pPr>
            <a:r>
              <a:rPr lang="en-GB" b="1" dirty="0" smtClean="0"/>
              <a:t>AQUM:</a:t>
            </a:r>
          </a:p>
          <a:p>
            <a:pPr marL="2311400" indent="-2311400">
              <a:lnSpc>
                <a:spcPct val="105000"/>
              </a:lnSpc>
              <a:spcBef>
                <a:spcPts val="800"/>
              </a:spcBef>
              <a:buNone/>
              <a:tabLst>
                <a:tab pos="2044700" algn="l"/>
              </a:tabLst>
            </a:pPr>
            <a:r>
              <a:rPr lang="en-GB" dirty="0" smtClean="0"/>
              <a:t>2005 	- 	Model </a:t>
            </a:r>
            <a:r>
              <a:rPr lang="en-GB" dirty="0"/>
              <a:t>development started</a:t>
            </a:r>
          </a:p>
          <a:p>
            <a:pPr marL="2311400" indent="-2311400">
              <a:lnSpc>
                <a:spcPct val="105000"/>
              </a:lnSpc>
              <a:spcBef>
                <a:spcPts val="800"/>
              </a:spcBef>
              <a:buNone/>
              <a:tabLst>
                <a:tab pos="2044700" algn="l"/>
              </a:tabLst>
            </a:pPr>
            <a:r>
              <a:rPr lang="en-GB" dirty="0"/>
              <a:t>July </a:t>
            </a:r>
            <a:r>
              <a:rPr lang="en-GB" dirty="0" smtClean="0"/>
              <a:t>2010 	- 	Operational </a:t>
            </a:r>
            <a:r>
              <a:rPr lang="en-GB" dirty="0"/>
              <a:t>2 day </a:t>
            </a:r>
            <a:r>
              <a:rPr lang="en-GB" dirty="0" smtClean="0"/>
              <a:t>forecast</a:t>
            </a:r>
            <a:br>
              <a:rPr lang="en-GB" dirty="0" smtClean="0"/>
            </a:br>
            <a:r>
              <a:rPr lang="en-GB" sz="1800" dirty="0" smtClean="0">
                <a:solidFill>
                  <a:schemeClr val="bg1"/>
                </a:solidFill>
              </a:rPr>
              <a:t>(</a:t>
            </a:r>
            <a:r>
              <a:rPr lang="en-GB" sz="1800" dirty="0">
                <a:solidFill>
                  <a:schemeClr val="bg1"/>
                </a:solidFill>
              </a:rPr>
              <a:t>T</a:t>
            </a:r>
            <a:r>
              <a:rPr lang="en-GB" sz="1800" dirty="0" smtClean="0">
                <a:solidFill>
                  <a:schemeClr val="bg1"/>
                </a:solidFill>
              </a:rPr>
              <a:t>aking over from NAME)</a:t>
            </a:r>
            <a:endParaRPr lang="en-GB" sz="1800" dirty="0">
              <a:solidFill>
                <a:schemeClr val="bg1"/>
              </a:solidFill>
            </a:endParaRPr>
          </a:p>
          <a:p>
            <a:pPr marL="2311400" indent="-2311400">
              <a:lnSpc>
                <a:spcPct val="105000"/>
              </a:lnSpc>
              <a:spcBef>
                <a:spcPts val="800"/>
              </a:spcBef>
              <a:buNone/>
              <a:tabLst>
                <a:tab pos="2044700" algn="l"/>
              </a:tabLst>
            </a:pPr>
            <a:r>
              <a:rPr lang="en-GB" dirty="0"/>
              <a:t>January </a:t>
            </a:r>
            <a:r>
              <a:rPr lang="en-GB" dirty="0" smtClean="0"/>
              <a:t>2012 	- 	Operational </a:t>
            </a:r>
            <a:r>
              <a:rPr lang="en-GB" dirty="0"/>
              <a:t>5 day forecast</a:t>
            </a:r>
          </a:p>
          <a:p>
            <a:pPr marL="2311400" indent="-2311400">
              <a:lnSpc>
                <a:spcPct val="105000"/>
              </a:lnSpc>
              <a:spcBef>
                <a:spcPts val="800"/>
              </a:spcBef>
              <a:buNone/>
              <a:tabLst>
                <a:tab pos="2044700" algn="l"/>
              </a:tabLst>
            </a:pPr>
            <a:r>
              <a:rPr lang="en-GB" dirty="0"/>
              <a:t>Summer </a:t>
            </a:r>
            <a:r>
              <a:rPr lang="en-GB" dirty="0" smtClean="0"/>
              <a:t>2012	- 	Olympics </a:t>
            </a:r>
            <a:r>
              <a:rPr lang="en-GB" dirty="0"/>
              <a:t>demonstration</a:t>
            </a:r>
          </a:p>
          <a:p>
            <a:pPr marL="2311400" indent="-2311400">
              <a:lnSpc>
                <a:spcPct val="105000"/>
              </a:lnSpc>
              <a:spcBef>
                <a:spcPts val="800"/>
              </a:spcBef>
              <a:buNone/>
              <a:tabLst>
                <a:tab pos="2044700" algn="l"/>
              </a:tabLst>
            </a:pPr>
            <a:r>
              <a:rPr lang="en-GB" dirty="0"/>
              <a:t>April </a:t>
            </a:r>
            <a:r>
              <a:rPr lang="en-GB" dirty="0" smtClean="0"/>
              <a:t>2014 	- 	Met </a:t>
            </a:r>
            <a:r>
              <a:rPr lang="en-GB" dirty="0"/>
              <a:t>Office </a:t>
            </a:r>
            <a:r>
              <a:rPr lang="en-GB" dirty="0" smtClean="0"/>
              <a:t>regain </a:t>
            </a:r>
            <a:r>
              <a:rPr lang="en-GB" dirty="0"/>
              <a:t>official UK AQ forecast</a:t>
            </a:r>
          </a:p>
          <a:p>
            <a:pPr marL="0" indent="0">
              <a:lnSpc>
                <a:spcPct val="105000"/>
              </a:lnSpc>
              <a:spcBef>
                <a:spcPts val="800"/>
              </a:spcBef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133203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AQUM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Air Quality in the Unified Model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536701" y="1860964"/>
            <a:ext cx="7427788" cy="4392886"/>
          </a:xfrm>
        </p:spPr>
        <p:txBody>
          <a:bodyPr/>
          <a:lstStyle/>
          <a:p>
            <a:pPr>
              <a:lnSpc>
                <a:spcPct val="95000"/>
              </a:lnSpc>
              <a:spcBef>
                <a:spcPts val="800"/>
              </a:spcBef>
            </a:pPr>
            <a:r>
              <a:rPr lang="en-GB" dirty="0"/>
              <a:t>Limited area </a:t>
            </a:r>
            <a:r>
              <a:rPr lang="en-GB" dirty="0" smtClean="0"/>
              <a:t>2-way coupled configuration of the:</a:t>
            </a:r>
          </a:p>
          <a:p>
            <a:pPr marL="441325" lvl="1" indent="0" algn="ctr">
              <a:lnSpc>
                <a:spcPct val="95000"/>
              </a:lnSpc>
              <a:spcBef>
                <a:spcPts val="800"/>
              </a:spcBef>
              <a:buNone/>
            </a:pPr>
            <a:r>
              <a:rPr lang="en-GB" dirty="0" smtClean="0"/>
              <a:t>Met Office Unified Model (UM) </a:t>
            </a:r>
          </a:p>
          <a:p>
            <a:pPr marL="441325" lvl="1" indent="0" algn="ctr">
              <a:lnSpc>
                <a:spcPct val="95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-GB" sz="3000" dirty="0"/>
              <a:t>+</a:t>
            </a:r>
            <a:endParaRPr lang="en-GB" sz="3000" dirty="0" smtClean="0"/>
          </a:p>
          <a:p>
            <a:pPr marL="441325" lvl="1" indent="0" algn="ctr">
              <a:lnSpc>
                <a:spcPct val="95000"/>
              </a:lnSpc>
              <a:spcBef>
                <a:spcPts val="800"/>
              </a:spcBef>
              <a:buNone/>
            </a:pPr>
            <a:r>
              <a:rPr lang="en-GB" dirty="0" smtClean="0"/>
              <a:t>UK community </a:t>
            </a:r>
            <a:r>
              <a:rPr lang="en-GB" dirty="0"/>
              <a:t>atmospheric </a:t>
            </a:r>
            <a:r>
              <a:rPr lang="en-GB" dirty="0" smtClean="0"/>
              <a:t>Chemistry-Aerosol </a:t>
            </a:r>
            <a:br>
              <a:rPr lang="en-GB" dirty="0" smtClean="0"/>
            </a:br>
            <a:r>
              <a:rPr lang="en-GB" dirty="0" smtClean="0"/>
              <a:t>model (UKCA)</a:t>
            </a:r>
            <a:endParaRPr lang="en-GB" dirty="0"/>
          </a:p>
          <a:p>
            <a:pPr>
              <a:lnSpc>
                <a:spcPct val="95000"/>
              </a:lnSpc>
              <a:spcBef>
                <a:spcPts val="800"/>
              </a:spcBef>
            </a:pPr>
            <a:r>
              <a:rPr lang="en-GB" dirty="0" smtClean="0">
                <a:sym typeface="Wingdings"/>
              </a:rPr>
              <a:t>Flexible and seamless framework</a:t>
            </a:r>
          </a:p>
          <a:p>
            <a:pPr>
              <a:lnSpc>
                <a:spcPct val="95000"/>
              </a:lnSpc>
              <a:spcBef>
                <a:spcPts val="800"/>
              </a:spcBef>
            </a:pPr>
            <a:r>
              <a:rPr lang="en-GB" dirty="0"/>
              <a:t>U</a:t>
            </a:r>
            <a:r>
              <a:rPr lang="en-GB" dirty="0" smtClean="0"/>
              <a:t>sed across Global and UK Weather forecasting; Ensembles; Climate; Earth System and Air Quality configurations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25142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" descr="sgapi_O3_max_mes_aurn_emep_2005062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9" t="5026" r="26913"/>
          <a:stretch/>
        </p:blipFill>
        <p:spPr>
          <a:xfrm>
            <a:off x="6315955" y="4538723"/>
            <a:ext cx="1502940" cy="215419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Operational Forecast System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4" descr="Liverpool_Speke_PM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88788" y="4304853"/>
            <a:ext cx="1510448" cy="107867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7" descr="HONI_sit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761" y="4665723"/>
            <a:ext cx="2025883" cy="131734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620572" y="2671699"/>
            <a:ext cx="9541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000" dirty="0" smtClean="0">
                <a:solidFill>
                  <a:schemeClr val="bg1"/>
                </a:solidFill>
              </a:rPr>
              <a:t>AQUM</a:t>
            </a:r>
            <a:endParaRPr lang="en-GB" altLang="en-US" sz="2000" dirty="0">
              <a:solidFill>
                <a:schemeClr val="bg1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407661" y="4379913"/>
            <a:ext cx="15440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800" dirty="0">
                <a:solidFill>
                  <a:schemeClr val="bg1"/>
                </a:solidFill>
              </a:rPr>
              <a:t>Observations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7761094" y="5600158"/>
            <a:ext cx="1316846" cy="56323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800" smtClean="0">
                <a:solidFill>
                  <a:schemeClr val="bg1"/>
                </a:solidFill>
              </a:rPr>
              <a:t>NRT Verification</a:t>
            </a:r>
            <a:endParaRPr lang="en-GB" altLang="en-US" sz="1800" dirty="0">
              <a:solidFill>
                <a:schemeClr val="bg1"/>
              </a:solidFill>
            </a:endParaRPr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1761" y="2314575"/>
            <a:ext cx="2013317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ight Arrow 9"/>
          <p:cNvSpPr/>
          <p:nvPr/>
        </p:nvSpPr>
        <p:spPr bwMode="auto">
          <a:xfrm rot="19863983">
            <a:off x="2329279" y="4419741"/>
            <a:ext cx="668689" cy="3810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 w="9525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Right Arrow 10"/>
          <p:cNvSpPr/>
          <p:nvPr/>
        </p:nvSpPr>
        <p:spPr bwMode="auto">
          <a:xfrm rot="1728120">
            <a:off x="2358172" y="3197303"/>
            <a:ext cx="636749" cy="3810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 w="9525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299711" y="3325813"/>
            <a:ext cx="1354858" cy="40011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000" dirty="0">
                <a:solidFill>
                  <a:schemeClr val="tx1"/>
                </a:solidFill>
              </a:rPr>
              <a:t>Emissions</a:t>
            </a: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7032667" y="1700375"/>
            <a:ext cx="1082348" cy="3693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800" dirty="0">
                <a:solidFill>
                  <a:schemeClr val="bg1"/>
                </a:solidFill>
              </a:rPr>
              <a:t>Forecast</a:t>
            </a:r>
          </a:p>
        </p:txBody>
      </p:sp>
      <p:pic>
        <p:nvPicPr>
          <p:cNvPr id="17" name="Picture 3" descr="DAQI_FD20120725_VD2012072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46"/>
          <a:stretch/>
        </p:blipFill>
        <p:spPr>
          <a:xfrm>
            <a:off x="6748993" y="2134862"/>
            <a:ext cx="1666654" cy="173480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20" name="Group 12"/>
          <p:cNvGrpSpPr>
            <a:grpSpLocks noChangeAspect="1"/>
          </p:cNvGrpSpPr>
          <p:nvPr/>
        </p:nvGrpSpPr>
        <p:grpSpPr bwMode="auto">
          <a:xfrm>
            <a:off x="3035406" y="3038965"/>
            <a:ext cx="2064540" cy="1853301"/>
            <a:chOff x="839" y="799"/>
            <a:chExt cx="2359" cy="2087"/>
          </a:xfrm>
        </p:grpSpPr>
        <p:pic>
          <p:nvPicPr>
            <p:cNvPr id="21" name="Picture 13" descr="tmp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6" r="42390" b="19916"/>
            <a:stretch>
              <a:fillRect/>
            </a:stretch>
          </p:blipFill>
          <p:spPr bwMode="auto">
            <a:xfrm>
              <a:off x="839" y="799"/>
              <a:ext cx="2359" cy="2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14"/>
            <p:cNvSpPr>
              <a:spLocks noChangeArrowheads="1"/>
            </p:cNvSpPr>
            <p:nvPr/>
          </p:nvSpPr>
          <p:spPr bwMode="auto">
            <a:xfrm>
              <a:off x="1247" y="1207"/>
              <a:ext cx="1497" cy="1361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Rectangle 15"/>
            <p:cNvSpPr>
              <a:spLocks noChangeArrowheads="1"/>
            </p:cNvSpPr>
            <p:nvPr/>
          </p:nvSpPr>
          <p:spPr bwMode="auto">
            <a:xfrm>
              <a:off x="1338" y="1298"/>
              <a:ext cx="1315" cy="118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16"/>
            <p:cNvSpPr>
              <a:spLocks noChangeShapeType="1"/>
            </p:cNvSpPr>
            <p:nvPr/>
          </p:nvSpPr>
          <p:spPr bwMode="auto">
            <a:xfrm flipV="1">
              <a:off x="1973" y="2341"/>
              <a:ext cx="0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Line 17"/>
            <p:cNvSpPr>
              <a:spLocks noChangeShapeType="1"/>
            </p:cNvSpPr>
            <p:nvPr/>
          </p:nvSpPr>
          <p:spPr bwMode="auto">
            <a:xfrm>
              <a:off x="1973" y="1253"/>
              <a:ext cx="0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Line 18"/>
            <p:cNvSpPr>
              <a:spLocks noChangeShapeType="1"/>
            </p:cNvSpPr>
            <p:nvPr/>
          </p:nvSpPr>
          <p:spPr bwMode="auto">
            <a:xfrm>
              <a:off x="1292" y="1888"/>
              <a:ext cx="18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Line 19"/>
            <p:cNvSpPr>
              <a:spLocks noChangeShapeType="1"/>
            </p:cNvSpPr>
            <p:nvPr/>
          </p:nvSpPr>
          <p:spPr bwMode="auto">
            <a:xfrm flipH="1">
              <a:off x="2517" y="1888"/>
              <a:ext cx="18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5346244" y="3850558"/>
            <a:ext cx="8980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000" dirty="0" smtClean="0">
                <a:solidFill>
                  <a:schemeClr val="bg1"/>
                </a:solidFill>
              </a:rPr>
              <a:t>SPPO</a:t>
            </a:r>
            <a:endParaRPr lang="en-GB" altLang="en-US" sz="2000" dirty="0">
              <a:solidFill>
                <a:schemeClr val="bg1"/>
              </a:solidFill>
            </a:endParaRPr>
          </a:p>
        </p:txBody>
      </p:sp>
      <p:sp>
        <p:nvSpPr>
          <p:cNvPr id="18" name="Right Arrow 17"/>
          <p:cNvSpPr/>
          <p:nvPr/>
        </p:nvSpPr>
        <p:spPr bwMode="auto">
          <a:xfrm rot="16482108">
            <a:off x="5566335" y="4441839"/>
            <a:ext cx="274036" cy="350974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>
              <a:ea typeface="ＭＳ Ｐゴシック" charset="0"/>
              <a:cs typeface="ＭＳ Ｐゴシック" charset="0"/>
            </a:endParaRPr>
          </a:p>
        </p:txBody>
      </p:sp>
      <p:sp>
        <p:nvSpPr>
          <p:cNvPr id="29" name="Right Arrow 28"/>
          <p:cNvSpPr/>
          <p:nvPr/>
        </p:nvSpPr>
        <p:spPr bwMode="auto">
          <a:xfrm>
            <a:off x="2374900" y="5271309"/>
            <a:ext cx="3955433" cy="3810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>
              <a:ea typeface="ＭＳ Ｐゴシック" charset="0"/>
              <a:cs typeface="ＭＳ Ｐゴシック" charset="0"/>
            </a:endParaRPr>
          </a:p>
        </p:txBody>
      </p:sp>
      <p:sp>
        <p:nvSpPr>
          <p:cNvPr id="30" name="Block Arc 29"/>
          <p:cNvSpPr/>
          <p:nvPr/>
        </p:nvSpPr>
        <p:spPr bwMode="auto">
          <a:xfrm rot="18914613" flipH="1" flipV="1">
            <a:off x="4123320" y="3983705"/>
            <a:ext cx="1697987" cy="1520721"/>
          </a:xfrm>
          <a:prstGeom prst="blockArc">
            <a:avLst>
              <a:gd name="adj1" fmla="val 13498223"/>
              <a:gd name="adj2" fmla="val 19648862"/>
              <a:gd name="adj3" fmla="val 10711"/>
            </a:avLst>
          </a:prstGeom>
          <a:solidFill>
            <a:schemeClr val="accent1">
              <a:lumMod val="50000"/>
            </a:schemeClr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31" name="Right Arrow 30"/>
          <p:cNvSpPr/>
          <p:nvPr/>
        </p:nvSpPr>
        <p:spPr bwMode="auto">
          <a:xfrm rot="18986682">
            <a:off x="5936123" y="3208181"/>
            <a:ext cx="737629" cy="3810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>
              <a:ea typeface="ＭＳ Ｐゴシック" charset="0"/>
              <a:cs typeface="ＭＳ Ｐゴシック" charset="0"/>
            </a:endParaRPr>
          </a:p>
        </p:txBody>
      </p:sp>
      <p:sp>
        <p:nvSpPr>
          <p:cNvPr id="32" name="Right Arrow 31"/>
          <p:cNvSpPr/>
          <p:nvPr/>
        </p:nvSpPr>
        <p:spPr bwMode="auto">
          <a:xfrm>
            <a:off x="4822132" y="3818868"/>
            <a:ext cx="539444" cy="3810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>
              <a:ea typeface="ＭＳ Ｐゴシック" charset="0"/>
              <a:cs typeface="ＭＳ Ｐゴシック" charset="0"/>
            </a:endParaRPr>
          </a:p>
        </p:txBody>
      </p:sp>
      <p:sp>
        <p:nvSpPr>
          <p:cNvPr id="33" name="Right Arrow 32"/>
          <p:cNvSpPr/>
          <p:nvPr/>
        </p:nvSpPr>
        <p:spPr bwMode="auto">
          <a:xfrm rot="1952120">
            <a:off x="6147852" y="4113544"/>
            <a:ext cx="515494" cy="3810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>
              <a:ea typeface="ＭＳ Ｐゴシック" charset="0"/>
              <a:cs typeface="ＭＳ Ｐゴシック" charset="0"/>
            </a:endParaRP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2589407" y="1709371"/>
            <a:ext cx="3001143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000" dirty="0" smtClean="0">
                <a:solidFill>
                  <a:schemeClr val="bg1"/>
                </a:solidFill>
              </a:rPr>
              <a:t>NWP+ Composition LBC</a:t>
            </a:r>
            <a:endParaRPr lang="en-GB" altLang="en-US" sz="2000" dirty="0">
              <a:solidFill>
                <a:schemeClr val="bg1"/>
              </a:solidFill>
            </a:endParaRPr>
          </a:p>
        </p:txBody>
      </p:sp>
      <p:sp>
        <p:nvSpPr>
          <p:cNvPr id="37" name="Right Arrow 36"/>
          <p:cNvSpPr/>
          <p:nvPr/>
        </p:nvSpPr>
        <p:spPr bwMode="auto">
          <a:xfrm rot="5400000">
            <a:off x="3820076" y="2165065"/>
            <a:ext cx="539444" cy="3810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12603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AQUM</a:t>
            </a:r>
            <a:endParaRPr lang="en-GB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96896" y="1860964"/>
            <a:ext cx="5963782" cy="4392886"/>
          </a:xfrm>
        </p:spPr>
        <p:txBody>
          <a:bodyPr>
            <a:normAutofit lnSpcReduction="10000"/>
          </a:bodyPr>
          <a:lstStyle/>
          <a:p>
            <a:pPr>
              <a:lnSpc>
                <a:spcPct val="105000"/>
              </a:lnSpc>
              <a:spcBef>
                <a:spcPts val="800"/>
              </a:spcBef>
            </a:pPr>
            <a:r>
              <a:rPr lang="en-GB" dirty="0" smtClean="0"/>
              <a:t>12 km </a:t>
            </a:r>
            <a:r>
              <a:rPr lang="en-GB" dirty="0"/>
              <a:t>horizontal resolution </a:t>
            </a:r>
          </a:p>
          <a:p>
            <a:pPr>
              <a:lnSpc>
                <a:spcPct val="105000"/>
              </a:lnSpc>
              <a:spcBef>
                <a:spcPts val="800"/>
              </a:spcBef>
            </a:pPr>
            <a:r>
              <a:rPr lang="en-GB" dirty="0" smtClean="0"/>
              <a:t>38 (</a:t>
            </a:r>
            <a:r>
              <a:rPr lang="en-GB" dirty="0" smtClean="0">
                <a:solidFill>
                  <a:schemeClr val="bg1"/>
                </a:solidFill>
              </a:rPr>
              <a:t>63</a:t>
            </a:r>
            <a:r>
              <a:rPr lang="en-GB" dirty="0" smtClean="0"/>
              <a:t>) </a:t>
            </a:r>
            <a:r>
              <a:rPr lang="en-GB" dirty="0"/>
              <a:t>model levels (</a:t>
            </a:r>
            <a:r>
              <a:rPr lang="en-GB" dirty="0" smtClean="0"/>
              <a:t>surface-39 km</a:t>
            </a:r>
            <a:r>
              <a:rPr lang="en-GB" dirty="0"/>
              <a:t>)</a:t>
            </a:r>
          </a:p>
          <a:p>
            <a:pPr>
              <a:lnSpc>
                <a:spcPct val="105000"/>
              </a:lnSpc>
              <a:spcBef>
                <a:spcPts val="800"/>
              </a:spcBef>
            </a:pPr>
            <a:r>
              <a:rPr lang="en-GB" dirty="0" smtClean="0"/>
              <a:t>LBCs</a:t>
            </a:r>
          </a:p>
          <a:p>
            <a:pPr lvl="1">
              <a:lnSpc>
                <a:spcPct val="105000"/>
              </a:lnSpc>
              <a:spcBef>
                <a:spcPts val="800"/>
              </a:spcBef>
            </a:pPr>
            <a:r>
              <a:rPr lang="en-GB" dirty="0" smtClean="0"/>
              <a:t>NWP from UM global model</a:t>
            </a:r>
            <a:endParaRPr lang="en-GB" dirty="0"/>
          </a:p>
          <a:p>
            <a:pPr lvl="1">
              <a:lnSpc>
                <a:spcPct val="105000"/>
              </a:lnSpc>
              <a:spcBef>
                <a:spcPts val="800"/>
              </a:spcBef>
            </a:pPr>
            <a:r>
              <a:rPr lang="en-GB" dirty="0"/>
              <a:t>Composition </a:t>
            </a:r>
            <a:r>
              <a:rPr lang="en-GB" dirty="0" smtClean="0"/>
              <a:t>from </a:t>
            </a:r>
            <a:r>
              <a:rPr lang="en-GB" dirty="0"/>
              <a:t>Copernicus/MACC global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model </a:t>
            </a:r>
            <a:r>
              <a:rPr lang="en-GB" dirty="0"/>
              <a:t>(forecasts or reanalysis</a:t>
            </a:r>
            <a:r>
              <a:rPr lang="en-GB" dirty="0" smtClean="0"/>
              <a:t>)</a:t>
            </a:r>
          </a:p>
          <a:p>
            <a:pPr>
              <a:lnSpc>
                <a:spcPct val="105000"/>
              </a:lnSpc>
              <a:spcBef>
                <a:spcPts val="800"/>
              </a:spcBef>
            </a:pPr>
            <a:r>
              <a:rPr lang="en-GB" dirty="0" smtClean="0"/>
              <a:t>Emissions</a:t>
            </a:r>
          </a:p>
          <a:p>
            <a:pPr lvl="1">
              <a:lnSpc>
                <a:spcPct val="105000"/>
              </a:lnSpc>
              <a:spcBef>
                <a:spcPts val="800"/>
              </a:spcBef>
            </a:pPr>
            <a:r>
              <a:rPr lang="en-GB" dirty="0" smtClean="0"/>
              <a:t>UK (NAIE); Shipping (ENTEC); Europe (EMEP and MACC)</a:t>
            </a:r>
          </a:p>
          <a:p>
            <a:pPr lvl="1">
              <a:lnSpc>
                <a:spcPct val="105000"/>
              </a:lnSpc>
              <a:spcBef>
                <a:spcPts val="800"/>
              </a:spcBef>
            </a:pPr>
            <a:r>
              <a:rPr lang="en-GB" dirty="0" smtClean="0"/>
              <a:t>Updated annual, with ~ 3 years delay</a:t>
            </a:r>
          </a:p>
          <a:p>
            <a:pPr>
              <a:lnSpc>
                <a:spcPct val="105000"/>
              </a:lnSpc>
              <a:spcBef>
                <a:spcPts val="800"/>
              </a:spcBef>
            </a:pPr>
            <a:endParaRPr lang="en-GB" dirty="0"/>
          </a:p>
          <a:p>
            <a:pPr>
              <a:lnSpc>
                <a:spcPct val="105000"/>
              </a:lnSpc>
              <a:spcBef>
                <a:spcPts val="800"/>
              </a:spcBef>
            </a:pPr>
            <a:endParaRPr lang="en-GB" dirty="0"/>
          </a:p>
        </p:txBody>
      </p:sp>
      <p:grpSp>
        <p:nvGrpSpPr>
          <p:cNvPr id="6" name="Group 12"/>
          <p:cNvGrpSpPr>
            <a:grpSpLocks noChangeAspect="1"/>
          </p:cNvGrpSpPr>
          <p:nvPr/>
        </p:nvGrpSpPr>
        <p:grpSpPr bwMode="auto">
          <a:xfrm>
            <a:off x="6603189" y="1112972"/>
            <a:ext cx="2180160" cy="2536026"/>
            <a:chOff x="839" y="799"/>
            <a:chExt cx="2359" cy="2087"/>
          </a:xfrm>
        </p:grpSpPr>
        <p:pic>
          <p:nvPicPr>
            <p:cNvPr id="7" name="Picture 13" descr="tmp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6" r="42390" b="19916"/>
            <a:stretch>
              <a:fillRect/>
            </a:stretch>
          </p:blipFill>
          <p:spPr bwMode="auto">
            <a:xfrm>
              <a:off x="839" y="799"/>
              <a:ext cx="2359" cy="2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14"/>
            <p:cNvSpPr>
              <a:spLocks noChangeArrowheads="1"/>
            </p:cNvSpPr>
            <p:nvPr/>
          </p:nvSpPr>
          <p:spPr bwMode="auto">
            <a:xfrm>
              <a:off x="1247" y="1207"/>
              <a:ext cx="1497" cy="1361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15"/>
            <p:cNvSpPr>
              <a:spLocks noChangeArrowheads="1"/>
            </p:cNvSpPr>
            <p:nvPr/>
          </p:nvSpPr>
          <p:spPr bwMode="auto">
            <a:xfrm>
              <a:off x="1338" y="1298"/>
              <a:ext cx="1315" cy="118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16"/>
            <p:cNvSpPr>
              <a:spLocks noChangeShapeType="1"/>
            </p:cNvSpPr>
            <p:nvPr/>
          </p:nvSpPr>
          <p:spPr bwMode="auto">
            <a:xfrm flipV="1">
              <a:off x="1973" y="2341"/>
              <a:ext cx="0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Line 17"/>
            <p:cNvSpPr>
              <a:spLocks noChangeShapeType="1"/>
            </p:cNvSpPr>
            <p:nvPr/>
          </p:nvSpPr>
          <p:spPr bwMode="auto">
            <a:xfrm>
              <a:off x="1973" y="1253"/>
              <a:ext cx="0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Line 18"/>
            <p:cNvSpPr>
              <a:spLocks noChangeShapeType="1"/>
            </p:cNvSpPr>
            <p:nvPr/>
          </p:nvSpPr>
          <p:spPr bwMode="auto">
            <a:xfrm>
              <a:off x="1292" y="1888"/>
              <a:ext cx="18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Line 19"/>
            <p:cNvSpPr>
              <a:spLocks noChangeShapeType="1"/>
            </p:cNvSpPr>
            <p:nvPr/>
          </p:nvSpPr>
          <p:spPr bwMode="auto">
            <a:xfrm flipH="1">
              <a:off x="2517" y="1888"/>
              <a:ext cx="18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264106" y="4451554"/>
            <a:ext cx="2654303" cy="1829637"/>
            <a:chOff x="4629092" y="3763108"/>
            <a:chExt cx="2654303" cy="1829637"/>
          </a:xfrm>
        </p:grpSpPr>
        <p:sp>
          <p:nvSpPr>
            <p:cNvPr id="26" name="Text Box 6"/>
            <p:cNvSpPr txBox="1">
              <a:spLocks noChangeArrowheads="1"/>
            </p:cNvSpPr>
            <p:nvPr/>
          </p:nvSpPr>
          <p:spPr bwMode="auto">
            <a:xfrm>
              <a:off x="5129430" y="3963394"/>
              <a:ext cx="558614" cy="249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x-none" sz="1200">
                  <a:solidFill>
                    <a:srgbClr val="00B050"/>
                  </a:solidFill>
                </a:rPr>
                <a:t>traffic</a:t>
              </a:r>
            </a:p>
          </p:txBody>
        </p:sp>
        <p:sp>
          <p:nvSpPr>
            <p:cNvPr id="27" name="Text Box 7"/>
            <p:cNvSpPr txBox="1">
              <a:spLocks noChangeArrowheads="1"/>
            </p:cNvSpPr>
            <p:nvPr/>
          </p:nvSpPr>
          <p:spPr bwMode="auto">
            <a:xfrm>
              <a:off x="5764021" y="4755540"/>
              <a:ext cx="864789" cy="249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x-none" sz="1200">
                  <a:solidFill>
                    <a:srgbClr val="C00000"/>
                  </a:solidFill>
                </a:rPr>
                <a:t>non-traffic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906697" y="5382687"/>
              <a:ext cx="434734" cy="210058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GB" sz="900" dirty="0" smtClean="0">
                  <a:solidFill>
                    <a:schemeClr val="bg2"/>
                  </a:solidFill>
                </a:rPr>
                <a:t>Hour</a:t>
              </a:r>
              <a:endParaRPr lang="en-GB" sz="900" dirty="0">
                <a:solidFill>
                  <a:schemeClr val="bg2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4963258" y="3763108"/>
              <a:ext cx="2312377" cy="1499088"/>
            </a:xfrm>
            <a:prstGeom prst="rect">
              <a:avLst/>
            </a:prstGeom>
            <a:noFill/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4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 bwMode="auto">
            <a:xfrm>
              <a:off x="4963258" y="4613760"/>
              <a:ext cx="2312377" cy="0"/>
            </a:xfrm>
            <a:prstGeom prst="line">
              <a:avLst/>
            </a:prstGeom>
            <a:noFill/>
            <a:ln w="12700" cap="flat" cmpd="sng" algn="ctr">
              <a:solidFill>
                <a:srgbClr val="92D05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1" name="Freeform 30"/>
            <p:cNvSpPr/>
            <p:nvPr/>
          </p:nvSpPr>
          <p:spPr bwMode="auto">
            <a:xfrm>
              <a:off x="4967654" y="3912577"/>
              <a:ext cx="2307981" cy="1314450"/>
            </a:xfrm>
            <a:custGeom>
              <a:avLst/>
              <a:gdLst>
                <a:gd name="connsiteX0" fmla="*/ 0 w 2307981"/>
                <a:gd name="connsiteY0" fmla="*/ 1217735 h 1314450"/>
                <a:gd name="connsiteX1" fmla="*/ 96715 w 2307981"/>
                <a:gd name="connsiteY1" fmla="*/ 1292469 h 1314450"/>
                <a:gd name="connsiteX2" fmla="*/ 202223 w 2307981"/>
                <a:gd name="connsiteY2" fmla="*/ 1305658 h 1314450"/>
                <a:gd name="connsiteX3" fmla="*/ 312127 w 2307981"/>
                <a:gd name="connsiteY3" fmla="*/ 1314450 h 1314450"/>
                <a:gd name="connsiteX4" fmla="*/ 400050 w 2307981"/>
                <a:gd name="connsiteY4" fmla="*/ 1279281 h 1314450"/>
                <a:gd name="connsiteX5" fmla="*/ 501161 w 2307981"/>
                <a:gd name="connsiteY5" fmla="*/ 1208942 h 1314450"/>
                <a:gd name="connsiteX6" fmla="*/ 597877 w 2307981"/>
                <a:gd name="connsiteY6" fmla="*/ 795704 h 1314450"/>
                <a:gd name="connsiteX7" fmla="*/ 698988 w 2307981"/>
                <a:gd name="connsiteY7" fmla="*/ 149469 h 1314450"/>
                <a:gd name="connsiteX8" fmla="*/ 800100 w 2307981"/>
                <a:gd name="connsiteY8" fmla="*/ 136281 h 1314450"/>
                <a:gd name="connsiteX9" fmla="*/ 896815 w 2307981"/>
                <a:gd name="connsiteY9" fmla="*/ 430823 h 1314450"/>
                <a:gd name="connsiteX10" fmla="*/ 1015511 w 2307981"/>
                <a:gd name="connsiteY10" fmla="*/ 549519 h 1314450"/>
                <a:gd name="connsiteX11" fmla="*/ 1112227 w 2307981"/>
                <a:gd name="connsiteY11" fmla="*/ 562708 h 1314450"/>
                <a:gd name="connsiteX12" fmla="*/ 1310054 w 2307981"/>
                <a:gd name="connsiteY12" fmla="*/ 404446 h 1314450"/>
                <a:gd name="connsiteX13" fmla="*/ 1393581 w 2307981"/>
                <a:gd name="connsiteY13" fmla="*/ 408842 h 1314450"/>
                <a:gd name="connsiteX14" fmla="*/ 1507881 w 2307981"/>
                <a:gd name="connsiteY14" fmla="*/ 303335 h 1314450"/>
                <a:gd name="connsiteX15" fmla="*/ 1608992 w 2307981"/>
                <a:gd name="connsiteY15" fmla="*/ 21981 h 1314450"/>
                <a:gd name="connsiteX16" fmla="*/ 1701311 w 2307981"/>
                <a:gd name="connsiteY16" fmla="*/ 0 h 1314450"/>
                <a:gd name="connsiteX17" fmla="*/ 1916723 w 2307981"/>
                <a:gd name="connsiteY17" fmla="*/ 698989 h 1314450"/>
                <a:gd name="connsiteX18" fmla="*/ 2013438 w 2307981"/>
                <a:gd name="connsiteY18" fmla="*/ 870439 h 1314450"/>
                <a:gd name="connsiteX19" fmla="*/ 2105758 w 2307981"/>
                <a:gd name="connsiteY19" fmla="*/ 945173 h 1314450"/>
                <a:gd name="connsiteX20" fmla="*/ 2211265 w 2307981"/>
                <a:gd name="connsiteY20" fmla="*/ 953965 h 1314450"/>
                <a:gd name="connsiteX21" fmla="*/ 2307981 w 2307981"/>
                <a:gd name="connsiteY21" fmla="*/ 1063869 h 131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307981" h="1314450">
                  <a:moveTo>
                    <a:pt x="0" y="1217735"/>
                  </a:moveTo>
                  <a:lnTo>
                    <a:pt x="96715" y="1292469"/>
                  </a:lnTo>
                  <a:lnTo>
                    <a:pt x="202223" y="1305658"/>
                  </a:lnTo>
                  <a:lnTo>
                    <a:pt x="312127" y="1314450"/>
                  </a:lnTo>
                  <a:lnTo>
                    <a:pt x="400050" y="1279281"/>
                  </a:lnTo>
                  <a:lnTo>
                    <a:pt x="501161" y="1208942"/>
                  </a:lnTo>
                  <a:lnTo>
                    <a:pt x="597877" y="795704"/>
                  </a:lnTo>
                  <a:lnTo>
                    <a:pt x="698988" y="149469"/>
                  </a:lnTo>
                  <a:lnTo>
                    <a:pt x="800100" y="136281"/>
                  </a:lnTo>
                  <a:lnTo>
                    <a:pt x="896815" y="430823"/>
                  </a:lnTo>
                  <a:lnTo>
                    <a:pt x="1015511" y="549519"/>
                  </a:lnTo>
                  <a:lnTo>
                    <a:pt x="1112227" y="562708"/>
                  </a:lnTo>
                  <a:lnTo>
                    <a:pt x="1310054" y="404446"/>
                  </a:lnTo>
                  <a:lnTo>
                    <a:pt x="1393581" y="408842"/>
                  </a:lnTo>
                  <a:lnTo>
                    <a:pt x="1507881" y="303335"/>
                  </a:lnTo>
                  <a:lnTo>
                    <a:pt x="1608992" y="21981"/>
                  </a:lnTo>
                  <a:lnTo>
                    <a:pt x="1701311" y="0"/>
                  </a:lnTo>
                  <a:lnTo>
                    <a:pt x="1916723" y="698989"/>
                  </a:lnTo>
                  <a:lnTo>
                    <a:pt x="2013438" y="870439"/>
                  </a:lnTo>
                  <a:lnTo>
                    <a:pt x="2105758" y="945173"/>
                  </a:lnTo>
                  <a:lnTo>
                    <a:pt x="2211265" y="953965"/>
                  </a:lnTo>
                  <a:lnTo>
                    <a:pt x="2307981" y="1063869"/>
                  </a:lnTo>
                </a:path>
              </a:pathLst>
            </a:custGeom>
            <a:noFill/>
            <a:ln w="127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4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32" name="Freeform 31"/>
            <p:cNvSpPr/>
            <p:nvPr/>
          </p:nvSpPr>
          <p:spPr bwMode="auto">
            <a:xfrm>
              <a:off x="4969565" y="4476584"/>
              <a:ext cx="2309854" cy="310101"/>
            </a:xfrm>
            <a:custGeom>
              <a:avLst/>
              <a:gdLst>
                <a:gd name="connsiteX0" fmla="*/ 0 w 2309854"/>
                <a:gd name="connsiteY0" fmla="*/ 270345 h 310101"/>
                <a:gd name="connsiteX1" fmla="*/ 91440 w 2309854"/>
                <a:gd name="connsiteY1" fmla="*/ 294199 h 310101"/>
                <a:gd name="connsiteX2" fmla="*/ 353833 w 2309854"/>
                <a:gd name="connsiteY2" fmla="*/ 310101 h 310101"/>
                <a:gd name="connsiteX3" fmla="*/ 489005 w 2309854"/>
                <a:gd name="connsiteY3" fmla="*/ 274320 h 310101"/>
                <a:gd name="connsiteX4" fmla="*/ 620202 w 2309854"/>
                <a:gd name="connsiteY4" fmla="*/ 143124 h 310101"/>
                <a:gd name="connsiteX5" fmla="*/ 695739 w 2309854"/>
                <a:gd name="connsiteY5" fmla="*/ 67586 h 310101"/>
                <a:gd name="connsiteX6" fmla="*/ 894522 w 2309854"/>
                <a:gd name="connsiteY6" fmla="*/ 0 h 310101"/>
                <a:gd name="connsiteX7" fmla="*/ 1117158 w 2309854"/>
                <a:gd name="connsiteY7" fmla="*/ 11927 h 310101"/>
                <a:gd name="connsiteX8" fmla="*/ 1200647 w 2309854"/>
                <a:gd name="connsiteY8" fmla="*/ 19879 h 310101"/>
                <a:gd name="connsiteX9" fmla="*/ 1311965 w 2309854"/>
                <a:gd name="connsiteY9" fmla="*/ 15903 h 310101"/>
                <a:gd name="connsiteX10" fmla="*/ 1701579 w 2309854"/>
                <a:gd name="connsiteY10" fmla="*/ 83489 h 310101"/>
                <a:gd name="connsiteX11" fmla="*/ 1816873 w 2309854"/>
                <a:gd name="connsiteY11" fmla="*/ 91440 h 310101"/>
                <a:gd name="connsiteX12" fmla="*/ 1900362 w 2309854"/>
                <a:gd name="connsiteY12" fmla="*/ 115294 h 310101"/>
                <a:gd name="connsiteX13" fmla="*/ 2007705 w 2309854"/>
                <a:gd name="connsiteY13" fmla="*/ 143124 h 310101"/>
                <a:gd name="connsiteX14" fmla="*/ 2111072 w 2309854"/>
                <a:gd name="connsiteY14" fmla="*/ 155051 h 310101"/>
                <a:gd name="connsiteX15" fmla="*/ 2309854 w 2309854"/>
                <a:gd name="connsiteY15" fmla="*/ 246491 h 310101"/>
                <a:gd name="connsiteX0" fmla="*/ 0 w 2309854"/>
                <a:gd name="connsiteY0" fmla="*/ 270345 h 310101"/>
                <a:gd name="connsiteX1" fmla="*/ 91440 w 2309854"/>
                <a:gd name="connsiteY1" fmla="*/ 294199 h 310101"/>
                <a:gd name="connsiteX2" fmla="*/ 353833 w 2309854"/>
                <a:gd name="connsiteY2" fmla="*/ 310101 h 310101"/>
                <a:gd name="connsiteX3" fmla="*/ 489005 w 2309854"/>
                <a:gd name="connsiteY3" fmla="*/ 274320 h 310101"/>
                <a:gd name="connsiteX4" fmla="*/ 620202 w 2309854"/>
                <a:gd name="connsiteY4" fmla="*/ 143124 h 310101"/>
                <a:gd name="connsiteX5" fmla="*/ 695739 w 2309854"/>
                <a:gd name="connsiteY5" fmla="*/ 67586 h 310101"/>
                <a:gd name="connsiteX6" fmla="*/ 894522 w 2309854"/>
                <a:gd name="connsiteY6" fmla="*/ 0 h 310101"/>
                <a:gd name="connsiteX7" fmla="*/ 1117158 w 2309854"/>
                <a:gd name="connsiteY7" fmla="*/ 11927 h 310101"/>
                <a:gd name="connsiteX8" fmla="*/ 1200647 w 2309854"/>
                <a:gd name="connsiteY8" fmla="*/ 19879 h 310101"/>
                <a:gd name="connsiteX9" fmla="*/ 1379551 w 2309854"/>
                <a:gd name="connsiteY9" fmla="*/ 19878 h 310101"/>
                <a:gd name="connsiteX10" fmla="*/ 1701579 w 2309854"/>
                <a:gd name="connsiteY10" fmla="*/ 83489 h 310101"/>
                <a:gd name="connsiteX11" fmla="*/ 1816873 w 2309854"/>
                <a:gd name="connsiteY11" fmla="*/ 91440 h 310101"/>
                <a:gd name="connsiteX12" fmla="*/ 1900362 w 2309854"/>
                <a:gd name="connsiteY12" fmla="*/ 115294 h 310101"/>
                <a:gd name="connsiteX13" fmla="*/ 2007705 w 2309854"/>
                <a:gd name="connsiteY13" fmla="*/ 143124 h 310101"/>
                <a:gd name="connsiteX14" fmla="*/ 2111072 w 2309854"/>
                <a:gd name="connsiteY14" fmla="*/ 155051 h 310101"/>
                <a:gd name="connsiteX15" fmla="*/ 2309854 w 2309854"/>
                <a:gd name="connsiteY15" fmla="*/ 246491 h 31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09854" h="310101">
                  <a:moveTo>
                    <a:pt x="0" y="270345"/>
                  </a:moveTo>
                  <a:lnTo>
                    <a:pt x="91440" y="294199"/>
                  </a:lnTo>
                  <a:lnTo>
                    <a:pt x="353833" y="310101"/>
                  </a:lnTo>
                  <a:lnTo>
                    <a:pt x="489005" y="274320"/>
                  </a:lnTo>
                  <a:lnTo>
                    <a:pt x="620202" y="143124"/>
                  </a:lnTo>
                  <a:lnTo>
                    <a:pt x="695739" y="67586"/>
                  </a:lnTo>
                  <a:lnTo>
                    <a:pt x="894522" y="0"/>
                  </a:lnTo>
                  <a:lnTo>
                    <a:pt x="1117158" y="11927"/>
                  </a:lnTo>
                  <a:lnTo>
                    <a:pt x="1200647" y="19879"/>
                  </a:lnTo>
                  <a:lnTo>
                    <a:pt x="1379551" y="19878"/>
                  </a:lnTo>
                  <a:lnTo>
                    <a:pt x="1701579" y="83489"/>
                  </a:lnTo>
                  <a:lnTo>
                    <a:pt x="1816873" y="91440"/>
                  </a:lnTo>
                  <a:lnTo>
                    <a:pt x="1900362" y="115294"/>
                  </a:lnTo>
                  <a:lnTo>
                    <a:pt x="2007705" y="143124"/>
                  </a:lnTo>
                  <a:lnTo>
                    <a:pt x="2111072" y="155051"/>
                  </a:lnTo>
                  <a:lnTo>
                    <a:pt x="2309854" y="246491"/>
                  </a:lnTo>
                </a:path>
              </a:pathLst>
            </a:custGeom>
            <a:noFill/>
            <a:ln w="127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4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33" name="Freeform 32"/>
            <p:cNvSpPr/>
            <p:nvPr/>
          </p:nvSpPr>
          <p:spPr bwMode="auto">
            <a:xfrm>
              <a:off x="4965590" y="4245997"/>
              <a:ext cx="2309853" cy="787179"/>
            </a:xfrm>
            <a:custGeom>
              <a:avLst/>
              <a:gdLst>
                <a:gd name="connsiteX0" fmla="*/ 0 w 2309853"/>
                <a:gd name="connsiteY0" fmla="*/ 767300 h 787179"/>
                <a:gd name="connsiteX1" fmla="*/ 214685 w 2309853"/>
                <a:gd name="connsiteY1" fmla="*/ 779227 h 787179"/>
                <a:gd name="connsiteX2" fmla="*/ 381662 w 2309853"/>
                <a:gd name="connsiteY2" fmla="*/ 787179 h 787179"/>
                <a:gd name="connsiteX3" fmla="*/ 512859 w 2309853"/>
                <a:gd name="connsiteY3" fmla="*/ 691763 h 787179"/>
                <a:gd name="connsiteX4" fmla="*/ 592372 w 2309853"/>
                <a:gd name="connsiteY4" fmla="*/ 274320 h 787179"/>
                <a:gd name="connsiteX5" fmla="*/ 691763 w 2309853"/>
                <a:gd name="connsiteY5" fmla="*/ 27829 h 787179"/>
                <a:gd name="connsiteX6" fmla="*/ 783203 w 2309853"/>
                <a:gd name="connsiteY6" fmla="*/ 0 h 787179"/>
                <a:gd name="connsiteX7" fmla="*/ 894521 w 2309853"/>
                <a:gd name="connsiteY7" fmla="*/ 0 h 787179"/>
                <a:gd name="connsiteX8" fmla="*/ 1097280 w 2309853"/>
                <a:gd name="connsiteY8" fmla="*/ 250466 h 787179"/>
                <a:gd name="connsiteX9" fmla="*/ 1208598 w 2309853"/>
                <a:gd name="connsiteY9" fmla="*/ 326003 h 787179"/>
                <a:gd name="connsiteX10" fmla="*/ 1300038 w 2309853"/>
                <a:gd name="connsiteY10" fmla="*/ 322027 h 787179"/>
                <a:gd name="connsiteX11" fmla="*/ 1419307 w 2309853"/>
                <a:gd name="connsiteY11" fmla="*/ 377686 h 787179"/>
                <a:gd name="connsiteX12" fmla="*/ 1622066 w 2309853"/>
                <a:gd name="connsiteY12" fmla="*/ 365760 h 787179"/>
                <a:gd name="connsiteX13" fmla="*/ 1721457 w 2309853"/>
                <a:gd name="connsiteY13" fmla="*/ 262393 h 787179"/>
                <a:gd name="connsiteX14" fmla="*/ 1796994 w 2309853"/>
                <a:gd name="connsiteY14" fmla="*/ 111318 h 787179"/>
                <a:gd name="connsiteX15" fmla="*/ 1904337 w 2309853"/>
                <a:gd name="connsiteY15" fmla="*/ 31805 h 787179"/>
                <a:gd name="connsiteX16" fmla="*/ 2007704 w 2309853"/>
                <a:gd name="connsiteY16" fmla="*/ 111318 h 787179"/>
                <a:gd name="connsiteX17" fmla="*/ 2111071 w 2309853"/>
                <a:gd name="connsiteY17" fmla="*/ 143123 h 787179"/>
                <a:gd name="connsiteX18" fmla="*/ 2206487 w 2309853"/>
                <a:gd name="connsiteY18" fmla="*/ 369735 h 787179"/>
                <a:gd name="connsiteX19" fmla="*/ 2309853 w 2309853"/>
                <a:gd name="connsiteY19" fmla="*/ 731520 h 78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09853" h="787179">
                  <a:moveTo>
                    <a:pt x="0" y="767300"/>
                  </a:moveTo>
                  <a:lnTo>
                    <a:pt x="214685" y="779227"/>
                  </a:lnTo>
                  <a:lnTo>
                    <a:pt x="381662" y="787179"/>
                  </a:lnTo>
                  <a:lnTo>
                    <a:pt x="512859" y="691763"/>
                  </a:lnTo>
                  <a:lnTo>
                    <a:pt x="592372" y="274320"/>
                  </a:lnTo>
                  <a:lnTo>
                    <a:pt x="691763" y="27829"/>
                  </a:lnTo>
                  <a:lnTo>
                    <a:pt x="783203" y="0"/>
                  </a:lnTo>
                  <a:lnTo>
                    <a:pt x="894521" y="0"/>
                  </a:lnTo>
                  <a:lnTo>
                    <a:pt x="1097280" y="250466"/>
                  </a:lnTo>
                  <a:lnTo>
                    <a:pt x="1208598" y="326003"/>
                  </a:lnTo>
                  <a:lnTo>
                    <a:pt x="1300038" y="322027"/>
                  </a:lnTo>
                  <a:lnTo>
                    <a:pt x="1419307" y="377686"/>
                  </a:lnTo>
                  <a:lnTo>
                    <a:pt x="1622066" y="365760"/>
                  </a:lnTo>
                  <a:lnTo>
                    <a:pt x="1721457" y="262393"/>
                  </a:lnTo>
                  <a:lnTo>
                    <a:pt x="1796994" y="111318"/>
                  </a:lnTo>
                  <a:lnTo>
                    <a:pt x="1904337" y="31805"/>
                  </a:lnTo>
                  <a:lnTo>
                    <a:pt x="2007704" y="111318"/>
                  </a:lnTo>
                  <a:lnTo>
                    <a:pt x="2111071" y="143123"/>
                  </a:lnTo>
                  <a:lnTo>
                    <a:pt x="2206487" y="369735"/>
                  </a:lnTo>
                  <a:lnTo>
                    <a:pt x="2309853" y="731520"/>
                  </a:lnTo>
                </a:path>
              </a:pathLst>
            </a:custGeom>
            <a:noFill/>
            <a:ln w="9525" cap="flat" cmpd="sng" algn="ctr">
              <a:solidFill>
                <a:schemeClr val="bg2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4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34" name="Freeform 33"/>
            <p:cNvSpPr/>
            <p:nvPr/>
          </p:nvSpPr>
          <p:spPr bwMode="auto">
            <a:xfrm>
              <a:off x="4969565" y="4281777"/>
              <a:ext cx="2313830" cy="918376"/>
            </a:xfrm>
            <a:custGeom>
              <a:avLst/>
              <a:gdLst>
                <a:gd name="connsiteX0" fmla="*/ 0 w 2313830"/>
                <a:gd name="connsiteY0" fmla="*/ 655983 h 918376"/>
                <a:gd name="connsiteX1" fmla="*/ 151075 w 2313830"/>
                <a:gd name="connsiteY1" fmla="*/ 807058 h 918376"/>
                <a:gd name="connsiteX2" fmla="*/ 274320 w 2313830"/>
                <a:gd name="connsiteY2" fmla="*/ 898498 h 918376"/>
                <a:gd name="connsiteX3" fmla="*/ 318052 w 2313830"/>
                <a:gd name="connsiteY3" fmla="*/ 910425 h 918376"/>
                <a:gd name="connsiteX4" fmla="*/ 409492 w 2313830"/>
                <a:gd name="connsiteY4" fmla="*/ 918376 h 918376"/>
                <a:gd name="connsiteX5" fmla="*/ 504908 w 2313830"/>
                <a:gd name="connsiteY5" fmla="*/ 830912 h 918376"/>
                <a:gd name="connsiteX6" fmla="*/ 640080 w 2313830"/>
                <a:gd name="connsiteY6" fmla="*/ 329980 h 918376"/>
                <a:gd name="connsiteX7" fmla="*/ 699715 w 2313830"/>
                <a:gd name="connsiteY7" fmla="*/ 170953 h 918376"/>
                <a:gd name="connsiteX8" fmla="*/ 795131 w 2313830"/>
                <a:gd name="connsiteY8" fmla="*/ 67586 h 918376"/>
                <a:gd name="connsiteX9" fmla="*/ 902473 w 2313830"/>
                <a:gd name="connsiteY9" fmla="*/ 0 h 918376"/>
                <a:gd name="connsiteX10" fmla="*/ 1606164 w 2313830"/>
                <a:gd name="connsiteY10" fmla="*/ 3976 h 918376"/>
                <a:gd name="connsiteX11" fmla="*/ 1741336 w 2313830"/>
                <a:gd name="connsiteY11" fmla="*/ 99392 h 918376"/>
                <a:gd name="connsiteX12" fmla="*/ 1840727 w 2313830"/>
                <a:gd name="connsiteY12" fmla="*/ 198783 h 918376"/>
                <a:gd name="connsiteX13" fmla="*/ 1991802 w 2313830"/>
                <a:gd name="connsiteY13" fmla="*/ 326004 h 918376"/>
                <a:gd name="connsiteX14" fmla="*/ 2075291 w 2313830"/>
                <a:gd name="connsiteY14" fmla="*/ 365760 h 918376"/>
                <a:gd name="connsiteX15" fmla="*/ 2218414 w 2313830"/>
                <a:gd name="connsiteY15" fmla="*/ 473103 h 918376"/>
                <a:gd name="connsiteX16" fmla="*/ 2313830 w 2313830"/>
                <a:gd name="connsiteY16" fmla="*/ 528762 h 918376"/>
                <a:gd name="connsiteX17" fmla="*/ 2313830 w 2313830"/>
                <a:gd name="connsiteY17" fmla="*/ 528762 h 918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313830" h="918376">
                  <a:moveTo>
                    <a:pt x="0" y="655983"/>
                  </a:moveTo>
                  <a:lnTo>
                    <a:pt x="151075" y="807058"/>
                  </a:lnTo>
                  <a:lnTo>
                    <a:pt x="274320" y="898498"/>
                  </a:lnTo>
                  <a:lnTo>
                    <a:pt x="318052" y="910425"/>
                  </a:lnTo>
                  <a:lnTo>
                    <a:pt x="409492" y="918376"/>
                  </a:lnTo>
                  <a:lnTo>
                    <a:pt x="504908" y="830912"/>
                  </a:lnTo>
                  <a:lnTo>
                    <a:pt x="640080" y="329980"/>
                  </a:lnTo>
                  <a:lnTo>
                    <a:pt x="699715" y="170953"/>
                  </a:lnTo>
                  <a:lnTo>
                    <a:pt x="795131" y="67586"/>
                  </a:lnTo>
                  <a:lnTo>
                    <a:pt x="902473" y="0"/>
                  </a:lnTo>
                  <a:lnTo>
                    <a:pt x="1606164" y="3976"/>
                  </a:lnTo>
                  <a:lnTo>
                    <a:pt x="1741336" y="99392"/>
                  </a:lnTo>
                  <a:lnTo>
                    <a:pt x="1840727" y="198783"/>
                  </a:lnTo>
                  <a:lnTo>
                    <a:pt x="1991802" y="326004"/>
                  </a:lnTo>
                  <a:lnTo>
                    <a:pt x="2075291" y="365760"/>
                  </a:lnTo>
                  <a:lnTo>
                    <a:pt x="2218414" y="473103"/>
                  </a:lnTo>
                  <a:lnTo>
                    <a:pt x="2313830" y="528762"/>
                  </a:lnTo>
                  <a:lnTo>
                    <a:pt x="2313830" y="528762"/>
                  </a:lnTo>
                </a:path>
              </a:pathLst>
            </a:custGeom>
            <a:noFill/>
            <a:ln w="952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4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Freeform 34"/>
            <p:cNvSpPr/>
            <p:nvPr/>
          </p:nvSpPr>
          <p:spPr bwMode="auto">
            <a:xfrm>
              <a:off x="4977517" y="4130703"/>
              <a:ext cx="2301902" cy="743447"/>
            </a:xfrm>
            <a:custGeom>
              <a:avLst/>
              <a:gdLst>
                <a:gd name="connsiteX0" fmla="*/ 0 w 2301902"/>
                <a:gd name="connsiteY0" fmla="*/ 743447 h 743447"/>
                <a:gd name="connsiteX1" fmla="*/ 377686 w 2301902"/>
                <a:gd name="connsiteY1" fmla="*/ 743447 h 743447"/>
                <a:gd name="connsiteX2" fmla="*/ 528761 w 2301902"/>
                <a:gd name="connsiteY2" fmla="*/ 679836 h 743447"/>
                <a:gd name="connsiteX3" fmla="*/ 596347 w 2301902"/>
                <a:gd name="connsiteY3" fmla="*/ 640080 h 743447"/>
                <a:gd name="connsiteX4" fmla="*/ 735495 w 2301902"/>
                <a:gd name="connsiteY4" fmla="*/ 496956 h 743447"/>
                <a:gd name="connsiteX5" fmla="*/ 799106 w 2301902"/>
                <a:gd name="connsiteY5" fmla="*/ 405516 h 743447"/>
                <a:gd name="connsiteX6" fmla="*/ 866692 w 2301902"/>
                <a:gd name="connsiteY6" fmla="*/ 274320 h 743447"/>
                <a:gd name="connsiteX7" fmla="*/ 882594 w 2301902"/>
                <a:gd name="connsiteY7" fmla="*/ 262393 h 743447"/>
                <a:gd name="connsiteX8" fmla="*/ 1001864 w 2301902"/>
                <a:gd name="connsiteY8" fmla="*/ 182880 h 743447"/>
                <a:gd name="connsiteX9" fmla="*/ 1081377 w 2301902"/>
                <a:gd name="connsiteY9" fmla="*/ 95415 h 743447"/>
                <a:gd name="connsiteX10" fmla="*/ 1204622 w 2301902"/>
                <a:gd name="connsiteY10" fmla="*/ 47707 h 743447"/>
                <a:gd name="connsiteX11" fmla="*/ 1276184 w 2301902"/>
                <a:gd name="connsiteY11" fmla="*/ 0 h 743447"/>
                <a:gd name="connsiteX12" fmla="*/ 1395453 w 2301902"/>
                <a:gd name="connsiteY12" fmla="*/ 31805 h 743447"/>
                <a:gd name="connsiteX13" fmla="*/ 1478942 w 2301902"/>
                <a:gd name="connsiteY13" fmla="*/ 99391 h 743447"/>
                <a:gd name="connsiteX14" fmla="*/ 1796994 w 2301902"/>
                <a:gd name="connsiteY14" fmla="*/ 548640 h 743447"/>
                <a:gd name="connsiteX15" fmla="*/ 1920240 w 2301902"/>
                <a:gd name="connsiteY15" fmla="*/ 655982 h 743447"/>
                <a:gd name="connsiteX16" fmla="*/ 2003728 w 2301902"/>
                <a:gd name="connsiteY16" fmla="*/ 711641 h 743447"/>
                <a:gd name="connsiteX17" fmla="*/ 2107095 w 2301902"/>
                <a:gd name="connsiteY17" fmla="*/ 731520 h 743447"/>
                <a:gd name="connsiteX18" fmla="*/ 2301902 w 2301902"/>
                <a:gd name="connsiteY18" fmla="*/ 739471 h 743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01902" h="743447">
                  <a:moveTo>
                    <a:pt x="0" y="743447"/>
                  </a:moveTo>
                  <a:lnTo>
                    <a:pt x="377686" y="743447"/>
                  </a:lnTo>
                  <a:lnTo>
                    <a:pt x="528761" y="679836"/>
                  </a:lnTo>
                  <a:lnTo>
                    <a:pt x="596347" y="640080"/>
                  </a:lnTo>
                  <a:lnTo>
                    <a:pt x="735495" y="496956"/>
                  </a:lnTo>
                  <a:lnTo>
                    <a:pt x="799106" y="405516"/>
                  </a:lnTo>
                  <a:lnTo>
                    <a:pt x="866692" y="274320"/>
                  </a:lnTo>
                  <a:lnTo>
                    <a:pt x="882594" y="262393"/>
                  </a:lnTo>
                  <a:lnTo>
                    <a:pt x="1001864" y="182880"/>
                  </a:lnTo>
                  <a:lnTo>
                    <a:pt x="1081377" y="95415"/>
                  </a:lnTo>
                  <a:lnTo>
                    <a:pt x="1204622" y="47707"/>
                  </a:lnTo>
                  <a:lnTo>
                    <a:pt x="1276184" y="0"/>
                  </a:lnTo>
                  <a:lnTo>
                    <a:pt x="1395453" y="31805"/>
                  </a:lnTo>
                  <a:lnTo>
                    <a:pt x="1478942" y="99391"/>
                  </a:lnTo>
                  <a:lnTo>
                    <a:pt x="1796994" y="548640"/>
                  </a:lnTo>
                  <a:lnTo>
                    <a:pt x="1920240" y="655982"/>
                  </a:lnTo>
                  <a:lnTo>
                    <a:pt x="2003728" y="711641"/>
                  </a:lnTo>
                  <a:lnTo>
                    <a:pt x="2107095" y="731520"/>
                  </a:lnTo>
                  <a:lnTo>
                    <a:pt x="2301902" y="739471"/>
                  </a:lnTo>
                </a:path>
              </a:pathLst>
            </a:custGeom>
            <a:noFill/>
            <a:ln w="9525" cap="flat" cmpd="sng" algn="ctr">
              <a:solidFill>
                <a:srgbClr val="FFC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4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36" name="Freeform 35"/>
            <p:cNvSpPr/>
            <p:nvPr/>
          </p:nvSpPr>
          <p:spPr bwMode="auto">
            <a:xfrm>
              <a:off x="4969565" y="4408998"/>
              <a:ext cx="2305878" cy="365760"/>
            </a:xfrm>
            <a:custGeom>
              <a:avLst/>
              <a:gdLst>
                <a:gd name="connsiteX0" fmla="*/ 0 w 2305878"/>
                <a:gd name="connsiteY0" fmla="*/ 365760 h 365760"/>
                <a:gd name="connsiteX1" fmla="*/ 151075 w 2305878"/>
                <a:gd name="connsiteY1" fmla="*/ 357809 h 365760"/>
                <a:gd name="connsiteX2" fmla="*/ 477078 w 2305878"/>
                <a:gd name="connsiteY2" fmla="*/ 258418 h 365760"/>
                <a:gd name="connsiteX3" fmla="*/ 600324 w 2305878"/>
                <a:gd name="connsiteY3" fmla="*/ 186856 h 365760"/>
                <a:gd name="connsiteX4" fmla="*/ 763325 w 2305878"/>
                <a:gd name="connsiteY4" fmla="*/ 115294 h 365760"/>
                <a:gd name="connsiteX5" fmla="*/ 791155 w 2305878"/>
                <a:gd name="connsiteY5" fmla="*/ 83489 h 365760"/>
                <a:gd name="connsiteX6" fmla="*/ 918376 w 2305878"/>
                <a:gd name="connsiteY6" fmla="*/ 47708 h 365760"/>
                <a:gd name="connsiteX7" fmla="*/ 1061499 w 2305878"/>
                <a:gd name="connsiteY7" fmla="*/ 7952 h 365760"/>
                <a:gd name="connsiteX8" fmla="*/ 1089329 w 2305878"/>
                <a:gd name="connsiteY8" fmla="*/ 0 h 365760"/>
                <a:gd name="connsiteX9" fmla="*/ 1204623 w 2305878"/>
                <a:gd name="connsiteY9" fmla="*/ 59635 h 365760"/>
                <a:gd name="connsiteX10" fmla="*/ 1395454 w 2305878"/>
                <a:gd name="connsiteY10" fmla="*/ 47708 h 365760"/>
                <a:gd name="connsiteX11" fmla="*/ 1530626 w 2305878"/>
                <a:gd name="connsiteY11" fmla="*/ 111319 h 365760"/>
                <a:gd name="connsiteX12" fmla="*/ 1669774 w 2305878"/>
                <a:gd name="connsiteY12" fmla="*/ 186856 h 365760"/>
                <a:gd name="connsiteX13" fmla="*/ 1773141 w 2305878"/>
                <a:gd name="connsiteY13" fmla="*/ 222637 h 365760"/>
                <a:gd name="connsiteX14" fmla="*/ 1944094 w 2305878"/>
                <a:gd name="connsiteY14" fmla="*/ 274320 h 365760"/>
                <a:gd name="connsiteX15" fmla="*/ 2051437 w 2305878"/>
                <a:gd name="connsiteY15" fmla="*/ 306125 h 365760"/>
                <a:gd name="connsiteX16" fmla="*/ 2305878 w 2305878"/>
                <a:gd name="connsiteY16" fmla="*/ 361785 h 36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305878" h="365760">
                  <a:moveTo>
                    <a:pt x="0" y="365760"/>
                  </a:moveTo>
                  <a:lnTo>
                    <a:pt x="151075" y="357809"/>
                  </a:lnTo>
                  <a:lnTo>
                    <a:pt x="477078" y="258418"/>
                  </a:lnTo>
                  <a:lnTo>
                    <a:pt x="600324" y="186856"/>
                  </a:lnTo>
                  <a:lnTo>
                    <a:pt x="763325" y="115294"/>
                  </a:lnTo>
                  <a:lnTo>
                    <a:pt x="791155" y="83489"/>
                  </a:lnTo>
                  <a:lnTo>
                    <a:pt x="918376" y="47708"/>
                  </a:lnTo>
                  <a:lnTo>
                    <a:pt x="1061499" y="7952"/>
                  </a:lnTo>
                  <a:lnTo>
                    <a:pt x="1089329" y="0"/>
                  </a:lnTo>
                  <a:lnTo>
                    <a:pt x="1204623" y="59635"/>
                  </a:lnTo>
                  <a:lnTo>
                    <a:pt x="1395454" y="47708"/>
                  </a:lnTo>
                  <a:lnTo>
                    <a:pt x="1530626" y="111319"/>
                  </a:lnTo>
                  <a:lnTo>
                    <a:pt x="1669774" y="186856"/>
                  </a:lnTo>
                  <a:lnTo>
                    <a:pt x="1773141" y="222637"/>
                  </a:lnTo>
                  <a:lnTo>
                    <a:pt x="1944094" y="274320"/>
                  </a:lnTo>
                  <a:lnTo>
                    <a:pt x="2051437" y="306125"/>
                  </a:lnTo>
                  <a:lnTo>
                    <a:pt x="2305878" y="361785"/>
                  </a:lnTo>
                </a:path>
              </a:pathLst>
            </a:custGeom>
            <a:noFill/>
            <a:ln w="9525" cap="flat" cmpd="sng" algn="ctr">
              <a:solidFill>
                <a:srgbClr val="7030A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4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rot="16200000">
              <a:off x="4228213" y="4387157"/>
              <a:ext cx="1011815" cy="210058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GB" sz="900" smtClean="0">
                  <a:solidFill>
                    <a:schemeClr val="bg2"/>
                  </a:solidFill>
                </a:rPr>
                <a:t>Emission Factor</a:t>
              </a:r>
              <a:endParaRPr lang="en-GB" sz="900">
                <a:solidFill>
                  <a:schemeClr val="bg2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880217" y="5248725"/>
              <a:ext cx="170372" cy="183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700" smtClean="0">
                  <a:solidFill>
                    <a:schemeClr val="bg2"/>
                  </a:solidFill>
                </a:rPr>
                <a:t>0</a:t>
              </a:r>
              <a:endParaRPr lang="en-GB" sz="700">
                <a:solidFill>
                  <a:schemeClr val="bg2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77746" y="5250190"/>
              <a:ext cx="170372" cy="183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700" dirty="0">
                  <a:solidFill>
                    <a:schemeClr val="bg2"/>
                  </a:solidFill>
                </a:rPr>
                <a:t>6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022204" y="5251192"/>
              <a:ext cx="293432" cy="183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700" smtClean="0">
                  <a:solidFill>
                    <a:schemeClr val="bg2"/>
                  </a:solidFill>
                </a:rPr>
                <a:t>12</a:t>
              </a:r>
              <a:endParaRPr lang="en-GB" sz="700" dirty="0">
                <a:solidFill>
                  <a:schemeClr val="bg2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626510" y="5247138"/>
              <a:ext cx="293432" cy="183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700" smtClean="0">
                  <a:solidFill>
                    <a:schemeClr val="bg2"/>
                  </a:solidFill>
                </a:rPr>
                <a:t>18</a:t>
              </a:r>
              <a:endParaRPr lang="en-GB" sz="700" dirty="0">
                <a:solidFill>
                  <a:schemeClr val="bg2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692543" y="5173687"/>
              <a:ext cx="363352" cy="183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700" smtClean="0">
                  <a:solidFill>
                    <a:schemeClr val="bg2"/>
                  </a:solidFill>
                </a:rPr>
                <a:t>0.0</a:t>
              </a:r>
              <a:endParaRPr lang="en-GB" sz="700">
                <a:solidFill>
                  <a:schemeClr val="bg2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697449" y="4528426"/>
              <a:ext cx="363352" cy="183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700">
                  <a:solidFill>
                    <a:schemeClr val="bg2"/>
                  </a:solidFill>
                </a:rPr>
                <a:t>1</a:t>
              </a:r>
              <a:r>
                <a:rPr lang="en-GB" sz="700" smtClean="0">
                  <a:solidFill>
                    <a:schemeClr val="bg2"/>
                  </a:solidFill>
                </a:rPr>
                <a:t>.0</a:t>
              </a:r>
              <a:endParaRPr lang="en-GB" sz="700">
                <a:solidFill>
                  <a:schemeClr val="bg2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703503" y="3874592"/>
              <a:ext cx="363352" cy="183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700" smtClean="0">
                  <a:solidFill>
                    <a:schemeClr val="bg2"/>
                  </a:solidFill>
                </a:rPr>
                <a:t>2.0</a:t>
              </a:r>
              <a:endParaRPr lang="en-GB" sz="700">
                <a:solidFill>
                  <a:schemeClr val="bg2"/>
                </a:solidFill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 bwMode="auto">
            <a:xfrm>
              <a:off x="5326873" y="3870417"/>
              <a:ext cx="278826" cy="0"/>
            </a:xfrm>
            <a:prstGeom prst="line">
              <a:avLst/>
            </a:prstGeom>
            <a:noFill/>
            <a:ln w="1270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6" name="TextBox 45"/>
            <p:cNvSpPr txBox="1"/>
            <p:nvPr/>
          </p:nvSpPr>
          <p:spPr>
            <a:xfrm>
              <a:off x="5554768" y="3780156"/>
              <a:ext cx="934871" cy="2100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 smtClean="0">
                  <a:solidFill>
                    <a:schemeClr val="bg2"/>
                  </a:solidFill>
                </a:rPr>
                <a:t>SNAP sectors </a:t>
              </a:r>
              <a:endParaRPr lang="en-GB" sz="900" dirty="0">
                <a:solidFill>
                  <a:schemeClr val="bg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243321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echanis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" t="2966" r="3588" b="10954"/>
          <a:stretch/>
        </p:blipFill>
        <p:spPr bwMode="auto">
          <a:xfrm>
            <a:off x="6172199" y="2983831"/>
            <a:ext cx="2755233" cy="164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AQUM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39775" y="1860964"/>
            <a:ext cx="6840413" cy="439288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5000"/>
              </a:lnSpc>
              <a:spcBef>
                <a:spcPts val="800"/>
              </a:spcBef>
            </a:pPr>
            <a:r>
              <a:rPr lang="en-GB" dirty="0" smtClean="0"/>
              <a:t>Physics: UM</a:t>
            </a:r>
          </a:p>
          <a:p>
            <a:pPr lvl="1">
              <a:lnSpc>
                <a:spcPct val="115000"/>
              </a:lnSpc>
              <a:spcBef>
                <a:spcPts val="800"/>
              </a:spcBef>
            </a:pPr>
            <a:r>
              <a:rPr lang="en-GB" dirty="0" smtClean="0"/>
              <a:t>Non-hydrostatic </a:t>
            </a:r>
            <a:r>
              <a:rPr lang="en-GB" dirty="0"/>
              <a:t>and fully </a:t>
            </a:r>
            <a:r>
              <a:rPr lang="en-GB" dirty="0" smtClean="0"/>
              <a:t>compressible with semi-implicit</a:t>
            </a:r>
            <a:r>
              <a:rPr lang="en-GB" dirty="0"/>
              <a:t>, semi-Lagrangian time integration</a:t>
            </a:r>
          </a:p>
          <a:p>
            <a:pPr>
              <a:lnSpc>
                <a:spcPct val="115000"/>
              </a:lnSpc>
              <a:spcBef>
                <a:spcPts val="800"/>
              </a:spcBef>
            </a:pPr>
            <a:r>
              <a:rPr lang="en-GB" dirty="0" smtClean="0"/>
              <a:t>Chemistry</a:t>
            </a:r>
            <a:r>
              <a:rPr lang="en-GB" dirty="0"/>
              <a:t>: UKCA with RAQ </a:t>
            </a:r>
            <a:r>
              <a:rPr lang="en-GB" dirty="0" smtClean="0"/>
              <a:t>mechanism</a:t>
            </a:r>
            <a:endParaRPr lang="en-GB" dirty="0"/>
          </a:p>
          <a:p>
            <a:pPr lvl="1">
              <a:lnSpc>
                <a:spcPct val="115000"/>
              </a:lnSpc>
              <a:spcBef>
                <a:spcPts val="800"/>
              </a:spcBef>
            </a:pPr>
            <a:r>
              <a:rPr lang="en-GB" dirty="0"/>
              <a:t>40 transported species (16 </a:t>
            </a:r>
            <a:r>
              <a:rPr lang="en-GB" dirty="0" smtClean="0"/>
              <a:t>emitted)</a:t>
            </a:r>
          </a:p>
          <a:p>
            <a:pPr lvl="1">
              <a:lnSpc>
                <a:spcPct val="115000"/>
              </a:lnSpc>
              <a:spcBef>
                <a:spcPts val="800"/>
              </a:spcBef>
            </a:pPr>
            <a:r>
              <a:rPr lang="en-GB" dirty="0" smtClean="0"/>
              <a:t>18 non-</a:t>
            </a:r>
            <a:r>
              <a:rPr lang="en-GB" dirty="0" err="1" smtClean="0"/>
              <a:t>advected</a:t>
            </a:r>
            <a:r>
              <a:rPr lang="en-GB" dirty="0" smtClean="0"/>
              <a:t> species</a:t>
            </a:r>
            <a:endParaRPr lang="en-GB" dirty="0"/>
          </a:p>
          <a:p>
            <a:pPr lvl="1">
              <a:lnSpc>
                <a:spcPct val="115000"/>
              </a:lnSpc>
              <a:spcBef>
                <a:spcPts val="800"/>
              </a:spcBef>
            </a:pPr>
            <a:r>
              <a:rPr lang="en-GB" dirty="0"/>
              <a:t>116 gas-phase reactions + 23 photolysis reactions</a:t>
            </a:r>
          </a:p>
          <a:p>
            <a:pPr>
              <a:lnSpc>
                <a:spcPct val="115000"/>
              </a:lnSpc>
              <a:spcBef>
                <a:spcPts val="800"/>
              </a:spcBef>
            </a:pPr>
            <a:r>
              <a:rPr lang="en-GB" dirty="0"/>
              <a:t>Aerosol: Classic</a:t>
            </a:r>
          </a:p>
          <a:p>
            <a:pPr lvl="1">
              <a:lnSpc>
                <a:spcPct val="115000"/>
              </a:lnSpc>
              <a:spcBef>
                <a:spcPts val="800"/>
              </a:spcBef>
            </a:pPr>
            <a:r>
              <a:rPr lang="en-GB" dirty="0"/>
              <a:t>Sulphate, Black Carbon, Organic Carbon, Sea Salt, Dust (2 or 6 bins), </a:t>
            </a:r>
            <a:r>
              <a:rPr lang="en-GB" dirty="0" smtClean="0"/>
              <a:t>Nitrate</a:t>
            </a:r>
          </a:p>
          <a:p>
            <a:pPr lvl="1">
              <a:lnSpc>
                <a:spcPct val="115000"/>
              </a:lnSpc>
              <a:spcBef>
                <a:spcPts val="800"/>
              </a:spcBef>
            </a:pPr>
            <a:r>
              <a:rPr lang="en-GB" dirty="0"/>
              <a:t>Single moment, fixed mode </a:t>
            </a:r>
            <a:r>
              <a:rPr lang="en-GB" dirty="0" smtClean="0"/>
              <a:t>scheme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5436096" y="6453337"/>
            <a:ext cx="3707904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0" hangingPunct="0">
              <a:lnSpc>
                <a:spcPct val="80000"/>
              </a:lnSpc>
              <a:spcBef>
                <a:spcPct val="20000"/>
              </a:spcBef>
              <a:buClr>
                <a:srgbClr val="321DCD"/>
              </a:buClr>
            </a:pPr>
            <a:r>
              <a:rPr lang="en-US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Savage et al. [GMD, 2013]</a:t>
            </a:r>
          </a:p>
        </p:txBody>
      </p:sp>
    </p:spTree>
    <p:extLst>
      <p:ext uri="{BB962C8B-B14F-4D97-AF65-F5344CB8AC3E}">
        <p14:creationId xmlns:p14="http://schemas.microsoft.com/office/powerpoint/2010/main" val="177879270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000" dirty="0"/>
              <a:t>Statistical post-processing </a:t>
            </a:r>
            <a:r>
              <a:rPr lang="en-GB" sz="3000" dirty="0" smtClean="0"/>
              <a:t>using observations </a:t>
            </a:r>
            <a:endParaRPr lang="en-GB" sz="3000" dirty="0"/>
          </a:p>
        </p:txBody>
      </p:sp>
      <p:sp>
        <p:nvSpPr>
          <p:cNvPr id="18" name="Subtitle 1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SPPO</a:t>
            </a:r>
            <a:endParaRPr lang="en-GB" dirty="0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0"/>
          </p:nvPr>
        </p:nvSpPr>
        <p:spPr>
          <a:xfrm>
            <a:off x="818482" y="1860964"/>
            <a:ext cx="5038900" cy="439288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5000"/>
              </a:lnSpc>
              <a:spcBef>
                <a:spcPts val="800"/>
              </a:spcBef>
            </a:pPr>
            <a:r>
              <a:rPr lang="en-GB" dirty="0"/>
              <a:t>U</a:t>
            </a:r>
            <a:r>
              <a:rPr lang="en-GB" dirty="0" smtClean="0"/>
              <a:t>sing </a:t>
            </a:r>
            <a:r>
              <a:rPr lang="en-GB" dirty="0"/>
              <a:t>recent observations to improve AQ </a:t>
            </a:r>
            <a:r>
              <a:rPr lang="en-GB" dirty="0" smtClean="0"/>
              <a:t>forecast</a:t>
            </a:r>
          </a:p>
          <a:p>
            <a:pPr>
              <a:lnSpc>
                <a:spcPct val="105000"/>
              </a:lnSpc>
              <a:spcBef>
                <a:spcPts val="800"/>
              </a:spcBef>
            </a:pPr>
            <a:r>
              <a:rPr lang="en-GB" dirty="0" smtClean="0"/>
              <a:t>SPPO</a:t>
            </a:r>
          </a:p>
          <a:p>
            <a:pPr lvl="1">
              <a:lnSpc>
                <a:spcPct val="105000"/>
              </a:lnSpc>
              <a:spcBef>
                <a:spcPts val="800"/>
              </a:spcBef>
            </a:pPr>
            <a:r>
              <a:rPr lang="en-GB" dirty="0" smtClean="0"/>
              <a:t>Post-processing bias </a:t>
            </a:r>
            <a:r>
              <a:rPr lang="en-GB" dirty="0"/>
              <a:t>correction </a:t>
            </a:r>
            <a:r>
              <a:rPr lang="en-GB" dirty="0" smtClean="0"/>
              <a:t>scheme</a:t>
            </a:r>
            <a:endParaRPr lang="en-GB" dirty="0"/>
          </a:p>
          <a:p>
            <a:pPr lvl="1">
              <a:lnSpc>
                <a:spcPct val="105000"/>
              </a:lnSpc>
              <a:spcBef>
                <a:spcPts val="800"/>
              </a:spcBef>
            </a:pPr>
            <a:r>
              <a:rPr lang="en-GB" dirty="0"/>
              <a:t>Based on the short-term persistence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of </a:t>
            </a:r>
            <a:r>
              <a:rPr lang="en-GB" dirty="0"/>
              <a:t>model </a:t>
            </a:r>
            <a:r>
              <a:rPr lang="en-GB" dirty="0" smtClean="0"/>
              <a:t>bias </a:t>
            </a:r>
            <a:r>
              <a:rPr lang="en-GB" dirty="0"/>
              <a:t>with respect to </a:t>
            </a:r>
            <a:r>
              <a:rPr lang="en-GB" dirty="0" smtClean="0"/>
              <a:t>recent surface </a:t>
            </a:r>
            <a:r>
              <a:rPr lang="en-GB" dirty="0"/>
              <a:t>pollutant </a:t>
            </a:r>
            <a:r>
              <a:rPr lang="en-GB" dirty="0" smtClean="0"/>
              <a:t>concentrations</a:t>
            </a:r>
          </a:p>
          <a:p>
            <a:pPr lvl="1">
              <a:lnSpc>
                <a:spcPct val="105000"/>
              </a:lnSpc>
              <a:spcBef>
                <a:spcPts val="800"/>
              </a:spcBef>
            </a:pPr>
            <a:r>
              <a:rPr lang="en-GB" dirty="0" smtClean="0"/>
              <a:t>Kriging of residual field</a:t>
            </a:r>
            <a:endParaRPr lang="en-GB" dirty="0"/>
          </a:p>
          <a:p>
            <a:pPr>
              <a:lnSpc>
                <a:spcPct val="105000"/>
              </a:lnSpc>
              <a:spcBef>
                <a:spcPts val="800"/>
              </a:spcBef>
            </a:pPr>
            <a:r>
              <a:rPr lang="en-GB" dirty="0"/>
              <a:t>Largest improvements in forecast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skill </a:t>
            </a:r>
            <a:r>
              <a:rPr lang="en-GB" dirty="0"/>
              <a:t>for </a:t>
            </a:r>
            <a:r>
              <a:rPr lang="en-GB" dirty="0" smtClean="0"/>
              <a:t>PM and O</a:t>
            </a:r>
            <a:r>
              <a:rPr lang="en-GB" baseline="-25000" dirty="0" smtClean="0"/>
              <a:t>3</a:t>
            </a:r>
            <a:endParaRPr lang="en-GB" baseline="-25000" dirty="0"/>
          </a:p>
        </p:txBody>
      </p:sp>
      <p:pic>
        <p:nvPicPr>
          <p:cNvPr id="49" name="Picture 5" descr="Leamington_Spa_PM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85" b="20026"/>
          <a:stretch/>
        </p:blipFill>
        <p:spPr bwMode="auto">
          <a:xfrm>
            <a:off x="5783641" y="1772013"/>
            <a:ext cx="3300153" cy="201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Box 6"/>
          <p:cNvSpPr txBox="1">
            <a:spLocks noChangeArrowheads="1"/>
          </p:cNvSpPr>
          <p:nvPr/>
        </p:nvSpPr>
        <p:spPr bwMode="auto">
          <a:xfrm>
            <a:off x="6322076" y="3864903"/>
            <a:ext cx="2452142" cy="857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en-GB" altLang="x-none" sz="1400" dirty="0">
                <a:solidFill>
                  <a:schemeClr val="bg2"/>
                </a:solidFill>
              </a:rPr>
              <a:t>- Observed PM</a:t>
            </a:r>
            <a:r>
              <a:rPr lang="en-GB" altLang="x-none" sz="1400" baseline="-25000" dirty="0">
                <a:solidFill>
                  <a:schemeClr val="bg2"/>
                </a:solidFill>
              </a:rPr>
              <a:t>10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GB" altLang="x-none" sz="1400" dirty="0">
                <a:solidFill>
                  <a:srgbClr val="FF9900"/>
                </a:solidFill>
              </a:rPr>
              <a:t>- Raw model forecast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GB" altLang="x-none" sz="1400" dirty="0">
                <a:solidFill>
                  <a:srgbClr val="66FF33"/>
                </a:solidFill>
              </a:rPr>
              <a:t>- Adjusted forecast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8893" y="4892785"/>
            <a:ext cx="3248050" cy="1508023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5768893" y="6468195"/>
            <a:ext cx="3248049" cy="30162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GB" altLang="x-none" sz="1600" dirty="0">
                <a:solidFill>
                  <a:schemeClr val="bg2"/>
                </a:solidFill>
              </a:rPr>
              <a:t>March </a:t>
            </a:r>
            <a:r>
              <a:rPr lang="en-GB" altLang="x-none" sz="1600">
                <a:solidFill>
                  <a:schemeClr val="bg2"/>
                </a:solidFill>
              </a:rPr>
              <a:t>2011 </a:t>
            </a:r>
            <a:r>
              <a:rPr lang="en-GB" altLang="x-none" sz="1600" smtClean="0">
                <a:solidFill>
                  <a:schemeClr val="bg2"/>
                </a:solidFill>
              </a:rPr>
              <a:t>– </a:t>
            </a:r>
            <a:r>
              <a:rPr lang="en-GB" altLang="x-none" sz="1600" dirty="0">
                <a:solidFill>
                  <a:schemeClr val="bg2"/>
                </a:solidFill>
              </a:rPr>
              <a:t>Feb 2012</a:t>
            </a:r>
            <a:endParaRPr lang="en-GB" sz="1600" dirty="0">
              <a:solidFill>
                <a:schemeClr val="bg2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42776" y="6451616"/>
            <a:ext cx="3707904" cy="28931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20000"/>
              </a:spcBef>
              <a:buClr>
                <a:srgbClr val="321DCD"/>
              </a:buClr>
            </a:pPr>
            <a:r>
              <a:rPr lang="en-US" sz="16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Neal et </a:t>
            </a:r>
            <a:r>
              <a:rPr lang="en-US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al. </a:t>
            </a:r>
            <a:r>
              <a:rPr lang="en-US" sz="16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[AE, 2014]</a:t>
            </a:r>
            <a:endParaRPr lang="en-US" sz="16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0783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master">
  <a:themeElements>
    <a:clrScheme name="Corporate pallette">
      <a:dk1>
        <a:srgbClr val="000000"/>
      </a:dk1>
      <a:lt1>
        <a:srgbClr val="FFFFFF"/>
      </a:lt1>
      <a:dk2>
        <a:srgbClr val="9CA299"/>
      </a:dk2>
      <a:lt2>
        <a:srgbClr val="00ADD0"/>
      </a:lt2>
      <a:accent1>
        <a:srgbClr val="8F8DCB"/>
      </a:accent1>
      <a:accent2>
        <a:srgbClr val="878800"/>
      </a:accent2>
      <a:accent3>
        <a:srgbClr val="031F73"/>
      </a:accent3>
      <a:accent4>
        <a:srgbClr val="9CA299"/>
      </a:accent4>
      <a:accent5>
        <a:srgbClr val="CCFF33"/>
      </a:accent5>
      <a:accent6>
        <a:srgbClr val="D7A900"/>
      </a:accent6>
      <a:hlink>
        <a:srgbClr val="9CA299"/>
      </a:hlink>
      <a:folHlink>
        <a:srgbClr val="ED2939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ED293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D72433"/>
        </a:accent6>
        <a:hlink>
          <a:srgbClr val="009999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4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ED293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D72433"/>
        </a:accent6>
        <a:hlink>
          <a:srgbClr val="009999"/>
        </a:hlink>
        <a:folHlink>
          <a:srgbClr val="B9DB0E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METcorporate</Template>
  <TotalTime>8080</TotalTime>
  <Words>952</Words>
  <Application>Microsoft Macintosh PowerPoint</Application>
  <PresentationFormat>On-screen Show (4:3)</PresentationFormat>
  <Paragraphs>218</Paragraphs>
  <Slides>24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Blank master</vt:lpstr>
      <vt:lpstr>London 2012 and Air Quality Forecasting Developments at the UK Met Office</vt:lpstr>
      <vt:lpstr>Atmospheric Dispersion and  Air Quality Group</vt:lpstr>
      <vt:lpstr>Wider air quality activities</vt:lpstr>
      <vt:lpstr>Air Quality Forecasting Evolution</vt:lpstr>
      <vt:lpstr>AQUM</vt:lpstr>
      <vt:lpstr>Operational Forecast System</vt:lpstr>
      <vt:lpstr>AQUM</vt:lpstr>
      <vt:lpstr>AQUM</vt:lpstr>
      <vt:lpstr>Statistical post-processing using observations </vt:lpstr>
      <vt:lpstr>Near Real Time Verification</vt:lpstr>
      <vt:lpstr>PowerPoint Presentation</vt:lpstr>
      <vt:lpstr>London 2012</vt:lpstr>
      <vt:lpstr>Demonstration Products</vt:lpstr>
      <vt:lpstr>Air Quality During the Olympics</vt:lpstr>
      <vt:lpstr>Air Quality During the Olympics</vt:lpstr>
      <vt:lpstr>Air Quality During the Olympics</vt:lpstr>
      <vt:lpstr>Air Quality During the Olympics</vt:lpstr>
      <vt:lpstr>Air Quality During the Olympics</vt:lpstr>
      <vt:lpstr>Air Quality During the Olympics</vt:lpstr>
      <vt:lpstr>Outcomes</vt:lpstr>
      <vt:lpstr>UK AQ Forecast Provider</vt:lpstr>
      <vt:lpstr>Some Recent/Ongoing Developments</vt:lpstr>
      <vt:lpstr>The Future</vt:lpstr>
      <vt:lpstr>Thank you</vt:lpstr>
    </vt:vector>
  </TitlesOfParts>
  <Company>Met Office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helen.chater</dc:creator>
  <dc:description>submitted 26.7.2005     CHG015666 refers</dc:description>
  <cp:lastModifiedBy>Laura ChaJkowski, CMP CMM [Legend]</cp:lastModifiedBy>
  <cp:revision>229</cp:revision>
  <cp:lastPrinted>2004-10-15T09:34:20Z</cp:lastPrinted>
  <dcterms:created xsi:type="dcterms:W3CDTF">2009-08-03T14:32:49Z</dcterms:created>
  <dcterms:modified xsi:type="dcterms:W3CDTF">2017-01-11T20:17:09Z</dcterms:modified>
</cp:coreProperties>
</file>