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871" r:id="rId2"/>
  </p:sldMasterIdLst>
  <p:notesMasterIdLst>
    <p:notesMasterId r:id="rId34"/>
  </p:notesMasterIdLst>
  <p:handoutMasterIdLst>
    <p:handoutMasterId r:id="rId35"/>
  </p:handoutMasterIdLst>
  <p:sldIdLst>
    <p:sldId id="543" r:id="rId3"/>
    <p:sldId id="573" r:id="rId4"/>
    <p:sldId id="587" r:id="rId5"/>
    <p:sldId id="574" r:id="rId6"/>
    <p:sldId id="576" r:id="rId7"/>
    <p:sldId id="581" r:id="rId8"/>
    <p:sldId id="582" r:id="rId9"/>
    <p:sldId id="583" r:id="rId10"/>
    <p:sldId id="570" r:id="rId11"/>
    <p:sldId id="579" r:id="rId12"/>
    <p:sldId id="578" r:id="rId13"/>
    <p:sldId id="588" r:id="rId14"/>
    <p:sldId id="584" r:id="rId15"/>
    <p:sldId id="577" r:id="rId16"/>
    <p:sldId id="585" r:id="rId17"/>
    <p:sldId id="586" r:id="rId18"/>
    <p:sldId id="589" r:id="rId19"/>
    <p:sldId id="590" r:id="rId20"/>
    <p:sldId id="591" r:id="rId21"/>
    <p:sldId id="592" r:id="rId22"/>
    <p:sldId id="593" r:id="rId23"/>
    <p:sldId id="594" r:id="rId24"/>
    <p:sldId id="595" r:id="rId25"/>
    <p:sldId id="596" r:id="rId26"/>
    <p:sldId id="597" r:id="rId27"/>
    <p:sldId id="598" r:id="rId28"/>
    <p:sldId id="599" r:id="rId29"/>
    <p:sldId id="600" r:id="rId30"/>
    <p:sldId id="601" r:id="rId31"/>
    <p:sldId id="602" r:id="rId32"/>
    <p:sldId id="603" r:id="rId33"/>
  </p:sldIdLst>
  <p:sldSz cx="9144000" cy="6858000" type="screen4x3"/>
  <p:notesSz cx="7010400" cy="92964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66"/>
    <a:srgbClr val="FFFF00"/>
    <a:srgbClr val="FFCCCC"/>
    <a:srgbClr val="FF9999"/>
    <a:srgbClr val="FF6600"/>
    <a:srgbClr val="CCFFCC"/>
    <a:srgbClr val="FF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5" autoAdjust="0"/>
    <p:restoredTop sz="90215" autoAdjust="0"/>
  </p:normalViewPr>
  <p:slideViewPr>
    <p:cSldViewPr>
      <p:cViewPr varScale="1">
        <p:scale>
          <a:sx n="97" d="100"/>
          <a:sy n="97" d="100"/>
        </p:scale>
        <p:origin x="-113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760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404" tIns="43699" rIns="87404" bIns="43699" numCol="1" anchor="t" anchorCtr="0" compatLnSpc="1">
            <a:prstTxWarp prst="textNoShape">
              <a:avLst/>
            </a:prstTxWarp>
          </a:bodyPr>
          <a:lstStyle>
            <a:lvl1pPr defTabSz="873125" eaLnBrk="1" hangingPunct="1">
              <a:defRPr sz="11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404" tIns="43699" rIns="87404" bIns="43699" numCol="1" anchor="t" anchorCtr="0" compatLnSpc="1">
            <a:prstTxWarp prst="textNoShape">
              <a:avLst/>
            </a:prstTxWarp>
          </a:bodyPr>
          <a:lstStyle>
            <a:lvl1pPr algn="r" defTabSz="873125" eaLnBrk="1" hangingPunct="1">
              <a:defRPr sz="11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404" tIns="43699" rIns="87404" bIns="43699" numCol="1" anchor="b" anchorCtr="0" compatLnSpc="1">
            <a:prstTxWarp prst="textNoShape">
              <a:avLst/>
            </a:prstTxWarp>
          </a:bodyPr>
          <a:lstStyle>
            <a:lvl1pPr defTabSz="873125" eaLnBrk="1" hangingPunct="1">
              <a:defRPr sz="11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404" tIns="43699" rIns="87404" bIns="43699" numCol="1" anchor="b" anchorCtr="0" compatLnSpc="1">
            <a:prstTxWarp prst="textNoShape">
              <a:avLst/>
            </a:prstTxWarp>
          </a:bodyPr>
          <a:lstStyle>
            <a:lvl1pPr algn="r" defTabSz="873125" eaLnBrk="1" hangingPunct="1">
              <a:defRPr sz="1100"/>
            </a:lvl1pPr>
          </a:lstStyle>
          <a:p>
            <a:pPr>
              <a:defRPr/>
            </a:pPr>
            <a:fld id="{854860DA-3650-47F4-B4BA-EE71F06A475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222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93" tIns="46198" rIns="92393" bIns="46198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93" tIns="46198" rIns="92393" bIns="46198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9788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93" tIns="46198" rIns="92393" bIns="461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93" tIns="46198" rIns="92393" bIns="46198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93" tIns="46198" rIns="92393" bIns="46198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fld id="{FD3F84B0-0590-4B1D-AF8B-4D652F95A14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52434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Simultaneous measurements at two near-road (NR-HWY and NR) and two urban background sites (UB) in Toronto as part of the Near-Road Monitoring pilot study </a:t>
            </a:r>
          </a:p>
          <a:p>
            <a:r>
              <a:rPr lang="en-US" dirty="0" smtClean="0"/>
              <a:t>Wind roses for each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02B3B-FD4D-428D-90CF-4471CDBD6C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74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SO4: 0.52 for NR vs.</a:t>
            </a:r>
            <a:r>
              <a:rPr lang="en-US" baseline="0" dirty="0" smtClean="0"/>
              <a:t> 0.51 for NR-H</a:t>
            </a:r>
          </a:p>
          <a:p>
            <a:r>
              <a:rPr lang="en-US" baseline="0" dirty="0" smtClean="0"/>
              <a:t>OA: 4.0 vs. 4.3</a:t>
            </a:r>
          </a:p>
          <a:p>
            <a:r>
              <a:rPr lang="en-US" dirty="0" smtClean="0"/>
              <a:t>Ba: 9 times</a:t>
            </a:r>
          </a:p>
          <a:p>
            <a:r>
              <a:rPr lang="en-US" dirty="0" smtClean="0"/>
              <a:t>Cu:</a:t>
            </a:r>
            <a:r>
              <a:rPr lang="en-US" baseline="0" dirty="0" smtClean="0"/>
              <a:t> 4 times higher</a:t>
            </a:r>
          </a:p>
          <a:p>
            <a:r>
              <a:rPr lang="en-US" baseline="0" dirty="0" smtClean="0"/>
              <a:t>No strong differences for major organic and inorganics ions</a:t>
            </a:r>
          </a:p>
          <a:p>
            <a:r>
              <a:rPr lang="en-US" baseline="0" dirty="0" smtClean="0"/>
              <a:t>Significant differences in the concentrations of trace metals, implying the impact of traffic emissions (tailpipe/non-tailpipe)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3469-0D36-4783-8427-425882391C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2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Highway 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3469-0D36-4783-8427-425882391C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53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there is a statistically significant difference  (P = &lt;0.001) for PM2.5 mass between the two sites from May 10-Aug 31, 2016</a:t>
            </a:r>
          </a:p>
          <a:p>
            <a:pPr defTabSz="9317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PMF analysis using </a:t>
            </a:r>
            <a:r>
              <a:rPr lang="en-US" dirty="0" err="1">
                <a:latin typeface="+mn-lt"/>
              </a:rPr>
              <a:t>ACSM+Xact+BC</a:t>
            </a:r>
            <a:endParaRPr lang="en-US" dirty="0">
              <a:latin typeface="+mn-lt"/>
            </a:endParaRPr>
          </a:p>
          <a:p>
            <a:pPr defTabSz="9317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Regional scale sources: LVOOA, sulphate, nitrate having  very high correlations in their temporal variations (r= 0.89 for Sulphate, 0.81 for LVOOA, 0.60 for Nitrate)</a:t>
            </a:r>
          </a:p>
          <a:p>
            <a:pPr defTabSz="9317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Cooking factor was only found at WB, while two traffic-related sources were observed for HWY401.</a:t>
            </a:r>
          </a:p>
          <a:p>
            <a:r>
              <a:rPr lang="en-US" dirty="0" smtClean="0"/>
              <a:t>NR traffic: 0.8 </a:t>
            </a:r>
            <a:r>
              <a:rPr lang="en-US" dirty="0" err="1" smtClean="0"/>
              <a:t>ug</a:t>
            </a:r>
            <a:r>
              <a:rPr lang="en-US" dirty="0" smtClean="0"/>
              <a:t>/m3, NR-H</a:t>
            </a:r>
            <a:r>
              <a:rPr lang="en-US" baseline="0" dirty="0" smtClean="0"/>
              <a:t> traffic : 1.8 ~ 2times higher (on the median basis)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3469-0D36-4783-8427-425882391C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30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Stronger weekend/weekday (WE/WD) difference (WE/WD=0.73)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3469-0D36-4783-8427-425882391C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33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clear diurnal patterns at the downtown site, weekends/weekday</a:t>
            </a:r>
            <a:r>
              <a:rPr lang="en-US" baseline="0" dirty="0" smtClean="0"/>
              <a:t> difference for the traffic factor, lunch and dinner time at noon and 6-8 pm for the COA factor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3469-0D36-4783-8427-425882391C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01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statistically significant difference  (p &lt;0.05)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3469-0D36-4783-8427-425882391C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45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3469-0D36-4783-8427-425882391CB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55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Hwy 401: 13 lanes, May, august, 2016</a:t>
            </a:r>
          </a:p>
          <a:p>
            <a:r>
              <a:rPr lang="en-US" dirty="0" smtClean="0"/>
              <a:t>WB: 4 lanes: June-Aug, 2015</a:t>
            </a:r>
          </a:p>
          <a:p>
            <a:r>
              <a:rPr lang="en-US" dirty="0">
                <a:latin typeface="+mn-lt"/>
              </a:rPr>
              <a:t>Annual Average Daily Traffic volume (AADT) for HWY 401: ~300,000/day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02B3B-FD4D-428D-90CF-4471CDBD6C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48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ON_gov_cover_green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5588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81525"/>
            <a:ext cx="6400800" cy="1057275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CA"/>
              <a:t>Document Title</a:t>
            </a:r>
          </a:p>
          <a:p>
            <a:r>
              <a:rPr lang="en-CA"/>
              <a:t>Date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ECD8C-2404-4DFA-AA78-D16FAA4C08CB}" type="datetimeFigureOut">
              <a:rPr lang="en-US" altLang="en-US"/>
              <a:pPr>
                <a:defRPr/>
              </a:pPr>
              <a:t>1/17/2017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DC75889-1131-41CD-8342-C9BF9CD0DD6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5223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F2597-E364-424B-A8C8-1B5EB15C9369}" type="datetimeFigureOut">
              <a:rPr lang="en-US" altLang="en-US"/>
              <a:pPr>
                <a:defRPr/>
              </a:pPr>
              <a:t>1/17/2017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F4F2F-9FEA-4924-A5AC-8A4E6D1EA17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7712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140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140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2DF91-7EB3-4E8B-8D00-65CA732FAAC0}" type="datetimeFigureOut">
              <a:rPr lang="en-US" altLang="en-US"/>
              <a:pPr>
                <a:defRPr/>
              </a:pPr>
              <a:t>1/17/2017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0C1FE-6396-4CB4-88A9-68371A5A090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69825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14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71FB5-70B1-46CD-A400-6CE4C4D3A9E5}" type="datetimeFigureOut">
              <a:rPr lang="en-US" altLang="en-US"/>
              <a:pPr>
                <a:defRPr/>
              </a:pPr>
              <a:t>1/17/2017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C4E7F-C8BF-4886-833B-6834D51B492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71774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E7104-4F09-4639-8717-B885D2333FD0}" type="datetimeFigureOut">
              <a:rPr lang="en-US" altLang="en-US"/>
              <a:pPr>
                <a:defRPr/>
              </a:pPr>
              <a:t>1/17/2017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4FA65-3631-4D86-967B-C31181020F8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96650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0813BE-81E1-4468-BD98-AF8E5D685BBC}" type="datetimeFigureOut">
              <a:rPr lang="en-CA" smtClean="0"/>
              <a:t>17/01/2017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695694-E38E-4AE0-9C50-2E7A4CE608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751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5C8BD-EB9B-4B98-8F78-6415F638CB7A}" type="datetimeFigureOut">
              <a:rPr lang="en-CA" altLang="en-US"/>
              <a:pPr>
                <a:defRPr/>
              </a:pPr>
              <a:t>17/01/2017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A170-1FEE-447E-BE0D-CFDFC10E28F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52387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A691-EAE4-47E0-B461-1E701A1B810B}" type="datetimeFigureOut">
              <a:rPr lang="en-CA" altLang="en-US"/>
              <a:pPr>
                <a:defRPr/>
              </a:pPr>
              <a:t>17/01/2017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BB5D-A541-44CC-81BA-C522A795E52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28202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9DDEA-9F82-4C18-9FB6-08615C66681B}" type="datetimeFigureOut">
              <a:rPr lang="en-CA" altLang="en-US"/>
              <a:pPr>
                <a:defRPr/>
              </a:pPr>
              <a:t>17/01/2017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63E9A-BB7A-4948-B33A-0E61C144F9E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87626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A08D3-1D7A-4F99-88E4-BF0F0AB222A3}" type="datetimeFigureOut">
              <a:rPr lang="en-CA" altLang="en-US"/>
              <a:pPr>
                <a:defRPr/>
              </a:pPr>
              <a:t>17/01/2017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25703-3B0D-41F3-923D-24F2CBEF78E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2639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E120C-4D5A-4DDC-9941-1D09ABCBA7B7}" type="datetimeFigureOut">
              <a:rPr lang="en-CA" altLang="en-US"/>
              <a:pPr>
                <a:defRPr/>
              </a:pPr>
              <a:t>17/01/2017</a:t>
            </a:fld>
            <a:endParaRPr lang="en-CA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06327-2F68-4AB9-A4CD-0869B3796C5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2732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05106-5C99-4FD1-92A0-3E8ED44AED5C}" type="datetimeFigureOut">
              <a:rPr lang="en-US" altLang="en-US"/>
              <a:pPr>
                <a:defRPr/>
              </a:pPr>
              <a:t>1/17/2017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0A68C-3260-4DCC-8257-BB50ECB1FA4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1799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AC5F2-BA5E-424E-84E0-39614344A09D}" type="datetimeFigureOut">
              <a:rPr lang="en-CA" altLang="en-US"/>
              <a:pPr>
                <a:defRPr/>
              </a:pPr>
              <a:t>17/01/2017</a:t>
            </a:fld>
            <a:endParaRPr lang="en-CA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93D13-F0E0-4230-A3B4-C9320FE1206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02243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4BD2-CAE2-43BE-99DD-33671C156D97}" type="datetimeFigureOut">
              <a:rPr lang="en-CA" altLang="en-US"/>
              <a:pPr>
                <a:defRPr/>
              </a:pPr>
              <a:t>17/01/2017</a:t>
            </a:fld>
            <a:endParaRPr lang="en-CA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5B06D-DBFD-44B5-813B-5E94134DD38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93376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41F4-0DD1-4DAA-964B-9B459EE86412}" type="datetimeFigureOut">
              <a:rPr lang="en-CA" altLang="en-US"/>
              <a:pPr>
                <a:defRPr/>
              </a:pPr>
              <a:t>17/01/2017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830A-B3EA-4C29-8890-E57DBF56391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01133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6FF78-69D3-4749-A40F-F2DBAB35AEEC}" type="datetimeFigureOut">
              <a:rPr lang="en-CA" altLang="en-US"/>
              <a:pPr>
                <a:defRPr/>
              </a:pPr>
              <a:t>17/01/2017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1ACBB-E1AC-4CA7-AFA2-A8B30114A69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33432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A3FD-C2AA-418C-8AE7-81B3467DE4F3}" type="datetimeFigureOut">
              <a:rPr lang="en-CA" altLang="en-US"/>
              <a:pPr>
                <a:defRPr/>
              </a:pPr>
              <a:t>17/01/2017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2C2F-940F-441D-91BC-787A8C6B5D6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12986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14F2A-0DD8-4BC5-BC3B-4B3F09678E1A}" type="datetimeFigureOut">
              <a:rPr lang="en-CA" altLang="en-US"/>
              <a:pPr>
                <a:defRPr/>
              </a:pPr>
              <a:t>17/01/2017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05DC2-2103-4AA6-8F64-38A94025450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7591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4D1AE-9152-4BE3-83C3-F2BE79A4AD3A}" type="datetimeFigureOut">
              <a:rPr lang="en-US" altLang="en-US"/>
              <a:pPr>
                <a:defRPr/>
              </a:pPr>
              <a:t>1/17/2017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E7028-2362-45D4-A3F4-B6753FE9488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369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4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4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618CF-6B68-4E00-B6D1-0C35A4019322}" type="datetimeFigureOut">
              <a:rPr lang="en-US" altLang="en-US"/>
              <a:pPr>
                <a:defRPr/>
              </a:pPr>
              <a:t>1/17/2017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EBF6F-B236-4426-BA09-FFF0E8D51F2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167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DB325-184D-432E-A329-FE0B803A3F5D}" type="datetimeFigureOut">
              <a:rPr lang="en-US" altLang="en-US"/>
              <a:pPr>
                <a:defRPr/>
              </a:pPr>
              <a:t>1/17/2017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FE2E0-014C-4A19-AEF2-B9629256862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3036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8913C-B099-494D-B923-A326A7565843}" type="datetimeFigureOut">
              <a:rPr lang="en-US" altLang="en-US"/>
              <a:pPr>
                <a:defRPr/>
              </a:pPr>
              <a:t>1/17/2017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C0B5-0C2D-4E0B-A3D7-FFCF3149AFB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8235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 txBox="1">
            <a:spLocks noGrp="1"/>
          </p:cNvSpPr>
          <p:nvPr userDrawn="1"/>
        </p:nvSpPr>
        <p:spPr bwMode="auto">
          <a:xfrm>
            <a:off x="1524000" y="6400800"/>
            <a:ext cx="5943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sz="1200" smtClean="0"/>
              <a:t>CONFIDENTIAL DRAFT - for discussion purposes only 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5577-A2D7-4BA3-A8A7-431948E61246}" type="datetimeFigureOut">
              <a:rPr lang="en-US" altLang="en-US"/>
              <a:pPr>
                <a:defRPr/>
              </a:pPr>
              <a:t>1/17/2017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EC8E8-4E87-421F-89CC-ACC49C61D9E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2505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6B06-698F-4CA6-B247-CC9D166409F6}" type="datetimeFigureOut">
              <a:rPr lang="en-US" altLang="en-US"/>
              <a:pPr>
                <a:defRPr/>
              </a:pPr>
              <a:t>1/17/2017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26829-45AE-4469-8237-574F8B43037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7724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C67C4-7AB0-4E50-8E9E-AD47718DFAA5}" type="datetimeFigureOut">
              <a:rPr lang="en-US" altLang="en-US"/>
              <a:pPr>
                <a:defRPr/>
              </a:pPr>
              <a:t>1/17/2017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28F60-B486-4B7F-938F-21EC410FE82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0483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5548313"/>
            <a:ext cx="9144000" cy="1120775"/>
            <a:chOff x="0" y="3614"/>
            <a:chExt cx="5760" cy="706"/>
          </a:xfrm>
        </p:grpSpPr>
        <p:pic>
          <p:nvPicPr>
            <p:cNvPr id="1035" name="Picture 11" descr="ON_gov_green_ppt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4"/>
            <a:stretch>
              <a:fillRect/>
            </a:stretch>
          </p:blipFill>
          <p:spPr bwMode="auto">
            <a:xfrm>
              <a:off x="1474" y="3614"/>
              <a:ext cx="4286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1" descr="ON_gov_green_ppt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80" b="13174"/>
            <a:stretch>
              <a:fillRect/>
            </a:stretch>
          </p:blipFill>
          <p:spPr bwMode="auto">
            <a:xfrm>
              <a:off x="0" y="3614"/>
              <a:ext cx="2381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838200"/>
          </a:xfrm>
          <a:prstGeom prst="rect">
            <a:avLst/>
          </a:prstGeom>
          <a:noFill/>
          <a:ln w="12700" cap="rnd">
            <a:solidFill>
              <a:schemeClr val="fol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3515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Helvetica Light"/>
              </a:defRPr>
            </a:lvl1pPr>
          </a:lstStyle>
          <a:p>
            <a:pPr>
              <a:defRPr/>
            </a:pPr>
            <a:fld id="{D16F49F1-D58B-4809-B215-C0F57FCD8E50}" type="datetimeFigureOut">
              <a:rPr lang="en-US" altLang="en-US"/>
              <a:pPr>
                <a:defRPr/>
              </a:pPr>
              <a:t>1/17/2017</a:t>
            </a:fld>
            <a:endParaRPr lang="en-US" altLang="en-US"/>
          </a:p>
        </p:txBody>
      </p:sp>
      <p:grpSp>
        <p:nvGrpSpPr>
          <p:cNvPr id="1030" name="Group 8"/>
          <p:cNvGrpSpPr>
            <a:grpSpLocks/>
          </p:cNvGrpSpPr>
          <p:nvPr/>
        </p:nvGrpSpPr>
        <p:grpSpPr bwMode="auto">
          <a:xfrm>
            <a:off x="0" y="5737225"/>
            <a:ext cx="9144000" cy="1120775"/>
            <a:chOff x="0" y="3614"/>
            <a:chExt cx="5760" cy="706"/>
          </a:xfrm>
        </p:grpSpPr>
        <p:pic>
          <p:nvPicPr>
            <p:cNvPr id="1033" name="Picture 11" descr="ON_gov_green_ppt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4"/>
            <a:stretch>
              <a:fillRect/>
            </a:stretch>
          </p:blipFill>
          <p:spPr bwMode="auto">
            <a:xfrm>
              <a:off x="1474" y="3614"/>
              <a:ext cx="4286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1" descr="ON_gov_green_ppt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80" b="13174"/>
            <a:stretch>
              <a:fillRect/>
            </a:stretch>
          </p:blipFill>
          <p:spPr bwMode="auto">
            <a:xfrm>
              <a:off x="0" y="3614"/>
              <a:ext cx="2381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0215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Helvetica Ligh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408738"/>
            <a:ext cx="898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Helvetica Light"/>
              </a:defRPr>
            </a:lvl1pPr>
          </a:lstStyle>
          <a:p>
            <a:pPr>
              <a:defRPr/>
            </a:pPr>
            <a:fld id="{F0E3C7D7-7962-4248-901A-C8F60171527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5" r:id="rId1"/>
    <p:sldLayoutId id="2147485003" r:id="rId2"/>
    <p:sldLayoutId id="2147485004" r:id="rId3"/>
    <p:sldLayoutId id="2147485005" r:id="rId4"/>
    <p:sldLayoutId id="2147485006" r:id="rId5"/>
    <p:sldLayoutId id="2147485007" r:id="rId6"/>
    <p:sldLayoutId id="2147485026" r:id="rId7"/>
    <p:sldLayoutId id="2147485008" r:id="rId8"/>
    <p:sldLayoutId id="2147485009" r:id="rId9"/>
    <p:sldLayoutId id="2147485010" r:id="rId10"/>
    <p:sldLayoutId id="2147485011" r:id="rId11"/>
    <p:sldLayoutId id="2147485012" r:id="rId12"/>
    <p:sldLayoutId id="2147485013" r:id="rId13"/>
    <p:sldLayoutId id="214748502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Char char="o"/>
        <a:defRPr sz="16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9334FDC-B656-498E-B931-49263584F607}" type="datetimeFigureOut">
              <a:rPr lang="en-CA" altLang="en-US"/>
              <a:pPr>
                <a:defRPr/>
              </a:pPr>
              <a:t>17/01/2017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69ABC4E-410F-43A6-B4D4-F771C8ACAEB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4" r:id="rId1"/>
    <p:sldLayoutId id="2147485015" r:id="rId2"/>
    <p:sldLayoutId id="2147485016" r:id="rId3"/>
    <p:sldLayoutId id="2147485017" r:id="rId4"/>
    <p:sldLayoutId id="2147485018" r:id="rId5"/>
    <p:sldLayoutId id="2147485019" r:id="rId6"/>
    <p:sldLayoutId id="2147485020" r:id="rId7"/>
    <p:sldLayoutId id="2147485021" r:id="rId8"/>
    <p:sldLayoutId id="2147485022" r:id="rId9"/>
    <p:sldLayoutId id="2147485023" r:id="rId10"/>
    <p:sldLayoutId id="214748502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83335" y="4245455"/>
            <a:ext cx="8763000" cy="238394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CA" altLang="en-US" sz="2800" b="1" dirty="0" smtClean="0"/>
              <a:t>Resolution of Local and Regional Sources Using Near Road and Background Measurement Sites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000" dirty="0" smtClean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2400" dirty="0" smtClean="0"/>
              <a:t>Yushan </a:t>
            </a:r>
            <a:r>
              <a:rPr lang="en-US" altLang="en-US" sz="2400" dirty="0"/>
              <a:t>Su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CA" altLang="en-US" sz="10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CA" altLang="en-US" dirty="0" smtClean="0"/>
              <a:t>Environmental Monitoring and Reporting Branch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CA" altLang="en-US" dirty="0" smtClean="0"/>
              <a:t>Ontario Ministry of the Environment </a:t>
            </a:r>
            <a:r>
              <a:rPr lang="en-US" altLang="en-US" dirty="0" smtClean="0"/>
              <a:t>and Climate Change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en-US" altLang="en-US" sz="1000" dirty="0" smtClean="0"/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CA" altLang="en-US" dirty="0"/>
              <a:t>8th </a:t>
            </a:r>
            <a:r>
              <a:rPr lang="en-CA" altLang="en-US" dirty="0" smtClean="0"/>
              <a:t>IWAQFR, Toronto  |  January 12,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Background</a:t>
            </a:r>
            <a:endParaRPr lang="en-CA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0C0B5-0C2D-4E0B-A3D7-FFCF3149AFBA}" type="slidenum">
              <a:rPr lang="en-CA" altLang="en-US" smtClean="0"/>
              <a:pPr>
                <a:defRPr/>
              </a:pPr>
              <a:t>10</a:t>
            </a:fld>
            <a:endParaRPr lang="en-CA" altLang="en-US"/>
          </a:p>
        </p:txBody>
      </p:sp>
      <p:sp>
        <p:nvSpPr>
          <p:cNvPr id="4" name="Rectangle 3"/>
          <p:cNvSpPr/>
          <p:nvPr/>
        </p:nvSpPr>
        <p:spPr>
          <a:xfrm>
            <a:off x="457200" y="1275814"/>
            <a:ext cx="822960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1800" dirty="0" smtClean="0">
                <a:ea typeface="Verdana" pitchFamily="34" charset="0"/>
                <a:cs typeface="Arial" panose="020B0604020202020204" pitchFamily="34" charset="0"/>
              </a:rPr>
              <a:t>Ozone (O</a:t>
            </a:r>
            <a:r>
              <a:rPr lang="en-CA" sz="1800" baseline="-25000" dirty="0" smtClean="0">
                <a:ea typeface="Verdana" pitchFamily="34" charset="0"/>
                <a:cs typeface="Arial" panose="020B0604020202020204" pitchFamily="34" charset="0"/>
              </a:rPr>
              <a:t>3</a:t>
            </a:r>
            <a:r>
              <a:rPr lang="en-CA" sz="1800" dirty="0" smtClean="0">
                <a:ea typeface="Verdana" pitchFamily="34" charset="0"/>
                <a:cs typeface="Arial" panose="020B0604020202020204" pitchFamily="34" charset="0"/>
              </a:rPr>
              <a:t>) and nitrogen oxides (</a:t>
            </a:r>
            <a:r>
              <a:rPr lang="en-CA" sz="1800" dirty="0" err="1" smtClean="0">
                <a:ea typeface="Verdana" pitchFamily="34" charset="0"/>
                <a:cs typeface="Arial" panose="020B0604020202020204" pitchFamily="34" charset="0"/>
              </a:rPr>
              <a:t>NO</a:t>
            </a:r>
            <a:r>
              <a:rPr lang="en-CA" sz="1800" baseline="-25000" dirty="0" err="1" smtClean="0">
                <a:ea typeface="Verdana" pitchFamily="34" charset="0"/>
                <a:cs typeface="Arial" panose="020B0604020202020204" pitchFamily="34" charset="0"/>
              </a:rPr>
              <a:t>x</a:t>
            </a:r>
            <a:r>
              <a:rPr lang="en-CA" sz="1800" dirty="0" smtClean="0">
                <a:ea typeface="Verdana" pitchFamily="34" charset="0"/>
                <a:cs typeface="Arial" panose="020B0604020202020204" pitchFamily="34" charset="0"/>
              </a:rPr>
              <a:t>) were monitored from January – December, 2010 at three levels in Toronto: 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CA" sz="1800" dirty="0" smtClean="0">
                <a:ea typeface="Verdana" pitchFamily="34" charset="0"/>
                <a:cs typeface="Arial" panose="020B0604020202020204" pitchFamily="34" charset="0"/>
              </a:rPr>
              <a:t>CN Tower (444m intake height + 84m above the sea level or ASL)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CA" sz="1800" dirty="0" smtClean="0">
                <a:ea typeface="Verdana" pitchFamily="34" charset="0"/>
                <a:cs typeface="Arial" panose="020B0604020202020204" pitchFamily="34" charset="0"/>
              </a:rPr>
              <a:t>Ryerson University (65m intake height + 96m ASL)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CA" sz="1800" dirty="0" smtClean="0">
                <a:ea typeface="Verdana" pitchFamily="34" charset="0"/>
                <a:cs typeface="Arial" panose="020B0604020202020204" pitchFamily="34" charset="0"/>
              </a:rPr>
              <a:t>Toronto Downtown (10m intake height + 105m ASL)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1800" dirty="0" smtClean="0">
                <a:ea typeface="Verdana" pitchFamily="34" charset="0"/>
                <a:cs typeface="Arial" panose="020B0604020202020204" pitchFamily="34" charset="0"/>
              </a:rPr>
              <a:t>Local emissions of </a:t>
            </a:r>
            <a:r>
              <a:rPr lang="en-CA" sz="1800" dirty="0" err="1" smtClean="0">
                <a:ea typeface="Verdana" pitchFamily="34" charset="0"/>
                <a:cs typeface="Arial" panose="020B0604020202020204" pitchFamily="34" charset="0"/>
              </a:rPr>
              <a:t>NO</a:t>
            </a:r>
            <a:r>
              <a:rPr lang="en-CA" sz="1800" baseline="-25000" dirty="0" err="1" smtClean="0">
                <a:ea typeface="Verdana" pitchFamily="34" charset="0"/>
                <a:cs typeface="Arial" panose="020B0604020202020204" pitchFamily="34" charset="0"/>
              </a:rPr>
              <a:t>x</a:t>
            </a:r>
            <a:r>
              <a:rPr lang="en-CA" sz="1800" dirty="0" smtClean="0">
                <a:ea typeface="Verdana" pitchFamily="34" charset="0"/>
                <a:cs typeface="Arial" panose="020B0604020202020204" pitchFamily="34" charset="0"/>
              </a:rPr>
              <a:t> may mix up and impact regional O</a:t>
            </a:r>
            <a:r>
              <a:rPr lang="en-CA" sz="1800" baseline="-25000" dirty="0" smtClean="0">
                <a:ea typeface="Verdana" pitchFamily="34" charset="0"/>
                <a:cs typeface="Arial" panose="020B0604020202020204" pitchFamily="34" charset="0"/>
              </a:rPr>
              <a:t>3</a:t>
            </a:r>
            <a:r>
              <a:rPr lang="en-CA" sz="1800" dirty="0" smtClean="0">
                <a:ea typeface="Verdana" pitchFamily="34" charset="0"/>
                <a:cs typeface="Arial" panose="020B0604020202020204" pitchFamily="34" charset="0"/>
              </a:rPr>
              <a:t> levels measured at the CN Tower. </a:t>
            </a:r>
            <a:r>
              <a:rPr lang="en-CA" sz="1800" dirty="0">
                <a:ea typeface="Verdana" pitchFamily="34" charset="0"/>
                <a:cs typeface="Arial" panose="020B0604020202020204" pitchFamily="34" charset="0"/>
              </a:rPr>
              <a:t>Lake breeze </a:t>
            </a:r>
            <a:r>
              <a:rPr lang="en-CA" sz="1800" dirty="0" smtClean="0">
                <a:ea typeface="Verdana" pitchFamily="34" charset="0"/>
                <a:cs typeface="Arial" panose="020B0604020202020204" pitchFamily="34" charset="0"/>
              </a:rPr>
              <a:t>may also </a:t>
            </a:r>
            <a:r>
              <a:rPr lang="en-CA" sz="1800" dirty="0">
                <a:ea typeface="Verdana" pitchFamily="34" charset="0"/>
                <a:cs typeface="Arial" panose="020B0604020202020204" pitchFamily="34" charset="0"/>
              </a:rPr>
              <a:t>impact air pollutants levels in Toronto.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1800" dirty="0" smtClean="0">
                <a:ea typeface="Verdana" pitchFamily="34" charset="0"/>
                <a:cs typeface="Arial" panose="020B0604020202020204" pitchFamily="34" charset="0"/>
              </a:rPr>
              <a:t>In summer 2010 from May to September, 110 lake breeze days (72% summertime) were manually identified for the Greater Toronto Area (Wentworth et al., 2015). </a:t>
            </a:r>
          </a:p>
        </p:txBody>
      </p:sp>
    </p:spTree>
    <p:extLst>
      <p:ext uri="{BB962C8B-B14F-4D97-AF65-F5344CB8AC3E}">
        <p14:creationId xmlns:p14="http://schemas.microsoft.com/office/powerpoint/2010/main" val="7563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/>
              <a:t>NO</a:t>
            </a:r>
            <a:r>
              <a:rPr lang="en-CA" sz="2800" baseline="-25000" dirty="0"/>
              <a:t>2</a:t>
            </a:r>
            <a:r>
              <a:rPr lang="en-CA" sz="2800" dirty="0"/>
              <a:t> </a:t>
            </a:r>
            <a:r>
              <a:rPr lang="en-CA" sz="2800" dirty="0" smtClean="0"/>
              <a:t>Diurnal Profile on Lake Breeze and </a:t>
            </a:r>
            <a:br>
              <a:rPr lang="en-CA" sz="2800" dirty="0" smtClean="0"/>
            </a:br>
            <a:r>
              <a:rPr lang="en-CA" sz="2800" dirty="0" smtClean="0"/>
              <a:t>Non-Lake Breeze Days</a:t>
            </a:r>
            <a:endParaRPr lang="en-C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0C0B5-0C2D-4E0B-A3D7-FFCF3149AFBA}" type="slidenum">
              <a:rPr lang="en-CA" altLang="en-US" smtClean="0"/>
              <a:pPr>
                <a:defRPr/>
              </a:pPr>
              <a:t>11</a:t>
            </a:fld>
            <a:endParaRPr lang="en-CA" alt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8229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NO Diurnal Profile on Lake Breeze and </a:t>
            </a:r>
            <a:br>
              <a:rPr lang="en-CA" sz="2800" dirty="0" smtClean="0"/>
            </a:br>
            <a:r>
              <a:rPr lang="en-CA" sz="2800" dirty="0" smtClean="0"/>
              <a:t>Non-Lake Breeze Days</a:t>
            </a:r>
            <a:endParaRPr lang="en-C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0C0B5-0C2D-4E0B-A3D7-FFCF3149AFBA}" type="slidenum">
              <a:rPr lang="en-CA" altLang="en-US" smtClean="0"/>
              <a:pPr>
                <a:defRPr/>
              </a:pPr>
              <a:t>12</a:t>
            </a:fld>
            <a:endParaRPr lang="en-CA" alt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80950" y="1295400"/>
            <a:ext cx="8229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O</a:t>
            </a:r>
            <a:r>
              <a:rPr lang="en-CA" sz="2800" baseline="-25000" dirty="0" smtClean="0"/>
              <a:t>3</a:t>
            </a:r>
            <a:r>
              <a:rPr lang="en-CA" sz="2800" dirty="0" smtClean="0"/>
              <a:t> Diurnal Profile on Lake Breeze and </a:t>
            </a:r>
            <a:br>
              <a:rPr lang="en-CA" sz="2800" dirty="0" smtClean="0"/>
            </a:br>
            <a:r>
              <a:rPr lang="en-CA" sz="2800" dirty="0" smtClean="0"/>
              <a:t>Non-Lake Breeze Days</a:t>
            </a:r>
            <a:endParaRPr lang="en-C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0C0B5-0C2D-4E0B-A3D7-FFCF3149AFBA}" type="slidenum">
              <a:rPr lang="en-CA" altLang="en-US" smtClean="0"/>
              <a:pPr>
                <a:defRPr/>
              </a:pPr>
              <a:t>13</a:t>
            </a:fld>
            <a:endParaRPr lang="en-CA" alt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8229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Summer 8-hr 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Average Vertical Profile on Lake Breeze and Non-Lake Breeze Days</a:t>
            </a:r>
            <a:endParaRPr lang="en-C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0C0B5-0C2D-4E0B-A3D7-FFCF3149AFBA}" type="slidenum">
              <a:rPr lang="en-CA" altLang="en-US" smtClean="0"/>
              <a:pPr>
                <a:defRPr/>
              </a:pPr>
              <a:t>14</a:t>
            </a:fld>
            <a:endParaRPr lang="en-CA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44925"/>
            <a:ext cx="581610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95400"/>
            <a:ext cx="5943600" cy="4572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Average Vertical Profile on Lake Breeze and Non-Lake Breeze Days at 14:00 EST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5673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12792" y="1295400"/>
            <a:ext cx="5943600" cy="4572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2800" dirty="0" smtClean="0"/>
              <a:t>O</a:t>
            </a:r>
            <a:r>
              <a:rPr lang="en-US" sz="2800" baseline="-25000" dirty="0" smtClean="0"/>
              <a:t>x</a:t>
            </a:r>
            <a:r>
              <a:rPr lang="en-US" sz="2800" dirty="0" smtClean="0"/>
              <a:t> Average Vertical Profile on Lake Breeze and Non-Lake Breeze Days at 14:00 EST</a:t>
            </a:r>
            <a:endParaRPr lang="en-CA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315200" y="3090446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O</a:t>
            </a:r>
            <a:r>
              <a:rPr lang="en-CA" sz="1600" baseline="-25000" dirty="0" smtClean="0"/>
              <a:t>x</a:t>
            </a:r>
            <a:r>
              <a:rPr lang="en-CA" sz="1600" dirty="0" smtClean="0"/>
              <a:t> = O</a:t>
            </a:r>
            <a:r>
              <a:rPr lang="en-CA" sz="1600" baseline="-25000" dirty="0" smtClean="0"/>
              <a:t>3</a:t>
            </a:r>
            <a:r>
              <a:rPr lang="en-CA" sz="1600" dirty="0" smtClean="0"/>
              <a:t> + NO</a:t>
            </a:r>
            <a:r>
              <a:rPr lang="en-CA" sz="1600" baseline="-25000" dirty="0" smtClean="0"/>
              <a:t>2</a:t>
            </a:r>
            <a:endParaRPr lang="en-CA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23938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5045" y="-265528"/>
            <a:ext cx="8039099" cy="2703927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Identification of Local and Regional Sources using Near Road Measurement Sites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15788" y="2998602"/>
            <a:ext cx="7337612" cy="1655762"/>
          </a:xfrm>
        </p:spPr>
        <p:txBody>
          <a:bodyPr/>
          <a:lstStyle/>
          <a:p>
            <a:r>
              <a:rPr lang="en-US" sz="1800" b="1" u="sng" dirty="0" smtClean="0"/>
              <a:t>Cheol -H. </a:t>
            </a:r>
            <a:r>
              <a:rPr lang="en-US" sz="1800" b="1" u="sng" dirty="0"/>
              <a:t>Jeong</a:t>
            </a:r>
            <a:r>
              <a:rPr lang="en-US" sz="1800" b="1" baseline="30000" dirty="0"/>
              <a:t>1</a:t>
            </a:r>
            <a:r>
              <a:rPr lang="en-US" sz="1800" b="1" dirty="0"/>
              <a:t>, Jon M. Wang</a:t>
            </a:r>
            <a:r>
              <a:rPr lang="en-US" sz="1800" b="1" baseline="30000" dirty="0"/>
              <a:t>1</a:t>
            </a:r>
            <a:r>
              <a:rPr lang="en-US" sz="1800" b="1" dirty="0"/>
              <a:t>, Nathan </a:t>
            </a:r>
            <a:r>
              <a:rPr lang="en-US" sz="1800" b="1" dirty="0" smtClean="0"/>
              <a:t>Hilker</a:t>
            </a:r>
            <a:r>
              <a:rPr lang="en-US" sz="1800" b="1" baseline="30000" dirty="0" smtClean="0"/>
              <a:t>1</a:t>
            </a:r>
            <a:r>
              <a:rPr lang="en-US" sz="1800" b="1" dirty="0"/>
              <a:t>, Jerzy Debosz</a:t>
            </a:r>
            <a:r>
              <a:rPr lang="en-US" sz="1800" b="1" baseline="30000" dirty="0"/>
              <a:t>2</a:t>
            </a:r>
            <a:r>
              <a:rPr lang="en-US" sz="1800" b="1" dirty="0"/>
              <a:t>, Uwayemi Sofowote</a:t>
            </a:r>
            <a:r>
              <a:rPr lang="en-US" sz="1800" b="1" baseline="30000" dirty="0"/>
              <a:t>2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Yushan</a:t>
            </a:r>
            <a:r>
              <a:rPr lang="en-US" sz="1800" b="1" dirty="0" smtClean="0"/>
              <a:t> Su</a:t>
            </a:r>
            <a:r>
              <a:rPr lang="en-US" sz="1800" b="1" baseline="30000" dirty="0" smtClean="0"/>
              <a:t>2</a:t>
            </a:r>
            <a:r>
              <a:rPr lang="en-US" sz="1800" b="1" dirty="0" smtClean="0"/>
              <a:t>, Michael </a:t>
            </a:r>
            <a:r>
              <a:rPr lang="en-US" sz="1800" b="1" dirty="0"/>
              <a:t>Noble</a:t>
            </a:r>
            <a:r>
              <a:rPr lang="en-US" sz="1800" b="1" baseline="30000" dirty="0"/>
              <a:t>2</a:t>
            </a:r>
            <a:r>
              <a:rPr lang="en-US" sz="1800" b="1" dirty="0"/>
              <a:t>, Rob </a:t>
            </a:r>
            <a:r>
              <a:rPr lang="en-US" sz="1800" b="1" dirty="0" smtClean="0"/>
              <a:t>Healy</a:t>
            </a:r>
            <a:r>
              <a:rPr lang="en-US" sz="1800" b="1" baseline="30000" dirty="0" smtClean="0"/>
              <a:t>2</a:t>
            </a:r>
            <a:r>
              <a:rPr lang="en-US" sz="1800" b="1" dirty="0" smtClean="0"/>
              <a:t>, Tony </a:t>
            </a:r>
            <a:r>
              <a:rPr lang="en-US" sz="1800" b="1" dirty="0"/>
              <a:t>Munoz</a:t>
            </a:r>
            <a:r>
              <a:rPr lang="en-US" sz="1800" b="1" baseline="30000" dirty="0"/>
              <a:t>2</a:t>
            </a:r>
            <a:r>
              <a:rPr lang="en-US" sz="1800" b="1" dirty="0"/>
              <a:t>, </a:t>
            </a:r>
            <a:r>
              <a:rPr lang="en-US" sz="1800" b="1" dirty="0" smtClean="0"/>
              <a:t>Luc White</a:t>
            </a:r>
            <a:r>
              <a:rPr lang="en-US" sz="1800" b="1" baseline="30000" dirty="0" smtClean="0"/>
              <a:t>3</a:t>
            </a:r>
            <a:r>
              <a:rPr lang="en-US" sz="1800" b="1" dirty="0" smtClean="0"/>
              <a:t>,</a:t>
            </a:r>
            <a:r>
              <a:rPr lang="en-US" sz="1800" b="1" dirty="0"/>
              <a:t> Celine </a:t>
            </a:r>
            <a:r>
              <a:rPr lang="en-US" sz="1800" b="1" dirty="0" smtClean="0"/>
              <a:t>Audette</a:t>
            </a:r>
            <a:r>
              <a:rPr lang="en-US" sz="1800" b="1" baseline="30000" dirty="0" smtClean="0"/>
              <a:t>3</a:t>
            </a:r>
            <a:r>
              <a:rPr lang="en-US" sz="1800" b="1" dirty="0" smtClean="0"/>
              <a:t>, Dennis Herod</a:t>
            </a:r>
            <a:r>
              <a:rPr lang="en-US" sz="1800" b="1" baseline="30000" dirty="0" smtClean="0"/>
              <a:t>3</a:t>
            </a:r>
            <a:r>
              <a:rPr lang="en-US" sz="1800" b="1" dirty="0" smtClean="0"/>
              <a:t>, Ewa </a:t>
            </a:r>
            <a:r>
              <a:rPr lang="en-US" sz="1800" b="1" dirty="0"/>
              <a:t>Dabek-Zlotorzynska</a:t>
            </a:r>
            <a:r>
              <a:rPr lang="en-US" sz="1800" b="1" baseline="30000" dirty="0"/>
              <a:t>3</a:t>
            </a:r>
            <a:r>
              <a:rPr lang="en-US" sz="1800" b="1" dirty="0"/>
              <a:t>, Greg </a:t>
            </a:r>
            <a:r>
              <a:rPr lang="en-US" sz="1800" b="1" dirty="0" smtClean="0"/>
              <a:t>Evans</a:t>
            </a:r>
            <a:r>
              <a:rPr lang="en-US" sz="1800" b="1" baseline="30000" dirty="0" smtClean="0"/>
              <a:t>1</a:t>
            </a:r>
          </a:p>
          <a:p>
            <a:endParaRPr lang="en-US" sz="1600" baseline="30000" dirty="0"/>
          </a:p>
          <a:p>
            <a:r>
              <a:rPr lang="en-US" sz="1600" baseline="30000" dirty="0" smtClean="0"/>
              <a:t>1</a:t>
            </a:r>
            <a:r>
              <a:rPr lang="en-US" sz="1600" dirty="0" smtClean="0"/>
              <a:t>Southern </a:t>
            </a:r>
            <a:r>
              <a:rPr lang="en-US" sz="1600" dirty="0"/>
              <a:t>Ontario Centre for Atmospheric Aerosol Research, University of Toronto</a:t>
            </a:r>
            <a:r>
              <a:rPr lang="en-US" sz="1600" dirty="0" smtClean="0"/>
              <a:t>, Toronto, Ontario</a:t>
            </a:r>
            <a:endParaRPr lang="en-US" sz="1600" dirty="0"/>
          </a:p>
          <a:p>
            <a:r>
              <a:rPr lang="en-US" sz="1600" baseline="30000" dirty="0"/>
              <a:t>2</a:t>
            </a:r>
            <a:r>
              <a:rPr lang="en-US" sz="1600" dirty="0"/>
              <a:t>Air Monitoring and Transboundary Air Sciences Section, Ministry of the Environment and Climate </a:t>
            </a:r>
            <a:r>
              <a:rPr lang="en-US" sz="1600" dirty="0" smtClean="0"/>
              <a:t>Change, Toronto, Ontario</a:t>
            </a:r>
            <a:endParaRPr lang="en-US" sz="1600" dirty="0"/>
          </a:p>
          <a:p>
            <a:r>
              <a:rPr lang="en-US" sz="1600" baseline="30000" dirty="0"/>
              <a:t>3</a:t>
            </a:r>
            <a:r>
              <a:rPr lang="en-US" sz="1600" dirty="0"/>
              <a:t>Analysis and Air Quality Section, Science and Technology Branch, Environment and Climate Change Canada, </a:t>
            </a:r>
            <a:r>
              <a:rPr lang="en-US" sz="1600" dirty="0" smtClean="0"/>
              <a:t>Ottawa, Ontario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13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spatial variability of traffic-related </a:t>
            </a:r>
            <a:r>
              <a:rPr lang="en-US" sz="2000" dirty="0" smtClean="0"/>
              <a:t>pollutants </a:t>
            </a:r>
            <a:r>
              <a:rPr lang="en-US" sz="2000" dirty="0"/>
              <a:t>are of great interest as these may disproportionately mediate health outcomes arising from PM</a:t>
            </a:r>
            <a:r>
              <a:rPr lang="en-US" sz="2000" baseline="-25000" dirty="0"/>
              <a:t>2.5</a:t>
            </a:r>
            <a:r>
              <a:rPr lang="en-US" sz="2000" dirty="0"/>
              <a:t> exposures across metropolitan areas.</a:t>
            </a:r>
          </a:p>
          <a:p>
            <a:endParaRPr lang="en-US" sz="2000" dirty="0" smtClean="0"/>
          </a:p>
          <a:p>
            <a:r>
              <a:rPr lang="en-US" sz="2000" dirty="0"/>
              <a:t>The spatial and temporal variations of PM</a:t>
            </a:r>
            <a:r>
              <a:rPr lang="en-US" sz="2000" baseline="-25000" dirty="0"/>
              <a:t>2.5</a:t>
            </a:r>
            <a:r>
              <a:rPr lang="en-US" sz="2000" dirty="0"/>
              <a:t> chemical speciation data </a:t>
            </a:r>
            <a:r>
              <a:rPr lang="en-US" sz="2000" dirty="0" smtClean="0"/>
              <a:t>(i.e., trace metals, organics, inorganic ions) were </a:t>
            </a:r>
            <a:r>
              <a:rPr lang="en-US" sz="2000" dirty="0"/>
              <a:t>examined at </a:t>
            </a:r>
            <a:r>
              <a:rPr lang="en-US" sz="2000" dirty="0" smtClean="0"/>
              <a:t>two near-road </a:t>
            </a:r>
            <a:r>
              <a:rPr lang="en-US" sz="2000" dirty="0"/>
              <a:t>sites </a:t>
            </a:r>
            <a:r>
              <a:rPr lang="en-US" sz="2000" dirty="0" smtClean="0"/>
              <a:t>(i.e., Downtown </a:t>
            </a:r>
            <a:r>
              <a:rPr lang="en-US" sz="2000" dirty="0"/>
              <a:t>and Highway</a:t>
            </a:r>
            <a:r>
              <a:rPr lang="en-US" sz="2000" dirty="0" smtClean="0"/>
              <a:t>).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hourly continuous chemical speciation data </a:t>
            </a:r>
            <a:r>
              <a:rPr lang="en-US" sz="2000" dirty="0" smtClean="0"/>
              <a:t>at the near-road sites were </a:t>
            </a:r>
            <a:r>
              <a:rPr lang="en-US" sz="2000" dirty="0"/>
              <a:t>analyzed using positive matrix factorization (PMF) to identify local and regional scale PM</a:t>
            </a:r>
            <a:r>
              <a:rPr lang="en-US" sz="2000" baseline="-25000" dirty="0"/>
              <a:t>2.5</a:t>
            </a:r>
            <a:r>
              <a:rPr lang="en-US" sz="2000" dirty="0"/>
              <a:t> </a:t>
            </a:r>
            <a:r>
              <a:rPr lang="en-US" sz="2000" dirty="0" smtClean="0"/>
              <a:t>sources.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57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622" y="1326382"/>
            <a:ext cx="8340132" cy="493530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62350" y="2172106"/>
            <a:ext cx="5178303" cy="4616929"/>
            <a:chOff x="3362350" y="2172106"/>
            <a:chExt cx="5178303" cy="4616929"/>
          </a:xfrm>
        </p:grpSpPr>
        <p:sp>
          <p:nvSpPr>
            <p:cNvPr id="30" name="TextBox 29"/>
            <p:cNvSpPr txBox="1"/>
            <p:nvPr/>
          </p:nvSpPr>
          <p:spPr>
            <a:xfrm>
              <a:off x="5455608" y="2886635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 km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97453" y="4972368"/>
              <a:ext cx="2743200" cy="181666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905444" y="5070521"/>
              <a:ext cx="136928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Downtown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362350" y="2172106"/>
              <a:ext cx="4186517" cy="20188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-51952" y="809438"/>
            <a:ext cx="2743200" cy="3035419"/>
            <a:chOff x="-51952" y="809438"/>
            <a:chExt cx="2743200" cy="30354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1952" y="809438"/>
              <a:ext cx="2743200" cy="303541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275839" y="1626850"/>
              <a:ext cx="116730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Highway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Content Placeholder 2"/>
          <p:cNvSpPr txBox="1">
            <a:spLocks/>
          </p:cNvSpPr>
          <p:nvPr/>
        </p:nvSpPr>
        <p:spPr>
          <a:xfrm>
            <a:off x="-896" y="3614756"/>
            <a:ext cx="5244353" cy="2855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May 10 –Aug. 31, 2016</a:t>
            </a:r>
          </a:p>
          <a:p>
            <a:r>
              <a:rPr lang="en-US" sz="1600" b="1" dirty="0" smtClean="0"/>
              <a:t>Hourly </a:t>
            </a:r>
            <a:r>
              <a:rPr lang="en-US" sz="1600" b="1" dirty="0"/>
              <a:t>O</a:t>
            </a:r>
            <a:r>
              <a:rPr lang="en-US" sz="1600" b="1" dirty="0" smtClean="0"/>
              <a:t>rganics, Sulphate, Nitrate, Ammonium</a:t>
            </a:r>
          </a:p>
          <a:p>
            <a:pPr lvl="1"/>
            <a:r>
              <a:rPr lang="en-US" sz="1600" b="1" dirty="0" smtClean="0"/>
              <a:t>Aerosol Chemical Speciation Monitor (ACSM) w. PM2.5 inlet</a:t>
            </a:r>
            <a:endParaRPr lang="en-US" sz="1600" b="1" dirty="0"/>
          </a:p>
          <a:p>
            <a:r>
              <a:rPr lang="en-US" sz="1600" b="1" dirty="0" smtClean="0"/>
              <a:t>Hourly </a:t>
            </a:r>
            <a:r>
              <a:rPr lang="en-US" sz="1600" b="1" dirty="0"/>
              <a:t>T</a:t>
            </a:r>
            <a:r>
              <a:rPr lang="en-US" sz="1600" b="1" dirty="0" smtClean="0"/>
              <a:t>race Metals</a:t>
            </a:r>
          </a:p>
          <a:p>
            <a:pPr lvl="1"/>
            <a:r>
              <a:rPr lang="en-US" sz="1600" b="1" dirty="0" smtClean="0"/>
              <a:t>Xact </a:t>
            </a:r>
            <a:r>
              <a:rPr lang="en-US" sz="1600" b="1" dirty="0"/>
              <a:t>625 </a:t>
            </a:r>
            <a:r>
              <a:rPr lang="en-US" sz="1600" b="1" dirty="0" smtClean="0"/>
              <a:t>(Copper Environ.)</a:t>
            </a:r>
          </a:p>
          <a:p>
            <a:r>
              <a:rPr lang="en-US" sz="1600" b="1" dirty="0" smtClean="0"/>
              <a:t>Black Carbon &amp; PM2.5</a:t>
            </a:r>
          </a:p>
          <a:p>
            <a:pPr lvl="1"/>
            <a:r>
              <a:rPr lang="en-US" sz="1600" b="1" dirty="0" smtClean="0"/>
              <a:t>Aethalometer </a:t>
            </a:r>
            <a:r>
              <a:rPr lang="en-US" sz="1600" b="1" dirty="0"/>
              <a:t>(AE-33), </a:t>
            </a:r>
            <a:r>
              <a:rPr lang="en-US" sz="1600" b="1" dirty="0" smtClean="0"/>
              <a:t>SHARP </a:t>
            </a:r>
            <a:endParaRPr lang="en-US" sz="1600" b="1" dirty="0"/>
          </a:p>
          <a:p>
            <a:r>
              <a:rPr lang="en-US" sz="1600" b="1" dirty="0" smtClean="0"/>
              <a:t>Data Analysis</a:t>
            </a:r>
          </a:p>
          <a:p>
            <a:pPr lvl="1"/>
            <a:r>
              <a:rPr lang="en-US" sz="1600" b="1" dirty="0" smtClean="0"/>
              <a:t>Positive Matrix Factorization (PMF)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077" y="459208"/>
            <a:ext cx="6160752" cy="683179"/>
          </a:xfrm>
        </p:spPr>
        <p:txBody>
          <a:bodyPr/>
          <a:lstStyle/>
          <a:p>
            <a:r>
              <a:rPr lang="en-US" dirty="0" smtClean="0"/>
              <a:t>Near-Road Monitoring Sites : </a:t>
            </a:r>
            <a:br>
              <a:rPr lang="en-US" dirty="0" smtClean="0"/>
            </a:br>
            <a:r>
              <a:rPr lang="en-US" dirty="0" smtClean="0"/>
              <a:t>Downtown vs. Highway 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3131014" y="1771978"/>
            <a:ext cx="462671" cy="38230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7317531" y="3999846"/>
            <a:ext cx="462671" cy="38230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0A68C-3260-4DCC-8257-BB50ECB1FA4F}" type="slidenum">
              <a:rPr lang="en-CA" altLang="en-US" smtClean="0"/>
              <a:pPr>
                <a:defRPr/>
              </a:pPr>
              <a:t>2</a:t>
            </a:fld>
            <a:endParaRPr lang="en-CA" altLang="en-US"/>
          </a:p>
        </p:txBody>
      </p:sp>
      <p:sp>
        <p:nvSpPr>
          <p:cNvPr id="6" name="Rectangle 5"/>
          <p:cNvSpPr/>
          <p:nvPr/>
        </p:nvSpPr>
        <p:spPr>
          <a:xfrm>
            <a:off x="228600" y="427434"/>
            <a:ext cx="60960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b="1" dirty="0" smtClean="0"/>
              <a:t>Case Study 1: </a:t>
            </a:r>
          </a:p>
          <a:p>
            <a:endParaRPr lang="en-CA" sz="1400" b="1" dirty="0" smtClean="0"/>
          </a:p>
          <a:p>
            <a:r>
              <a:rPr lang="en-CA" sz="3600" b="1" dirty="0" smtClean="0"/>
              <a:t>Local and Regional Contribution of Fossil </a:t>
            </a:r>
            <a:r>
              <a:rPr lang="en-CA" sz="3600" b="1" dirty="0"/>
              <a:t>F</a:t>
            </a:r>
            <a:r>
              <a:rPr lang="en-CA" sz="3600" b="1" dirty="0" smtClean="0"/>
              <a:t>uel </a:t>
            </a:r>
            <a:r>
              <a:rPr lang="en-CA" sz="3600" b="1" dirty="0"/>
              <a:t>and </a:t>
            </a:r>
            <a:r>
              <a:rPr lang="en-CA" sz="3600" b="1" dirty="0" smtClean="0"/>
              <a:t>Biomass Burning Black Carbon in </a:t>
            </a:r>
            <a:r>
              <a:rPr lang="en-CA" sz="3600" b="1" dirty="0"/>
              <a:t>Ontario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3" t="25349" r="569" b="15331"/>
          <a:stretch>
            <a:fillRect/>
          </a:stretch>
        </p:blipFill>
        <p:spPr bwMode="auto">
          <a:xfrm>
            <a:off x="6637290" y="3104694"/>
            <a:ext cx="2340000" cy="290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Rob\Desktop\225px-Diesel-smo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90" y="107731"/>
            <a:ext cx="2340000" cy="294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3773031"/>
            <a:ext cx="609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400" b="1" u="sng" dirty="0"/>
              <a:t>Acknowledgement:</a:t>
            </a:r>
          </a:p>
          <a:p>
            <a:pPr>
              <a:defRPr/>
            </a:pPr>
            <a:endParaRPr lang="en-IE" sz="1400" dirty="0" smtClean="0">
              <a:ea typeface="Verdana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IE" sz="1400" dirty="0" smtClean="0">
                <a:ea typeface="Verdana" pitchFamily="34" charset="0"/>
                <a:cs typeface="Arial" panose="020B0604020202020204" pitchFamily="34" charset="0"/>
              </a:rPr>
              <a:t>Robert Healy, </a:t>
            </a:r>
            <a:r>
              <a:rPr lang="en-IE" sz="1400" dirty="0" err="1" smtClean="0">
                <a:ea typeface="Verdana" pitchFamily="34" charset="0"/>
                <a:cs typeface="Arial" panose="020B0604020202020204" pitchFamily="34" charset="0"/>
              </a:rPr>
              <a:t>Yemi</a:t>
            </a:r>
            <a:r>
              <a:rPr lang="en-IE" sz="1400" dirty="0" smtClean="0">
                <a:ea typeface="Verdana" pitchFamily="34" charset="0"/>
                <a:cs typeface="Arial" panose="020B0604020202020204" pitchFamily="34" charset="0"/>
              </a:rPr>
              <a:t> Sofowote, Mike Noble, Jerzy Debosz and Tony Munoz</a:t>
            </a:r>
          </a:p>
          <a:p>
            <a:pPr>
              <a:defRPr/>
            </a:pPr>
            <a:r>
              <a:rPr lang="en-IE" sz="1400" dirty="0" smtClean="0">
                <a:ea typeface="Verdana" pitchFamily="34" charset="0"/>
                <a:cs typeface="Arial" panose="020B0604020202020204" pitchFamily="34" charset="0"/>
              </a:rPr>
              <a:t>Ontario Ministry of the Environment and Climate Change</a:t>
            </a:r>
          </a:p>
          <a:p>
            <a:pPr>
              <a:defRPr/>
            </a:pPr>
            <a:endParaRPr lang="en-IE" sz="800" dirty="0">
              <a:ea typeface="Verdana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IE" sz="1400" dirty="0" err="1">
                <a:ea typeface="Verdana" pitchFamily="34" charset="0"/>
                <a:cs typeface="Arial" panose="020B0604020202020204" pitchFamily="34" charset="0"/>
              </a:rPr>
              <a:t>Cheol-Heon</a:t>
            </a:r>
            <a:r>
              <a:rPr lang="en-IE" sz="1400" dirty="0"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IE" sz="1400" dirty="0" err="1" smtClean="0">
                <a:ea typeface="Verdana" pitchFamily="34" charset="0"/>
                <a:cs typeface="Arial" panose="020B0604020202020204" pitchFamily="34" charset="0"/>
              </a:rPr>
              <a:t>Jeong</a:t>
            </a:r>
            <a:r>
              <a:rPr lang="en-IE" sz="1400" dirty="0" smtClean="0">
                <a:ea typeface="Verdana" pitchFamily="34" charset="0"/>
                <a:cs typeface="Arial" panose="020B0604020202020204" pitchFamily="34" charset="0"/>
              </a:rPr>
              <a:t>, </a:t>
            </a:r>
            <a:r>
              <a:rPr lang="en-IE" sz="1400" dirty="0">
                <a:ea typeface="Verdana" pitchFamily="34" charset="0"/>
                <a:cs typeface="Arial" panose="020B0604020202020204" pitchFamily="34" charset="0"/>
              </a:rPr>
              <a:t>Greg </a:t>
            </a:r>
            <a:r>
              <a:rPr lang="en-IE" sz="1400" dirty="0" smtClean="0">
                <a:ea typeface="Verdana" pitchFamily="34" charset="0"/>
                <a:cs typeface="Arial" panose="020B0604020202020204" pitchFamily="34" charset="0"/>
              </a:rPr>
              <a:t>Evans, Jon Wang and Nathan </a:t>
            </a:r>
            <a:r>
              <a:rPr lang="en-IE" sz="1400" dirty="0">
                <a:ea typeface="Verdana" pitchFamily="34" charset="0"/>
                <a:cs typeface="Arial" panose="020B0604020202020204" pitchFamily="34" charset="0"/>
              </a:rPr>
              <a:t>Hilker</a:t>
            </a:r>
          </a:p>
          <a:p>
            <a:pPr>
              <a:defRPr/>
            </a:pPr>
            <a:r>
              <a:rPr lang="en-IE" sz="1400" dirty="0" smtClean="0">
                <a:ea typeface="Verdana" pitchFamily="34" charset="0"/>
                <a:cs typeface="Arial" panose="020B0604020202020204" pitchFamily="34" charset="0"/>
              </a:rPr>
              <a:t>University of Toronto</a:t>
            </a:r>
          </a:p>
          <a:p>
            <a:pPr>
              <a:defRPr/>
            </a:pPr>
            <a:endParaRPr lang="en-IE" sz="800" dirty="0" smtClean="0">
              <a:ea typeface="Verdana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IE" sz="1400" dirty="0" smtClean="0">
                <a:ea typeface="Verdana" pitchFamily="34" charset="0"/>
                <a:cs typeface="Arial" panose="020B0604020202020204" pitchFamily="34" charset="0"/>
              </a:rPr>
              <a:t>Luc White, Celine </a:t>
            </a:r>
            <a:r>
              <a:rPr lang="en-IE" sz="1400" dirty="0" err="1" smtClean="0">
                <a:ea typeface="Verdana" pitchFamily="34" charset="0"/>
                <a:cs typeface="Arial" panose="020B0604020202020204" pitchFamily="34" charset="0"/>
              </a:rPr>
              <a:t>Audette</a:t>
            </a:r>
            <a:r>
              <a:rPr lang="en-IE" sz="1400" dirty="0" smtClean="0">
                <a:ea typeface="Verdana" pitchFamily="34" charset="0"/>
                <a:cs typeface="Arial" panose="020B0604020202020204" pitchFamily="34" charset="0"/>
              </a:rPr>
              <a:t> and Dennis Herod</a:t>
            </a:r>
          </a:p>
          <a:p>
            <a:pPr>
              <a:defRPr/>
            </a:pPr>
            <a:r>
              <a:rPr lang="en-IE" sz="1400" dirty="0" smtClean="0">
                <a:ea typeface="Verdana" pitchFamily="34" charset="0"/>
                <a:cs typeface="Arial" panose="020B0604020202020204" pitchFamily="34" charset="0"/>
              </a:rPr>
              <a:t>Environment and Climate Change Canada</a:t>
            </a:r>
            <a:endParaRPr lang="en-IE" sz="1400" dirty="0"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8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Variations of PM</a:t>
            </a:r>
            <a:r>
              <a:rPr lang="en-US" baseline="-25000" dirty="0" smtClean="0"/>
              <a:t>2.5</a:t>
            </a:r>
            <a:r>
              <a:rPr lang="en-US" dirty="0" smtClean="0"/>
              <a:t> Chemical Species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09545" y="4464506"/>
            <a:ext cx="3973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spatial difference between the downtown and highway sites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3-fold higher transition metal concentrations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Mn, Fe, Cu)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7-fold higher Ba at Highway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030" y="4444302"/>
            <a:ext cx="4530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consistent trends in the spatial variations of major organic/inorganic 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834354" y="1379369"/>
            <a:ext cx="4322568" cy="3076528"/>
            <a:chOff x="4834354" y="1379369"/>
            <a:chExt cx="4322568" cy="307652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0922" y="1392009"/>
              <a:ext cx="2286000" cy="305985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4354" y="1379369"/>
              <a:ext cx="2377440" cy="307652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00491" y="4093072"/>
            <a:ext cx="1781779" cy="307778"/>
            <a:chOff x="400491" y="4093072"/>
            <a:chExt cx="1781779" cy="307778"/>
          </a:xfrm>
        </p:grpSpPr>
        <p:sp>
          <p:nvSpPr>
            <p:cNvPr id="4" name="TextBox 3"/>
            <p:cNvSpPr txBox="1"/>
            <p:nvPr/>
          </p:nvSpPr>
          <p:spPr>
            <a:xfrm>
              <a:off x="400491" y="4093072"/>
              <a:ext cx="101181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Downtown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09915" y="4093073"/>
              <a:ext cx="8723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Highway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57984" y="4068435"/>
            <a:ext cx="1781779" cy="307778"/>
            <a:chOff x="400491" y="4093072"/>
            <a:chExt cx="1781779" cy="307778"/>
          </a:xfrm>
        </p:grpSpPr>
        <p:sp>
          <p:nvSpPr>
            <p:cNvPr id="16" name="TextBox 15"/>
            <p:cNvSpPr txBox="1"/>
            <p:nvPr/>
          </p:nvSpPr>
          <p:spPr>
            <a:xfrm>
              <a:off x="400491" y="4093072"/>
              <a:ext cx="101181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Downtown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09915" y="4093073"/>
              <a:ext cx="8723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Highway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49631" y="4101803"/>
            <a:ext cx="1781779" cy="307778"/>
            <a:chOff x="400491" y="4093072"/>
            <a:chExt cx="1781779" cy="307778"/>
          </a:xfrm>
        </p:grpSpPr>
        <p:sp>
          <p:nvSpPr>
            <p:cNvPr id="24" name="TextBox 23"/>
            <p:cNvSpPr txBox="1"/>
            <p:nvPr/>
          </p:nvSpPr>
          <p:spPr>
            <a:xfrm>
              <a:off x="400491" y="4093072"/>
              <a:ext cx="101181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Downtown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9915" y="4093073"/>
              <a:ext cx="8723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Highway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69162" y="4093072"/>
            <a:ext cx="1781779" cy="307778"/>
            <a:chOff x="400491" y="4093072"/>
            <a:chExt cx="1781779" cy="307778"/>
          </a:xfrm>
        </p:grpSpPr>
        <p:sp>
          <p:nvSpPr>
            <p:cNvPr id="27" name="TextBox 26"/>
            <p:cNvSpPr txBox="1"/>
            <p:nvPr/>
          </p:nvSpPr>
          <p:spPr>
            <a:xfrm>
              <a:off x="400491" y="4093072"/>
              <a:ext cx="101181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Downtown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09915" y="4093073"/>
              <a:ext cx="8723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Highway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48791" y="1269176"/>
            <a:ext cx="2377440" cy="3182251"/>
            <a:chOff x="2048791" y="1269176"/>
            <a:chExt cx="2377440" cy="318225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48791" y="1269176"/>
              <a:ext cx="2377440" cy="318225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714178" y="1558292"/>
              <a:ext cx="143468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Organic Aerosol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6898" y="1184404"/>
            <a:ext cx="2377440" cy="32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7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Diurnal Trends of Organic Aerosol (OA)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36122"/>
            <a:ext cx="8463064" cy="1120290"/>
          </a:xfrm>
        </p:spPr>
        <p:txBody>
          <a:bodyPr/>
          <a:lstStyle/>
          <a:p>
            <a:r>
              <a:rPr lang="en-US" sz="2400" dirty="0" smtClean="0"/>
              <a:t>Differences in the weekends/weekdays ratio and diurnal patterns</a:t>
            </a:r>
          </a:p>
          <a:p>
            <a:r>
              <a:rPr lang="en-US" sz="2400" dirty="0" smtClean="0"/>
              <a:t>Various OA sources (i.e., industrial, traffic, cooking)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751" y="1771069"/>
            <a:ext cx="4114800" cy="3465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71068"/>
            <a:ext cx="4114800" cy="34650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8395" y="1588506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Downtown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2183" y="1588506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Highway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0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Diurnal Trends of Trace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716" y="4686121"/>
            <a:ext cx="7993464" cy="1594099"/>
          </a:xfrm>
        </p:spPr>
        <p:txBody>
          <a:bodyPr/>
          <a:lstStyle/>
          <a:p>
            <a:r>
              <a:rPr lang="en-US" sz="2400" dirty="0" smtClean="0"/>
              <a:t>Strong weekday/weekends differences during the morning rush-hour: anthropogenic sources </a:t>
            </a:r>
          </a:p>
          <a:p>
            <a:r>
              <a:rPr lang="en-US" sz="2400" dirty="0" smtClean="0"/>
              <a:t> Morning rush-hour peaks : Ba, Cu, Fe, Ca, Mn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298" y="1387528"/>
            <a:ext cx="4114800" cy="32985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7973" y="1238914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Highway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" y="1387528"/>
            <a:ext cx="4206240" cy="33083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17309" y="1238914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Downtown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431249" y="1446988"/>
            <a:ext cx="8230313" cy="4968671"/>
            <a:chOff x="-431249" y="1446988"/>
            <a:chExt cx="8230313" cy="496867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31249" y="1446988"/>
              <a:ext cx="8230313" cy="496867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233392" y="150847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75637" y="2247481"/>
              <a:ext cx="1996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PM</a:t>
              </a:r>
              <a:r>
                <a:rPr lang="en-US" sz="16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2.5</a:t>
              </a:r>
              <a:r>
                <a:rPr 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7.5±5.0 µg/m</a:t>
              </a:r>
              <a:r>
                <a:rPr lang="en-US" sz="16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43510" y="2247481"/>
              <a:ext cx="1996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PM</a:t>
              </a:r>
              <a:r>
                <a:rPr lang="en-US" sz="16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2.5</a:t>
              </a:r>
              <a:r>
                <a:rPr 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8.6±4.8 µg/m</a:t>
              </a:r>
              <a:r>
                <a:rPr lang="en-US" sz="16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9023" y="5638119"/>
              <a:ext cx="136928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Downtown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33008" y="5638119"/>
              <a:ext cx="116730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Highway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Apportionment of PM</a:t>
            </a:r>
            <a:r>
              <a:rPr lang="en-US" baseline="-25000" dirty="0" smtClean="0"/>
              <a:t>2.5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81565" y="2664498"/>
            <a:ext cx="4096543" cy="822960"/>
            <a:chOff x="981565" y="2664498"/>
            <a:chExt cx="4096543" cy="822960"/>
          </a:xfrm>
        </p:grpSpPr>
        <p:sp>
          <p:nvSpPr>
            <p:cNvPr id="11" name="Left Brace 10"/>
            <p:cNvSpPr/>
            <p:nvPr/>
          </p:nvSpPr>
          <p:spPr>
            <a:xfrm>
              <a:off x="1617791" y="3014506"/>
              <a:ext cx="182880" cy="341644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4895228" y="2664498"/>
              <a:ext cx="182880" cy="822960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48897" y="289131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30%</a:t>
              </a:r>
              <a:endPara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81565" y="300445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14%</a:t>
              </a:r>
              <a:endPara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355733" y="6561270"/>
            <a:ext cx="3778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*LVOOA: Low-volatility Oxygenated Organic Aerosol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89813" y="2586035"/>
            <a:ext cx="2468880" cy="3304645"/>
            <a:chOff x="6689813" y="2586035"/>
            <a:chExt cx="2468880" cy="330464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9813" y="2586035"/>
              <a:ext cx="2468880" cy="330464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250622" y="5484230"/>
              <a:ext cx="8723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Highway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68691" y="5484230"/>
              <a:ext cx="101181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Downtown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82772" y="6038229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10-Aug 31, 2016</a:t>
            </a:r>
          </a:p>
        </p:txBody>
      </p:sp>
    </p:spTree>
    <p:extLst>
      <p:ext uri="{BB962C8B-B14F-4D97-AF65-F5344CB8AC3E}">
        <p14:creationId xmlns:p14="http://schemas.microsoft.com/office/powerpoint/2010/main" val="306730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5" y="888298"/>
            <a:ext cx="3657600" cy="298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(</a:t>
            </a:r>
            <a:r>
              <a:rPr lang="en-US" dirty="0"/>
              <a:t>t</a:t>
            </a:r>
            <a:r>
              <a:rPr lang="en-US" dirty="0" smtClean="0"/>
              <a:t>raffic-related) Sources at Highway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05" y="3446307"/>
            <a:ext cx="3657600" cy="29895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67" y="1147625"/>
            <a:ext cx="5536634" cy="5148499"/>
          </a:xfrm>
        </p:spPr>
        <p:txBody>
          <a:bodyPr/>
          <a:lstStyle/>
          <a:p>
            <a:r>
              <a:rPr lang="en-US" sz="2400" dirty="0" smtClean="0"/>
              <a:t>Traffic Factor I (tailpipe emissions)</a:t>
            </a:r>
          </a:p>
          <a:p>
            <a:pPr lvl="1"/>
            <a:r>
              <a:rPr lang="en-US" sz="1800" dirty="0"/>
              <a:t>Hydrocarbon-like Organic Aerosols (HOA, m/z 57, 71, 85, 97) with trace metals (Ca, Fe, Mn) and black </a:t>
            </a:r>
            <a:r>
              <a:rPr lang="en-US" sz="1800" dirty="0" smtClean="0"/>
              <a:t>carbon</a:t>
            </a:r>
          </a:p>
          <a:p>
            <a:pPr lvl="1"/>
            <a:r>
              <a:rPr lang="en-US" sz="1800" dirty="0"/>
              <a:t>E</a:t>
            </a:r>
            <a:r>
              <a:rPr lang="en-US" sz="1800" dirty="0" smtClean="0"/>
              <a:t>arly morning rush-hour peaks</a:t>
            </a:r>
          </a:p>
          <a:p>
            <a:pPr lvl="1"/>
            <a:r>
              <a:rPr lang="en-US" sz="1800" dirty="0" smtClean="0"/>
              <a:t>Stronger weekend/weekday (WE/WD) difference</a:t>
            </a:r>
          </a:p>
          <a:p>
            <a:pPr lvl="1"/>
            <a:r>
              <a:rPr lang="en-US" sz="1800" dirty="0" smtClean="0"/>
              <a:t>Stronger correlations with NOx (r=0.85) and particle number (r=0.75)</a:t>
            </a:r>
          </a:p>
          <a:p>
            <a:pPr lvl="1"/>
            <a:endParaRPr lang="en-US" sz="1800" dirty="0" smtClean="0"/>
          </a:p>
          <a:p>
            <a:r>
              <a:rPr lang="en-US" sz="2400" dirty="0" smtClean="0"/>
              <a:t>Traffic Factor II (non-tailpipe)</a:t>
            </a:r>
          </a:p>
          <a:p>
            <a:pPr lvl="1"/>
            <a:r>
              <a:rPr lang="en-US" sz="1800" dirty="0"/>
              <a:t>More </a:t>
            </a:r>
            <a:r>
              <a:rPr lang="en-US" sz="1800" dirty="0" smtClean="0"/>
              <a:t>aged and metal-rich (</a:t>
            </a:r>
            <a:r>
              <a:rPr lang="en-US" sz="1800" dirty="0"/>
              <a:t>Ba, Cu, </a:t>
            </a:r>
            <a:r>
              <a:rPr lang="en-US" sz="1800" dirty="0" err="1"/>
              <a:t>Ti</a:t>
            </a:r>
            <a:r>
              <a:rPr lang="en-US" sz="1800" dirty="0"/>
              <a:t>, Fe) </a:t>
            </a:r>
          </a:p>
          <a:p>
            <a:pPr lvl="1"/>
            <a:r>
              <a:rPr lang="en-US" sz="1800" dirty="0" smtClean="0"/>
              <a:t>No strong WE/WD difference</a:t>
            </a:r>
          </a:p>
          <a:p>
            <a:pPr lvl="1"/>
            <a:r>
              <a:rPr lang="en-US" sz="1800" dirty="0" smtClean="0"/>
              <a:t>Inverse correlation with RH</a:t>
            </a:r>
          </a:p>
          <a:p>
            <a:pPr lvl="1"/>
            <a:r>
              <a:rPr lang="en-US" sz="1800" dirty="0" err="1" smtClean="0"/>
              <a:t>Resuspended</a:t>
            </a:r>
            <a:r>
              <a:rPr lang="en-US" sz="1800" dirty="0" smtClean="0"/>
              <a:t> road </a:t>
            </a:r>
            <a:r>
              <a:rPr lang="en-US" sz="1800" dirty="0"/>
              <a:t>dust caused by the movement of traffic on dry </a:t>
            </a:r>
            <a:r>
              <a:rPr lang="en-US" sz="1800" dirty="0" smtClean="0"/>
              <a:t>highway.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10963"/>
            <a:ext cx="8556172" cy="796950"/>
          </a:xfrm>
        </p:spPr>
        <p:txBody>
          <a:bodyPr/>
          <a:lstStyle/>
          <a:p>
            <a:r>
              <a:rPr lang="en-US" dirty="0" smtClean="0"/>
              <a:t>Local PM2.5 Sources at Downtown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562935"/>
            <a:ext cx="4190180" cy="1857962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/>
              <a:t>Downtown Traffic Factor </a:t>
            </a:r>
          </a:p>
          <a:p>
            <a:r>
              <a:rPr lang="en-US" sz="2000" dirty="0" smtClean="0"/>
              <a:t>Stronger weekend/weekday ratio (WE/WD=0.56 vs. 0.73 at HWY)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orning rush hour peaks               (7 am vs. 4 am) </a:t>
            </a:r>
            <a:endParaRPr lang="en-US" sz="16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65" y="1461050"/>
            <a:ext cx="3888728" cy="3172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935" y="1461050"/>
            <a:ext cx="3888728" cy="317222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53836" y="4562935"/>
            <a:ext cx="4190180" cy="1857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Downtown Cooking </a:t>
            </a:r>
            <a:r>
              <a:rPr lang="en-US" sz="2000" b="1" dirty="0" smtClean="0"/>
              <a:t>Factor </a:t>
            </a:r>
          </a:p>
          <a:p>
            <a:r>
              <a:rPr lang="en-US" sz="2000" dirty="0"/>
              <a:t>O</a:t>
            </a:r>
            <a:r>
              <a:rPr lang="en-US" sz="2000" dirty="0" smtClean="0"/>
              <a:t>nly in Downtown</a:t>
            </a:r>
          </a:p>
          <a:p>
            <a:r>
              <a:rPr lang="en-US" sz="2000" dirty="0" smtClean="0"/>
              <a:t>Peaks at noon and evening</a:t>
            </a:r>
          </a:p>
          <a:p>
            <a:r>
              <a:rPr lang="en-US" sz="2000" dirty="0" smtClean="0"/>
              <a:t>No weekend/weekday difference (except for lunch hours) </a:t>
            </a:r>
            <a:endParaRPr lang="en-US" sz="16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434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963"/>
            <a:ext cx="8229600" cy="989212"/>
          </a:xfrm>
        </p:spPr>
        <p:txBody>
          <a:bodyPr/>
          <a:lstStyle/>
          <a:p>
            <a:r>
              <a:rPr lang="en-US" dirty="0" smtClean="0"/>
              <a:t>Regional PM2.5 Sources at Downtown and Highway Sites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5" y="2037547"/>
            <a:ext cx="3889585" cy="3243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82" y="2037547"/>
            <a:ext cx="3889585" cy="32433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77793" y="5595106"/>
            <a:ext cx="3641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Low-volatility Oxygenated OA (LVOOA) Factor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64018" y="5595105"/>
            <a:ext cx="364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Sulphate Factor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Probable Locations of </a:t>
            </a:r>
            <a:r>
              <a:rPr lang="en-US" dirty="0" smtClean="0"/>
              <a:t>Regional 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2336" y="1358843"/>
            <a:ext cx="4421275" cy="4085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36" y="1390475"/>
            <a:ext cx="4421275" cy="408599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3" y="1372531"/>
            <a:ext cx="3383280" cy="3173518"/>
            <a:chOff x="-3" y="1372531"/>
            <a:chExt cx="3383280" cy="317351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" y="1372531"/>
              <a:ext cx="3383280" cy="317351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49183" y="1423686"/>
              <a:ext cx="13644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Highway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42336" y="1593593"/>
            <a:ext cx="3850065" cy="3077610"/>
            <a:chOff x="4642336" y="1593593"/>
            <a:chExt cx="3850065" cy="307761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7681" y="1593593"/>
              <a:ext cx="3474720" cy="307761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642336" y="1733932"/>
              <a:ext cx="1606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Downtown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5711218"/>
            <a:ext cx="789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sources : Sulphate and LVOOA sources accounting for ~60% of the total PM2.5 mass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32520" y="1003198"/>
            <a:ext cx="4668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Function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(CPF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Plots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00556" y="2508825"/>
            <a:ext cx="954107" cy="2723902"/>
            <a:chOff x="3369932" y="2508825"/>
            <a:chExt cx="954107" cy="2723902"/>
          </a:xfrm>
        </p:grpSpPr>
        <p:sp>
          <p:nvSpPr>
            <p:cNvPr id="3" name="TextBox 2"/>
            <p:cNvSpPr txBox="1"/>
            <p:nvPr/>
          </p:nvSpPr>
          <p:spPr>
            <a:xfrm>
              <a:off x="3369932" y="2508825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Canada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7477" y="486339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USA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104480" y="2514321"/>
            <a:ext cx="954107" cy="2713430"/>
            <a:chOff x="3421737" y="2519297"/>
            <a:chExt cx="954107" cy="2713430"/>
          </a:xfrm>
        </p:grpSpPr>
        <p:sp>
          <p:nvSpPr>
            <p:cNvPr id="22" name="TextBox 21"/>
            <p:cNvSpPr txBox="1"/>
            <p:nvPr/>
          </p:nvSpPr>
          <p:spPr>
            <a:xfrm>
              <a:off x="3421737" y="2519297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Canada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97477" y="486339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USA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126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1003"/>
            <a:ext cx="8229600" cy="4965937"/>
          </a:xfrm>
        </p:spPr>
        <p:txBody>
          <a:bodyPr/>
          <a:lstStyle/>
          <a:p>
            <a:r>
              <a:rPr lang="en-US" sz="2000" dirty="0" smtClean="0"/>
              <a:t>Regional </a:t>
            </a:r>
            <a:r>
              <a:rPr lang="en-US" sz="2000" dirty="0"/>
              <a:t>scale </a:t>
            </a:r>
            <a:r>
              <a:rPr lang="en-US" sz="2000" dirty="0" smtClean="0"/>
              <a:t>PM</a:t>
            </a:r>
            <a:r>
              <a:rPr lang="en-US" sz="2000" baseline="-25000" dirty="0" smtClean="0"/>
              <a:t>2.5</a:t>
            </a:r>
            <a:r>
              <a:rPr lang="en-US" sz="2000" dirty="0" smtClean="0"/>
              <a:t> sources (i.e., Sulphate and oxygenated OA) were found to be major PM</a:t>
            </a:r>
            <a:r>
              <a:rPr lang="en-US" sz="2000" baseline="-25000" dirty="0" smtClean="0"/>
              <a:t>2.5</a:t>
            </a:r>
            <a:r>
              <a:rPr lang="en-US" sz="2000" dirty="0" smtClean="0"/>
              <a:t> sources (&gt;60%) identified using </a:t>
            </a:r>
            <a:r>
              <a:rPr lang="en-US" sz="2000" dirty="0"/>
              <a:t>PMF at both </a:t>
            </a:r>
            <a:r>
              <a:rPr lang="en-US" sz="2000" dirty="0" smtClean="0"/>
              <a:t>locations and exhibited high similarities in </a:t>
            </a:r>
            <a:r>
              <a:rPr lang="en-US" sz="2000" dirty="0"/>
              <a:t>their temporal </a:t>
            </a:r>
            <a:r>
              <a:rPr lang="en-US" sz="2000" dirty="0" smtClean="0"/>
              <a:t>and spatial variations.</a:t>
            </a:r>
            <a:endParaRPr lang="en-US" sz="2000" dirty="0"/>
          </a:p>
          <a:p>
            <a:r>
              <a:rPr lang="en-US" sz="2000" dirty="0"/>
              <a:t>Traffic related PM</a:t>
            </a:r>
            <a:r>
              <a:rPr lang="en-US" sz="2000" baseline="-25000" dirty="0"/>
              <a:t>2.5</a:t>
            </a:r>
            <a:r>
              <a:rPr lang="en-US" sz="2000" dirty="0"/>
              <a:t> </a:t>
            </a:r>
            <a:r>
              <a:rPr lang="en-US" sz="2000" dirty="0" smtClean="0"/>
              <a:t>sources were </a:t>
            </a:r>
            <a:r>
              <a:rPr lang="en-US" sz="2000" dirty="0"/>
              <a:t>characterized by strong hydrocarbon fragments (i.e., m/z 57, 71, 85</a:t>
            </a:r>
            <a:r>
              <a:rPr lang="en-US" sz="2000" dirty="0" smtClean="0"/>
              <a:t>), </a:t>
            </a:r>
            <a:r>
              <a:rPr lang="en-US" sz="2000" dirty="0"/>
              <a:t>trace metals (i.e., Ba, Cu, Fe), and black </a:t>
            </a:r>
            <a:r>
              <a:rPr lang="en-US" sz="2000" dirty="0" smtClean="0"/>
              <a:t>carbon.</a:t>
            </a:r>
          </a:p>
          <a:p>
            <a:r>
              <a:rPr lang="en-US" sz="2000" dirty="0"/>
              <a:t>The overall concentration of trace metals in PM</a:t>
            </a:r>
            <a:r>
              <a:rPr lang="en-US" sz="2000" baseline="-25000" dirty="0"/>
              <a:t>2.5</a:t>
            </a:r>
            <a:r>
              <a:rPr lang="en-US" sz="2000" dirty="0"/>
              <a:t> at the near-highway was considerably higher than the level at near-roadway in downtown by a factor of 3 (i.e., max.16 times higher for Ba</a:t>
            </a:r>
            <a:r>
              <a:rPr lang="en-US" sz="2000" dirty="0" smtClean="0"/>
              <a:t>).</a:t>
            </a:r>
            <a:endParaRPr lang="en-US" sz="2000" dirty="0"/>
          </a:p>
          <a:p>
            <a:r>
              <a:rPr lang="en-US" sz="2000" dirty="0" smtClean="0"/>
              <a:t>The traffic sources accounted for 14% and 30% of the total PM</a:t>
            </a:r>
            <a:r>
              <a:rPr lang="en-US" sz="2000" baseline="-25000" dirty="0" smtClean="0"/>
              <a:t>2.5</a:t>
            </a:r>
            <a:r>
              <a:rPr lang="en-US" sz="2000" dirty="0" smtClean="0"/>
              <a:t> mass at the </a:t>
            </a:r>
            <a:r>
              <a:rPr lang="en-US" sz="2000" dirty="0"/>
              <a:t>D</a:t>
            </a:r>
            <a:r>
              <a:rPr lang="en-US" sz="2000" dirty="0" smtClean="0"/>
              <a:t>owntown and Highway sites, respectively, with a strong spatial heterogeneity (i.e., 2-fold higher at Highway) between two sites.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65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22" y="3877254"/>
            <a:ext cx="3200400" cy="2562295"/>
          </a:xfrm>
          <a:prstGeom prst="rect">
            <a:avLst/>
          </a:prstGeom>
        </p:spPr>
      </p:pic>
      <p:sp>
        <p:nvSpPr>
          <p:cNvPr id="17" name="4-Point Star 16"/>
          <p:cNvSpPr/>
          <p:nvPr/>
        </p:nvSpPr>
        <p:spPr>
          <a:xfrm>
            <a:off x="4240975" y="5578418"/>
            <a:ext cx="206961" cy="221718"/>
          </a:xfrm>
          <a:prstGeom prst="star4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6664" y="3888364"/>
            <a:ext cx="2743200" cy="25401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3779894"/>
            <a:ext cx="2743200" cy="2648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37" y="980861"/>
            <a:ext cx="50610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and Comments?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60048" y="900083"/>
            <a:ext cx="2542110" cy="2825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9" y="1958237"/>
            <a:ext cx="6029325" cy="175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Near Road Air Monitoring in Toronto</a:t>
            </a:r>
            <a:endParaRPr lang="en-CA" sz="3200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CB36546-58C6-420C-82D0-2B899ADCD21B}" type="slidenum">
              <a:rPr lang="en-CA" altLang="en-US" smtClean="0">
                <a:latin typeface="Helvetica Light"/>
              </a:rPr>
              <a:pPr eaLnBrk="1" hangingPunct="1"/>
              <a:t>3</a:t>
            </a:fld>
            <a:endParaRPr lang="en-CA" altLang="en-US" smtClean="0">
              <a:latin typeface="Helvetica Ligh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976" y="1219200"/>
            <a:ext cx="8960074" cy="5626925"/>
            <a:chOff x="83976" y="1219200"/>
            <a:chExt cx="8960074" cy="5626925"/>
          </a:xfrm>
        </p:grpSpPr>
        <p:grpSp>
          <p:nvGrpSpPr>
            <p:cNvPr id="7" name="Group 6"/>
            <p:cNvGrpSpPr/>
            <p:nvPr/>
          </p:nvGrpSpPr>
          <p:grpSpPr>
            <a:xfrm>
              <a:off x="1835696" y="1219200"/>
              <a:ext cx="4934020" cy="5186220"/>
              <a:chOff x="1835696" y="1219200"/>
              <a:chExt cx="4934020" cy="5186220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35696" y="1219200"/>
                <a:ext cx="4934020" cy="5186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712831" y="1452847"/>
                <a:ext cx="14302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FF"/>
                    </a:solidFill>
                    <a:sym typeface="Wingdings"/>
                  </a:rPr>
                  <a:t></a:t>
                </a:r>
                <a:r>
                  <a:rPr lang="en-US" sz="1600" dirty="0" smtClean="0">
                    <a:solidFill>
                      <a:srgbClr val="FF0000"/>
                    </a:solidFill>
                    <a:sym typeface="Wingdings"/>
                  </a:rPr>
                  <a:t> </a:t>
                </a:r>
                <a:r>
                  <a:rPr lang="en-US" sz="1600" dirty="0" err="1" smtClean="0"/>
                  <a:t>Downsview</a:t>
                </a:r>
                <a:endParaRPr lang="en-CA" sz="16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195735" y="3445638"/>
                <a:ext cx="11929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sym typeface="Wingdings"/>
                  </a:rPr>
                  <a:t> </a:t>
                </a:r>
                <a:r>
                  <a:rPr lang="en-US" sz="1600" dirty="0" smtClean="0"/>
                  <a:t>Hwy 401</a:t>
                </a:r>
                <a:endParaRPr lang="en-CA" sz="16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004047" y="4805729"/>
                <a:ext cx="9519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sym typeface="Wingdings"/>
                  </a:rPr>
                  <a:t> </a:t>
                </a:r>
                <a:r>
                  <a:rPr lang="en-US" sz="1600" dirty="0" smtClean="0"/>
                  <a:t>U of T</a:t>
                </a:r>
                <a:endParaRPr lang="en-CA" sz="16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889396" y="6024893"/>
                <a:ext cx="17695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Hanlan’s</a:t>
                </a:r>
                <a:r>
                  <a:rPr lang="en-US" sz="1600" dirty="0" smtClean="0"/>
                  <a:t> Point </a:t>
                </a:r>
                <a:r>
                  <a:rPr lang="en-US" sz="1600" dirty="0" smtClean="0">
                    <a:solidFill>
                      <a:srgbClr val="0000FF"/>
                    </a:solidFill>
                    <a:sym typeface="Wingdings"/>
                  </a:rPr>
                  <a:t></a:t>
                </a:r>
                <a:endParaRPr lang="en-CA" sz="1600" dirty="0"/>
              </a:p>
            </p:txBody>
          </p:sp>
        </p:grpSp>
        <p:pic>
          <p:nvPicPr>
            <p:cNvPr id="22" name="Picture 3" descr="S:\DAT\AQ\Research\Pan Am and Near-road Study\1. 401 station\photos\picture taken by Yushan\station\IMG_20150421_110808854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5705" y="3914499"/>
              <a:ext cx="3049037" cy="2469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U:\Instrumentations and QA_QC\photos\photos taken in Toronto Island\2015\IMG_20150121_101220440_HDR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60036" y="4671529"/>
              <a:ext cx="2184014" cy="2174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6837094" y="1219200"/>
              <a:ext cx="2195081" cy="1964213"/>
              <a:chOff x="6837094" y="1219200"/>
              <a:chExt cx="2195081" cy="1964213"/>
            </a:xfrm>
          </p:grpSpPr>
          <p:sp>
            <p:nvSpPr>
              <p:cNvPr id="25" name="Rectangle 24"/>
              <p:cNvSpPr/>
              <p:nvPr/>
            </p:nvSpPr>
            <p:spPr bwMode="auto">
              <a:xfrm>
                <a:off x="6837094" y="1219200"/>
                <a:ext cx="2195081" cy="196421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pic>
            <p:nvPicPr>
              <p:cNvPr id="26" name="Picture 2" descr="http://gcff.chineseworldnet.com/sites/default/files/gcff_web/gov-ontario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4885" y="1271650"/>
                <a:ext cx="1187272" cy="38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4" descr="http://www.atmosp.physics.utoronto.ca/EC-CAS/workshop-2013/images/Environment_Canada_Logo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4885" y="1710578"/>
                <a:ext cx="1748991" cy="321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16" descr="1710711-toronto_logo.gif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4885" y="2740632"/>
                <a:ext cx="1186800" cy="442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17" descr="500px-UofT_Logo.svg_.png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4885" y="2084414"/>
                <a:ext cx="1728035" cy="604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13" name="Picture 17" descr="D:\Yushan\MOE work\talk at EC for Pan AM\IMG_20151124_133959 (2)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976" y="1219200"/>
              <a:ext cx="2458002" cy="2214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 bwMode="auto">
            <a:xfrm flipH="1">
              <a:off x="2501034" y="1622124"/>
              <a:ext cx="1347418" cy="34021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>
              <a:off x="1547664" y="3614915"/>
              <a:ext cx="792088" cy="299584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>
              <a:endCxn id="23" idx="1"/>
            </p:cNvCxnSpPr>
            <p:nvPr/>
          </p:nvCxnSpPr>
          <p:spPr bwMode="auto">
            <a:xfrm flipV="1">
              <a:off x="5410200" y="5758827"/>
              <a:ext cx="1449836" cy="435343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60036" y="3224150"/>
              <a:ext cx="2184014" cy="1446350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>
              <a:endCxn id="30" idx="1"/>
            </p:cNvCxnSpPr>
            <p:nvPr/>
          </p:nvCxnSpPr>
          <p:spPr bwMode="auto">
            <a:xfrm flipV="1">
              <a:off x="5215121" y="3947325"/>
              <a:ext cx="1644915" cy="1008036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441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Volume: Downtown (WB) vs. Highway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044966"/>
            <a:ext cx="8602717" cy="1269404"/>
          </a:xfrm>
        </p:spPr>
        <p:txBody>
          <a:bodyPr/>
          <a:lstStyle/>
          <a:p>
            <a:r>
              <a:rPr lang="en-US" sz="2400" dirty="0" smtClean="0"/>
              <a:t>~20-fold higher traffic volume at the Highway site</a:t>
            </a:r>
          </a:p>
          <a:p>
            <a:r>
              <a:rPr lang="en-US" sz="2400" dirty="0" smtClean="0"/>
              <a:t>But, no weekday/weekend differences in total traffic volume at the Highway site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18290" y="4406502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15,000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/day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2361" y="4406502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300,000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/day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59411" y="1506762"/>
            <a:ext cx="4584589" cy="2755631"/>
            <a:chOff x="4559411" y="1506762"/>
            <a:chExt cx="4584589" cy="27556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59411" y="1506762"/>
              <a:ext cx="4584589" cy="275563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762541" y="2884577"/>
              <a:ext cx="10695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ighway</a:t>
              </a:r>
              <a:endPara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12589" y="1506762"/>
            <a:ext cx="4584589" cy="2755631"/>
            <a:chOff x="-12589" y="1506762"/>
            <a:chExt cx="4584589" cy="27556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2589" y="1506762"/>
              <a:ext cx="4584589" cy="27556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998416" y="3242104"/>
              <a:ext cx="12490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Downtown</a:t>
              </a:r>
              <a:endPara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0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Black Carbon (BC)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0A68C-3260-4DCC-8257-BB50ECB1FA4F}" type="slidenum">
              <a:rPr lang="en-CA" altLang="en-US" smtClean="0"/>
              <a:pPr>
                <a:defRPr/>
              </a:pPr>
              <a:t>4</a:t>
            </a:fld>
            <a:endParaRPr lang="en-CA" altLang="en-US"/>
          </a:p>
        </p:txBody>
      </p:sp>
      <p:sp>
        <p:nvSpPr>
          <p:cNvPr id="5" name="Rectangle 4"/>
          <p:cNvSpPr/>
          <p:nvPr/>
        </p:nvSpPr>
        <p:spPr>
          <a:xfrm>
            <a:off x="381000" y="1193899"/>
            <a:ext cx="84582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CA" sz="1800" dirty="0">
                <a:ea typeface="Verdana" pitchFamily="34" charset="0"/>
                <a:cs typeface="Arial" panose="020B0604020202020204" pitchFamily="34" charset="0"/>
              </a:rPr>
              <a:t>BC is emitted from incomplete combustion processes including fossil fuels (vehicles, industry) and biomass (residential wood burning, wildfires</a:t>
            </a:r>
            <a:r>
              <a:rPr lang="en-CA" sz="1800" dirty="0" smtClean="0">
                <a:ea typeface="Verdana" pitchFamily="34" charset="0"/>
                <a:cs typeface="Arial" panose="020B0604020202020204" pitchFamily="34" charset="0"/>
              </a:rPr>
              <a:t>).</a:t>
            </a:r>
            <a:endParaRPr lang="en-CA" sz="1800" dirty="0"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CA" sz="1800" dirty="0" smtClean="0">
                <a:ea typeface="Verdana" pitchFamily="34" charset="0"/>
                <a:cs typeface="Arial" panose="020B0604020202020204" pitchFamily="34" charset="0"/>
              </a:rPr>
              <a:t>BC </a:t>
            </a:r>
            <a:r>
              <a:rPr lang="en-CA" sz="1800" dirty="0">
                <a:ea typeface="Verdana" pitchFamily="34" charset="0"/>
                <a:cs typeface="Arial" panose="020B0604020202020204" pitchFamily="34" charset="0"/>
              </a:rPr>
              <a:t>exerts a positive direct radiative forcing (warming effect) on global </a:t>
            </a:r>
            <a:r>
              <a:rPr lang="en-CA" sz="1800" dirty="0" smtClean="0">
                <a:ea typeface="Verdana" pitchFamily="34" charset="0"/>
                <a:cs typeface="Arial" panose="020B0604020202020204" pitchFamily="34" charset="0"/>
              </a:rPr>
              <a:t>climate.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CA" sz="1800" dirty="0">
                <a:ea typeface="Verdana" pitchFamily="34" charset="0"/>
                <a:cs typeface="Arial" panose="020B0604020202020204" pitchFamily="34" charset="0"/>
              </a:rPr>
              <a:t>BC absorbs light efficiently across a broad wavelength </a:t>
            </a:r>
            <a:r>
              <a:rPr lang="en-CA" sz="1800" dirty="0" smtClean="0">
                <a:ea typeface="Verdana" pitchFamily="34" charset="0"/>
                <a:cs typeface="Arial" panose="020B0604020202020204" pitchFamily="34" charset="0"/>
              </a:rPr>
              <a:t>range.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CA" sz="1800" dirty="0" smtClean="0">
                <a:ea typeface="Verdana" pitchFamily="34" charset="0"/>
                <a:cs typeface="Arial" panose="020B0604020202020204" pitchFamily="34" charset="0"/>
              </a:rPr>
              <a:t>BC is monitored with the </a:t>
            </a:r>
            <a:r>
              <a:rPr lang="en-CA" sz="1800" dirty="0">
                <a:ea typeface="Verdana" pitchFamily="34" charset="0"/>
                <a:cs typeface="Arial" panose="020B0604020202020204" pitchFamily="34" charset="0"/>
              </a:rPr>
              <a:t>Magee Scientific </a:t>
            </a:r>
            <a:r>
              <a:rPr lang="en-CA" sz="1800" dirty="0" err="1">
                <a:ea typeface="Verdana" pitchFamily="34" charset="0"/>
                <a:cs typeface="Arial" panose="020B0604020202020204" pitchFamily="34" charset="0"/>
              </a:rPr>
              <a:t>Aethalometer</a:t>
            </a:r>
            <a:r>
              <a:rPr lang="en-CA" sz="1800" baseline="30000" dirty="0" smtClean="0">
                <a:ea typeface="Verdana" pitchFamily="34" charset="0"/>
                <a:cs typeface="Arial" panose="020B0604020202020204" pitchFamily="34" charset="0"/>
              </a:rPr>
              <a:t>®</a:t>
            </a:r>
            <a:r>
              <a:rPr lang="en-CA" sz="1800" dirty="0" smtClean="0">
                <a:ea typeface="Verdana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latin typeface="Helvetica" pitchFamily="34" charset="0"/>
                <a:cs typeface="Helvetica" pitchFamily="34" charset="0"/>
              </a:rPr>
              <a:t>An optical model based on differences in absorption efficiency of aerosol is used to estimate relative contribution of fossil fuel and biomass burning. </a:t>
            </a:r>
            <a:endParaRPr lang="en-CA" sz="1800" dirty="0"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89312"/>
            <a:ext cx="5008563" cy="263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6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err="1">
                <a:cs typeface="Helvetica" pitchFamily="34" charset="0"/>
              </a:rPr>
              <a:t>Aethalometer</a:t>
            </a:r>
            <a:r>
              <a:rPr lang="en-US" altLang="en-US" sz="2800" dirty="0">
                <a:cs typeface="Helvetica" pitchFamily="34" charset="0"/>
              </a:rPr>
              <a:t> Measurements of BC in </a:t>
            </a:r>
            <a:r>
              <a:rPr lang="en-US" altLang="en-US" sz="2800" dirty="0" smtClean="0">
                <a:cs typeface="Helvetica" pitchFamily="34" charset="0"/>
              </a:rPr>
              <a:t>Ontario</a:t>
            </a:r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0A68C-3260-4DCC-8257-BB50ECB1FA4F}" type="slidenum">
              <a:rPr lang="en-CA" altLang="en-US" smtClean="0"/>
              <a:pPr>
                <a:defRPr/>
              </a:pPr>
              <a:t>5</a:t>
            </a:fld>
            <a:endParaRPr lang="en-CA" altLang="en-US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79" y="1219200"/>
            <a:ext cx="6194821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6367046"/>
            <a:ext cx="2409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(June 2015 – May 2016)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3577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12700" cap="rnd">
            <a:solidFill>
              <a:schemeClr val="fol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/>
              <a:t>Annual </a:t>
            </a:r>
            <a:r>
              <a:rPr lang="en-US" altLang="en-US" sz="2800" dirty="0" smtClean="0"/>
              <a:t>Mean Concentrations </a:t>
            </a:r>
            <a:r>
              <a:rPr lang="en-US" altLang="en-US" sz="2800" dirty="0"/>
              <a:t>of BC in Ontario</a:t>
            </a:r>
            <a:endParaRPr lang="en-C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0C0B5-0C2D-4E0B-A3D7-FFCF3149AFBA}" type="slidenum">
              <a:rPr lang="en-CA" altLang="en-US" smtClean="0"/>
              <a:pPr>
                <a:defRPr/>
              </a:pPr>
              <a:t>6</a:t>
            </a:fld>
            <a:endParaRPr lang="en-CA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629400" y="1968554"/>
            <a:ext cx="22471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BC</a:t>
            </a:r>
            <a:r>
              <a:rPr lang="en-US" sz="1400" baseline="-25000" dirty="0" err="1" smtClean="0"/>
              <a:t>ff</a:t>
            </a:r>
            <a:r>
              <a:rPr lang="en-US" sz="1400" dirty="0" smtClean="0"/>
              <a:t> = BC from fossil fuels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BC</a:t>
            </a:r>
            <a:r>
              <a:rPr lang="en-US" sz="1400" baseline="-25000" dirty="0" err="1" smtClean="0"/>
              <a:t>bb</a:t>
            </a:r>
            <a:r>
              <a:rPr lang="en-US" sz="1400" dirty="0" smtClean="0"/>
              <a:t> = BC from biomass</a:t>
            </a:r>
            <a:endParaRPr lang="en-US" sz="1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5" y="1219200"/>
            <a:ext cx="6364255" cy="319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47244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000" dirty="0">
                <a:ea typeface="Verdana" pitchFamily="34" charset="0"/>
                <a:cs typeface="Arial" panose="020B0604020202020204" pitchFamily="34" charset="0"/>
              </a:rPr>
              <a:t>Fossil fuels are the dominant BC source at every site, with the highest fossil fuel contributions (&gt;80%) observed at near-road sites</a:t>
            </a:r>
          </a:p>
        </p:txBody>
      </p:sp>
    </p:spTree>
    <p:extLst>
      <p:ext uri="{BB962C8B-B14F-4D97-AF65-F5344CB8AC3E}">
        <p14:creationId xmlns:p14="http://schemas.microsoft.com/office/powerpoint/2010/main" val="7618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03CD4-6107-47DC-8014-092FD68F0FDD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848392" cy="243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655"/>
            <a:ext cx="4848392" cy="243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altLang="en-US" sz="3200" dirty="0">
                <a:cs typeface="Helvetica" pitchFamily="34" charset="0"/>
              </a:rPr>
              <a:t>Seasonal Mean Concentrations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5000674" y="3770245"/>
            <a:ext cx="36409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800" dirty="0">
                <a:ea typeface="Verdana" pitchFamily="34" charset="0"/>
                <a:cs typeface="Arial" panose="020B0604020202020204" pitchFamily="34" charset="0"/>
              </a:rPr>
              <a:t>4 sites have peak biomass burning BC contributions in the winter months most likely due to residential wood combustion, although this is a minor source overall relative to fossil fuels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674" y="1484245"/>
            <a:ext cx="3762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Summer-Winter difference for </a:t>
            </a:r>
            <a:r>
              <a:rPr lang="en-US" sz="1800" dirty="0" err="1" smtClean="0"/>
              <a:t>BC</a:t>
            </a:r>
            <a:r>
              <a:rPr lang="en-US" sz="1800" baseline="-25000" dirty="0" err="1" smtClean="0"/>
              <a:t>ff</a:t>
            </a:r>
            <a:r>
              <a:rPr lang="en-US" sz="1800" dirty="0"/>
              <a:t> </a:t>
            </a:r>
            <a:r>
              <a:rPr lang="en-US" sz="1800" dirty="0" smtClean="0"/>
              <a:t>is much higher at HWY 401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12857" y="1266906"/>
            <a:ext cx="685800" cy="208589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79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03CD4-6107-47DC-8014-092FD68F0FDD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  <p:pic>
        <p:nvPicPr>
          <p:cNvPr id="5" name="Picture 4" descr="C:\Papers\Black Carbon Ontario paper\Map figures\RobBC_72h_BT_2016_Research_4FigPanel_FF_Whit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6570"/>
            <a:ext cx="59436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CA" altLang="en-US" sz="2800" dirty="0" smtClean="0">
                <a:cs typeface="Helvetica" pitchFamily="34" charset="0"/>
              </a:rPr>
              <a:t>Potential Source </a:t>
            </a:r>
            <a:r>
              <a:rPr lang="en-CA" altLang="en-US" sz="2800" dirty="0">
                <a:cs typeface="Helvetica" pitchFamily="34" charset="0"/>
              </a:rPr>
              <a:t>Regions for Fossil Fuel </a:t>
            </a:r>
            <a:r>
              <a:rPr lang="en-CA" altLang="en-US" sz="2800" dirty="0" smtClean="0">
                <a:cs typeface="Helvetica" pitchFamily="34" charset="0"/>
              </a:rPr>
              <a:t>BC</a:t>
            </a:r>
            <a:endParaRPr lang="en-CA" altLang="en-US" sz="2800" dirty="0">
              <a:cs typeface="Helvetic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0747" y="1404878"/>
            <a:ext cx="266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800" dirty="0">
                <a:ea typeface="Verdana" pitchFamily="34" charset="0"/>
                <a:cs typeface="Arial" panose="020B0604020202020204" pitchFamily="34" charset="0"/>
              </a:rPr>
              <a:t>The </a:t>
            </a:r>
            <a:r>
              <a:rPr lang="en-CA" sz="1800" dirty="0" err="1">
                <a:ea typeface="Verdana" pitchFamily="34" charset="0"/>
                <a:cs typeface="Arial" panose="020B0604020202020204" pitchFamily="34" charset="0"/>
              </a:rPr>
              <a:t>transboundary</a:t>
            </a:r>
            <a:r>
              <a:rPr lang="en-CA" sz="1800" dirty="0">
                <a:ea typeface="Verdana" pitchFamily="34" charset="0"/>
                <a:cs typeface="Arial" panose="020B0604020202020204" pitchFamily="34" charset="0"/>
              </a:rPr>
              <a:t> influence of fossil fuel </a:t>
            </a:r>
            <a:r>
              <a:rPr lang="en-CA" sz="1800" dirty="0" smtClean="0">
                <a:ea typeface="Verdana" pitchFamily="34" charset="0"/>
                <a:cs typeface="Arial" panose="020B0604020202020204" pitchFamily="34" charset="0"/>
              </a:rPr>
              <a:t>BC (</a:t>
            </a:r>
            <a:r>
              <a:rPr lang="en-CA" sz="1800" dirty="0" err="1" smtClean="0">
                <a:ea typeface="Verdana" pitchFamily="34" charset="0"/>
                <a:cs typeface="Arial" panose="020B0604020202020204" pitchFamily="34" charset="0"/>
              </a:rPr>
              <a:t>BC</a:t>
            </a:r>
            <a:r>
              <a:rPr lang="en-CA" sz="1800" baseline="-25000" dirty="0" err="1" smtClean="0">
                <a:ea typeface="Verdana" pitchFamily="34" charset="0"/>
                <a:cs typeface="Arial" panose="020B0604020202020204" pitchFamily="34" charset="0"/>
              </a:rPr>
              <a:t>ff</a:t>
            </a:r>
            <a:r>
              <a:rPr lang="en-CA" sz="1800" dirty="0" smtClean="0">
                <a:ea typeface="Verdana" pitchFamily="34" charset="0"/>
                <a:cs typeface="Arial" panose="020B0604020202020204" pitchFamily="34" charset="0"/>
              </a:rPr>
              <a:t>) </a:t>
            </a:r>
            <a:r>
              <a:rPr lang="en-CA" sz="1800" dirty="0">
                <a:ea typeface="Verdana" pitchFamily="34" charset="0"/>
                <a:cs typeface="Arial" panose="020B0604020202020204" pitchFamily="34" charset="0"/>
              </a:rPr>
              <a:t>from the US is highest in the summer, although HWY 401 also exhibits higher </a:t>
            </a:r>
            <a:r>
              <a:rPr lang="en-CA" sz="1800" u="sng" dirty="0">
                <a:ea typeface="Verdana" pitchFamily="34" charset="0"/>
                <a:cs typeface="Arial" panose="020B0604020202020204" pitchFamily="34" charset="0"/>
              </a:rPr>
              <a:t>local</a:t>
            </a:r>
            <a:r>
              <a:rPr lang="en-CA" sz="1800" dirty="0">
                <a:ea typeface="Verdana" pitchFamily="34" charset="0"/>
                <a:cs typeface="Arial" panose="020B0604020202020204" pitchFamily="34" charset="0"/>
              </a:rPr>
              <a:t> fossil fuel BC during this period</a:t>
            </a:r>
          </a:p>
        </p:txBody>
      </p:sp>
    </p:spTree>
    <p:extLst>
      <p:ext uri="{BB962C8B-B14F-4D97-AF65-F5344CB8AC3E}">
        <p14:creationId xmlns:p14="http://schemas.microsoft.com/office/powerpoint/2010/main" val="30299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0A68C-3260-4DCC-8257-BB50ECB1FA4F}" type="slidenum">
              <a:rPr lang="en-CA" altLang="en-US" smtClean="0"/>
              <a:pPr>
                <a:defRPr/>
              </a:pPr>
              <a:t>9</a:t>
            </a:fld>
            <a:endParaRPr lang="en-CA" altLang="en-US"/>
          </a:p>
        </p:txBody>
      </p:sp>
      <p:sp>
        <p:nvSpPr>
          <p:cNvPr id="5" name="Rectangle 4"/>
          <p:cNvSpPr/>
          <p:nvPr/>
        </p:nvSpPr>
        <p:spPr>
          <a:xfrm>
            <a:off x="304800" y="1143000"/>
            <a:ext cx="455609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b="1" dirty="0" smtClean="0"/>
              <a:t>Case Study 2: </a:t>
            </a:r>
          </a:p>
          <a:p>
            <a:endParaRPr lang="en-CA" sz="1400" b="1" dirty="0" smtClean="0"/>
          </a:p>
          <a:p>
            <a:r>
              <a:rPr lang="en-CA" sz="3600" b="1" dirty="0" smtClean="0"/>
              <a:t>Influence of Lake Breeze on Regional Ozone Levels</a:t>
            </a:r>
            <a:endParaRPr lang="en-CA" sz="36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105400" y="76200"/>
            <a:ext cx="4076763" cy="5942473"/>
            <a:chOff x="4724400" y="76200"/>
            <a:chExt cx="4076763" cy="5942473"/>
          </a:xfrm>
        </p:grpSpPr>
        <p:pic>
          <p:nvPicPr>
            <p:cNvPr id="8" name="Picture 2" descr="CN Tower Toront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76200"/>
              <a:ext cx="1828800" cy="5931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508804" y="1762780"/>
              <a:ext cx="22923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smtClean="0">
                  <a:solidFill>
                    <a:srgbClr val="0000CC"/>
                  </a:solidFill>
                </a:rPr>
                <a:t>CN Tower  </a:t>
              </a:r>
            </a:p>
            <a:p>
              <a:r>
                <a:rPr lang="en-CA" sz="1400" dirty="0">
                  <a:solidFill>
                    <a:srgbClr val="0000CC"/>
                  </a:solidFill>
                </a:rPr>
                <a:t>(444m intake </a:t>
              </a:r>
              <a:r>
                <a:rPr lang="en-CA" sz="1400" dirty="0" smtClean="0">
                  <a:solidFill>
                    <a:srgbClr val="0000CC"/>
                  </a:solidFill>
                </a:rPr>
                <a:t>+ 84m ASL)</a:t>
              </a:r>
              <a:endParaRPr lang="en-CA" sz="1400" dirty="0">
                <a:solidFill>
                  <a:srgbClr val="0000CC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08804" y="5004499"/>
              <a:ext cx="210961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smtClean="0">
                  <a:solidFill>
                    <a:srgbClr val="0000CC"/>
                  </a:solidFill>
                </a:rPr>
                <a:t>Ryerson University</a:t>
              </a:r>
            </a:p>
            <a:p>
              <a:r>
                <a:rPr lang="en-CA" sz="1400" dirty="0" smtClean="0">
                  <a:solidFill>
                    <a:srgbClr val="0000CC"/>
                  </a:solidFill>
                </a:rPr>
                <a:t>(65m </a:t>
              </a:r>
              <a:r>
                <a:rPr lang="en-CA" sz="1400" dirty="0">
                  <a:solidFill>
                    <a:srgbClr val="0000CC"/>
                  </a:solidFill>
                </a:rPr>
                <a:t>intake + </a:t>
              </a:r>
              <a:r>
                <a:rPr lang="en-CA" sz="1400" dirty="0" smtClean="0">
                  <a:solidFill>
                    <a:srgbClr val="0000CC"/>
                  </a:solidFill>
                </a:rPr>
                <a:t>96m </a:t>
              </a:r>
              <a:r>
                <a:rPr lang="en-CA" sz="1400" dirty="0">
                  <a:solidFill>
                    <a:srgbClr val="0000CC"/>
                  </a:solidFill>
                </a:rPr>
                <a:t>ASL)</a:t>
              </a:r>
            </a:p>
            <a:p>
              <a:endParaRPr lang="en-CA" sz="1400" b="1" dirty="0">
                <a:solidFill>
                  <a:srgbClr val="0000CC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08804" y="5495453"/>
              <a:ext cx="22090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smtClean="0">
                  <a:solidFill>
                    <a:srgbClr val="0000CC"/>
                  </a:solidFill>
                </a:rPr>
                <a:t>Toronto Downtown</a:t>
              </a:r>
            </a:p>
            <a:p>
              <a:r>
                <a:rPr lang="en-CA" sz="1400" dirty="0" smtClean="0">
                  <a:solidFill>
                    <a:srgbClr val="0000CC"/>
                  </a:solidFill>
                </a:rPr>
                <a:t>(10m </a:t>
              </a:r>
              <a:r>
                <a:rPr lang="en-CA" sz="1400" dirty="0">
                  <a:solidFill>
                    <a:srgbClr val="0000CC"/>
                  </a:solidFill>
                </a:rPr>
                <a:t>intake + </a:t>
              </a:r>
              <a:r>
                <a:rPr lang="en-CA" sz="1400" dirty="0" smtClean="0">
                  <a:solidFill>
                    <a:srgbClr val="0000CC"/>
                  </a:solidFill>
                </a:rPr>
                <a:t>105m </a:t>
              </a:r>
              <a:r>
                <a:rPr lang="en-CA" sz="1400" dirty="0">
                  <a:solidFill>
                    <a:srgbClr val="0000CC"/>
                  </a:solidFill>
                </a:rPr>
                <a:t>ASL</a:t>
              </a:r>
              <a:r>
                <a:rPr lang="en-CA" sz="1400" dirty="0" smtClean="0">
                  <a:solidFill>
                    <a:srgbClr val="0000CC"/>
                  </a:solidFill>
                </a:rPr>
                <a:t>)</a:t>
              </a:r>
              <a:endParaRPr lang="en-CA" sz="1400" dirty="0">
                <a:solidFill>
                  <a:srgbClr val="0000CC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4800" y="4572000"/>
            <a:ext cx="3887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u="sng" dirty="0" smtClean="0"/>
              <a:t>Acknowledgement:</a:t>
            </a:r>
          </a:p>
          <a:p>
            <a:endParaRPr lang="en-CA" sz="1400" dirty="0" smtClean="0"/>
          </a:p>
          <a:p>
            <a:r>
              <a:rPr lang="en-CA" sz="1400" dirty="0" smtClean="0"/>
              <a:t>Stephanie Pugliese and Jennifer Murphy </a:t>
            </a:r>
          </a:p>
          <a:p>
            <a:r>
              <a:rPr lang="en-CA" sz="1400" dirty="0" smtClean="0"/>
              <a:t>Department of Chemistry, University of Toronto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491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Template_Green">
  <a:themeElements>
    <a:clrScheme name="PPT_Template_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Template_Gree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Template_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47544</TotalTime>
  <Words>1697</Words>
  <Application>Microsoft Office PowerPoint</Application>
  <PresentationFormat>On-screen Show (4:3)</PresentationFormat>
  <Paragraphs>220</Paragraphs>
  <Slides>31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PPT_Template_Green</vt:lpstr>
      <vt:lpstr>Custom Design</vt:lpstr>
      <vt:lpstr>PowerPoint Presentation</vt:lpstr>
      <vt:lpstr>PowerPoint Presentation</vt:lpstr>
      <vt:lpstr>Near Road Air Monitoring in Toronto</vt:lpstr>
      <vt:lpstr>Black Carbon (BC)</vt:lpstr>
      <vt:lpstr>Aethalometer Measurements of BC in Ontario</vt:lpstr>
      <vt:lpstr>Annual Mean Concentrations of BC in Ontario</vt:lpstr>
      <vt:lpstr>Seasonal Mean Concentrations</vt:lpstr>
      <vt:lpstr>Potential Source Regions for Fossil Fuel BC</vt:lpstr>
      <vt:lpstr>PowerPoint Presentation</vt:lpstr>
      <vt:lpstr>Background</vt:lpstr>
      <vt:lpstr>NO2 Diurnal Profile on Lake Breeze and  Non-Lake Breeze Days</vt:lpstr>
      <vt:lpstr>NO Diurnal Profile on Lake Breeze and  Non-Lake Breeze Days</vt:lpstr>
      <vt:lpstr>O3 Diurnal Profile on Lake Breeze and  Non-Lake Breeze Days</vt:lpstr>
      <vt:lpstr>Summer 8-hr O3 Average Vertical Profile on Lake Breeze and Non-Lake Breeze Days</vt:lpstr>
      <vt:lpstr>O3 Average Vertical Profile on Lake Breeze and Non-Lake Breeze Days at 14:00 EST</vt:lpstr>
      <vt:lpstr>Ox Average Vertical Profile on Lake Breeze and Non-Lake Breeze Days at 14:00 EST</vt:lpstr>
      <vt:lpstr>Identification of Local and Regional Sources using Near Road Measurement Sites</vt:lpstr>
      <vt:lpstr>Background and Objectives</vt:lpstr>
      <vt:lpstr>Near-Road Monitoring Sites :  Downtown vs. Highway </vt:lpstr>
      <vt:lpstr>Spatial Variations of PM2.5 Chemical Species</vt:lpstr>
      <vt:lpstr>Diurnal Trends of Organic Aerosol (OA)</vt:lpstr>
      <vt:lpstr>Diurnal Trends of Trace Metals</vt:lpstr>
      <vt:lpstr>Source Apportionment of PM2.5</vt:lpstr>
      <vt:lpstr>Local (traffic-related) Sources at Highway</vt:lpstr>
      <vt:lpstr>Local PM2.5 Sources at Downtown</vt:lpstr>
      <vt:lpstr>Regional PM2.5 Sources at Downtown and Highway Sites</vt:lpstr>
      <vt:lpstr>Probable Locations of Regional Sources</vt:lpstr>
      <vt:lpstr>Summary</vt:lpstr>
      <vt:lpstr>PowerPoint Presentation</vt:lpstr>
      <vt:lpstr>PowerPoint Presentation</vt:lpstr>
      <vt:lpstr>Traffic Volume: Downtown (WB) vs. Highway</vt:lpstr>
    </vt:vector>
  </TitlesOfParts>
  <Company>Government of Ontario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Keyes</dc:creator>
  <cp:lastModifiedBy>Tremblay,Miguel [CMC]</cp:lastModifiedBy>
  <cp:revision>2965</cp:revision>
  <cp:lastPrinted>2015-01-15T17:01:51Z</cp:lastPrinted>
  <dcterms:created xsi:type="dcterms:W3CDTF">2010-11-03T17:45:44Z</dcterms:created>
  <dcterms:modified xsi:type="dcterms:W3CDTF">2017-01-17T20:09:43Z</dcterms:modified>
</cp:coreProperties>
</file>