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0" r:id="rId2"/>
    <p:sldId id="709" r:id="rId3"/>
    <p:sldId id="710" r:id="rId4"/>
    <p:sldId id="711" r:id="rId5"/>
    <p:sldId id="714" r:id="rId6"/>
    <p:sldId id="715" r:id="rId7"/>
    <p:sldId id="707" r:id="rId8"/>
    <p:sldId id="708" r:id="rId9"/>
    <p:sldId id="712" r:id="rId10"/>
    <p:sldId id="721" r:id="rId11"/>
    <p:sldId id="723" r:id="rId12"/>
    <p:sldId id="677" r:id="rId13"/>
    <p:sldId id="720" r:id="rId14"/>
    <p:sldId id="719" r:id="rId15"/>
    <p:sldId id="717" r:id="rId16"/>
    <p:sldId id="722" r:id="rId17"/>
    <p:sldId id="703" r:id="rId18"/>
    <p:sldId id="725" r:id="rId19"/>
    <p:sldId id="726" r:id="rId20"/>
    <p:sldId id="688" r:id="rId21"/>
    <p:sldId id="689" r:id="rId22"/>
  </p:sldIdLst>
  <p:sldSz cx="9144000" cy="6858000" type="screen4x3"/>
  <p:notesSz cx="6985000" cy="92837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7C80"/>
    <a:srgbClr val="FFCCCC"/>
    <a:srgbClr val="FFFF00"/>
    <a:srgbClr val="3366CC"/>
    <a:srgbClr val="BBE0E3"/>
    <a:srgbClr val="3A601B"/>
    <a:srgbClr val="C0C0C0"/>
    <a:srgbClr val="EABD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543" autoAdjust="0"/>
    <p:restoredTop sz="93020" autoAdjust="0"/>
  </p:normalViewPr>
  <p:slideViewPr>
    <p:cSldViewPr snapToGrid="0">
      <p:cViewPr>
        <p:scale>
          <a:sx n="60" d="100"/>
          <a:sy n="60" d="100"/>
        </p:scale>
        <p:origin x="-1376" y="-1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1998" y="-84"/>
      </p:cViewPr>
      <p:guideLst>
        <p:guide orient="horz" pos="2924"/>
        <p:guide pos="22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DS\Desktop\MAPPING_CRUISER_VOC_PTR_MS_ON_2015_HWY407_SEGMENT_5000m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DS\Desktop\MAPPING_CRUISER_VOC_PTR_MS_ON_2015_HWY407_SEGMENT_5000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234420988548442"/>
          <c:y val="0.0935292483795412"/>
          <c:w val="0.875897159495544"/>
          <c:h val="0.864073086897185"/>
        </c:manualLayout>
      </c:layout>
      <c:lineChart>
        <c:grouping val="standard"/>
        <c:varyColors val="0"/>
        <c:ser>
          <c:idx val="2"/>
          <c:order val="0"/>
          <c:tx>
            <c:v>95th Percentile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Benzene_DriveWeightedAvg!$E$2:$E$22</c:f>
              <c:numCache>
                <c:formatCode>0.00000</c:formatCode>
                <c:ptCount val="21"/>
                <c:pt idx="0">
                  <c:v>0.25476245</c:v>
                </c:pt>
                <c:pt idx="1">
                  <c:v>0.190786966666667</c:v>
                </c:pt>
                <c:pt idx="2">
                  <c:v>0.5414415</c:v>
                </c:pt>
                <c:pt idx="3">
                  <c:v>0.6573644</c:v>
                </c:pt>
                <c:pt idx="4">
                  <c:v>0.3621181</c:v>
                </c:pt>
                <c:pt idx="5">
                  <c:v>0.489156925</c:v>
                </c:pt>
                <c:pt idx="6">
                  <c:v>0.4616969</c:v>
                </c:pt>
                <c:pt idx="7">
                  <c:v>1.342702974999999</c:v>
                </c:pt>
                <c:pt idx="8">
                  <c:v>0.9188842</c:v>
                </c:pt>
                <c:pt idx="9">
                  <c:v>0.53502967</c:v>
                </c:pt>
                <c:pt idx="10">
                  <c:v>0.54257871</c:v>
                </c:pt>
                <c:pt idx="11">
                  <c:v>0.55430159</c:v>
                </c:pt>
                <c:pt idx="12">
                  <c:v>0.422461266666667</c:v>
                </c:pt>
                <c:pt idx="13">
                  <c:v>0.267693883333333</c:v>
                </c:pt>
                <c:pt idx="14">
                  <c:v>0.303299575</c:v>
                </c:pt>
                <c:pt idx="15">
                  <c:v>0.30083845</c:v>
                </c:pt>
                <c:pt idx="16">
                  <c:v>0.244593133333333</c:v>
                </c:pt>
                <c:pt idx="17">
                  <c:v>0.21769215</c:v>
                </c:pt>
                <c:pt idx="18">
                  <c:v>0.2013888</c:v>
                </c:pt>
                <c:pt idx="19">
                  <c:v>0.2124203</c:v>
                </c:pt>
                <c:pt idx="20">
                  <c:v>0.1862613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9BE7-4E93-9C9A-96D484D78A97}"/>
            </c:ext>
          </c:extLst>
        </c:ser>
        <c:ser>
          <c:idx val="0"/>
          <c:order val="1"/>
          <c:tx>
            <c:v>50th Percentile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Benzene_DriveWeightedAvg!$B$2:$B$22</c:f>
              <c:numCache>
                <c:formatCode>0.00000</c:formatCode>
                <c:ptCount val="21"/>
                <c:pt idx="0">
                  <c:v>0.112975456181971</c:v>
                </c:pt>
                <c:pt idx="1">
                  <c:v>0.0998596942819309</c:v>
                </c:pt>
                <c:pt idx="2">
                  <c:v>0.221868903133903</c:v>
                </c:pt>
                <c:pt idx="3">
                  <c:v>0.229027094955489</c:v>
                </c:pt>
                <c:pt idx="4">
                  <c:v>0.24179170230936</c:v>
                </c:pt>
                <c:pt idx="5">
                  <c:v>0.240038278163159</c:v>
                </c:pt>
                <c:pt idx="6">
                  <c:v>0.235617624462417</c:v>
                </c:pt>
                <c:pt idx="7">
                  <c:v>0.500391600989721</c:v>
                </c:pt>
                <c:pt idx="8">
                  <c:v>0.348242773823866</c:v>
                </c:pt>
                <c:pt idx="9">
                  <c:v>0.240811658737666</c:v>
                </c:pt>
                <c:pt idx="10">
                  <c:v>0.241999240138356</c:v>
                </c:pt>
                <c:pt idx="11">
                  <c:v>0.261482801846834</c:v>
                </c:pt>
                <c:pt idx="12">
                  <c:v>0.224428283867246</c:v>
                </c:pt>
                <c:pt idx="13">
                  <c:v>0.125593168572141</c:v>
                </c:pt>
                <c:pt idx="14">
                  <c:v>0.144284636706542</c:v>
                </c:pt>
                <c:pt idx="15">
                  <c:v>0.129215933344692</c:v>
                </c:pt>
                <c:pt idx="16">
                  <c:v>0.101379800623208</c:v>
                </c:pt>
                <c:pt idx="17">
                  <c:v>0.0943211308692927</c:v>
                </c:pt>
                <c:pt idx="18">
                  <c:v>0.084019499104344</c:v>
                </c:pt>
                <c:pt idx="19">
                  <c:v>0.093868670957575</c:v>
                </c:pt>
                <c:pt idx="20">
                  <c:v>0.102479651282051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9BE7-4E93-9C9A-96D484D78A97}"/>
            </c:ext>
          </c:extLst>
        </c:ser>
        <c:ser>
          <c:idx val="3"/>
          <c:order val="2"/>
          <c:tx>
            <c:v>Mean</c:v>
          </c:tx>
          <c:spPr>
            <a:ln w="28575" cap="rnd">
              <a:solidFill>
                <a:schemeClr val="accent4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Benzene_DriveWeightedAvg!$G$2:$G$22</c:f>
              <c:numCache>
                <c:formatCode>0.00000</c:formatCode>
                <c:ptCount val="21"/>
                <c:pt idx="0">
                  <c:v>0.096318</c:v>
                </c:pt>
                <c:pt idx="1">
                  <c:v>0.0988653333333333</c:v>
                </c:pt>
                <c:pt idx="2">
                  <c:v>0.172776</c:v>
                </c:pt>
                <c:pt idx="3">
                  <c:v>0.154246</c:v>
                </c:pt>
                <c:pt idx="4">
                  <c:v>0.170042</c:v>
                </c:pt>
                <c:pt idx="5">
                  <c:v>0.189749</c:v>
                </c:pt>
                <c:pt idx="6">
                  <c:v>0.202926625</c:v>
                </c:pt>
                <c:pt idx="7">
                  <c:v>0.29729025</c:v>
                </c:pt>
                <c:pt idx="8">
                  <c:v>0.2567963</c:v>
                </c:pt>
                <c:pt idx="9">
                  <c:v>0.2020994</c:v>
                </c:pt>
                <c:pt idx="10">
                  <c:v>0.215539</c:v>
                </c:pt>
                <c:pt idx="11">
                  <c:v>0.230385</c:v>
                </c:pt>
                <c:pt idx="12">
                  <c:v>0.1362515</c:v>
                </c:pt>
                <c:pt idx="13">
                  <c:v>0.110766666666667</c:v>
                </c:pt>
                <c:pt idx="14">
                  <c:v>0.12896775</c:v>
                </c:pt>
                <c:pt idx="15">
                  <c:v>0.10451975</c:v>
                </c:pt>
                <c:pt idx="16">
                  <c:v>0.0852073333333333</c:v>
                </c:pt>
                <c:pt idx="17">
                  <c:v>0.0857486666666667</c:v>
                </c:pt>
                <c:pt idx="18">
                  <c:v>0.0744475</c:v>
                </c:pt>
                <c:pt idx="19">
                  <c:v>0.082462</c:v>
                </c:pt>
                <c:pt idx="20">
                  <c:v>0.103471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9BE7-4E93-9C9A-96D484D78A97}"/>
            </c:ext>
          </c:extLst>
        </c:ser>
        <c:ser>
          <c:idx val="5"/>
          <c:order val="3"/>
          <c:tx>
            <c:v>5th Percentile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Benzene_DriveWeightedAvg!$I$2:$I$22</c:f>
              <c:numCache>
                <c:formatCode>0.00000</c:formatCode>
                <c:ptCount val="21"/>
                <c:pt idx="0">
                  <c:v>0.0135</c:v>
                </c:pt>
                <c:pt idx="1">
                  <c:v>0.0135</c:v>
                </c:pt>
                <c:pt idx="2">
                  <c:v>0.038517</c:v>
                </c:pt>
                <c:pt idx="3">
                  <c:v>0.0135</c:v>
                </c:pt>
                <c:pt idx="4">
                  <c:v>0.0486219</c:v>
                </c:pt>
                <c:pt idx="5">
                  <c:v>0.060517625</c:v>
                </c:pt>
                <c:pt idx="6">
                  <c:v>0.0593890125</c:v>
                </c:pt>
                <c:pt idx="7">
                  <c:v>0.093721375</c:v>
                </c:pt>
                <c:pt idx="8">
                  <c:v>0.07574745</c:v>
                </c:pt>
                <c:pt idx="9">
                  <c:v>0.06486115</c:v>
                </c:pt>
                <c:pt idx="10">
                  <c:v>0.05982382</c:v>
                </c:pt>
                <c:pt idx="11">
                  <c:v>0.06880189</c:v>
                </c:pt>
                <c:pt idx="12">
                  <c:v>0.0374164833333333</c:v>
                </c:pt>
                <c:pt idx="13">
                  <c:v>0.0222172</c:v>
                </c:pt>
                <c:pt idx="14">
                  <c:v>0.0226499</c:v>
                </c:pt>
                <c:pt idx="15">
                  <c:v>0.0135</c:v>
                </c:pt>
                <c:pt idx="16">
                  <c:v>0.0135</c:v>
                </c:pt>
                <c:pt idx="17">
                  <c:v>0.0135</c:v>
                </c:pt>
                <c:pt idx="18">
                  <c:v>0.0135</c:v>
                </c:pt>
                <c:pt idx="19">
                  <c:v>0.0135</c:v>
                </c:pt>
                <c:pt idx="20">
                  <c:v>0.0135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9BE7-4E93-9C9A-96D484D78A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41886632"/>
        <c:axId val="-2097751432"/>
      </c:lineChart>
      <c:catAx>
        <c:axId val="-2041886632"/>
        <c:scaling>
          <c:orientation val="maxMin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7751432"/>
        <c:crosses val="autoZero"/>
        <c:auto val="1"/>
        <c:lblAlgn val="ctr"/>
        <c:lblOffset val="100"/>
        <c:noMultiLvlLbl val="0"/>
      </c:catAx>
      <c:valAx>
        <c:axId val="-2097751432"/>
        <c:scaling>
          <c:orientation val="minMax"/>
          <c:max val="1.5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1886632"/>
        <c:crosses val="autoZero"/>
        <c:crossBetween val="between"/>
      </c:valAx>
      <c:spPr>
        <a:solidFill>
          <a:schemeClr val="bg1"/>
        </a:solidFill>
        <a:ln>
          <a:solidFill>
            <a:schemeClr val="accent6">
              <a:lumMod val="7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.640609984087267"/>
          <c:y val="0.192361016300575"/>
          <c:w val="0.238879414149513"/>
          <c:h val="0.31739864815195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234420988548442"/>
          <c:y val="0.0935292483795412"/>
          <c:w val="0.875897159495544"/>
          <c:h val="0.864073086897185"/>
        </c:manualLayout>
      </c:layout>
      <c:lineChart>
        <c:grouping val="standard"/>
        <c:varyColors val="0"/>
        <c:ser>
          <c:idx val="2"/>
          <c:order val="0"/>
          <c:tx>
            <c:v>95th Percentile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Benzene_DriveWeightedAvg!$E$2:$E$22</c:f>
              <c:numCache>
                <c:formatCode>0.00000</c:formatCode>
                <c:ptCount val="21"/>
                <c:pt idx="0">
                  <c:v>0.25476245</c:v>
                </c:pt>
                <c:pt idx="1">
                  <c:v>0.190786966666667</c:v>
                </c:pt>
                <c:pt idx="2">
                  <c:v>0.5414415</c:v>
                </c:pt>
                <c:pt idx="3">
                  <c:v>0.6573644</c:v>
                </c:pt>
                <c:pt idx="4">
                  <c:v>0.3621181</c:v>
                </c:pt>
                <c:pt idx="5">
                  <c:v>0.489156925</c:v>
                </c:pt>
                <c:pt idx="6">
                  <c:v>0.4616969</c:v>
                </c:pt>
                <c:pt idx="7">
                  <c:v>1.342702974999999</c:v>
                </c:pt>
                <c:pt idx="8">
                  <c:v>0.9188842</c:v>
                </c:pt>
                <c:pt idx="9">
                  <c:v>0.53502967</c:v>
                </c:pt>
                <c:pt idx="10">
                  <c:v>0.54257871</c:v>
                </c:pt>
                <c:pt idx="11">
                  <c:v>0.55430159</c:v>
                </c:pt>
                <c:pt idx="12">
                  <c:v>0.422461266666667</c:v>
                </c:pt>
                <c:pt idx="13">
                  <c:v>0.267693883333333</c:v>
                </c:pt>
                <c:pt idx="14">
                  <c:v>0.303299575</c:v>
                </c:pt>
                <c:pt idx="15">
                  <c:v>0.30083845</c:v>
                </c:pt>
                <c:pt idx="16">
                  <c:v>0.244593133333333</c:v>
                </c:pt>
                <c:pt idx="17">
                  <c:v>0.21769215</c:v>
                </c:pt>
                <c:pt idx="18">
                  <c:v>0.2013888</c:v>
                </c:pt>
                <c:pt idx="19">
                  <c:v>0.2124203</c:v>
                </c:pt>
                <c:pt idx="20">
                  <c:v>0.1862613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962B-4CA6-B641-298251AAA57C}"/>
            </c:ext>
          </c:extLst>
        </c:ser>
        <c:ser>
          <c:idx val="0"/>
          <c:order val="1"/>
          <c:tx>
            <c:v>50th Percentile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Benzene_DriveWeightedAvg!$B$2:$B$22</c:f>
              <c:numCache>
                <c:formatCode>0.00000</c:formatCode>
                <c:ptCount val="21"/>
                <c:pt idx="0">
                  <c:v>0.112975456181971</c:v>
                </c:pt>
                <c:pt idx="1">
                  <c:v>0.0998596942819309</c:v>
                </c:pt>
                <c:pt idx="2">
                  <c:v>0.221868903133903</c:v>
                </c:pt>
                <c:pt idx="3">
                  <c:v>0.229027094955489</c:v>
                </c:pt>
                <c:pt idx="4">
                  <c:v>0.24179170230936</c:v>
                </c:pt>
                <c:pt idx="5">
                  <c:v>0.240038278163159</c:v>
                </c:pt>
                <c:pt idx="6">
                  <c:v>0.235617624462417</c:v>
                </c:pt>
                <c:pt idx="7">
                  <c:v>0.500391600989721</c:v>
                </c:pt>
                <c:pt idx="8">
                  <c:v>0.348242773823866</c:v>
                </c:pt>
                <c:pt idx="9">
                  <c:v>0.240811658737666</c:v>
                </c:pt>
                <c:pt idx="10">
                  <c:v>0.241999240138356</c:v>
                </c:pt>
                <c:pt idx="11">
                  <c:v>0.261482801846834</c:v>
                </c:pt>
                <c:pt idx="12">
                  <c:v>0.224428283867246</c:v>
                </c:pt>
                <c:pt idx="13">
                  <c:v>0.125593168572141</c:v>
                </c:pt>
                <c:pt idx="14">
                  <c:v>0.144284636706542</c:v>
                </c:pt>
                <c:pt idx="15">
                  <c:v>0.129215933344692</c:v>
                </c:pt>
                <c:pt idx="16">
                  <c:v>0.101379800623208</c:v>
                </c:pt>
                <c:pt idx="17">
                  <c:v>0.0943211308692927</c:v>
                </c:pt>
                <c:pt idx="18">
                  <c:v>0.084019499104344</c:v>
                </c:pt>
                <c:pt idx="19">
                  <c:v>0.093868670957575</c:v>
                </c:pt>
                <c:pt idx="20">
                  <c:v>0.102479651282051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962B-4CA6-B641-298251AAA57C}"/>
            </c:ext>
          </c:extLst>
        </c:ser>
        <c:ser>
          <c:idx val="3"/>
          <c:order val="2"/>
          <c:tx>
            <c:v>Mean</c:v>
          </c:tx>
          <c:spPr>
            <a:ln w="28575" cap="rnd">
              <a:solidFill>
                <a:schemeClr val="accent4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Benzene_DriveWeightedAvg!$G$2:$G$22</c:f>
              <c:numCache>
                <c:formatCode>0.00000</c:formatCode>
                <c:ptCount val="21"/>
                <c:pt idx="0">
                  <c:v>0.096318</c:v>
                </c:pt>
                <c:pt idx="1">
                  <c:v>0.0988653333333333</c:v>
                </c:pt>
                <c:pt idx="2">
                  <c:v>0.172776</c:v>
                </c:pt>
                <c:pt idx="3">
                  <c:v>0.154246</c:v>
                </c:pt>
                <c:pt idx="4">
                  <c:v>0.170042</c:v>
                </c:pt>
                <c:pt idx="5">
                  <c:v>0.189749</c:v>
                </c:pt>
                <c:pt idx="6">
                  <c:v>0.202926625</c:v>
                </c:pt>
                <c:pt idx="7">
                  <c:v>0.29729025</c:v>
                </c:pt>
                <c:pt idx="8">
                  <c:v>0.2567963</c:v>
                </c:pt>
                <c:pt idx="9">
                  <c:v>0.2020994</c:v>
                </c:pt>
                <c:pt idx="10">
                  <c:v>0.215539</c:v>
                </c:pt>
                <c:pt idx="11">
                  <c:v>0.230385</c:v>
                </c:pt>
                <c:pt idx="12">
                  <c:v>0.1362515</c:v>
                </c:pt>
                <c:pt idx="13">
                  <c:v>0.110766666666667</c:v>
                </c:pt>
                <c:pt idx="14">
                  <c:v>0.12896775</c:v>
                </c:pt>
                <c:pt idx="15">
                  <c:v>0.10451975</c:v>
                </c:pt>
                <c:pt idx="16">
                  <c:v>0.0852073333333333</c:v>
                </c:pt>
                <c:pt idx="17">
                  <c:v>0.0857486666666667</c:v>
                </c:pt>
                <c:pt idx="18">
                  <c:v>0.0744475</c:v>
                </c:pt>
                <c:pt idx="19">
                  <c:v>0.082462</c:v>
                </c:pt>
                <c:pt idx="20">
                  <c:v>0.103471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962B-4CA6-B641-298251AAA57C}"/>
            </c:ext>
          </c:extLst>
        </c:ser>
        <c:ser>
          <c:idx val="5"/>
          <c:order val="3"/>
          <c:tx>
            <c:v>5th Percentile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Benzene_DriveWeightedAvg!$I$2:$I$22</c:f>
              <c:numCache>
                <c:formatCode>0.00000</c:formatCode>
                <c:ptCount val="21"/>
                <c:pt idx="0">
                  <c:v>0.0135</c:v>
                </c:pt>
                <c:pt idx="1">
                  <c:v>0.0135</c:v>
                </c:pt>
                <c:pt idx="2">
                  <c:v>0.038517</c:v>
                </c:pt>
                <c:pt idx="3">
                  <c:v>0.0135</c:v>
                </c:pt>
                <c:pt idx="4">
                  <c:v>0.0486219</c:v>
                </c:pt>
                <c:pt idx="5">
                  <c:v>0.060517625</c:v>
                </c:pt>
                <c:pt idx="6">
                  <c:v>0.0593890125</c:v>
                </c:pt>
                <c:pt idx="7">
                  <c:v>0.093721375</c:v>
                </c:pt>
                <c:pt idx="8">
                  <c:v>0.07574745</c:v>
                </c:pt>
                <c:pt idx="9">
                  <c:v>0.06486115</c:v>
                </c:pt>
                <c:pt idx="10">
                  <c:v>0.05982382</c:v>
                </c:pt>
                <c:pt idx="11">
                  <c:v>0.06880189</c:v>
                </c:pt>
                <c:pt idx="12">
                  <c:v>0.0374164833333333</c:v>
                </c:pt>
                <c:pt idx="13">
                  <c:v>0.0222172</c:v>
                </c:pt>
                <c:pt idx="14">
                  <c:v>0.0226499</c:v>
                </c:pt>
                <c:pt idx="15">
                  <c:v>0.0135</c:v>
                </c:pt>
                <c:pt idx="16">
                  <c:v>0.0135</c:v>
                </c:pt>
                <c:pt idx="17">
                  <c:v>0.0135</c:v>
                </c:pt>
                <c:pt idx="18">
                  <c:v>0.0135</c:v>
                </c:pt>
                <c:pt idx="19">
                  <c:v>0.0135</c:v>
                </c:pt>
                <c:pt idx="20">
                  <c:v>0.0135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962B-4CA6-B641-298251AAA5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44234008"/>
        <c:axId val="-2044591528"/>
      </c:lineChart>
      <c:catAx>
        <c:axId val="-2044234008"/>
        <c:scaling>
          <c:orientation val="maxMin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4591528"/>
        <c:crosses val="autoZero"/>
        <c:auto val="1"/>
        <c:lblAlgn val="ctr"/>
        <c:lblOffset val="100"/>
        <c:noMultiLvlLbl val="0"/>
      </c:catAx>
      <c:valAx>
        <c:axId val="-2044591528"/>
        <c:scaling>
          <c:orientation val="minMax"/>
          <c:max val="1.5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4234008"/>
        <c:crosses val="autoZero"/>
        <c:crossBetween val="between"/>
      </c:valAx>
      <c:spPr>
        <a:solidFill>
          <a:schemeClr val="bg1"/>
        </a:solidFill>
        <a:ln>
          <a:solidFill>
            <a:schemeClr val="accent6">
              <a:lumMod val="7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.0111531333336721"/>
          <c:y val="0.366029200978816"/>
          <c:w val="0.337080280069927"/>
          <c:h val="0.395842030588906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153" cy="46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49" tIns="46475" rIns="92949" bIns="46475" numCol="1" anchor="t" anchorCtr="0" compatLnSpc="1">
            <a:prstTxWarp prst="textNoShape">
              <a:avLst/>
            </a:prstTxWarp>
          </a:bodyPr>
          <a:lstStyle>
            <a:lvl1pPr defTabSz="930445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6248" y="0"/>
            <a:ext cx="3027153" cy="46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49" tIns="46475" rIns="92949" bIns="46475" numCol="1" anchor="t" anchorCtr="0" compatLnSpc="1">
            <a:prstTxWarp prst="textNoShape">
              <a:avLst/>
            </a:prstTxWarp>
          </a:bodyPr>
          <a:lstStyle>
            <a:lvl1pPr algn="r" defTabSz="930445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8556"/>
            <a:ext cx="3027153" cy="46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49" tIns="46475" rIns="92949" bIns="46475" numCol="1" anchor="b" anchorCtr="0" compatLnSpc="1">
            <a:prstTxWarp prst="textNoShape">
              <a:avLst/>
            </a:prstTxWarp>
          </a:bodyPr>
          <a:lstStyle>
            <a:lvl1pPr defTabSz="930445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6248" y="8818556"/>
            <a:ext cx="3027153" cy="46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49" tIns="46475" rIns="92949" bIns="46475" numCol="1" anchor="b" anchorCtr="0" compatLnSpc="1">
            <a:prstTxWarp prst="textNoShape">
              <a:avLst/>
            </a:prstTxWarp>
          </a:bodyPr>
          <a:lstStyle>
            <a:lvl1pPr algn="r" defTabSz="930445">
              <a:defRPr sz="1200" smtClean="0"/>
            </a:lvl1pPr>
          </a:lstStyle>
          <a:p>
            <a:pPr>
              <a:defRPr/>
            </a:pPr>
            <a:fld id="{D86C7B2E-2758-46BD-A293-3D939C4B1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46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153" cy="46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49" tIns="46475" rIns="92949" bIns="46475" numCol="1" anchor="t" anchorCtr="0" compatLnSpc="1">
            <a:prstTxWarp prst="textNoShape">
              <a:avLst/>
            </a:prstTxWarp>
          </a:bodyPr>
          <a:lstStyle>
            <a:lvl1pPr defTabSz="930445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6248" y="0"/>
            <a:ext cx="3027153" cy="46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49" tIns="46475" rIns="92949" bIns="46475" numCol="1" anchor="t" anchorCtr="0" compatLnSpc="1">
            <a:prstTxWarp prst="textNoShape">
              <a:avLst/>
            </a:prstTxWarp>
          </a:bodyPr>
          <a:lstStyle>
            <a:lvl1pPr algn="r" defTabSz="930445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822" y="4410078"/>
            <a:ext cx="5587360" cy="417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49" tIns="46475" rIns="92949" bIns="464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8556"/>
            <a:ext cx="3027153" cy="46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49" tIns="46475" rIns="92949" bIns="46475" numCol="1" anchor="b" anchorCtr="0" compatLnSpc="1">
            <a:prstTxWarp prst="textNoShape">
              <a:avLst/>
            </a:prstTxWarp>
          </a:bodyPr>
          <a:lstStyle>
            <a:lvl1pPr defTabSz="930445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6248" y="8818556"/>
            <a:ext cx="3027153" cy="46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49" tIns="46475" rIns="92949" bIns="46475" numCol="1" anchor="b" anchorCtr="0" compatLnSpc="1">
            <a:prstTxWarp prst="textNoShape">
              <a:avLst/>
            </a:prstTxWarp>
          </a:bodyPr>
          <a:lstStyle>
            <a:lvl1pPr algn="r" defTabSz="930445">
              <a:defRPr sz="1200" smtClean="0"/>
            </a:lvl1pPr>
          </a:lstStyle>
          <a:p>
            <a:pPr>
              <a:defRPr/>
            </a:pPr>
            <a:fld id="{9FAE7914-45B4-474A-9EB3-14789ACA8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434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445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8193" indent="-287766" defTabSz="930445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51066" indent="-230214" defTabSz="930445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11493" indent="-230214" defTabSz="930445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71919" indent="-230214" defTabSz="930445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32346" indent="-230214" defTabSz="93044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92772" indent="-230214" defTabSz="93044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53199" indent="-230214" defTabSz="93044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13625" indent="-230214" defTabSz="93044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fld id="{6D66A5B5-2449-45A6-A975-5283B3EDEB40}" type="slidenum">
              <a:rPr lang="en-US"/>
              <a:pPr eaLnBrk="1" hangingPunct="1"/>
              <a:t>1</a:t>
            </a:fld>
            <a:endParaRPr lang="en-US" dirty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CA" dirty="0" smtClean="0"/>
              <a:t>As an environmental health risk, air pollution has been the subject of study and an active focus of regulatory measures for many decades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altLang="en-US" smtClean="0"/>
              <a:t>Take advantage of enhanced meteorological and air quality forecasting during the Toronto Pan Am Games 2015</a:t>
            </a:r>
          </a:p>
          <a:p>
            <a:endParaRPr lang="en-CA" altLang="en-US" smtClean="0"/>
          </a:p>
          <a:p>
            <a:endParaRPr lang="en-CA" altLang="en-US" smtClean="0"/>
          </a:p>
          <a:p>
            <a:r>
              <a:rPr lang="en-CA" altLang="en-US" smtClean="0"/>
              <a:t>MOECC Toronto West site – 125 Resources Rd.</a:t>
            </a:r>
          </a:p>
          <a:p>
            <a:r>
              <a:rPr lang="en-CA" altLang="en-US" smtClean="0"/>
              <a:t>NAPS – National Air Pollution Surveillance</a:t>
            </a:r>
          </a:p>
          <a:p>
            <a:r>
              <a:rPr lang="en-CA" altLang="en-US" smtClean="0"/>
              <a:t>Gage Institute – Site 60427 – 223 College St.</a:t>
            </a:r>
          </a:p>
          <a:p>
            <a:r>
              <a:rPr lang="en-CA" altLang="en-US" smtClean="0"/>
              <a:t>125 Resources Road – Site 60430</a:t>
            </a:r>
          </a:p>
          <a:p>
            <a:r>
              <a:rPr lang="en-CA" altLang="en-US" smtClean="0"/>
              <a:t>Downsview – Site 60431</a:t>
            </a:r>
          </a:p>
          <a:p>
            <a:endParaRPr lang="en-CA" altLang="en-US" smtClean="0"/>
          </a:p>
          <a:p>
            <a:endParaRPr lang="en-CA" altLang="en-US" smtClean="0"/>
          </a:p>
          <a:p>
            <a:r>
              <a:rPr lang="en-CA" altLang="en-US" smtClean="0"/>
              <a:t>Play up FTIR site – located at key site in near-road network MOECC/NAPS near road network site at Resources Rd.</a:t>
            </a:r>
          </a:p>
          <a:p>
            <a:r>
              <a:rPr lang="en-CA" altLang="en-US" smtClean="0"/>
              <a:t>And our CRUISER measurements can help link what they see at that site to other regions (remember MOECC people will be at meeting)</a:t>
            </a:r>
          </a:p>
          <a:p>
            <a:endParaRPr lang="en-US" altLang="en-US" smtClean="0"/>
          </a:p>
          <a:p>
            <a:r>
              <a:rPr lang="en-CA" altLang="en-US" smtClean="0"/>
              <a:t>MAPPING</a:t>
            </a:r>
          </a:p>
          <a:p>
            <a:r>
              <a:rPr lang="en-CA" altLang="en-US" smtClean="0"/>
              <a:t>Building on CRUISER work in Montreal</a:t>
            </a:r>
          </a:p>
          <a:p>
            <a:r>
              <a:rPr lang="en-CA" altLang="en-US" smtClean="0"/>
              <a:t>Scoping out driving routes</a:t>
            </a:r>
          </a:p>
          <a:p>
            <a:r>
              <a:rPr lang="en-CA" altLang="en-US" smtClean="0"/>
              <a:t>Get a feel for how long it takes to do routes, what can be reasonably accomplished in a day</a:t>
            </a:r>
          </a:p>
          <a:p>
            <a:r>
              <a:rPr lang="en-CA" altLang="en-US" smtClean="0"/>
              <a:t>Test some instrumentation</a:t>
            </a:r>
          </a:p>
          <a:p>
            <a:endParaRPr lang="en-CA" alt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3836" indent="-28981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0845" indent="-23121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26450" indent="-23121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0471" indent="-23121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46574" indent="-23121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02676" indent="-23121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58779" indent="-23121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14882" indent="-23121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B7418F5-98EE-48D7-BC28-7F3C716E484A}" type="slidenum">
              <a:rPr lang="en-US" altLang="en-US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NO2 too low due to too much vertical mixing ???</a:t>
            </a:r>
          </a:p>
          <a:p>
            <a:r>
              <a:rPr lang="en-US" dirty="0" smtClean="0"/>
              <a:t>O3 seems less</a:t>
            </a:r>
            <a:r>
              <a:rPr lang="en-US" baseline="0" dirty="0" smtClean="0"/>
              <a:t> sensitive to the vertical mixing given large contribution from regional O3 from above the surface layer(s).</a:t>
            </a:r>
          </a:p>
          <a:p>
            <a:r>
              <a:rPr lang="en-US" baseline="0" dirty="0" smtClean="0"/>
              <a:t>But not really a great case for testing O3 due to the relatively low O3.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AE7914-45B4-474A-9EB3-14789ACA8A5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52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Average concentrations</a:t>
            </a:r>
            <a:r>
              <a:rPr lang="en-CA" baseline="0" dirty="0" smtClean="0"/>
              <a:t> determined</a:t>
            </a:r>
            <a:r>
              <a:rPr lang="en-CA" dirty="0" smtClean="0"/>
              <a:t> from small number</a:t>
            </a:r>
            <a:r>
              <a:rPr lang="en-CA" baseline="0" dirty="0" smtClean="0"/>
              <a:t> independent CRUISER visits (i.e., driving across a road segment) are less likely to be representative of the true average concentration.  The number of </a:t>
            </a:r>
            <a:r>
              <a:rPr lang="en-CA" baseline="0" dirty="0" err="1" smtClean="0"/>
              <a:t>ufp</a:t>
            </a:r>
            <a:r>
              <a:rPr lang="en-CA" baseline="0" dirty="0" smtClean="0"/>
              <a:t> models developed form mobile/portable measurements is increasing worldwide.  The base model R2 here (0.74) is better than the other three models thus far developed in Canada (2 for Toronto and 1 for Vancouver) and at the to end of values for all those developed worldwide.  Many of the other models were developed after a limited number of visits, in some cases only 3.</a:t>
            </a:r>
          </a:p>
          <a:p>
            <a:endParaRPr lang="en-CA" baseline="0" dirty="0" smtClean="0"/>
          </a:p>
          <a:p>
            <a:r>
              <a:rPr lang="en-CA" baseline="0" dirty="0" smtClean="0"/>
              <a:t>Here we show that the goodness of fit (R2) of a model developed with &lt;10 visits can be highly variable.  With more than 10 visits the range of resulting R2 values is near 5% and clearly within 5% for more than ~15 visits.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AE7914-45B4-474A-9EB3-14789ACA8A5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21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AE7914-45B4-474A-9EB3-14789ACA8A5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4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AE7914-45B4-474A-9EB3-14789ACA8A5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71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top_bann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 descr="fip_can_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284163" y="2332038"/>
            <a:ext cx="8610600" cy="408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FF0000"/>
              </a:buClr>
              <a:buSzPct val="120000"/>
            </a:pPr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3067448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848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2425" y="274638"/>
            <a:ext cx="19843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7713" y="274638"/>
            <a:ext cx="58023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0422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81A956C-3801-4CC9-A041-262E7A2293C4}" type="datetimeFigureOut">
              <a:rPr lang="en-CA" smtClean="0"/>
              <a:t>01-12-2017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123EBFE-F4F2-40F1-AE8C-0D0DA57BCD6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0677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0641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6617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063" y="1600200"/>
            <a:ext cx="38893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5838" y="1600200"/>
            <a:ext cx="38909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5726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7195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6250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511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7419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0394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4"/>
          <p:cNvSpPr txBox="1">
            <a:spLocks noChangeArrowheads="1"/>
          </p:cNvSpPr>
          <p:nvPr userDrawn="1"/>
        </p:nvSpPr>
        <p:spPr bwMode="auto">
          <a:xfrm>
            <a:off x="755650" y="6551613"/>
            <a:ext cx="81375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/>
            <a:r>
              <a:rPr lang="en-CA" sz="1000"/>
              <a:t>Page </a:t>
            </a:r>
            <a:fld id="{5A900C29-5527-43FA-8A08-8D1312F3CCC0}" type="slidenum">
              <a:rPr lang="en-CA" sz="1000"/>
              <a:pPr algn="ctr" eaLnBrk="1" hangingPunct="1"/>
              <a:t>‹#›</a:t>
            </a:fld>
            <a:endParaRPr kumimoji="0" lang="en-CA" sz="1000"/>
          </a:p>
        </p:txBody>
      </p:sp>
      <p:sp>
        <p:nvSpPr>
          <p:cNvPr id="1027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747713" y="274638"/>
            <a:ext cx="793908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1028" name="Rectangle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4063" y="1600200"/>
            <a:ext cx="793273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287338" indent="-287338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65175" indent="-287338" algn="l" rtl="0" eaLnBrk="0" fontAlgn="base" hangingPunct="0">
        <a:spcBef>
          <a:spcPct val="20000"/>
        </a:spcBef>
        <a:spcAft>
          <a:spcPct val="0"/>
        </a:spcAft>
        <a:buClr>
          <a:srgbClr val="3A601B"/>
        </a:buClr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182563" algn="l" rtl="0" eaLnBrk="0" fontAlgn="base" hangingPunct="0">
        <a:spcBef>
          <a:spcPct val="20000"/>
        </a:spcBef>
        <a:spcAft>
          <a:spcPct val="0"/>
        </a:spcAft>
        <a:buClr>
          <a:srgbClr val="C8A200"/>
        </a:buClr>
        <a:buFont typeface="Arial" charset="0"/>
        <a:buChar char="▪"/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617663" indent="-287338" algn="l" rtl="0" eaLnBrk="0" fontAlgn="base" hangingPunct="0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90500" algn="l" rtl="0" eaLnBrk="0" fontAlgn="base" hangingPunct="0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5pPr>
      <a:lvl6pPr marL="24574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6pPr>
      <a:lvl7pPr marL="29146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7pPr>
      <a:lvl8pPr marL="33718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8pPr>
      <a:lvl9pPr marL="38290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0" name="Rectangle 8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273300"/>
            <a:ext cx="9159875" cy="108317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C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Dissecting the Multiple Scales of Urban Air Pollutant Variability using a Mobile Lab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14" descr="fip_can_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0073" y="3279836"/>
            <a:ext cx="780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en-CA" b="1" cap="small" dirty="0"/>
              <a:t> </a:t>
            </a:r>
            <a:endParaRPr lang="en-CA" dirty="0"/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533400" y="3466674"/>
            <a:ext cx="82677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Arial Unicode MS" pitchFamily="34" charset="-128"/>
              </a:rPr>
              <a:t>J. Brook</a:t>
            </a:r>
            <a:r>
              <a:rPr lang="en-CA" sz="2800" b="1" dirty="0" smtClean="0">
                <a:latin typeface="Arial Unicode MS" pitchFamily="34" charset="-128"/>
              </a:rPr>
              <a:t>, S. Wren, C. Mihele</a:t>
            </a:r>
            <a:r>
              <a:rPr lang="en-CA" sz="2800" b="1" dirty="0">
                <a:latin typeface="Arial Unicode MS" pitchFamily="34" charset="-128"/>
              </a:rPr>
              <a:t>, E. Seed*, J</a:t>
            </a:r>
            <a:r>
              <a:rPr lang="en-CA" sz="2800" b="1" dirty="0" smtClean="0">
                <a:latin typeface="Arial Unicode MS" pitchFamily="34" charset="-128"/>
              </a:rPr>
              <a:t>. Zhang, D. Sills, C. Stroud</a:t>
            </a:r>
            <a:endParaRPr lang="en-CA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4860" y="4572000"/>
            <a:ext cx="4851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8</a:t>
            </a:r>
            <a:r>
              <a:rPr lang="en-US" b="1" baseline="30000" dirty="0"/>
              <a:t>th</a:t>
            </a:r>
            <a:r>
              <a:rPr lang="en-US" b="1" dirty="0"/>
              <a:t> International Workshop on Air Quality Forecasting Research </a:t>
            </a:r>
            <a:br>
              <a:rPr lang="en-US" b="1" dirty="0"/>
            </a:br>
            <a:r>
              <a:rPr lang="en-US" b="1" dirty="0"/>
              <a:t>and</a:t>
            </a:r>
            <a:br>
              <a:rPr lang="en-US" b="1" dirty="0"/>
            </a:br>
            <a:r>
              <a:rPr lang="en-US" b="1" dirty="0"/>
              <a:t>2015 Pan American/</a:t>
            </a:r>
            <a:r>
              <a:rPr lang="en-US" b="1" dirty="0" err="1"/>
              <a:t>ParaPan</a:t>
            </a:r>
            <a:r>
              <a:rPr lang="en-US" b="1" dirty="0"/>
              <a:t> American Games Legacy Data Workshop</a:t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Toronto, Ontario</a:t>
            </a:r>
            <a:br>
              <a:rPr lang="en-US" b="1" dirty="0"/>
            </a:br>
            <a:r>
              <a:rPr lang="en-US" b="1" dirty="0"/>
              <a:t>January 10 - 12, 2017</a:t>
            </a:r>
            <a:br>
              <a:rPr lang="en-US" b="1" dirty="0"/>
            </a:b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7" t="18889" r="31562" b="69815"/>
          <a:stretch/>
        </p:blipFill>
        <p:spPr bwMode="auto">
          <a:xfrm>
            <a:off x="0" y="6323139"/>
            <a:ext cx="3200400" cy="53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54800" y="6451600"/>
            <a:ext cx="252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*CANUE, U. of Toronto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3915" y="1242272"/>
            <a:ext cx="9146241" cy="4203096"/>
            <a:chOff x="-7882" y="776500"/>
            <a:chExt cx="11749594" cy="60918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42859" t="10431" r="10809" b="7726"/>
            <a:stretch/>
          </p:blipFill>
          <p:spPr>
            <a:xfrm>
              <a:off x="570348" y="786815"/>
              <a:ext cx="6355978" cy="60815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-7882" y="2720045"/>
              <a:ext cx="2659324" cy="4906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1600" b="1" dirty="0">
                  <a:solidFill>
                    <a:srgbClr val="FF0000"/>
                  </a:solidFill>
                </a:rPr>
                <a:t>Airport – industrial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17161" r="6251"/>
            <a:stretch/>
          </p:blipFill>
          <p:spPr>
            <a:xfrm>
              <a:off x="6497359" y="776500"/>
              <a:ext cx="5244353" cy="609181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328965" y="4427456"/>
              <a:ext cx="2956302" cy="75833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1400" b="1" dirty="0">
                  <a:solidFill>
                    <a:srgbClr val="FF0000"/>
                  </a:solidFill>
                </a:rPr>
                <a:t>Downtown – Commercial</a:t>
              </a:r>
            </a:p>
            <a:p>
              <a:r>
                <a:rPr lang="en-CA" sz="1400" b="1" dirty="0">
                  <a:solidFill>
                    <a:srgbClr val="FF0000"/>
                  </a:solidFill>
                </a:rPr>
                <a:t>Downtown – Residential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41058" y="1927411"/>
              <a:ext cx="1478150" cy="4906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1600" b="1" dirty="0">
                  <a:solidFill>
                    <a:srgbClr val="FF0000"/>
                  </a:solidFill>
                </a:rPr>
                <a:t>Greenbelt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8955" y="5513293"/>
              <a:ext cx="1580595" cy="4906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1600" b="1" dirty="0">
                  <a:solidFill>
                    <a:srgbClr val="FF0000"/>
                  </a:solidFill>
                </a:rPr>
                <a:t>Greenbelt</a:t>
              </a:r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84213" y="33338"/>
            <a:ext cx="7939087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of spatial coverage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7862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1412875"/>
            <a:ext cx="7615237" cy="418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2286000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19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458200" y="3206867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21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458200" y="4035689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20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496300" y="175260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</a:t>
            </a:r>
            <a:endParaRPr lang="en-US" sz="20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7713" y="109538"/>
            <a:ext cx="7939087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of the number of visits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026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840" y="-182562"/>
            <a:ext cx="8732521" cy="1143000"/>
          </a:xfrm>
        </p:spPr>
        <p:txBody>
          <a:bodyPr/>
          <a:lstStyle/>
          <a:p>
            <a:r>
              <a:rPr lang="en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Mobile Sampling - Optimizing the number of visits</a:t>
            </a:r>
            <a:endParaRPr lang="en-CA" sz="2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1" y="475488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/>
              <a:t>LUR Model goodness of fit improves and is less variable with larger </a:t>
            </a:r>
            <a:r>
              <a:rPr lang="en-CA" sz="2400" dirty="0" err="1" smtClean="0"/>
              <a:t>N</a:t>
            </a:r>
            <a:r>
              <a:rPr lang="en-CA" sz="2400" baseline="-25000" dirty="0" err="1" smtClean="0"/>
              <a:t>vis</a:t>
            </a:r>
            <a:endParaRPr lang="en-CA" sz="2400" baseline="-25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/>
              <a:t>Rate of improvement is smaller beyond ~15 visits</a:t>
            </a:r>
            <a:endParaRPr lang="en-CA" sz="2400" dirty="0"/>
          </a:p>
        </p:txBody>
      </p:sp>
      <p:pic>
        <p:nvPicPr>
          <p:cNvPr id="9" name="Picture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9"/>
          <a:stretch/>
        </p:blipFill>
        <p:spPr bwMode="auto">
          <a:xfrm>
            <a:off x="2450633" y="818832"/>
            <a:ext cx="4495799" cy="38827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54680" y="5959198"/>
            <a:ext cx="3978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Hatzopoulou</a:t>
            </a:r>
            <a:r>
              <a:rPr lang="en-US" sz="1600" i="1" dirty="0" smtClean="0"/>
              <a:t> et al., 2016 ES&amp;T in revision</a:t>
            </a:r>
            <a:endParaRPr lang="en-US" sz="1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538393" y="3303537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smtClean="0"/>
              <a:t>Montréal UFP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053916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Landusecriteriameasurementsregress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4" y="896338"/>
            <a:ext cx="7079720" cy="534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49" y="-199514"/>
            <a:ext cx="7939087" cy="1143000"/>
          </a:xfrm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Land-Use Regression – deriving predictors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8127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of Concept:</a:t>
            </a:r>
            <a:br>
              <a:rPr lang="en-US" dirty="0" smtClean="0"/>
            </a:br>
            <a:r>
              <a:rPr lang="en-US" dirty="0" smtClean="0"/>
              <a:t>Uncovering systematic patterns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Identify ‘long drives’ that provide urban transects within short time periods</a:t>
            </a:r>
          </a:p>
          <a:p>
            <a:pPr lvl="1"/>
            <a:r>
              <a:rPr lang="en-US" sz="2400" dirty="0" smtClean="0"/>
              <a:t>Focus on highways (e.g., 407)</a:t>
            </a:r>
          </a:p>
          <a:p>
            <a:r>
              <a:rPr lang="en-US" sz="2800" dirty="0" smtClean="0"/>
              <a:t>Bin 1 sec observations into 5 km sections</a:t>
            </a:r>
          </a:p>
          <a:p>
            <a:pPr lvl="1"/>
            <a:r>
              <a:rPr lang="en-US" sz="2400" dirty="0" smtClean="0"/>
              <a:t>1 transect at a time</a:t>
            </a:r>
          </a:p>
          <a:p>
            <a:pPr lvl="1"/>
            <a:r>
              <a:rPr lang="en-US" sz="2400" dirty="0" smtClean="0"/>
              <a:t>Determine percentiles in the distribution</a:t>
            </a:r>
          </a:p>
          <a:p>
            <a:pPr lvl="1"/>
            <a:r>
              <a:rPr lang="en-US" sz="2400" dirty="0" smtClean="0"/>
              <a:t>Pool among transects</a:t>
            </a:r>
          </a:p>
          <a:p>
            <a:r>
              <a:rPr lang="en-US" sz="2800" dirty="0" smtClean="0"/>
              <a:t>Compare spatial changes in pooled statistics</a:t>
            </a:r>
          </a:p>
        </p:txBody>
      </p:sp>
    </p:spTree>
    <p:extLst>
      <p:ext uri="{BB962C8B-B14F-4D97-AF65-F5344CB8AC3E}">
        <p14:creationId xmlns:p14="http://schemas.microsoft.com/office/powerpoint/2010/main" val="2781267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686"/>
          <a:stretch/>
        </p:blipFill>
        <p:spPr>
          <a:xfrm>
            <a:off x="1600199" y="592239"/>
            <a:ext cx="6727371" cy="56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70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400" dirty="0"/>
              <a:t>Spatial variability of Benzene along </a:t>
            </a:r>
            <a:r>
              <a:rPr lang="en-CA" sz="2400" dirty="0" smtClean="0"/>
              <a:t>5 km </a:t>
            </a:r>
            <a:r>
              <a:rPr lang="en-CA" sz="2400" dirty="0"/>
              <a:t>segments of HWY 407: hotspot (95th percentile) and background pollution (5</a:t>
            </a:r>
            <a:r>
              <a:rPr lang="en-CA" sz="2400" baseline="30000" dirty="0"/>
              <a:t>th </a:t>
            </a:r>
            <a:r>
              <a:rPr lang="en-CA" sz="2400" dirty="0"/>
              <a:t>percentile)</a:t>
            </a:r>
            <a:br>
              <a:rPr lang="en-CA" sz="2400" dirty="0"/>
            </a:b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7629" t="10209" r="1186" b="4551"/>
          <a:stretch/>
        </p:blipFill>
        <p:spPr>
          <a:xfrm>
            <a:off x="313982" y="1451163"/>
            <a:ext cx="6364115" cy="4762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030536" y="3093405"/>
            <a:ext cx="4988458" cy="3120258"/>
            <a:chOff x="4608214" y="2665962"/>
            <a:chExt cx="5959364" cy="4493172"/>
          </a:xfrm>
        </p:grpSpPr>
        <p:graphicFrame>
          <p:nvGraphicFramePr>
            <p:cNvPr id="10" name="Chart 9">
              <a:extLst/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33840561"/>
                </p:ext>
              </p:extLst>
            </p:nvPr>
          </p:nvGraphicFramePr>
          <p:xfrm>
            <a:off x="4608214" y="2665962"/>
            <a:ext cx="5959364" cy="44931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6929174" y="6897524"/>
              <a:ext cx="8418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100" dirty="0"/>
                <a:t>Segment ID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986268" y="4572000"/>
            <a:ext cx="1888603" cy="1284790"/>
            <a:chOff x="2986268" y="4572000"/>
            <a:chExt cx="1888603" cy="1284790"/>
          </a:xfrm>
        </p:grpSpPr>
        <p:cxnSp>
          <p:nvCxnSpPr>
            <p:cNvPr id="8" name="Straight Arrow Connector 7"/>
            <p:cNvCxnSpPr>
              <a:cxnSpLocks/>
            </p:cNvCxnSpPr>
            <p:nvPr/>
          </p:nvCxnSpPr>
          <p:spPr>
            <a:xfrm>
              <a:off x="2986268" y="4572000"/>
              <a:ext cx="1736203" cy="983848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cxnSpLocks/>
            </p:cNvCxnSpPr>
            <p:nvPr/>
          </p:nvCxnSpPr>
          <p:spPr>
            <a:xfrm>
              <a:off x="4168588" y="5244353"/>
              <a:ext cx="706283" cy="612437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3267684" y="2194424"/>
            <a:ext cx="2426185" cy="3662366"/>
            <a:chOff x="3267684" y="2194424"/>
            <a:chExt cx="2426185" cy="3662366"/>
          </a:xfrm>
        </p:grpSpPr>
        <p:cxnSp>
          <p:nvCxnSpPr>
            <p:cNvPr id="7" name="Straight Arrow Connector 6"/>
            <p:cNvCxnSpPr>
              <a:cxnSpLocks/>
            </p:cNvCxnSpPr>
            <p:nvPr/>
          </p:nvCxnSpPr>
          <p:spPr>
            <a:xfrm>
              <a:off x="3267684" y="2194424"/>
              <a:ext cx="2371116" cy="3266576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5086830" y="4694945"/>
              <a:ext cx="607039" cy="1161845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7490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1513" y="173038"/>
            <a:ext cx="8281987" cy="1143000"/>
          </a:xfrm>
        </p:spPr>
        <p:txBody>
          <a:bodyPr/>
          <a:lstStyle/>
          <a:p>
            <a:r>
              <a:rPr lang="en-CA" sz="2000" dirty="0"/>
              <a:t>Spatial variability of Benzene along 5k segments of HWY 407: </a:t>
            </a:r>
            <a:br>
              <a:rPr lang="en-CA" sz="2000" dirty="0"/>
            </a:br>
            <a:r>
              <a:rPr lang="en-CA" sz="2000" dirty="0"/>
              <a:t>hotspot (95th </a:t>
            </a:r>
            <a:r>
              <a:rPr lang="en-CA" sz="2000" dirty="0" smtClean="0"/>
              <a:t>percentile) </a:t>
            </a:r>
            <a:r>
              <a:rPr lang="en-CA" sz="2000" dirty="0"/>
              <a:t>and background pollution (5</a:t>
            </a:r>
            <a:r>
              <a:rPr lang="en-CA" sz="2000" baseline="30000" dirty="0"/>
              <a:t>th</a:t>
            </a:r>
            <a:r>
              <a:rPr lang="en-CA" sz="2000" dirty="0"/>
              <a:t> percentile)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16778" t="17517" r="11701" b="4571"/>
          <a:stretch/>
        </p:blipFill>
        <p:spPr>
          <a:xfrm>
            <a:off x="285009" y="1566349"/>
            <a:ext cx="8744691" cy="4161351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503259" y="3457995"/>
            <a:ext cx="4526441" cy="2752305"/>
            <a:chOff x="5952920" y="2427889"/>
            <a:chExt cx="5959364" cy="4493172"/>
          </a:xfrm>
        </p:grpSpPr>
        <p:graphicFrame>
          <p:nvGraphicFramePr>
            <p:cNvPr id="28" name="Chart 27">
              <a:extLst/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27616377"/>
                </p:ext>
              </p:extLst>
            </p:nvPr>
          </p:nvGraphicFramePr>
          <p:xfrm>
            <a:off x="5952920" y="2427889"/>
            <a:ext cx="5959364" cy="44931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9" name="TextBox 28"/>
            <p:cNvSpPr txBox="1"/>
            <p:nvPr/>
          </p:nvSpPr>
          <p:spPr>
            <a:xfrm>
              <a:off x="8590481" y="6659451"/>
              <a:ext cx="8418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100" dirty="0"/>
                <a:t>Segment ID</a:t>
              </a:r>
            </a:p>
          </p:txBody>
        </p:sp>
      </p:grpSp>
      <p:cxnSp>
        <p:nvCxnSpPr>
          <p:cNvPr id="25" name="Straight Arrow Connector 24"/>
          <p:cNvCxnSpPr>
            <a:cxnSpLocks/>
          </p:cNvCxnSpPr>
          <p:nvPr/>
        </p:nvCxnSpPr>
        <p:spPr>
          <a:xfrm>
            <a:off x="3441700" y="3647025"/>
            <a:ext cx="3573866" cy="28997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85009" y="1536700"/>
            <a:ext cx="1847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CA" sz="2400" dirty="0"/>
          </a:p>
        </p:txBody>
      </p:sp>
      <p:cxnSp>
        <p:nvCxnSpPr>
          <p:cNvPr id="36" name="Elbow Connector 35"/>
          <p:cNvCxnSpPr/>
          <p:nvPr/>
        </p:nvCxnSpPr>
        <p:spPr bwMode="auto">
          <a:xfrm rot="16200000" flipH="1">
            <a:off x="5911850" y="2940050"/>
            <a:ext cx="2209800" cy="1612900"/>
          </a:xfrm>
          <a:prstGeom prst="bentConnector3">
            <a:avLst>
              <a:gd name="adj1" fmla="val 28161"/>
            </a:avLst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/>
          <p:nvPr/>
        </p:nvCxnSpPr>
        <p:spPr bwMode="auto">
          <a:xfrm>
            <a:off x="5537200" y="5943600"/>
            <a:ext cx="2641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Freeform 43"/>
          <p:cNvSpPr/>
          <p:nvPr/>
        </p:nvSpPr>
        <p:spPr bwMode="auto">
          <a:xfrm>
            <a:off x="5631003" y="5818136"/>
            <a:ext cx="2530549" cy="123338"/>
          </a:xfrm>
          <a:custGeom>
            <a:avLst/>
            <a:gdLst>
              <a:gd name="connsiteX0" fmla="*/ 0 w 2530549"/>
              <a:gd name="connsiteY0" fmla="*/ 119084 h 123338"/>
              <a:gd name="connsiteX1" fmla="*/ 140350 w 2530549"/>
              <a:gd name="connsiteY1" fmla="*/ 106325 h 123338"/>
              <a:gd name="connsiteX2" fmla="*/ 212651 w 2530549"/>
              <a:gd name="connsiteY2" fmla="*/ 102072 h 123338"/>
              <a:gd name="connsiteX3" fmla="*/ 301964 w 2530549"/>
              <a:gd name="connsiteY3" fmla="*/ 110578 h 123338"/>
              <a:gd name="connsiteX4" fmla="*/ 412543 w 2530549"/>
              <a:gd name="connsiteY4" fmla="*/ 97819 h 123338"/>
              <a:gd name="connsiteX5" fmla="*/ 493350 w 2530549"/>
              <a:gd name="connsiteY5" fmla="*/ 85060 h 123338"/>
              <a:gd name="connsiteX6" fmla="*/ 565652 w 2530549"/>
              <a:gd name="connsiteY6" fmla="*/ 72301 h 123338"/>
              <a:gd name="connsiteX7" fmla="*/ 625194 w 2530549"/>
              <a:gd name="connsiteY7" fmla="*/ 51036 h 123338"/>
              <a:gd name="connsiteX8" fmla="*/ 680484 w 2530549"/>
              <a:gd name="connsiteY8" fmla="*/ 38277 h 123338"/>
              <a:gd name="connsiteX9" fmla="*/ 752785 w 2530549"/>
              <a:gd name="connsiteY9" fmla="*/ 42530 h 123338"/>
              <a:gd name="connsiteX10" fmla="*/ 833592 w 2530549"/>
              <a:gd name="connsiteY10" fmla="*/ 51036 h 123338"/>
              <a:gd name="connsiteX11" fmla="*/ 944171 w 2530549"/>
              <a:gd name="connsiteY11" fmla="*/ 51036 h 123338"/>
              <a:gd name="connsiteX12" fmla="*/ 1076015 w 2530549"/>
              <a:gd name="connsiteY12" fmla="*/ 42530 h 123338"/>
              <a:gd name="connsiteX13" fmla="*/ 1207858 w 2530549"/>
              <a:gd name="connsiteY13" fmla="*/ 34024 h 123338"/>
              <a:gd name="connsiteX14" fmla="*/ 1309931 w 2530549"/>
              <a:gd name="connsiteY14" fmla="*/ 21265 h 123338"/>
              <a:gd name="connsiteX15" fmla="*/ 1365220 w 2530549"/>
              <a:gd name="connsiteY15" fmla="*/ 4253 h 123338"/>
              <a:gd name="connsiteX16" fmla="*/ 1399244 w 2530549"/>
              <a:gd name="connsiteY16" fmla="*/ 0 h 123338"/>
              <a:gd name="connsiteX17" fmla="*/ 1497064 w 2530549"/>
              <a:gd name="connsiteY17" fmla="*/ 12759 h 123338"/>
              <a:gd name="connsiteX18" fmla="*/ 1560859 w 2530549"/>
              <a:gd name="connsiteY18" fmla="*/ 42530 h 123338"/>
              <a:gd name="connsiteX19" fmla="*/ 1611896 w 2530549"/>
              <a:gd name="connsiteY19" fmla="*/ 51036 h 123338"/>
              <a:gd name="connsiteX20" fmla="*/ 1726727 w 2530549"/>
              <a:gd name="connsiteY20" fmla="*/ 51036 h 123338"/>
              <a:gd name="connsiteX21" fmla="*/ 1862824 w 2530549"/>
              <a:gd name="connsiteY21" fmla="*/ 51036 h 123338"/>
              <a:gd name="connsiteX22" fmla="*/ 1939378 w 2530549"/>
              <a:gd name="connsiteY22" fmla="*/ 59542 h 123338"/>
              <a:gd name="connsiteX23" fmla="*/ 2075475 w 2530549"/>
              <a:gd name="connsiteY23" fmla="*/ 89313 h 123338"/>
              <a:gd name="connsiteX24" fmla="*/ 2113752 w 2530549"/>
              <a:gd name="connsiteY24" fmla="*/ 110578 h 123338"/>
              <a:gd name="connsiteX25" fmla="*/ 2169042 w 2530549"/>
              <a:gd name="connsiteY25" fmla="*/ 119084 h 123338"/>
              <a:gd name="connsiteX26" fmla="*/ 2262608 w 2530549"/>
              <a:gd name="connsiteY26" fmla="*/ 110578 h 123338"/>
              <a:gd name="connsiteX27" fmla="*/ 2326404 w 2530549"/>
              <a:gd name="connsiteY27" fmla="*/ 85060 h 123338"/>
              <a:gd name="connsiteX28" fmla="*/ 2368934 w 2530549"/>
              <a:gd name="connsiteY28" fmla="*/ 80807 h 123338"/>
              <a:gd name="connsiteX29" fmla="*/ 2424223 w 2530549"/>
              <a:gd name="connsiteY29" fmla="*/ 89313 h 123338"/>
              <a:gd name="connsiteX30" fmla="*/ 2483765 w 2530549"/>
              <a:gd name="connsiteY30" fmla="*/ 106325 h 123338"/>
              <a:gd name="connsiteX31" fmla="*/ 2530549 w 2530549"/>
              <a:gd name="connsiteY31" fmla="*/ 123338 h 123338"/>
              <a:gd name="connsiteX32" fmla="*/ 0 w 2530549"/>
              <a:gd name="connsiteY32" fmla="*/ 119084 h 12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30549" h="123338">
                <a:moveTo>
                  <a:pt x="0" y="119084"/>
                </a:moveTo>
                <a:lnTo>
                  <a:pt x="140350" y="106325"/>
                </a:lnTo>
                <a:lnTo>
                  <a:pt x="212651" y="102072"/>
                </a:lnTo>
                <a:lnTo>
                  <a:pt x="301964" y="110578"/>
                </a:lnTo>
                <a:lnTo>
                  <a:pt x="412543" y="97819"/>
                </a:lnTo>
                <a:lnTo>
                  <a:pt x="493350" y="85060"/>
                </a:lnTo>
                <a:lnTo>
                  <a:pt x="565652" y="72301"/>
                </a:lnTo>
                <a:lnTo>
                  <a:pt x="625194" y="51036"/>
                </a:lnTo>
                <a:lnTo>
                  <a:pt x="680484" y="38277"/>
                </a:lnTo>
                <a:lnTo>
                  <a:pt x="752785" y="42530"/>
                </a:lnTo>
                <a:lnTo>
                  <a:pt x="833592" y="51036"/>
                </a:lnTo>
                <a:lnTo>
                  <a:pt x="944171" y="51036"/>
                </a:lnTo>
                <a:lnTo>
                  <a:pt x="1076015" y="42530"/>
                </a:lnTo>
                <a:lnTo>
                  <a:pt x="1207858" y="34024"/>
                </a:lnTo>
                <a:lnTo>
                  <a:pt x="1309931" y="21265"/>
                </a:lnTo>
                <a:lnTo>
                  <a:pt x="1365220" y="4253"/>
                </a:lnTo>
                <a:lnTo>
                  <a:pt x="1399244" y="0"/>
                </a:lnTo>
                <a:lnTo>
                  <a:pt x="1497064" y="12759"/>
                </a:lnTo>
                <a:lnTo>
                  <a:pt x="1560859" y="42530"/>
                </a:lnTo>
                <a:lnTo>
                  <a:pt x="1611896" y="51036"/>
                </a:lnTo>
                <a:lnTo>
                  <a:pt x="1726727" y="51036"/>
                </a:lnTo>
                <a:lnTo>
                  <a:pt x="1862824" y="51036"/>
                </a:lnTo>
                <a:lnTo>
                  <a:pt x="1939378" y="59542"/>
                </a:lnTo>
                <a:lnTo>
                  <a:pt x="2075475" y="89313"/>
                </a:lnTo>
                <a:lnTo>
                  <a:pt x="2113752" y="110578"/>
                </a:lnTo>
                <a:lnTo>
                  <a:pt x="2169042" y="119084"/>
                </a:lnTo>
                <a:lnTo>
                  <a:pt x="2262608" y="110578"/>
                </a:lnTo>
                <a:lnTo>
                  <a:pt x="2326404" y="85060"/>
                </a:lnTo>
                <a:lnTo>
                  <a:pt x="2368934" y="80807"/>
                </a:lnTo>
                <a:lnTo>
                  <a:pt x="2424223" y="89313"/>
                </a:lnTo>
                <a:lnTo>
                  <a:pt x="2483765" y="106325"/>
                </a:lnTo>
                <a:lnTo>
                  <a:pt x="2530549" y="123338"/>
                </a:lnTo>
                <a:lnTo>
                  <a:pt x="0" y="119084"/>
                </a:lnTo>
                <a:close/>
              </a:path>
            </a:pathLst>
          </a:cu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979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408" t="10262" r="1339" b="3787"/>
          <a:stretch/>
        </p:blipFill>
        <p:spPr>
          <a:xfrm>
            <a:off x="1338944" y="1034137"/>
            <a:ext cx="7119258" cy="51054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 bwMode="auto">
          <a:xfrm>
            <a:off x="2978812" y="1374405"/>
            <a:ext cx="2827348" cy="3517355"/>
          </a:xfrm>
          <a:custGeom>
            <a:avLst/>
            <a:gdLst>
              <a:gd name="connsiteX0" fmla="*/ 1155622 w 2827348"/>
              <a:gd name="connsiteY0" fmla="*/ 3517355 h 3517355"/>
              <a:gd name="connsiteX1" fmla="*/ 0 w 2827348"/>
              <a:gd name="connsiteY1" fmla="*/ 2894665 h 3517355"/>
              <a:gd name="connsiteX2" fmla="*/ 1172452 w 2827348"/>
              <a:gd name="connsiteY2" fmla="*/ 448785 h 3517355"/>
              <a:gd name="connsiteX3" fmla="*/ 2333684 w 2827348"/>
              <a:gd name="connsiteY3" fmla="*/ 1060255 h 3517355"/>
              <a:gd name="connsiteX4" fmla="*/ 2827348 w 2827348"/>
              <a:gd name="connsiteY4" fmla="*/ 0 h 3517355"/>
              <a:gd name="connsiteX5" fmla="*/ 2827348 w 2827348"/>
              <a:gd name="connsiteY5" fmla="*/ 0 h 351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7348" h="3517355">
                <a:moveTo>
                  <a:pt x="1155622" y="3517355"/>
                </a:moveTo>
                <a:lnTo>
                  <a:pt x="0" y="2894665"/>
                </a:lnTo>
                <a:lnTo>
                  <a:pt x="1172452" y="448785"/>
                </a:lnTo>
                <a:lnTo>
                  <a:pt x="2333684" y="1060255"/>
                </a:lnTo>
                <a:lnTo>
                  <a:pt x="2827348" y="0"/>
                </a:lnTo>
                <a:lnTo>
                  <a:pt x="2827348" y="0"/>
                </a:lnTo>
              </a:path>
            </a:pathLst>
          </a:custGeom>
          <a:noFill/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4134434" y="1217330"/>
            <a:ext cx="2900275" cy="3680039"/>
          </a:xfrm>
          <a:custGeom>
            <a:avLst/>
            <a:gdLst>
              <a:gd name="connsiteX0" fmla="*/ 1677335 w 2900275"/>
              <a:gd name="connsiteY0" fmla="*/ 145855 h 3680039"/>
              <a:gd name="connsiteX1" fmla="*/ 1744653 w 2900275"/>
              <a:gd name="connsiteY1" fmla="*/ 0 h 3680039"/>
              <a:gd name="connsiteX2" fmla="*/ 2900275 w 2900275"/>
              <a:gd name="connsiteY2" fmla="*/ 617080 h 3680039"/>
              <a:gd name="connsiteX3" fmla="*/ 1733433 w 2900275"/>
              <a:gd name="connsiteY3" fmla="*/ 3062960 h 3680039"/>
              <a:gd name="connsiteX4" fmla="*/ 583421 w 2900275"/>
              <a:gd name="connsiteY4" fmla="*/ 2445880 h 3680039"/>
              <a:gd name="connsiteX5" fmla="*/ 0 w 2900275"/>
              <a:gd name="connsiteY5" fmla="*/ 3680039 h 3680039"/>
              <a:gd name="connsiteX6" fmla="*/ 0 w 2900275"/>
              <a:gd name="connsiteY6" fmla="*/ 3680039 h 3680039"/>
              <a:gd name="connsiteX7" fmla="*/ 0 w 2900275"/>
              <a:gd name="connsiteY7" fmla="*/ 3680039 h 3680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0275" h="3680039">
                <a:moveTo>
                  <a:pt x="1677335" y="145855"/>
                </a:moveTo>
                <a:lnTo>
                  <a:pt x="1744653" y="0"/>
                </a:lnTo>
                <a:lnTo>
                  <a:pt x="2900275" y="617080"/>
                </a:lnTo>
                <a:lnTo>
                  <a:pt x="1733433" y="3062960"/>
                </a:lnTo>
                <a:lnTo>
                  <a:pt x="583421" y="2445880"/>
                </a:lnTo>
                <a:lnTo>
                  <a:pt x="0" y="3680039"/>
                </a:lnTo>
                <a:lnTo>
                  <a:pt x="0" y="3680039"/>
                </a:lnTo>
                <a:lnTo>
                  <a:pt x="0" y="3680039"/>
                </a:lnTo>
              </a:path>
            </a:pathLst>
          </a:custGeom>
          <a:noFill/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9" name="Straight Connector 8"/>
          <p:cNvCxnSpPr>
            <a:endCxn id="3" idx="3"/>
          </p:cNvCxnSpPr>
          <p:nvPr/>
        </p:nvCxnSpPr>
        <p:spPr bwMode="auto">
          <a:xfrm flipH="1" flipV="1">
            <a:off x="5312496" y="2434660"/>
            <a:ext cx="1138792" cy="6226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>
            <a:stCxn id="5" idx="4"/>
            <a:endCxn id="3" idx="3"/>
          </p:cNvCxnSpPr>
          <p:nvPr/>
        </p:nvCxnSpPr>
        <p:spPr bwMode="auto">
          <a:xfrm flipV="1">
            <a:off x="4717855" y="2434660"/>
            <a:ext cx="594641" cy="12285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>
            <a:endCxn id="5" idx="4"/>
          </p:cNvCxnSpPr>
          <p:nvPr/>
        </p:nvCxnSpPr>
        <p:spPr bwMode="auto">
          <a:xfrm>
            <a:off x="3567843" y="3048935"/>
            <a:ext cx="1150012" cy="6142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747713" y="-68262"/>
            <a:ext cx="7939087" cy="11430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Downtown Sub-Grid Variability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5049" y="2746004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/>
              <a:t>North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84661" y="3315886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/>
              <a:t>East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96024" y="3493933"/>
            <a:ext cx="671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/>
              <a:t>West</a:t>
            </a:r>
          </a:p>
        </p:txBody>
      </p:sp>
    </p:spTree>
    <p:extLst>
      <p:ext uri="{BB962C8B-B14F-4D97-AF65-F5344CB8AC3E}">
        <p14:creationId xmlns:p14="http://schemas.microsoft.com/office/powerpoint/2010/main" val="1972811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87154"/>
            <a:ext cx="7939087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Benzene between and within grid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825" y="1242854"/>
            <a:ext cx="5407079" cy="504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26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 smtClean="0"/>
              <a:t>  Mobile Lab Deployment</a:t>
            </a: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844" y="2522956"/>
            <a:ext cx="7859713" cy="381635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CA" sz="1800" u="sng" dirty="0" smtClean="0">
                <a:solidFill>
                  <a:srgbClr val="3A601B"/>
                </a:solidFill>
              </a:rPr>
              <a:t>Measurements</a:t>
            </a:r>
          </a:p>
          <a:p>
            <a:pPr>
              <a:defRPr/>
            </a:pPr>
            <a:r>
              <a:rPr lang="en-CA" sz="1800" dirty="0" smtClean="0"/>
              <a:t>Black Carbon (new HS-LII)</a:t>
            </a:r>
          </a:p>
          <a:p>
            <a:pPr>
              <a:defRPr/>
            </a:pPr>
            <a:r>
              <a:rPr lang="en-CA" sz="1800" dirty="0" smtClean="0"/>
              <a:t>NO</a:t>
            </a:r>
            <a:r>
              <a:rPr lang="en-CA" sz="1800" baseline="-25000" dirty="0" smtClean="0"/>
              <a:t>2</a:t>
            </a:r>
            <a:r>
              <a:rPr lang="en-CA" sz="1800" dirty="0" smtClean="0"/>
              <a:t> (true NO</a:t>
            </a:r>
            <a:r>
              <a:rPr lang="en-CA" sz="1800" baseline="-25000" dirty="0" smtClean="0"/>
              <a:t>2</a:t>
            </a:r>
            <a:r>
              <a:rPr lang="en-CA" sz="1800" dirty="0" smtClean="0"/>
              <a:t> using LGR-CRD)</a:t>
            </a:r>
          </a:p>
          <a:p>
            <a:pPr>
              <a:defRPr/>
            </a:pPr>
            <a:r>
              <a:rPr lang="en-CA" sz="1800" dirty="0" smtClean="0"/>
              <a:t>Toxics such as HCN (HR-CIMS)</a:t>
            </a:r>
          </a:p>
          <a:p>
            <a:pPr>
              <a:defRPr/>
            </a:pPr>
            <a:r>
              <a:rPr lang="en-CA" sz="1800" dirty="0" smtClean="0"/>
              <a:t>Ultrafine particle counts (CPC)</a:t>
            </a:r>
            <a:endParaRPr lang="en-CA" sz="1800" dirty="0"/>
          </a:p>
          <a:p>
            <a:pPr>
              <a:defRPr/>
            </a:pPr>
            <a:r>
              <a:rPr lang="en-CA" sz="1800" dirty="0" smtClean="0"/>
              <a:t>VOCs such as benzene, toluene, xylenes (PTR-TOF-MS)</a:t>
            </a:r>
          </a:p>
          <a:p>
            <a:pPr>
              <a:defRPr/>
            </a:pPr>
            <a:r>
              <a:rPr lang="en-CA" sz="1800" dirty="0" smtClean="0"/>
              <a:t>NO (TECO), CO, CO</a:t>
            </a:r>
            <a:r>
              <a:rPr lang="en-CA" sz="1800" baseline="-25000" dirty="0" smtClean="0"/>
              <a:t>2</a:t>
            </a:r>
            <a:r>
              <a:rPr lang="en-CA" sz="1800" dirty="0" smtClean="0"/>
              <a:t>, CH</a:t>
            </a:r>
            <a:r>
              <a:rPr lang="en-CA" sz="1800" baseline="-25000" dirty="0" smtClean="0"/>
              <a:t>4</a:t>
            </a:r>
            <a:r>
              <a:rPr lang="en-CA" sz="1800" dirty="0" smtClean="0"/>
              <a:t> (</a:t>
            </a:r>
            <a:r>
              <a:rPr lang="en-CA" sz="1800" dirty="0" err="1" smtClean="0"/>
              <a:t>Picarro</a:t>
            </a:r>
            <a:r>
              <a:rPr lang="en-CA" sz="1800" dirty="0" smtClean="0"/>
              <a:t>-CRD), O</a:t>
            </a:r>
            <a:r>
              <a:rPr lang="en-CA" sz="1800" baseline="-25000" dirty="0" smtClean="0"/>
              <a:t>3</a:t>
            </a:r>
            <a:r>
              <a:rPr lang="en-CA" sz="1800" dirty="0" smtClean="0"/>
              <a:t> (2B)</a:t>
            </a:r>
          </a:p>
          <a:p>
            <a:pPr>
              <a:defRPr/>
            </a:pPr>
            <a:r>
              <a:rPr lang="en-CA" sz="1800" dirty="0" smtClean="0"/>
              <a:t>PM</a:t>
            </a:r>
            <a:r>
              <a:rPr lang="en-CA" sz="1800" baseline="-25000" dirty="0" smtClean="0"/>
              <a:t>2.5</a:t>
            </a:r>
            <a:r>
              <a:rPr lang="en-CA" sz="1800" dirty="0" smtClean="0"/>
              <a:t> (SHARP), optical particle counts (UHSAS)</a:t>
            </a:r>
          </a:p>
          <a:p>
            <a:pPr>
              <a:defRPr/>
            </a:pPr>
            <a:r>
              <a:rPr lang="en-CA" sz="1800" dirty="0" smtClean="0"/>
              <a:t>Meteorology and turbulence, GPS</a:t>
            </a:r>
            <a:endParaRPr lang="en-US" sz="1800" dirty="0"/>
          </a:p>
        </p:txBody>
      </p:sp>
      <p:pic>
        <p:nvPicPr>
          <p:cNvPr id="410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" t="5460" r="8492" b="3610"/>
          <a:stretch>
            <a:fillRect/>
          </a:stretch>
        </p:blipFill>
        <p:spPr bwMode="auto">
          <a:xfrm>
            <a:off x="4735513" y="1463675"/>
            <a:ext cx="4138612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971550" y="1415969"/>
            <a:ext cx="34559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000" b="1" dirty="0"/>
              <a:t>High time resolution </a:t>
            </a:r>
            <a:r>
              <a:rPr lang="en-CA" altLang="en-US" sz="2000" b="1" dirty="0" smtClean="0"/>
              <a:t>mobile measurements </a:t>
            </a:r>
            <a:endParaRPr lang="en-CA" altLang="en-US" sz="20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000" b="1" dirty="0"/>
              <a:t>(1 – 5 second data)</a:t>
            </a:r>
          </a:p>
        </p:txBody>
      </p:sp>
      <p:sp>
        <p:nvSpPr>
          <p:cNvPr id="4102" name="TextBox 1"/>
          <p:cNvSpPr txBox="1">
            <a:spLocks noChangeArrowheads="1"/>
          </p:cNvSpPr>
          <p:nvPr/>
        </p:nvSpPr>
        <p:spPr bwMode="auto">
          <a:xfrm>
            <a:off x="4859338" y="3348267"/>
            <a:ext cx="2160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800" b="1" dirty="0">
                <a:solidFill>
                  <a:srgbClr val="FFFF00"/>
                </a:solidFill>
              </a:rPr>
              <a:t>CRUISER</a:t>
            </a:r>
            <a:endParaRPr lang="en-US" alt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31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833" y="-114300"/>
            <a:ext cx="7939087" cy="1143000"/>
          </a:xfrm>
        </p:spPr>
        <p:txBody>
          <a:bodyPr/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 and Next Steps 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063" y="985079"/>
            <a:ext cx="8151398" cy="4690030"/>
          </a:xfrm>
        </p:spPr>
        <p:txBody>
          <a:bodyPr/>
          <a:lstStyle/>
          <a:p>
            <a:pPr marL="287338" lvl="1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SzPct val="120000"/>
              <a:buFontTx/>
              <a:buChar char="•"/>
            </a:pPr>
            <a:r>
              <a:rPr lang="en-US" sz="2400" dirty="0" smtClean="0"/>
              <a:t>A well-designed mobile measurement approach can be used for detailed AQ model evaluation, to quantify the different scales/components contributing to urban air pollutant levels and sub-grid variability</a:t>
            </a:r>
            <a:endParaRPr lang="en-US" sz="24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789402" y="2661479"/>
            <a:ext cx="8151398" cy="4690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lvl="1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SzPct val="120000"/>
              <a:buFontTx/>
              <a:buChar char="•"/>
            </a:pPr>
            <a:r>
              <a:rPr lang="en-US" sz="2400" kern="0" dirty="0" smtClean="0">
                <a:solidFill>
                  <a:schemeClr val="bg2">
                    <a:lumMod val="50000"/>
                  </a:schemeClr>
                </a:solidFill>
              </a:rPr>
              <a:t>Use mobile measurement data to help improve emissions and AQ model performance</a:t>
            </a:r>
          </a:p>
          <a:p>
            <a:pPr marL="287338" lvl="1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SzPct val="120000"/>
              <a:buFontTx/>
              <a:buChar char="•"/>
            </a:pPr>
            <a:r>
              <a:rPr lang="en-US" sz="2400" kern="0" dirty="0" smtClean="0">
                <a:solidFill>
                  <a:schemeClr val="bg2">
                    <a:lumMod val="50000"/>
                  </a:schemeClr>
                </a:solidFill>
              </a:rPr>
              <a:t>Develop methodology to adjust for day to day (meteorological) and diurnal variability in CRUISER data</a:t>
            </a:r>
          </a:p>
          <a:p>
            <a:pPr marL="287338" lvl="1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SzPct val="120000"/>
              <a:buFontTx/>
              <a:buChar char="•"/>
            </a:pPr>
            <a:r>
              <a:rPr lang="en-US" sz="2400" kern="0" dirty="0" smtClean="0">
                <a:solidFill>
                  <a:schemeClr val="bg2">
                    <a:lumMod val="50000"/>
                  </a:schemeClr>
                </a:solidFill>
              </a:rPr>
              <a:t>Develop new Land-Use Regression models with greater coverage</a:t>
            </a:r>
          </a:p>
          <a:p>
            <a:pPr marL="287338" lvl="1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SzPct val="120000"/>
              <a:buFontTx/>
              <a:buChar char="•"/>
            </a:pPr>
            <a:r>
              <a:rPr lang="en-US" sz="2400" kern="0" dirty="0" smtClean="0">
                <a:solidFill>
                  <a:schemeClr val="bg2">
                    <a:lumMod val="50000"/>
                  </a:schemeClr>
                </a:solidFill>
              </a:rPr>
              <a:t>Apply in epidemiological studies</a:t>
            </a:r>
          </a:p>
        </p:txBody>
      </p:sp>
    </p:spTree>
    <p:extLst>
      <p:ext uri="{BB962C8B-B14F-4D97-AF65-F5344CB8AC3E}">
        <p14:creationId xmlns:p14="http://schemas.microsoft.com/office/powerpoint/2010/main" val="133756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13" y="0"/>
            <a:ext cx="7939087" cy="1008071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063" y="869745"/>
            <a:ext cx="8158583" cy="480669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/>
              <a:t>Yuemei Han, </a:t>
            </a:r>
            <a:r>
              <a:rPr lang="en-US" sz="2800" dirty="0" smtClean="0"/>
              <a:t>Ralf Staebler, Kathy Hayden, Richard Mittermeier, Gang Lu, John Liggio, Jeremy Wentzell, Peter Liu, Amy Leithead – EC Measurement team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Andrew Sheppard, </a:t>
            </a:r>
            <a:r>
              <a:rPr lang="en-US" sz="2800" dirty="0"/>
              <a:t>Raj Santhaneswaran, </a:t>
            </a:r>
            <a:r>
              <a:rPr lang="en-US" sz="2800" dirty="0" smtClean="0"/>
              <a:t>Raymon Atienza, Andrew Budden – EC Technical (and driving) team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Andrew Elford, Andrea Darlington, Julie Narayan – EC data team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MOECC – Toronto and area O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 data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CANUE – Analysis support</a:t>
            </a:r>
          </a:p>
        </p:txBody>
      </p:sp>
    </p:spTree>
    <p:extLst>
      <p:ext uri="{BB962C8B-B14F-4D97-AF65-F5344CB8AC3E}">
        <p14:creationId xmlns:p14="http://schemas.microsoft.com/office/powerpoint/2010/main" val="4150858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 smtClean="0"/>
              <a:t>  Mobile Lab Deployment</a:t>
            </a: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844" y="2522956"/>
            <a:ext cx="7859713" cy="381635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CA" sz="1800" u="sng" dirty="0" smtClean="0">
                <a:solidFill>
                  <a:srgbClr val="3A601B"/>
                </a:solidFill>
              </a:rPr>
              <a:t>Measurements</a:t>
            </a:r>
          </a:p>
          <a:p>
            <a:pPr>
              <a:defRPr/>
            </a:pPr>
            <a:r>
              <a:rPr lang="en-CA" sz="1800" dirty="0" smtClean="0"/>
              <a:t>Black Carbon (new HS-LII)</a:t>
            </a:r>
          </a:p>
          <a:p>
            <a:pPr>
              <a:defRPr/>
            </a:pPr>
            <a:r>
              <a:rPr lang="en-CA" sz="1800" dirty="0" smtClean="0">
                <a:solidFill>
                  <a:srgbClr val="FF0000"/>
                </a:solidFill>
              </a:rPr>
              <a:t>NO</a:t>
            </a:r>
            <a:r>
              <a:rPr lang="en-CA" sz="1800" baseline="-25000" dirty="0" smtClean="0">
                <a:solidFill>
                  <a:srgbClr val="FF0000"/>
                </a:solidFill>
              </a:rPr>
              <a:t>2</a:t>
            </a:r>
            <a:r>
              <a:rPr lang="en-CA" sz="1800" dirty="0" smtClean="0">
                <a:solidFill>
                  <a:srgbClr val="FF0000"/>
                </a:solidFill>
              </a:rPr>
              <a:t> (true NO</a:t>
            </a:r>
            <a:r>
              <a:rPr lang="en-CA" sz="1800" baseline="-25000" dirty="0" smtClean="0">
                <a:solidFill>
                  <a:srgbClr val="FF0000"/>
                </a:solidFill>
              </a:rPr>
              <a:t>2</a:t>
            </a:r>
            <a:r>
              <a:rPr lang="en-CA" sz="1800" dirty="0" smtClean="0">
                <a:solidFill>
                  <a:srgbClr val="FF0000"/>
                </a:solidFill>
              </a:rPr>
              <a:t> using LGR-CRD)</a:t>
            </a:r>
          </a:p>
          <a:p>
            <a:pPr>
              <a:defRPr/>
            </a:pPr>
            <a:r>
              <a:rPr lang="en-CA" sz="1800" dirty="0" smtClean="0"/>
              <a:t>Toxics such as HCN (HR-CIMS)</a:t>
            </a:r>
          </a:p>
          <a:p>
            <a:pPr>
              <a:defRPr/>
            </a:pPr>
            <a:r>
              <a:rPr lang="en-CA" sz="1800" dirty="0" smtClean="0"/>
              <a:t>Ultrafine particle counts (CPC)</a:t>
            </a:r>
            <a:endParaRPr lang="en-CA" sz="1800" dirty="0"/>
          </a:p>
          <a:p>
            <a:pPr>
              <a:defRPr/>
            </a:pPr>
            <a:r>
              <a:rPr lang="en-CA" sz="1800" b="1" dirty="0" smtClean="0">
                <a:solidFill>
                  <a:srgbClr val="FF0000"/>
                </a:solidFill>
              </a:rPr>
              <a:t>VOCs such as benzene, toluene, xylenes (PTR-TOF-MS)</a:t>
            </a:r>
          </a:p>
          <a:p>
            <a:pPr>
              <a:defRPr/>
            </a:pPr>
            <a:r>
              <a:rPr lang="en-CA" sz="1800" dirty="0" smtClean="0"/>
              <a:t>NO (TECO), CO, CO</a:t>
            </a:r>
            <a:r>
              <a:rPr lang="en-CA" sz="1800" baseline="-25000" dirty="0" smtClean="0"/>
              <a:t>2</a:t>
            </a:r>
            <a:r>
              <a:rPr lang="en-CA" sz="1800" dirty="0" smtClean="0"/>
              <a:t>, CH</a:t>
            </a:r>
            <a:r>
              <a:rPr lang="en-CA" sz="1800" baseline="-25000" dirty="0" smtClean="0"/>
              <a:t>4</a:t>
            </a:r>
            <a:r>
              <a:rPr lang="en-CA" sz="1800" dirty="0" smtClean="0"/>
              <a:t> (</a:t>
            </a:r>
            <a:r>
              <a:rPr lang="en-CA" sz="1800" dirty="0" err="1" smtClean="0"/>
              <a:t>Picarro</a:t>
            </a:r>
            <a:r>
              <a:rPr lang="en-CA" sz="1800" dirty="0" smtClean="0"/>
              <a:t>-CRD), O</a:t>
            </a:r>
            <a:r>
              <a:rPr lang="en-CA" sz="1800" baseline="-25000" dirty="0" smtClean="0"/>
              <a:t>3</a:t>
            </a:r>
            <a:r>
              <a:rPr lang="en-CA" sz="1800" dirty="0" smtClean="0"/>
              <a:t> (2B)</a:t>
            </a:r>
          </a:p>
          <a:p>
            <a:pPr>
              <a:defRPr/>
            </a:pPr>
            <a:r>
              <a:rPr lang="en-CA" sz="1800" dirty="0" smtClean="0"/>
              <a:t>PM</a:t>
            </a:r>
            <a:r>
              <a:rPr lang="en-CA" sz="1800" baseline="-25000" dirty="0" smtClean="0"/>
              <a:t>2.5</a:t>
            </a:r>
            <a:r>
              <a:rPr lang="en-CA" sz="1800" dirty="0" smtClean="0"/>
              <a:t> (SHARP), optical particle counts (UHSAS)</a:t>
            </a:r>
          </a:p>
          <a:p>
            <a:pPr>
              <a:defRPr/>
            </a:pPr>
            <a:r>
              <a:rPr lang="en-CA" sz="1800" dirty="0" smtClean="0"/>
              <a:t>Meteorology and turbulence, GPS</a:t>
            </a:r>
            <a:endParaRPr lang="en-US" sz="1800" dirty="0"/>
          </a:p>
        </p:txBody>
      </p:sp>
      <p:pic>
        <p:nvPicPr>
          <p:cNvPr id="410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" t="5460" r="8492" b="3610"/>
          <a:stretch>
            <a:fillRect/>
          </a:stretch>
        </p:blipFill>
        <p:spPr bwMode="auto">
          <a:xfrm>
            <a:off x="4735513" y="1463675"/>
            <a:ext cx="4138612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971550" y="1415969"/>
            <a:ext cx="34559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000" b="1" dirty="0"/>
              <a:t>High time resolution </a:t>
            </a:r>
            <a:r>
              <a:rPr lang="en-CA" altLang="en-US" sz="2000" b="1" dirty="0" smtClean="0"/>
              <a:t>mobile measurements </a:t>
            </a:r>
            <a:endParaRPr lang="en-CA" altLang="en-US" sz="20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000" b="1" dirty="0"/>
              <a:t>(1 – 5 second data)</a:t>
            </a:r>
          </a:p>
        </p:txBody>
      </p:sp>
      <p:sp>
        <p:nvSpPr>
          <p:cNvPr id="4102" name="TextBox 1"/>
          <p:cNvSpPr txBox="1">
            <a:spLocks noChangeArrowheads="1"/>
          </p:cNvSpPr>
          <p:nvPr/>
        </p:nvSpPr>
        <p:spPr bwMode="auto">
          <a:xfrm>
            <a:off x="4859338" y="3348267"/>
            <a:ext cx="2160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800" b="1" dirty="0">
                <a:solidFill>
                  <a:srgbClr val="FFFF00"/>
                </a:solidFill>
              </a:rPr>
              <a:t>CRUISER</a:t>
            </a:r>
            <a:endParaRPr lang="en-US" alt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05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79475" y="115888"/>
            <a:ext cx="8229600" cy="1143000"/>
          </a:xfrm>
        </p:spPr>
        <p:txBody>
          <a:bodyPr/>
          <a:lstStyle/>
          <a:p>
            <a:r>
              <a:rPr lang="en-CA" altLang="en-US" sz="3200" dirty="0" err="1" smtClean="0">
                <a:solidFill>
                  <a:srgbClr val="FF0000"/>
                </a:solidFill>
              </a:rPr>
              <a:t>PanAm</a:t>
            </a:r>
            <a:r>
              <a:rPr lang="en-CA" altLang="en-US" sz="3200" dirty="0" smtClean="0">
                <a:solidFill>
                  <a:srgbClr val="FF0000"/>
                </a:solidFill>
              </a:rPr>
              <a:t> Games </a:t>
            </a:r>
            <a:r>
              <a:rPr lang="en-CA" altLang="en-US" sz="3200" dirty="0" smtClean="0"/>
              <a:t>CRUISER deployment to study Air Quality</a:t>
            </a:r>
            <a:endParaRPr lang="en-US" altLang="en-US" sz="3200" dirty="0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966788" y="1346200"/>
            <a:ext cx="7643812" cy="4525963"/>
          </a:xfrm>
        </p:spPr>
        <p:txBody>
          <a:bodyPr/>
          <a:lstStyle/>
          <a:p>
            <a:r>
              <a:rPr lang="en-CA" altLang="en-US" sz="1800" dirty="0" smtClean="0"/>
              <a:t>Mobile measurements in urban area to study spatial and temporal patterns of pollutants and their relationship to urban area meteorology </a:t>
            </a:r>
          </a:p>
          <a:p>
            <a:pPr lvl="1"/>
            <a:r>
              <a:rPr lang="en-CA" altLang="en-US" sz="1600" dirty="0" smtClean="0"/>
              <a:t>3-4 case studies</a:t>
            </a:r>
            <a:endParaRPr lang="en-CA" altLang="en-US" sz="1800" dirty="0" smtClean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34248" r="71519" b="19215"/>
          <a:stretch>
            <a:fillRect/>
          </a:stretch>
        </p:blipFill>
        <p:spPr bwMode="auto">
          <a:xfrm>
            <a:off x="5367338" y="2492375"/>
            <a:ext cx="37084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1"/>
          <p:cNvSpPr>
            <a:spLocks noChangeArrowheads="1"/>
          </p:cNvSpPr>
          <p:nvPr/>
        </p:nvSpPr>
        <p:spPr bwMode="auto">
          <a:xfrm>
            <a:off x="971550" y="2276475"/>
            <a:ext cx="403225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</a:pPr>
            <a:r>
              <a:rPr lang="en-CA" altLang="en-US" sz="1800" dirty="0"/>
              <a:t>Develop </a:t>
            </a:r>
            <a:r>
              <a:rPr lang="en-CA" altLang="en-US" sz="1800" dirty="0" smtClean="0"/>
              <a:t>and implement a strategy </a:t>
            </a:r>
            <a:r>
              <a:rPr lang="en-CA" altLang="en-US" sz="1800" dirty="0"/>
              <a:t>for </a:t>
            </a:r>
            <a:r>
              <a:rPr lang="en-CA" altLang="en-US" sz="1800" dirty="0" smtClean="0"/>
              <a:t>mapping </a:t>
            </a:r>
            <a:r>
              <a:rPr lang="en-CA" altLang="en-US" sz="1800" dirty="0"/>
              <a:t>of spatial exposure patterns air pollutants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-"/>
            </a:pPr>
            <a:r>
              <a:rPr lang="en-CA" altLang="en-US" sz="1600" dirty="0"/>
              <a:t>Regional and urban background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-"/>
            </a:pPr>
            <a:r>
              <a:rPr lang="en-CA" altLang="en-US" sz="1600" dirty="0"/>
              <a:t>Local-scale, including sub-grid variation</a:t>
            </a:r>
          </a:p>
          <a:p>
            <a:pPr eaLnBrk="1" hangingPunct="1">
              <a:spcBef>
                <a:spcPct val="0"/>
              </a:spcBef>
              <a:buSzTx/>
            </a:pPr>
            <a:endParaRPr lang="en-CA" altLang="en-US" sz="1800" dirty="0"/>
          </a:p>
          <a:p>
            <a:pPr eaLnBrk="1" hangingPunct="1">
              <a:spcBef>
                <a:spcPct val="0"/>
              </a:spcBef>
              <a:buSzTx/>
            </a:pPr>
            <a:r>
              <a:rPr lang="en-CA" altLang="en-US" sz="1800" dirty="0" smtClean="0"/>
              <a:t>Multi-scale evaluation of </a:t>
            </a:r>
            <a:r>
              <a:rPr lang="en-CA" altLang="en-US" sz="1800" dirty="0"/>
              <a:t>high-resolution (2.5 km) GEM-MACH v2</a:t>
            </a:r>
          </a:p>
          <a:p>
            <a:pPr lvl="1" eaLnBrk="1" hangingPunct="1">
              <a:spcBef>
                <a:spcPct val="0"/>
              </a:spcBef>
            </a:pPr>
            <a:r>
              <a:rPr lang="en-CA" altLang="en-US" sz="1400" dirty="0"/>
              <a:t>point-to-grid </a:t>
            </a:r>
            <a:r>
              <a:rPr lang="en-CA" altLang="en-US" sz="1400" dirty="0" smtClean="0"/>
              <a:t>comparisons, </a:t>
            </a:r>
            <a:endParaRPr lang="en-CA" altLang="en-US" sz="1800" dirty="0"/>
          </a:p>
          <a:p>
            <a:pPr eaLnBrk="1" hangingPunct="1">
              <a:spcBef>
                <a:spcPct val="0"/>
              </a:spcBef>
              <a:buSzTx/>
            </a:pPr>
            <a:endParaRPr lang="en-CA" altLang="en-US" sz="1800" dirty="0"/>
          </a:p>
          <a:p>
            <a:pPr eaLnBrk="1" hangingPunct="1">
              <a:spcBef>
                <a:spcPct val="0"/>
              </a:spcBef>
              <a:buSzTx/>
            </a:pPr>
            <a:r>
              <a:rPr lang="en-CA" altLang="en-US" sz="1800" dirty="0"/>
              <a:t>Mobile measurements near routine monitoring sites (e.g., Resources Rd., Downtown T.O., </a:t>
            </a:r>
            <a:r>
              <a:rPr lang="en-CA" altLang="en-US" sz="1800" dirty="0" err="1"/>
              <a:t>Downsview</a:t>
            </a:r>
            <a:r>
              <a:rPr lang="en-CA" altLang="en-US" sz="1800" dirty="0" smtClean="0"/>
              <a:t>)</a:t>
            </a:r>
          </a:p>
          <a:p>
            <a:pPr lvl="1" eaLnBrk="1" hangingPunct="1">
              <a:spcBef>
                <a:spcPct val="0"/>
              </a:spcBef>
            </a:pPr>
            <a:r>
              <a:rPr lang="en-CA" altLang="en-US" sz="1400" dirty="0" smtClean="0"/>
              <a:t>Assess representativeness, extrapolate </a:t>
            </a:r>
            <a:endParaRPr lang="en-CA" altLang="en-US" sz="1400" dirty="0"/>
          </a:p>
        </p:txBody>
      </p:sp>
      <p:cxnSp>
        <p:nvCxnSpPr>
          <p:cNvPr id="3078" name="Straight Arrow Connector 3"/>
          <p:cNvCxnSpPr>
            <a:cxnSpLocks noChangeShapeType="1"/>
          </p:cNvCxnSpPr>
          <p:nvPr/>
        </p:nvCxnSpPr>
        <p:spPr bwMode="auto">
          <a:xfrm flipV="1">
            <a:off x="4810539" y="3997325"/>
            <a:ext cx="2641186" cy="1592442"/>
          </a:xfrm>
          <a:prstGeom prst="straightConnector1">
            <a:avLst/>
          </a:prstGeom>
          <a:noFill/>
          <a:ln w="28575" algn="ctr">
            <a:solidFill>
              <a:srgbClr val="EABD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5-Point Star 2"/>
          <p:cNvSpPr/>
          <p:nvPr/>
        </p:nvSpPr>
        <p:spPr bwMode="auto">
          <a:xfrm>
            <a:off x="7667625" y="3573463"/>
            <a:ext cx="73025" cy="71437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80" name="TextBox 3"/>
          <p:cNvSpPr txBox="1">
            <a:spLocks noChangeArrowheads="1"/>
          </p:cNvSpPr>
          <p:nvPr/>
        </p:nvSpPr>
        <p:spPr bwMode="auto">
          <a:xfrm>
            <a:off x="8027988" y="3902575"/>
            <a:ext cx="11874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00"/>
                </a:solidFill>
              </a:rPr>
              <a:t>New ‘near-road’ site</a:t>
            </a:r>
          </a:p>
        </p:txBody>
      </p:sp>
      <p:cxnSp>
        <p:nvCxnSpPr>
          <p:cNvPr id="3081" name="Straight Arrow Connector 5"/>
          <p:cNvCxnSpPr>
            <a:cxnSpLocks noChangeShapeType="1"/>
            <a:stCxn id="3080" idx="1"/>
          </p:cNvCxnSpPr>
          <p:nvPr/>
        </p:nvCxnSpPr>
        <p:spPr bwMode="auto">
          <a:xfrm flipH="1" flipV="1">
            <a:off x="7740650" y="3729831"/>
            <a:ext cx="287338" cy="588243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82" name="TextBox 7"/>
          <p:cNvSpPr txBox="1">
            <a:spLocks noChangeArrowheads="1"/>
          </p:cNvSpPr>
          <p:nvPr/>
        </p:nvSpPr>
        <p:spPr bwMode="auto">
          <a:xfrm rot="-1273605">
            <a:off x="6732588" y="3544888"/>
            <a:ext cx="568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401</a:t>
            </a:r>
          </a:p>
        </p:txBody>
      </p:sp>
    </p:spTree>
    <p:extLst>
      <p:ext uri="{BB962C8B-B14F-4D97-AF65-F5344CB8AC3E}">
        <p14:creationId xmlns:p14="http://schemas.microsoft.com/office/powerpoint/2010/main" val="1800538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ChangeArrowheads="1"/>
          </p:cNvSpPr>
          <p:nvPr/>
        </p:nvSpPr>
        <p:spPr bwMode="auto">
          <a:xfrm>
            <a:off x="796925" y="6004461"/>
            <a:ext cx="8393113" cy="86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grpSp>
        <p:nvGrpSpPr>
          <p:cNvPr id="6147" name="Group 10"/>
          <p:cNvGrpSpPr>
            <a:grpSpLocks/>
          </p:cNvGrpSpPr>
          <p:nvPr/>
        </p:nvGrpSpPr>
        <p:grpSpPr bwMode="auto">
          <a:xfrm>
            <a:off x="1275382" y="1115051"/>
            <a:ext cx="3018741" cy="2923164"/>
            <a:chOff x="2844127" y="1946197"/>
            <a:chExt cx="3554553" cy="3262314"/>
          </a:xfrm>
        </p:grpSpPr>
        <p:grpSp>
          <p:nvGrpSpPr>
            <p:cNvPr id="6154" name="Group 21"/>
            <p:cNvGrpSpPr>
              <a:grpSpLocks/>
            </p:cNvGrpSpPr>
            <p:nvPr/>
          </p:nvGrpSpPr>
          <p:grpSpPr bwMode="auto">
            <a:xfrm>
              <a:off x="2844127" y="1946197"/>
              <a:ext cx="3554553" cy="3262314"/>
              <a:chOff x="3311599" y="0"/>
              <a:chExt cx="3554627" cy="3262483"/>
            </a:xfrm>
          </p:grpSpPr>
          <p:grpSp>
            <p:nvGrpSpPr>
              <p:cNvPr id="6159" name="Group 20"/>
              <p:cNvGrpSpPr>
                <a:grpSpLocks/>
              </p:cNvGrpSpPr>
              <p:nvPr/>
            </p:nvGrpSpPr>
            <p:grpSpPr bwMode="auto">
              <a:xfrm>
                <a:off x="3311599" y="0"/>
                <a:ext cx="3311599" cy="3262483"/>
                <a:chOff x="3311599" y="0"/>
                <a:chExt cx="3311599" cy="3262483"/>
              </a:xfrm>
            </p:grpSpPr>
            <p:grpSp>
              <p:nvGrpSpPr>
                <p:cNvPr id="6162" name="Group 8"/>
                <p:cNvGrpSpPr>
                  <a:grpSpLocks/>
                </p:cNvGrpSpPr>
                <p:nvPr/>
              </p:nvGrpSpPr>
              <p:grpSpPr bwMode="auto">
                <a:xfrm>
                  <a:off x="3311599" y="0"/>
                  <a:ext cx="3311599" cy="3262483"/>
                  <a:chOff x="3547864" y="10274"/>
                  <a:chExt cx="3311599" cy="3262483"/>
                </a:xfrm>
              </p:grpSpPr>
              <p:pic>
                <p:nvPicPr>
                  <p:cNvPr id="6164" name="Content Placeholder 3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7818" r="20627" b="14226"/>
                  <a:stretch>
                    <a:fillRect/>
                  </a:stretch>
                </p:blipFill>
                <p:spPr bwMode="auto">
                  <a:xfrm>
                    <a:off x="3547864" y="10274"/>
                    <a:ext cx="3311599" cy="326248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6165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3707904" y="102535"/>
                    <a:ext cx="2911648" cy="2441883"/>
                    <a:chOff x="3707904" y="102535"/>
                    <a:chExt cx="2911648" cy="2441883"/>
                  </a:xfrm>
                </p:grpSpPr>
                <p:sp>
                  <p:nvSpPr>
                    <p:cNvPr id="6166" name="Freeform 2"/>
                    <p:cNvSpPr>
                      <a:spLocks/>
                    </p:cNvSpPr>
                    <p:nvPr/>
                  </p:nvSpPr>
                  <p:spPr bwMode="auto">
                    <a:xfrm>
                      <a:off x="3707904" y="2226365"/>
                      <a:ext cx="218661" cy="318053"/>
                    </a:xfrm>
                    <a:custGeom>
                      <a:avLst/>
                      <a:gdLst>
                        <a:gd name="T0" fmla="*/ 218661 w 218661"/>
                        <a:gd name="T1" fmla="*/ 0 h 318053"/>
                        <a:gd name="T2" fmla="*/ 0 w 218661"/>
                        <a:gd name="T3" fmla="*/ 318053 h 318053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218661" h="318053">
                          <a:moveTo>
                            <a:pt x="218661" y="0"/>
                          </a:moveTo>
                          <a:lnTo>
                            <a:pt x="0" y="318053"/>
                          </a:lnTo>
                        </a:path>
                      </a:pathLst>
                    </a:custGeom>
                    <a:noFill/>
                    <a:ln w="28575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8" name="Freeform 3"/>
                    <p:cNvSpPr>
                      <a:spLocks/>
                    </p:cNvSpPr>
                    <p:nvPr/>
                  </p:nvSpPr>
                  <p:spPr bwMode="auto">
                    <a:xfrm>
                      <a:off x="5826582" y="102535"/>
                      <a:ext cx="564279" cy="493813"/>
                    </a:xfrm>
                    <a:custGeom>
                      <a:avLst/>
                      <a:gdLst>
                        <a:gd name="T0" fmla="*/ 564279 w 564279"/>
                        <a:gd name="T1" fmla="*/ 374543 h 493813"/>
                        <a:gd name="T2" fmla="*/ 395314 w 564279"/>
                        <a:gd name="T3" fmla="*/ 26674 h 493813"/>
                        <a:gd name="T4" fmla="*/ 17627 w 564279"/>
                        <a:gd name="T5" fmla="*/ 76369 h 493813"/>
                        <a:gd name="T6" fmla="*/ 97140 w 564279"/>
                        <a:gd name="T7" fmla="*/ 493813 h 493813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564279" h="493813">
                          <a:moveTo>
                            <a:pt x="564279" y="374543"/>
                          </a:moveTo>
                          <a:cubicBezTo>
                            <a:pt x="525351" y="225456"/>
                            <a:pt x="486423" y="76370"/>
                            <a:pt x="395314" y="26674"/>
                          </a:cubicBezTo>
                          <a:cubicBezTo>
                            <a:pt x="304205" y="-23022"/>
                            <a:pt x="67323" y="-1487"/>
                            <a:pt x="17627" y="76369"/>
                          </a:cubicBezTo>
                          <a:cubicBezTo>
                            <a:pt x="-32069" y="154225"/>
                            <a:pt x="32535" y="324019"/>
                            <a:pt x="97140" y="493813"/>
                          </a:cubicBezTo>
                        </a:path>
                      </a:pathLst>
                    </a:custGeom>
                    <a:noFill/>
                    <a:ln w="28575" cap="flat" cmpd="sng" algn="ctr">
                      <a:solidFill>
                        <a:srgbClr val="FFCCCC"/>
                      </a:solidFill>
                      <a:prstDash val="solid"/>
                      <a:round/>
                      <a:headEnd type="none" w="med" len="med"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9" name="Freeform 4"/>
                    <p:cNvSpPr>
                      <a:spLocks/>
                    </p:cNvSpPr>
                    <p:nvPr/>
                  </p:nvSpPr>
                  <p:spPr bwMode="auto">
                    <a:xfrm>
                      <a:off x="6351104" y="655983"/>
                      <a:ext cx="268448" cy="393550"/>
                    </a:xfrm>
                    <a:custGeom>
                      <a:avLst/>
                      <a:gdLst>
                        <a:gd name="T0" fmla="*/ 0 w 268448"/>
                        <a:gd name="T1" fmla="*/ 159026 h 393550"/>
                        <a:gd name="T2" fmla="*/ 139148 w 268448"/>
                        <a:gd name="T3" fmla="*/ 387626 h 393550"/>
                        <a:gd name="T4" fmla="*/ 268357 w 268448"/>
                        <a:gd name="T5" fmla="*/ 298174 h 393550"/>
                        <a:gd name="T6" fmla="*/ 119270 w 268448"/>
                        <a:gd name="T7" fmla="*/ 0 h 39355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268448" h="393550">
                          <a:moveTo>
                            <a:pt x="0" y="159026"/>
                          </a:moveTo>
                          <a:cubicBezTo>
                            <a:pt x="47211" y="261730"/>
                            <a:pt x="94422" y="364435"/>
                            <a:pt x="139148" y="387626"/>
                          </a:cubicBezTo>
                          <a:cubicBezTo>
                            <a:pt x="183874" y="410817"/>
                            <a:pt x="271670" y="362778"/>
                            <a:pt x="268357" y="298174"/>
                          </a:cubicBezTo>
                          <a:cubicBezTo>
                            <a:pt x="265044" y="233570"/>
                            <a:pt x="192157" y="116785"/>
                            <a:pt x="119270" y="0"/>
                          </a:cubicBezTo>
                        </a:path>
                      </a:pathLst>
                    </a:custGeom>
                    <a:noFill/>
                    <a:ln w="28575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" name="5-Point Star 20"/>
                <p:cNvSpPr/>
                <p:nvPr/>
              </p:nvSpPr>
              <p:spPr bwMode="auto">
                <a:xfrm>
                  <a:off x="4643542" y="1046218"/>
                  <a:ext cx="161929" cy="149233"/>
                </a:xfrm>
                <a:prstGeom prst="star5">
                  <a:avLst/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6160" name="TextBox 5"/>
              <p:cNvSpPr txBox="1">
                <a:spLocks noChangeArrowheads="1"/>
              </p:cNvSpPr>
              <p:nvPr/>
            </p:nvSpPr>
            <p:spPr bwMode="auto">
              <a:xfrm>
                <a:off x="3842618" y="2660064"/>
                <a:ext cx="1747699" cy="338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FF0000"/>
                  </a:buClr>
                  <a:buSzPct val="120000"/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3A601B"/>
                  </a:buClr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C8A200"/>
                  </a:buClr>
                  <a:buFont typeface="Arial" charset="0"/>
                  <a:buChar char="▪"/>
                  <a:defRPr kumimoji="1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16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CA" altLang="en-US" sz="1600">
                    <a:solidFill>
                      <a:schemeClr val="bg1"/>
                    </a:solidFill>
                  </a:rPr>
                  <a:t>Oakville</a:t>
                </a:r>
                <a:endParaRPr lang="en-US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161" name="TextBox 7"/>
              <p:cNvSpPr txBox="1">
                <a:spLocks noChangeArrowheads="1"/>
              </p:cNvSpPr>
              <p:nvPr/>
            </p:nvSpPr>
            <p:spPr bwMode="auto">
              <a:xfrm>
                <a:off x="5635790" y="1138924"/>
                <a:ext cx="1230436" cy="377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FF0000"/>
                  </a:buClr>
                  <a:buSzPct val="120000"/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3A601B"/>
                  </a:buClr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C8A200"/>
                  </a:buClr>
                  <a:buFont typeface="Arial" charset="0"/>
                  <a:buChar char="▪"/>
                  <a:defRPr kumimoji="1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16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CA" altLang="en-US" sz="1600" dirty="0">
                    <a:solidFill>
                      <a:schemeClr val="bg1"/>
                    </a:solidFill>
                  </a:rPr>
                  <a:t>Oshawa</a:t>
                </a:r>
                <a:endParaRPr lang="en-US" alt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155" name="Group 41"/>
            <p:cNvGrpSpPr>
              <a:grpSpLocks/>
            </p:cNvGrpSpPr>
            <p:nvPr/>
          </p:nvGrpSpPr>
          <p:grpSpPr bwMode="auto">
            <a:xfrm>
              <a:off x="5349202" y="4309985"/>
              <a:ext cx="863600" cy="755650"/>
              <a:chOff x="8351106" y="6180471"/>
              <a:chExt cx="864096" cy="756085"/>
            </a:xfrm>
          </p:grpSpPr>
          <p:sp>
            <p:nvSpPr>
              <p:cNvPr id="6156" name="Rectangle 42"/>
              <p:cNvSpPr>
                <a:spLocks noChangeArrowheads="1"/>
              </p:cNvSpPr>
              <p:nvPr/>
            </p:nvSpPr>
            <p:spPr bwMode="auto">
              <a:xfrm rot="-5400000">
                <a:off x="8556628" y="6486356"/>
                <a:ext cx="756085" cy="144315"/>
              </a:xfrm>
              <a:prstGeom prst="rect">
                <a:avLst/>
              </a:prstGeom>
              <a:gradFill rotWithShape="1">
                <a:gsLst>
                  <a:gs pos="0">
                    <a:srgbClr val="0819FB"/>
                  </a:gs>
                  <a:gs pos="21001">
                    <a:srgbClr val="0819FB"/>
                  </a:gs>
                  <a:gs pos="39999">
                    <a:srgbClr val="1A8D48"/>
                  </a:gs>
                  <a:gs pos="74001">
                    <a:srgbClr val="FFFF00"/>
                  </a:gs>
                  <a:gs pos="100000">
                    <a:srgbClr val="EE3F17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FF0000"/>
                  </a:buClr>
                  <a:buSzPct val="120000"/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3A601B"/>
                  </a:buClr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C8A200"/>
                  </a:buClr>
                  <a:buFont typeface="Arial" charset="0"/>
                  <a:buChar char="▪"/>
                  <a:defRPr kumimoji="1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16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157" name="TextBox 43"/>
              <p:cNvSpPr txBox="1">
                <a:spLocks noChangeArrowheads="1"/>
              </p:cNvSpPr>
              <p:nvPr/>
            </p:nvSpPr>
            <p:spPr bwMode="auto">
              <a:xfrm>
                <a:off x="8351106" y="6672854"/>
                <a:ext cx="864096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FF0000"/>
                  </a:buClr>
                  <a:buSzPct val="120000"/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3A601B"/>
                  </a:buClr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C8A200"/>
                  </a:buClr>
                  <a:buFont typeface="Arial" charset="0"/>
                  <a:buChar char="▪"/>
                  <a:defRPr kumimoji="1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16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CA" altLang="en-US" sz="1100">
                    <a:solidFill>
                      <a:schemeClr val="bg1"/>
                    </a:solidFill>
                  </a:rPr>
                  <a:t>RH%</a:t>
                </a:r>
                <a:endParaRPr lang="en-US" altLang="en-US" sz="11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6158" name="Straight Arrow Connector 44"/>
              <p:cNvCxnSpPr>
                <a:cxnSpLocks noChangeShapeType="1"/>
              </p:cNvCxnSpPr>
              <p:nvPr/>
            </p:nvCxnSpPr>
            <p:spPr bwMode="auto">
              <a:xfrm flipV="1">
                <a:off x="8604448" y="6180471"/>
                <a:ext cx="0" cy="465688"/>
              </a:xfrm>
              <a:prstGeom prst="straightConnector1">
                <a:avLst/>
              </a:prstGeom>
              <a:noFill/>
              <a:ln w="12700" algn="ctr">
                <a:solidFill>
                  <a:schemeClr val="bg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6148" name="Title 1"/>
          <p:cNvSpPr>
            <a:spLocks noGrp="1"/>
          </p:cNvSpPr>
          <p:nvPr>
            <p:ph type="title"/>
          </p:nvPr>
        </p:nvSpPr>
        <p:spPr>
          <a:xfrm>
            <a:off x="768496" y="80078"/>
            <a:ext cx="8229600" cy="900112"/>
          </a:xfrm>
        </p:spPr>
        <p:txBody>
          <a:bodyPr/>
          <a:lstStyle/>
          <a:p>
            <a:r>
              <a:rPr lang="en-CA" altLang="en-US" dirty="0" smtClean="0"/>
              <a:t>Lake Breeze Case: July 24</a:t>
            </a:r>
            <a:br>
              <a:rPr lang="en-CA" altLang="en-US" dirty="0" smtClean="0"/>
            </a:br>
            <a:r>
              <a:rPr lang="en-CA" altLang="en-US" sz="1600" dirty="0" smtClean="0"/>
              <a:t>Ozone not exceptionally high but lake-related spatial variability was expected</a:t>
            </a:r>
            <a:endParaRPr lang="en-US" altLang="en-US" sz="1600" dirty="0" smtClean="0"/>
          </a:p>
        </p:txBody>
      </p:sp>
      <p:sp>
        <p:nvSpPr>
          <p:cNvPr id="6149" name="AutoShape 2" descr="http://ecpass.ca/protected/arqi/surface_conc/2015072406/surface_O3_gta_2015072406_12.png"/>
          <p:cNvSpPr>
            <a:spLocks noChangeAspect="1" noChangeArrowheads="1"/>
          </p:cNvSpPr>
          <p:nvPr/>
        </p:nvSpPr>
        <p:spPr bwMode="auto">
          <a:xfrm>
            <a:off x="155575" y="-329295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615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18" y="4163914"/>
            <a:ext cx="3746956" cy="241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Box 1"/>
          <p:cNvSpPr txBox="1">
            <a:spLocks noChangeArrowheads="1"/>
          </p:cNvSpPr>
          <p:nvPr/>
        </p:nvSpPr>
        <p:spPr bwMode="auto">
          <a:xfrm>
            <a:off x="1200380" y="1073889"/>
            <a:ext cx="1416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CRUISER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Deployment</a:t>
            </a:r>
          </a:p>
        </p:txBody>
      </p:sp>
      <p:pic>
        <p:nvPicPr>
          <p:cNvPr id="29" name="Content Placeholder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036" y="1312341"/>
            <a:ext cx="3892550" cy="243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057" y="4066043"/>
            <a:ext cx="3911025" cy="24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16"/>
          <p:cNvSpPr txBox="1">
            <a:spLocks noChangeArrowheads="1"/>
          </p:cNvSpPr>
          <p:nvPr/>
        </p:nvSpPr>
        <p:spPr bwMode="auto">
          <a:xfrm>
            <a:off x="5233348" y="1327377"/>
            <a:ext cx="1237841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600" dirty="0" smtClean="0"/>
              <a:t>10:00 EDT</a:t>
            </a:r>
            <a:endParaRPr lang="en-US" altLang="en-US" sz="1600" dirty="0"/>
          </a:p>
        </p:txBody>
      </p:sp>
      <p:sp>
        <p:nvSpPr>
          <p:cNvPr id="32" name="TextBox 28"/>
          <p:cNvSpPr txBox="1">
            <a:spLocks noChangeArrowheads="1"/>
          </p:cNvSpPr>
          <p:nvPr/>
        </p:nvSpPr>
        <p:spPr bwMode="auto">
          <a:xfrm>
            <a:off x="5228619" y="4093493"/>
            <a:ext cx="1200364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600" dirty="0"/>
              <a:t>13:00 EDT</a:t>
            </a:r>
            <a:endParaRPr lang="en-US" altLang="en-US" sz="1600" dirty="0"/>
          </a:p>
        </p:txBody>
      </p:sp>
      <p:sp>
        <p:nvSpPr>
          <p:cNvPr id="33" name="Freeform 32"/>
          <p:cNvSpPr/>
          <p:nvPr/>
        </p:nvSpPr>
        <p:spPr bwMode="auto">
          <a:xfrm>
            <a:off x="6617838" y="2264448"/>
            <a:ext cx="138836" cy="456895"/>
          </a:xfrm>
          <a:custGeom>
            <a:avLst/>
            <a:gdLst>
              <a:gd name="connsiteX0" fmla="*/ 0 w 155086"/>
              <a:gd name="connsiteY0" fmla="*/ 528034 h 528034"/>
              <a:gd name="connsiteX1" fmla="*/ 6440 w 155086"/>
              <a:gd name="connsiteY1" fmla="*/ 450761 h 528034"/>
              <a:gd name="connsiteX2" fmla="*/ 19319 w 155086"/>
              <a:gd name="connsiteY2" fmla="*/ 412124 h 528034"/>
              <a:gd name="connsiteX3" fmla="*/ 38637 w 155086"/>
              <a:gd name="connsiteY3" fmla="*/ 264017 h 528034"/>
              <a:gd name="connsiteX4" fmla="*/ 57955 w 155086"/>
              <a:gd name="connsiteY4" fmla="*/ 160986 h 528034"/>
              <a:gd name="connsiteX5" fmla="*/ 90152 w 155086"/>
              <a:gd name="connsiteY5" fmla="*/ 122349 h 528034"/>
              <a:gd name="connsiteX6" fmla="*/ 135229 w 155086"/>
              <a:gd name="connsiteY6" fmla="*/ 64394 h 528034"/>
              <a:gd name="connsiteX7" fmla="*/ 154547 w 155086"/>
              <a:gd name="connsiteY7" fmla="*/ 25758 h 528034"/>
              <a:gd name="connsiteX8" fmla="*/ 154547 w 155086"/>
              <a:gd name="connsiteY8" fmla="*/ 0 h 528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086" h="528034">
                <a:moveTo>
                  <a:pt x="0" y="528034"/>
                </a:moveTo>
                <a:cubicBezTo>
                  <a:pt x="2147" y="502276"/>
                  <a:pt x="2191" y="476256"/>
                  <a:pt x="6440" y="450761"/>
                </a:cubicBezTo>
                <a:cubicBezTo>
                  <a:pt x="8672" y="437370"/>
                  <a:pt x="19319" y="412124"/>
                  <a:pt x="19319" y="412124"/>
                </a:cubicBezTo>
                <a:cubicBezTo>
                  <a:pt x="32873" y="276581"/>
                  <a:pt x="18555" y="324265"/>
                  <a:pt x="38637" y="264017"/>
                </a:cubicBezTo>
                <a:cubicBezTo>
                  <a:pt x="39471" y="255681"/>
                  <a:pt x="42632" y="176308"/>
                  <a:pt x="57955" y="160986"/>
                </a:cubicBezTo>
                <a:cubicBezTo>
                  <a:pt x="114396" y="104548"/>
                  <a:pt x="45326" y="176141"/>
                  <a:pt x="90152" y="122349"/>
                </a:cubicBezTo>
                <a:cubicBezTo>
                  <a:pt x="140598" y="61813"/>
                  <a:pt x="70118" y="162062"/>
                  <a:pt x="135229" y="64394"/>
                </a:cubicBezTo>
                <a:cubicBezTo>
                  <a:pt x="144502" y="50484"/>
                  <a:pt x="152124" y="42721"/>
                  <a:pt x="154547" y="25758"/>
                </a:cubicBezTo>
                <a:cubicBezTo>
                  <a:pt x="155761" y="17258"/>
                  <a:pt x="154547" y="8586"/>
                  <a:pt x="154547" y="0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" name="Freeform 33"/>
          <p:cNvSpPr/>
          <p:nvPr/>
        </p:nvSpPr>
        <p:spPr bwMode="auto">
          <a:xfrm>
            <a:off x="7414968" y="4327123"/>
            <a:ext cx="685999" cy="172729"/>
          </a:xfrm>
          <a:custGeom>
            <a:avLst/>
            <a:gdLst>
              <a:gd name="connsiteX0" fmla="*/ 0 w 766293"/>
              <a:gd name="connsiteY0" fmla="*/ 199623 h 199623"/>
              <a:gd name="connsiteX1" fmla="*/ 32197 w 766293"/>
              <a:gd name="connsiteY1" fmla="*/ 186744 h 199623"/>
              <a:gd name="connsiteX2" fmla="*/ 51516 w 766293"/>
              <a:gd name="connsiteY2" fmla="*/ 180304 h 199623"/>
              <a:gd name="connsiteX3" fmla="*/ 70834 w 766293"/>
              <a:gd name="connsiteY3" fmla="*/ 167426 h 199623"/>
              <a:gd name="connsiteX4" fmla="*/ 109470 w 766293"/>
              <a:gd name="connsiteY4" fmla="*/ 109471 h 199623"/>
              <a:gd name="connsiteX5" fmla="*/ 122349 w 766293"/>
              <a:gd name="connsiteY5" fmla="*/ 90152 h 199623"/>
              <a:gd name="connsiteX6" fmla="*/ 141668 w 766293"/>
              <a:gd name="connsiteY6" fmla="*/ 77273 h 199623"/>
              <a:gd name="connsiteX7" fmla="*/ 180304 w 766293"/>
              <a:gd name="connsiteY7" fmla="*/ 51516 h 199623"/>
              <a:gd name="connsiteX8" fmla="*/ 238259 w 766293"/>
              <a:gd name="connsiteY8" fmla="*/ 25758 h 199623"/>
              <a:gd name="connsiteX9" fmla="*/ 276896 w 766293"/>
              <a:gd name="connsiteY9" fmla="*/ 12879 h 199623"/>
              <a:gd name="connsiteX10" fmla="*/ 296214 w 766293"/>
              <a:gd name="connsiteY10" fmla="*/ 6440 h 199623"/>
              <a:gd name="connsiteX11" fmla="*/ 321972 w 766293"/>
              <a:gd name="connsiteY11" fmla="*/ 0 h 199623"/>
              <a:gd name="connsiteX12" fmla="*/ 560231 w 766293"/>
              <a:gd name="connsiteY12" fmla="*/ 6440 h 199623"/>
              <a:gd name="connsiteX13" fmla="*/ 611747 w 766293"/>
              <a:gd name="connsiteY13" fmla="*/ 19318 h 199623"/>
              <a:gd name="connsiteX14" fmla="*/ 656823 w 766293"/>
              <a:gd name="connsiteY14" fmla="*/ 25758 h 199623"/>
              <a:gd name="connsiteX15" fmla="*/ 676141 w 766293"/>
              <a:gd name="connsiteY15" fmla="*/ 32197 h 199623"/>
              <a:gd name="connsiteX16" fmla="*/ 766293 w 766293"/>
              <a:gd name="connsiteY16" fmla="*/ 38637 h 19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66293" h="199623">
                <a:moveTo>
                  <a:pt x="0" y="199623"/>
                </a:moveTo>
                <a:cubicBezTo>
                  <a:pt x="10732" y="195330"/>
                  <a:pt x="21374" y="190803"/>
                  <a:pt x="32197" y="186744"/>
                </a:cubicBezTo>
                <a:cubicBezTo>
                  <a:pt x="38553" y="184361"/>
                  <a:pt x="45445" y="183340"/>
                  <a:pt x="51516" y="180304"/>
                </a:cubicBezTo>
                <a:cubicBezTo>
                  <a:pt x="58438" y="176843"/>
                  <a:pt x="64395" y="171719"/>
                  <a:pt x="70834" y="167426"/>
                </a:cubicBezTo>
                <a:lnTo>
                  <a:pt x="109470" y="109471"/>
                </a:lnTo>
                <a:cubicBezTo>
                  <a:pt x="113763" y="103031"/>
                  <a:pt x="115909" y="94445"/>
                  <a:pt x="122349" y="90152"/>
                </a:cubicBezTo>
                <a:cubicBezTo>
                  <a:pt x="128789" y="85859"/>
                  <a:pt x="135722" y="82228"/>
                  <a:pt x="141668" y="77273"/>
                </a:cubicBezTo>
                <a:cubicBezTo>
                  <a:pt x="173825" y="50476"/>
                  <a:pt x="146354" y="62832"/>
                  <a:pt x="180304" y="51516"/>
                </a:cubicBezTo>
                <a:cubicBezTo>
                  <a:pt x="210919" y="31107"/>
                  <a:pt x="192280" y="41085"/>
                  <a:pt x="238259" y="25758"/>
                </a:cubicBezTo>
                <a:lnTo>
                  <a:pt x="276896" y="12879"/>
                </a:lnTo>
                <a:cubicBezTo>
                  <a:pt x="283335" y="10733"/>
                  <a:pt x="289629" y="8086"/>
                  <a:pt x="296214" y="6440"/>
                </a:cubicBezTo>
                <a:lnTo>
                  <a:pt x="321972" y="0"/>
                </a:lnTo>
                <a:cubicBezTo>
                  <a:pt x="401392" y="2147"/>
                  <a:pt x="480958" y="1155"/>
                  <a:pt x="560231" y="6440"/>
                </a:cubicBezTo>
                <a:cubicBezTo>
                  <a:pt x="577892" y="7617"/>
                  <a:pt x="594225" y="16815"/>
                  <a:pt x="611747" y="19318"/>
                </a:cubicBezTo>
                <a:lnTo>
                  <a:pt x="656823" y="25758"/>
                </a:lnTo>
                <a:cubicBezTo>
                  <a:pt x="663262" y="27904"/>
                  <a:pt x="669400" y="31404"/>
                  <a:pt x="676141" y="32197"/>
                </a:cubicBezTo>
                <a:cubicBezTo>
                  <a:pt x="706062" y="35717"/>
                  <a:pt x="766293" y="38637"/>
                  <a:pt x="766293" y="38637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5" name="Freeform 4"/>
          <p:cNvSpPr>
            <a:spLocks/>
          </p:cNvSpPr>
          <p:nvPr/>
        </p:nvSpPr>
        <p:spPr bwMode="auto">
          <a:xfrm>
            <a:off x="6506567" y="2340374"/>
            <a:ext cx="288494" cy="461538"/>
          </a:xfrm>
          <a:custGeom>
            <a:avLst/>
            <a:gdLst>
              <a:gd name="T0" fmla="*/ 41014 w 322384"/>
              <a:gd name="T1" fmla="*/ 52754 h 533400"/>
              <a:gd name="T2" fmla="*/ 0 w 322384"/>
              <a:gd name="T3" fmla="*/ 410308 h 533400"/>
              <a:gd name="T4" fmla="*/ 46874 w 322384"/>
              <a:gd name="T5" fmla="*/ 533400 h 533400"/>
              <a:gd name="T6" fmla="*/ 257809 w 322384"/>
              <a:gd name="T7" fmla="*/ 281354 h 533400"/>
              <a:gd name="T8" fmla="*/ 322262 w 322384"/>
              <a:gd name="T9" fmla="*/ 111369 h 533400"/>
              <a:gd name="T10" fmla="*/ 64453 w 322384"/>
              <a:gd name="T11" fmla="*/ 0 h 533400"/>
              <a:gd name="T12" fmla="*/ 41014 w 322384"/>
              <a:gd name="T13" fmla="*/ 52754 h 5334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2384" h="533400">
                <a:moveTo>
                  <a:pt x="41030" y="52754"/>
                </a:moveTo>
                <a:lnTo>
                  <a:pt x="0" y="410308"/>
                </a:lnTo>
                <a:lnTo>
                  <a:pt x="46892" y="533400"/>
                </a:lnTo>
                <a:lnTo>
                  <a:pt x="257907" y="281354"/>
                </a:lnTo>
                <a:lnTo>
                  <a:pt x="322384" y="111369"/>
                </a:lnTo>
                <a:lnTo>
                  <a:pt x="64477" y="0"/>
                </a:lnTo>
                <a:lnTo>
                  <a:pt x="41030" y="52754"/>
                </a:lnTo>
                <a:close/>
              </a:path>
            </a:pathLst>
          </a:custGeom>
          <a:solidFill>
            <a:srgbClr val="FFCCCC">
              <a:alpha val="34117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" name="Freeform 34"/>
          <p:cNvSpPr>
            <a:spLocks/>
          </p:cNvSpPr>
          <p:nvPr/>
        </p:nvSpPr>
        <p:spPr bwMode="auto">
          <a:xfrm rot="-2401421">
            <a:off x="7394683" y="4189662"/>
            <a:ext cx="288495" cy="461538"/>
          </a:xfrm>
          <a:custGeom>
            <a:avLst/>
            <a:gdLst>
              <a:gd name="T0" fmla="*/ 41015 w 322384"/>
              <a:gd name="T1" fmla="*/ 52754 h 533400"/>
              <a:gd name="T2" fmla="*/ 0 w 322384"/>
              <a:gd name="T3" fmla="*/ 410308 h 533400"/>
              <a:gd name="T4" fmla="*/ 46874 w 322384"/>
              <a:gd name="T5" fmla="*/ 533400 h 533400"/>
              <a:gd name="T6" fmla="*/ 257810 w 322384"/>
              <a:gd name="T7" fmla="*/ 281354 h 533400"/>
              <a:gd name="T8" fmla="*/ 322263 w 322384"/>
              <a:gd name="T9" fmla="*/ 111369 h 533400"/>
              <a:gd name="T10" fmla="*/ 64453 w 322384"/>
              <a:gd name="T11" fmla="*/ 0 h 533400"/>
              <a:gd name="T12" fmla="*/ 41015 w 322384"/>
              <a:gd name="T13" fmla="*/ 52754 h 5334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2384" h="533400">
                <a:moveTo>
                  <a:pt x="41030" y="52754"/>
                </a:moveTo>
                <a:lnTo>
                  <a:pt x="0" y="410308"/>
                </a:lnTo>
                <a:lnTo>
                  <a:pt x="46892" y="533400"/>
                </a:lnTo>
                <a:lnTo>
                  <a:pt x="257907" y="281354"/>
                </a:lnTo>
                <a:lnTo>
                  <a:pt x="322384" y="111369"/>
                </a:lnTo>
                <a:lnTo>
                  <a:pt x="64477" y="0"/>
                </a:lnTo>
                <a:lnTo>
                  <a:pt x="41030" y="52754"/>
                </a:lnTo>
                <a:close/>
              </a:path>
            </a:pathLst>
          </a:custGeom>
          <a:solidFill>
            <a:srgbClr val="FFCCCC">
              <a:alpha val="34117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3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796925" y="6004461"/>
            <a:ext cx="8393113" cy="86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738" y="221933"/>
            <a:ext cx="8229600" cy="5619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CA" dirty="0" smtClean="0"/>
              <a:t>GEM-MACH v2 Performance</a:t>
            </a:r>
            <a:br>
              <a:rPr lang="en-CA" dirty="0" smtClean="0"/>
            </a:br>
            <a:r>
              <a:rPr lang="en-CA" sz="3100" b="0" dirty="0" smtClean="0"/>
              <a:t>July 24 Lake Breeze Case Study</a:t>
            </a:r>
            <a:endParaRPr lang="en-US" sz="3100" b="0" dirty="0"/>
          </a:p>
        </p:txBody>
      </p:sp>
      <p:pic>
        <p:nvPicPr>
          <p:cNvPr id="717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83" y="4239585"/>
            <a:ext cx="3345157" cy="213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85" y="1660633"/>
            <a:ext cx="3773631" cy="220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702" y="1704610"/>
            <a:ext cx="4200825" cy="228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6209905" y="1660633"/>
            <a:ext cx="346670" cy="754907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83240" y="133527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Industrial hotspot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515" y="4411981"/>
            <a:ext cx="3881039" cy="204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09900" y="1227556"/>
            <a:ext cx="1518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Model predicts</a:t>
            </a:r>
            <a:br>
              <a:rPr lang="en-US" sz="1600" dirty="0" smtClean="0">
                <a:solidFill>
                  <a:srgbClr val="00B050"/>
                </a:solidFill>
              </a:rPr>
            </a:br>
            <a:r>
              <a:rPr lang="en-US" sz="1600" dirty="0" smtClean="0">
                <a:solidFill>
                  <a:srgbClr val="00B050"/>
                </a:solidFill>
              </a:rPr>
              <a:t>heterogeneity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3700" y="2980156"/>
            <a:ext cx="1846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Obs</a:t>
            </a:r>
            <a:r>
              <a:rPr lang="en-US" sz="1600" dirty="0" smtClean="0"/>
              <a:t> support this</a:t>
            </a:r>
            <a:br>
              <a:rPr lang="en-US" sz="1600" dirty="0" smtClean="0"/>
            </a:br>
            <a:r>
              <a:rPr lang="en-US" sz="1600" dirty="0" smtClean="0"/>
              <a:t>but locations differ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26579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38" y="1415149"/>
            <a:ext cx="4067548" cy="267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713" y="-4762"/>
            <a:ext cx="7939087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 Scales of NO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Variability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C:\Users\jeffb\Documents\1 Work Files\India\2013-15 NO2 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206" y="3571199"/>
            <a:ext cx="4357315" cy="27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863" y="1415149"/>
            <a:ext cx="33528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89666" y="4118204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OMI Satellite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4563" y="1052683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Land-Use Regression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14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713" y="-208070"/>
            <a:ext cx="7939087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Conceptual pattern across a city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326" y="707167"/>
            <a:ext cx="6172010" cy="391716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reeform 5"/>
          <p:cNvSpPr/>
          <p:nvPr/>
        </p:nvSpPr>
        <p:spPr bwMode="auto">
          <a:xfrm>
            <a:off x="1774797" y="1712733"/>
            <a:ext cx="5605670" cy="2019631"/>
          </a:xfrm>
          <a:custGeom>
            <a:avLst/>
            <a:gdLst>
              <a:gd name="connsiteX0" fmla="*/ 0 w 5605670"/>
              <a:gd name="connsiteY0" fmla="*/ 2019631 h 2019631"/>
              <a:gd name="connsiteX1" fmla="*/ 874644 w 5605670"/>
              <a:gd name="connsiteY1" fmla="*/ 1836751 h 2019631"/>
              <a:gd name="connsiteX2" fmla="*/ 993913 w 5605670"/>
              <a:gd name="connsiteY2" fmla="*/ 1622066 h 2019631"/>
              <a:gd name="connsiteX3" fmla="*/ 1113183 w 5605670"/>
              <a:gd name="connsiteY3" fmla="*/ 1073426 h 2019631"/>
              <a:gd name="connsiteX4" fmla="*/ 1296063 w 5605670"/>
              <a:gd name="connsiteY4" fmla="*/ 898497 h 2019631"/>
              <a:gd name="connsiteX5" fmla="*/ 1455089 w 5605670"/>
              <a:gd name="connsiteY5" fmla="*/ 1582310 h 2019631"/>
              <a:gd name="connsiteX6" fmla="*/ 1717482 w 5605670"/>
              <a:gd name="connsiteY6" fmla="*/ 1478943 h 2019631"/>
              <a:gd name="connsiteX7" fmla="*/ 2122999 w 5605670"/>
              <a:gd name="connsiteY7" fmla="*/ 1463040 h 2019631"/>
              <a:gd name="connsiteX8" fmla="*/ 2377440 w 5605670"/>
              <a:gd name="connsiteY8" fmla="*/ 1407381 h 2019631"/>
              <a:gd name="connsiteX9" fmla="*/ 2496710 w 5605670"/>
              <a:gd name="connsiteY9" fmla="*/ 1463040 h 2019631"/>
              <a:gd name="connsiteX10" fmla="*/ 2695493 w 5605670"/>
              <a:gd name="connsiteY10" fmla="*/ 866692 h 2019631"/>
              <a:gd name="connsiteX11" fmla="*/ 2862470 w 5605670"/>
              <a:gd name="connsiteY11" fmla="*/ 818984 h 2019631"/>
              <a:gd name="connsiteX12" fmla="*/ 2989691 w 5605670"/>
              <a:gd name="connsiteY12" fmla="*/ 1470991 h 2019631"/>
              <a:gd name="connsiteX13" fmla="*/ 3108960 w 5605670"/>
              <a:gd name="connsiteY13" fmla="*/ 1439186 h 2019631"/>
              <a:gd name="connsiteX14" fmla="*/ 3244133 w 5605670"/>
              <a:gd name="connsiteY14" fmla="*/ 1304014 h 2019631"/>
              <a:gd name="connsiteX15" fmla="*/ 3419061 w 5605670"/>
              <a:gd name="connsiteY15" fmla="*/ 644056 h 2019631"/>
              <a:gd name="connsiteX16" fmla="*/ 3458818 w 5605670"/>
              <a:gd name="connsiteY16" fmla="*/ 604299 h 2019631"/>
              <a:gd name="connsiteX17" fmla="*/ 3570136 w 5605670"/>
              <a:gd name="connsiteY17" fmla="*/ 644056 h 2019631"/>
              <a:gd name="connsiteX18" fmla="*/ 3633746 w 5605670"/>
              <a:gd name="connsiteY18" fmla="*/ 699715 h 2019631"/>
              <a:gd name="connsiteX19" fmla="*/ 3768919 w 5605670"/>
              <a:gd name="connsiteY19" fmla="*/ 1383527 h 2019631"/>
              <a:gd name="connsiteX20" fmla="*/ 3776870 w 5605670"/>
              <a:gd name="connsiteY20" fmla="*/ 1399430 h 2019631"/>
              <a:gd name="connsiteX21" fmla="*/ 3832529 w 5605670"/>
              <a:gd name="connsiteY21" fmla="*/ 1423284 h 2019631"/>
              <a:gd name="connsiteX22" fmla="*/ 3975653 w 5605670"/>
              <a:gd name="connsiteY22" fmla="*/ 1423284 h 2019631"/>
              <a:gd name="connsiteX23" fmla="*/ 4071068 w 5605670"/>
              <a:gd name="connsiteY23" fmla="*/ 1296063 h 2019631"/>
              <a:gd name="connsiteX24" fmla="*/ 4174435 w 5605670"/>
              <a:gd name="connsiteY24" fmla="*/ 326004 h 2019631"/>
              <a:gd name="connsiteX25" fmla="*/ 4381169 w 5605670"/>
              <a:gd name="connsiteY25" fmla="*/ 0 h 2019631"/>
              <a:gd name="connsiteX26" fmla="*/ 4556098 w 5605670"/>
              <a:gd name="connsiteY26" fmla="*/ 1335819 h 2019631"/>
              <a:gd name="connsiteX27" fmla="*/ 4818491 w 5605670"/>
              <a:gd name="connsiteY27" fmla="*/ 1494845 h 2019631"/>
              <a:gd name="connsiteX28" fmla="*/ 4921858 w 5605670"/>
              <a:gd name="connsiteY28" fmla="*/ 1526650 h 2019631"/>
              <a:gd name="connsiteX29" fmla="*/ 5319423 w 5605670"/>
              <a:gd name="connsiteY29" fmla="*/ 1844703 h 2019631"/>
              <a:gd name="connsiteX30" fmla="*/ 5430741 w 5605670"/>
              <a:gd name="connsiteY30" fmla="*/ 1924216 h 2019631"/>
              <a:gd name="connsiteX31" fmla="*/ 5605670 w 5605670"/>
              <a:gd name="connsiteY31" fmla="*/ 1948070 h 2019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605670" h="2019631">
                <a:moveTo>
                  <a:pt x="0" y="2019631"/>
                </a:moveTo>
                <a:lnTo>
                  <a:pt x="874644" y="1836751"/>
                </a:lnTo>
                <a:lnTo>
                  <a:pt x="993913" y="1622066"/>
                </a:lnTo>
                <a:lnTo>
                  <a:pt x="1113183" y="1073426"/>
                </a:lnTo>
                <a:lnTo>
                  <a:pt x="1296063" y="898497"/>
                </a:lnTo>
                <a:lnTo>
                  <a:pt x="1455089" y="1582310"/>
                </a:lnTo>
                <a:lnTo>
                  <a:pt x="1717482" y="1478943"/>
                </a:lnTo>
                <a:lnTo>
                  <a:pt x="2122999" y="1463040"/>
                </a:lnTo>
                <a:lnTo>
                  <a:pt x="2377440" y="1407381"/>
                </a:lnTo>
                <a:lnTo>
                  <a:pt x="2496710" y="1463040"/>
                </a:lnTo>
                <a:lnTo>
                  <a:pt x="2695493" y="866692"/>
                </a:lnTo>
                <a:lnTo>
                  <a:pt x="2862470" y="818984"/>
                </a:lnTo>
                <a:lnTo>
                  <a:pt x="2989691" y="1470991"/>
                </a:lnTo>
                <a:lnTo>
                  <a:pt x="3108960" y="1439186"/>
                </a:lnTo>
                <a:lnTo>
                  <a:pt x="3244133" y="1304014"/>
                </a:lnTo>
                <a:lnTo>
                  <a:pt x="3419061" y="644056"/>
                </a:lnTo>
                <a:lnTo>
                  <a:pt x="3458818" y="604299"/>
                </a:lnTo>
                <a:lnTo>
                  <a:pt x="3570136" y="644056"/>
                </a:lnTo>
                <a:lnTo>
                  <a:pt x="3633746" y="699715"/>
                </a:lnTo>
                <a:lnTo>
                  <a:pt x="3768919" y="1383527"/>
                </a:lnTo>
                <a:lnTo>
                  <a:pt x="3776870" y="1399430"/>
                </a:lnTo>
                <a:lnTo>
                  <a:pt x="3832529" y="1423284"/>
                </a:lnTo>
                <a:lnTo>
                  <a:pt x="3975653" y="1423284"/>
                </a:lnTo>
                <a:lnTo>
                  <a:pt x="4071068" y="1296063"/>
                </a:lnTo>
                <a:lnTo>
                  <a:pt x="4174435" y="326004"/>
                </a:lnTo>
                <a:lnTo>
                  <a:pt x="4381169" y="0"/>
                </a:lnTo>
                <a:lnTo>
                  <a:pt x="4556098" y="1335819"/>
                </a:lnTo>
                <a:lnTo>
                  <a:pt x="4818491" y="1494845"/>
                </a:lnTo>
                <a:lnTo>
                  <a:pt x="4921858" y="1526650"/>
                </a:lnTo>
                <a:lnTo>
                  <a:pt x="5319423" y="1844703"/>
                </a:lnTo>
                <a:lnTo>
                  <a:pt x="5430741" y="1924216"/>
                </a:lnTo>
                <a:lnTo>
                  <a:pt x="5605670" y="1948070"/>
                </a:lnTo>
              </a:path>
            </a:pathLst>
          </a:cu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7400" y="4597400"/>
            <a:ext cx="825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Hypotheses: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Mobile lab measurements can be used to isolate and quantify these different scales or ‘components’ of the total concentration leading to new approaches for model evaluation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Empirical models for chronic exposure can be improved by isolating the components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069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187658" y="44624"/>
            <a:ext cx="2064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/>
              <a:t>Three Regions.</a:t>
            </a:r>
          </a:p>
          <a:p>
            <a:r>
              <a:rPr lang="en-CA" sz="1600" dirty="0" smtClean="0"/>
              <a:t>Visit one of each on a driving day.  The order of visit should be randomized.</a:t>
            </a:r>
            <a:endParaRPr lang="en-CA" sz="16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7164288" y="1484784"/>
            <a:ext cx="2016224" cy="1507204"/>
            <a:chOff x="7164288" y="2051556"/>
            <a:chExt cx="2016224" cy="1507204"/>
          </a:xfrm>
        </p:grpSpPr>
        <p:sp>
          <p:nvSpPr>
            <p:cNvPr id="17" name="TextBox 16"/>
            <p:cNvSpPr txBox="1"/>
            <p:nvPr/>
          </p:nvSpPr>
          <p:spPr>
            <a:xfrm>
              <a:off x="7164288" y="2085822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>
                  <a:solidFill>
                    <a:srgbClr val="00B050"/>
                  </a:solidFill>
                </a:rPr>
                <a:t>A, B, C, D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164288" y="2533712"/>
              <a:ext cx="1185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>
                  <a:solidFill>
                    <a:srgbClr val="FF0000"/>
                  </a:solidFill>
                </a:rPr>
                <a:t>E, F, G, H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164288" y="2987660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>
                  <a:solidFill>
                    <a:schemeClr val="accent6">
                      <a:lumMod val="50000"/>
                    </a:schemeClr>
                  </a:solidFill>
                </a:rPr>
                <a:t>I, J, K, L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363400" y="2051556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west</a:t>
              </a:r>
              <a:endParaRPr lang="en-CA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303349" y="249289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central</a:t>
              </a:r>
              <a:endParaRPr lang="en-CA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343805" y="3189428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east</a:t>
              </a:r>
              <a:endParaRPr lang="en-CA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326045" y="2924944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north</a:t>
              </a:r>
              <a:endParaRPr lang="en-CA" dirty="0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7187658" y="3084842"/>
            <a:ext cx="2064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/>
              <a:t>Four driving routes within each Region.</a:t>
            </a:r>
          </a:p>
          <a:p>
            <a:r>
              <a:rPr lang="en-CA" sz="1600" dirty="0" smtClean="0"/>
              <a:t>Visit one Region on a driving day, also selected randomly.</a:t>
            </a:r>
            <a:endParaRPr lang="en-CA" sz="1600" dirty="0"/>
          </a:p>
        </p:txBody>
      </p:sp>
      <p:sp>
        <p:nvSpPr>
          <p:cNvPr id="47" name="TextBox 46"/>
          <p:cNvSpPr txBox="1"/>
          <p:nvPr/>
        </p:nvSpPr>
        <p:spPr>
          <a:xfrm>
            <a:off x="7200800" y="4652242"/>
            <a:ext cx="2051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/>
              <a:t>Goal over 20 driving days:</a:t>
            </a:r>
          </a:p>
          <a:p>
            <a:r>
              <a:rPr lang="en-CA" sz="1600" dirty="0" smtClean="0"/>
              <a:t>Each sub-area visited 20 times</a:t>
            </a:r>
          </a:p>
          <a:p>
            <a:r>
              <a:rPr lang="en-CA" sz="1600" dirty="0" smtClean="0"/>
              <a:t>Each driving route visited 5 times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36512" y="0"/>
            <a:ext cx="7200800" cy="6993555"/>
            <a:chOff x="-36512" y="0"/>
            <a:chExt cx="7200800" cy="6993555"/>
          </a:xfrm>
        </p:grpSpPr>
        <p:grpSp>
          <p:nvGrpSpPr>
            <p:cNvPr id="28" name="Group 27"/>
            <p:cNvGrpSpPr/>
            <p:nvPr/>
          </p:nvGrpSpPr>
          <p:grpSpPr>
            <a:xfrm>
              <a:off x="-36512" y="0"/>
              <a:ext cx="7200800" cy="6993555"/>
              <a:chOff x="-36512" y="0"/>
              <a:chExt cx="7200800" cy="6993555"/>
            </a:xfrm>
          </p:grpSpPr>
          <p:grpSp>
            <p:nvGrpSpPr>
              <p:cNvPr id="2" name="Group 1"/>
              <p:cNvGrpSpPr>
                <a:grpSpLocks noChangeAspect="1"/>
              </p:cNvGrpSpPr>
              <p:nvPr/>
            </p:nvGrpSpPr>
            <p:grpSpPr>
              <a:xfrm>
                <a:off x="-36512" y="44624"/>
                <a:ext cx="7200800" cy="6948931"/>
                <a:chOff x="-1476672" y="-1848240"/>
                <a:chExt cx="10520040" cy="10152072"/>
              </a:xfrm>
            </p:grpSpPr>
            <p:pic>
              <p:nvPicPr>
                <p:cNvPr id="13315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280" b="11960"/>
                <a:stretch/>
              </p:blipFill>
              <p:spPr bwMode="auto">
                <a:xfrm>
                  <a:off x="-1476672" y="-1848240"/>
                  <a:ext cx="10160000" cy="59253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31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731" b="11680"/>
                <a:stretch/>
              </p:blipFill>
              <p:spPr bwMode="auto">
                <a:xfrm>
                  <a:off x="-1116632" y="2924944"/>
                  <a:ext cx="10160000" cy="5378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" name="Freeform 2"/>
              <p:cNvSpPr/>
              <p:nvPr/>
            </p:nvSpPr>
            <p:spPr>
              <a:xfrm>
                <a:off x="1010575" y="6421582"/>
                <a:ext cx="304800" cy="401782"/>
              </a:xfrm>
              <a:custGeom>
                <a:avLst/>
                <a:gdLst>
                  <a:gd name="connsiteX0" fmla="*/ 20782 w 304800"/>
                  <a:gd name="connsiteY0" fmla="*/ 0 h 401782"/>
                  <a:gd name="connsiteX1" fmla="*/ 0 w 304800"/>
                  <a:gd name="connsiteY1" fmla="*/ 83127 h 401782"/>
                  <a:gd name="connsiteX2" fmla="*/ 249382 w 304800"/>
                  <a:gd name="connsiteY2" fmla="*/ 401782 h 401782"/>
                  <a:gd name="connsiteX3" fmla="*/ 304800 w 304800"/>
                  <a:gd name="connsiteY3" fmla="*/ 284018 h 401782"/>
                  <a:gd name="connsiteX4" fmla="*/ 20782 w 304800"/>
                  <a:gd name="connsiteY4" fmla="*/ 0 h 401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0" h="401782">
                    <a:moveTo>
                      <a:pt x="20782" y="0"/>
                    </a:moveTo>
                    <a:lnTo>
                      <a:pt x="0" y="83127"/>
                    </a:lnTo>
                    <a:lnTo>
                      <a:pt x="249382" y="401782"/>
                    </a:lnTo>
                    <a:lnTo>
                      <a:pt x="304800" y="284018"/>
                    </a:lnTo>
                    <a:lnTo>
                      <a:pt x="20782" y="0"/>
                    </a:lnTo>
                    <a:close/>
                  </a:path>
                </a:pathLst>
              </a:custGeom>
              <a:solidFill>
                <a:srgbClr val="66FFFF">
                  <a:alpha val="40000"/>
                </a:srgb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" name="Freeform 3"/>
              <p:cNvSpPr/>
              <p:nvPr/>
            </p:nvSpPr>
            <p:spPr>
              <a:xfrm>
                <a:off x="3234230" y="3110345"/>
                <a:ext cx="166254" cy="221673"/>
              </a:xfrm>
              <a:custGeom>
                <a:avLst/>
                <a:gdLst>
                  <a:gd name="connsiteX0" fmla="*/ 76200 w 166254"/>
                  <a:gd name="connsiteY0" fmla="*/ 187037 h 221673"/>
                  <a:gd name="connsiteX1" fmla="*/ 159327 w 166254"/>
                  <a:gd name="connsiteY1" fmla="*/ 221673 h 221673"/>
                  <a:gd name="connsiteX2" fmla="*/ 166254 w 166254"/>
                  <a:gd name="connsiteY2" fmla="*/ 0 h 221673"/>
                  <a:gd name="connsiteX3" fmla="*/ 0 w 166254"/>
                  <a:gd name="connsiteY3" fmla="*/ 62346 h 221673"/>
                  <a:gd name="connsiteX4" fmla="*/ 34636 w 166254"/>
                  <a:gd name="connsiteY4" fmla="*/ 145473 h 221673"/>
                  <a:gd name="connsiteX5" fmla="*/ 76200 w 166254"/>
                  <a:gd name="connsiteY5" fmla="*/ 187037 h 22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254" h="221673">
                    <a:moveTo>
                      <a:pt x="76200" y="187037"/>
                    </a:moveTo>
                    <a:lnTo>
                      <a:pt x="159327" y="221673"/>
                    </a:lnTo>
                    <a:lnTo>
                      <a:pt x="166254" y="0"/>
                    </a:lnTo>
                    <a:lnTo>
                      <a:pt x="0" y="62346"/>
                    </a:lnTo>
                    <a:lnTo>
                      <a:pt x="34636" y="145473"/>
                    </a:lnTo>
                    <a:lnTo>
                      <a:pt x="76200" y="187037"/>
                    </a:lnTo>
                    <a:close/>
                  </a:path>
                </a:pathLst>
              </a:custGeom>
              <a:solidFill>
                <a:srgbClr val="66FFFF">
                  <a:alpha val="40000"/>
                </a:srgb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2174357" y="5056909"/>
                <a:ext cx="235527" cy="311727"/>
              </a:xfrm>
              <a:custGeom>
                <a:avLst/>
                <a:gdLst>
                  <a:gd name="connsiteX0" fmla="*/ 0 w 235527"/>
                  <a:gd name="connsiteY0" fmla="*/ 311727 h 311727"/>
                  <a:gd name="connsiteX1" fmla="*/ 62345 w 235527"/>
                  <a:gd name="connsiteY1" fmla="*/ 235527 h 311727"/>
                  <a:gd name="connsiteX2" fmla="*/ 138545 w 235527"/>
                  <a:gd name="connsiteY2" fmla="*/ 200891 h 311727"/>
                  <a:gd name="connsiteX3" fmla="*/ 235527 w 235527"/>
                  <a:gd name="connsiteY3" fmla="*/ 228600 h 311727"/>
                  <a:gd name="connsiteX4" fmla="*/ 228600 w 235527"/>
                  <a:gd name="connsiteY4" fmla="*/ 180109 h 311727"/>
                  <a:gd name="connsiteX5" fmla="*/ 131618 w 235527"/>
                  <a:gd name="connsiteY5" fmla="*/ 90055 h 311727"/>
                  <a:gd name="connsiteX6" fmla="*/ 34636 w 235527"/>
                  <a:gd name="connsiteY6" fmla="*/ 0 h 311727"/>
                  <a:gd name="connsiteX7" fmla="*/ 27709 w 235527"/>
                  <a:gd name="connsiteY7" fmla="*/ 20782 h 311727"/>
                  <a:gd name="connsiteX8" fmla="*/ 138545 w 235527"/>
                  <a:gd name="connsiteY8" fmla="*/ 173182 h 311727"/>
                  <a:gd name="connsiteX9" fmla="*/ 13854 w 235527"/>
                  <a:gd name="connsiteY9" fmla="*/ 256309 h 311727"/>
                  <a:gd name="connsiteX10" fmla="*/ 0 w 235527"/>
                  <a:gd name="connsiteY10" fmla="*/ 311727 h 311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5527" h="311727">
                    <a:moveTo>
                      <a:pt x="0" y="311727"/>
                    </a:moveTo>
                    <a:lnTo>
                      <a:pt x="62345" y="235527"/>
                    </a:lnTo>
                    <a:lnTo>
                      <a:pt x="138545" y="200891"/>
                    </a:lnTo>
                    <a:lnTo>
                      <a:pt x="235527" y="228600"/>
                    </a:lnTo>
                    <a:lnTo>
                      <a:pt x="228600" y="180109"/>
                    </a:lnTo>
                    <a:lnTo>
                      <a:pt x="131618" y="90055"/>
                    </a:lnTo>
                    <a:lnTo>
                      <a:pt x="34636" y="0"/>
                    </a:lnTo>
                    <a:lnTo>
                      <a:pt x="27709" y="20782"/>
                    </a:lnTo>
                    <a:lnTo>
                      <a:pt x="138545" y="173182"/>
                    </a:lnTo>
                    <a:lnTo>
                      <a:pt x="13854" y="256309"/>
                    </a:lnTo>
                    <a:lnTo>
                      <a:pt x="0" y="311727"/>
                    </a:lnTo>
                    <a:close/>
                  </a:path>
                </a:pathLst>
              </a:custGeom>
              <a:solidFill>
                <a:srgbClr val="66FFFF">
                  <a:alpha val="40000"/>
                </a:srgb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3642939" y="1662545"/>
                <a:ext cx="408709" cy="429491"/>
              </a:xfrm>
              <a:custGeom>
                <a:avLst/>
                <a:gdLst>
                  <a:gd name="connsiteX0" fmla="*/ 96982 w 408709"/>
                  <a:gd name="connsiteY0" fmla="*/ 429491 h 429491"/>
                  <a:gd name="connsiteX1" fmla="*/ 41563 w 408709"/>
                  <a:gd name="connsiteY1" fmla="*/ 346364 h 429491"/>
                  <a:gd name="connsiteX2" fmla="*/ 13854 w 408709"/>
                  <a:gd name="connsiteY2" fmla="*/ 256310 h 429491"/>
                  <a:gd name="connsiteX3" fmla="*/ 6927 w 408709"/>
                  <a:gd name="connsiteY3" fmla="*/ 145473 h 429491"/>
                  <a:gd name="connsiteX4" fmla="*/ 0 w 408709"/>
                  <a:gd name="connsiteY4" fmla="*/ 69273 h 429491"/>
                  <a:gd name="connsiteX5" fmla="*/ 48491 w 408709"/>
                  <a:gd name="connsiteY5" fmla="*/ 27710 h 429491"/>
                  <a:gd name="connsiteX6" fmla="*/ 131618 w 408709"/>
                  <a:gd name="connsiteY6" fmla="*/ 0 h 429491"/>
                  <a:gd name="connsiteX7" fmla="*/ 173182 w 408709"/>
                  <a:gd name="connsiteY7" fmla="*/ 62346 h 429491"/>
                  <a:gd name="connsiteX8" fmla="*/ 408709 w 408709"/>
                  <a:gd name="connsiteY8" fmla="*/ 20782 h 429491"/>
                  <a:gd name="connsiteX9" fmla="*/ 249382 w 408709"/>
                  <a:gd name="connsiteY9" fmla="*/ 96982 h 429491"/>
                  <a:gd name="connsiteX10" fmla="*/ 249382 w 408709"/>
                  <a:gd name="connsiteY10" fmla="*/ 166255 h 429491"/>
                  <a:gd name="connsiteX11" fmla="*/ 173182 w 408709"/>
                  <a:gd name="connsiteY11" fmla="*/ 103910 h 429491"/>
                  <a:gd name="connsiteX12" fmla="*/ 62345 w 408709"/>
                  <a:gd name="connsiteY12" fmla="*/ 110837 h 429491"/>
                  <a:gd name="connsiteX13" fmla="*/ 83127 w 408709"/>
                  <a:gd name="connsiteY13" fmla="*/ 214746 h 429491"/>
                  <a:gd name="connsiteX14" fmla="*/ 96982 w 408709"/>
                  <a:gd name="connsiteY14" fmla="*/ 429491 h 429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8709" h="429491">
                    <a:moveTo>
                      <a:pt x="96982" y="429491"/>
                    </a:moveTo>
                    <a:lnTo>
                      <a:pt x="41563" y="346364"/>
                    </a:lnTo>
                    <a:lnTo>
                      <a:pt x="13854" y="256310"/>
                    </a:lnTo>
                    <a:lnTo>
                      <a:pt x="6927" y="145473"/>
                    </a:lnTo>
                    <a:lnTo>
                      <a:pt x="0" y="69273"/>
                    </a:lnTo>
                    <a:lnTo>
                      <a:pt x="48491" y="27710"/>
                    </a:lnTo>
                    <a:lnTo>
                      <a:pt x="131618" y="0"/>
                    </a:lnTo>
                    <a:lnTo>
                      <a:pt x="173182" y="62346"/>
                    </a:lnTo>
                    <a:lnTo>
                      <a:pt x="408709" y="20782"/>
                    </a:lnTo>
                    <a:lnTo>
                      <a:pt x="249382" y="96982"/>
                    </a:lnTo>
                    <a:lnTo>
                      <a:pt x="249382" y="166255"/>
                    </a:lnTo>
                    <a:lnTo>
                      <a:pt x="173182" y="103910"/>
                    </a:lnTo>
                    <a:lnTo>
                      <a:pt x="62345" y="110837"/>
                    </a:lnTo>
                    <a:lnTo>
                      <a:pt x="83127" y="214746"/>
                    </a:lnTo>
                    <a:lnTo>
                      <a:pt x="96982" y="429491"/>
                    </a:lnTo>
                    <a:close/>
                  </a:path>
                </a:pathLst>
              </a:custGeom>
              <a:solidFill>
                <a:srgbClr val="66FFFF">
                  <a:alpha val="40000"/>
                </a:srgb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3795339" y="3706091"/>
                <a:ext cx="256309" cy="242454"/>
              </a:xfrm>
              <a:custGeom>
                <a:avLst/>
                <a:gdLst>
                  <a:gd name="connsiteX0" fmla="*/ 0 w 256309"/>
                  <a:gd name="connsiteY0" fmla="*/ 228600 h 242454"/>
                  <a:gd name="connsiteX1" fmla="*/ 69272 w 256309"/>
                  <a:gd name="connsiteY1" fmla="*/ 242454 h 242454"/>
                  <a:gd name="connsiteX2" fmla="*/ 131618 w 256309"/>
                  <a:gd name="connsiteY2" fmla="*/ 214745 h 242454"/>
                  <a:gd name="connsiteX3" fmla="*/ 152400 w 256309"/>
                  <a:gd name="connsiteY3" fmla="*/ 193964 h 242454"/>
                  <a:gd name="connsiteX4" fmla="*/ 124691 w 256309"/>
                  <a:gd name="connsiteY4" fmla="*/ 96982 h 242454"/>
                  <a:gd name="connsiteX5" fmla="*/ 187036 w 256309"/>
                  <a:gd name="connsiteY5" fmla="*/ 62345 h 242454"/>
                  <a:gd name="connsiteX6" fmla="*/ 228600 w 256309"/>
                  <a:gd name="connsiteY6" fmla="*/ 173182 h 242454"/>
                  <a:gd name="connsiteX7" fmla="*/ 256309 w 256309"/>
                  <a:gd name="connsiteY7" fmla="*/ 166254 h 242454"/>
                  <a:gd name="connsiteX8" fmla="*/ 166254 w 256309"/>
                  <a:gd name="connsiteY8" fmla="*/ 0 h 242454"/>
                  <a:gd name="connsiteX9" fmla="*/ 83127 w 256309"/>
                  <a:gd name="connsiteY9" fmla="*/ 34636 h 242454"/>
                  <a:gd name="connsiteX10" fmla="*/ 103909 w 256309"/>
                  <a:gd name="connsiteY10" fmla="*/ 131618 h 242454"/>
                  <a:gd name="connsiteX11" fmla="*/ 124691 w 256309"/>
                  <a:gd name="connsiteY11" fmla="*/ 193964 h 242454"/>
                  <a:gd name="connsiteX12" fmla="*/ 0 w 256309"/>
                  <a:gd name="connsiteY12" fmla="*/ 228600 h 242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6309" h="242454">
                    <a:moveTo>
                      <a:pt x="0" y="228600"/>
                    </a:moveTo>
                    <a:lnTo>
                      <a:pt x="69272" y="242454"/>
                    </a:lnTo>
                    <a:lnTo>
                      <a:pt x="131618" y="214745"/>
                    </a:lnTo>
                    <a:lnTo>
                      <a:pt x="152400" y="193964"/>
                    </a:lnTo>
                    <a:lnTo>
                      <a:pt x="124691" y="96982"/>
                    </a:lnTo>
                    <a:lnTo>
                      <a:pt x="187036" y="62345"/>
                    </a:lnTo>
                    <a:lnTo>
                      <a:pt x="228600" y="173182"/>
                    </a:lnTo>
                    <a:lnTo>
                      <a:pt x="256309" y="166254"/>
                    </a:lnTo>
                    <a:lnTo>
                      <a:pt x="166254" y="0"/>
                    </a:lnTo>
                    <a:lnTo>
                      <a:pt x="83127" y="34636"/>
                    </a:lnTo>
                    <a:lnTo>
                      <a:pt x="103909" y="131618"/>
                    </a:lnTo>
                    <a:lnTo>
                      <a:pt x="124691" y="193964"/>
                    </a:lnTo>
                    <a:lnTo>
                      <a:pt x="0" y="228600"/>
                    </a:lnTo>
                    <a:close/>
                  </a:path>
                </a:pathLst>
              </a:custGeom>
              <a:solidFill>
                <a:srgbClr val="66FFFF">
                  <a:alpha val="40000"/>
                </a:srgb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6025921" y="1842655"/>
                <a:ext cx="318654" cy="187036"/>
              </a:xfrm>
              <a:custGeom>
                <a:avLst/>
                <a:gdLst>
                  <a:gd name="connsiteX0" fmla="*/ 138545 w 318654"/>
                  <a:gd name="connsiteY0" fmla="*/ 187036 h 187036"/>
                  <a:gd name="connsiteX1" fmla="*/ 304800 w 318654"/>
                  <a:gd name="connsiteY1" fmla="*/ 117763 h 187036"/>
                  <a:gd name="connsiteX2" fmla="*/ 318654 w 318654"/>
                  <a:gd name="connsiteY2" fmla="*/ 62345 h 187036"/>
                  <a:gd name="connsiteX3" fmla="*/ 249381 w 318654"/>
                  <a:gd name="connsiteY3" fmla="*/ 41563 h 187036"/>
                  <a:gd name="connsiteX4" fmla="*/ 103909 w 318654"/>
                  <a:gd name="connsiteY4" fmla="*/ 69272 h 187036"/>
                  <a:gd name="connsiteX5" fmla="*/ 62345 w 318654"/>
                  <a:gd name="connsiteY5" fmla="*/ 96981 h 187036"/>
                  <a:gd name="connsiteX6" fmla="*/ 48490 w 318654"/>
                  <a:gd name="connsiteY6" fmla="*/ 96981 h 187036"/>
                  <a:gd name="connsiteX7" fmla="*/ 0 w 318654"/>
                  <a:gd name="connsiteY7" fmla="*/ 0 h 187036"/>
                  <a:gd name="connsiteX8" fmla="*/ 41563 w 318654"/>
                  <a:gd name="connsiteY8" fmla="*/ 131618 h 187036"/>
                  <a:gd name="connsiteX9" fmla="*/ 110836 w 318654"/>
                  <a:gd name="connsiteY9" fmla="*/ 138545 h 187036"/>
                  <a:gd name="connsiteX10" fmla="*/ 138545 w 318654"/>
                  <a:gd name="connsiteY10" fmla="*/ 187036 h 187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8654" h="187036">
                    <a:moveTo>
                      <a:pt x="138545" y="187036"/>
                    </a:moveTo>
                    <a:lnTo>
                      <a:pt x="304800" y="117763"/>
                    </a:lnTo>
                    <a:lnTo>
                      <a:pt x="318654" y="62345"/>
                    </a:lnTo>
                    <a:lnTo>
                      <a:pt x="249381" y="41563"/>
                    </a:lnTo>
                    <a:lnTo>
                      <a:pt x="103909" y="69272"/>
                    </a:lnTo>
                    <a:lnTo>
                      <a:pt x="62345" y="96981"/>
                    </a:lnTo>
                    <a:lnTo>
                      <a:pt x="48490" y="96981"/>
                    </a:lnTo>
                    <a:lnTo>
                      <a:pt x="0" y="0"/>
                    </a:lnTo>
                    <a:lnTo>
                      <a:pt x="41563" y="131618"/>
                    </a:lnTo>
                    <a:lnTo>
                      <a:pt x="110836" y="138545"/>
                    </a:lnTo>
                    <a:lnTo>
                      <a:pt x="138545" y="187036"/>
                    </a:lnTo>
                    <a:close/>
                  </a:path>
                </a:pathLst>
              </a:custGeom>
              <a:solidFill>
                <a:srgbClr val="66FFFF">
                  <a:alpha val="40000"/>
                </a:srgb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4799793" y="2445327"/>
                <a:ext cx="138546" cy="166255"/>
              </a:xfrm>
              <a:custGeom>
                <a:avLst/>
                <a:gdLst>
                  <a:gd name="connsiteX0" fmla="*/ 13855 w 138546"/>
                  <a:gd name="connsiteY0" fmla="*/ 166255 h 166255"/>
                  <a:gd name="connsiteX1" fmla="*/ 0 w 138546"/>
                  <a:gd name="connsiteY1" fmla="*/ 103909 h 166255"/>
                  <a:gd name="connsiteX2" fmla="*/ 117764 w 138546"/>
                  <a:gd name="connsiteY2" fmla="*/ 0 h 166255"/>
                  <a:gd name="connsiteX3" fmla="*/ 131618 w 138546"/>
                  <a:gd name="connsiteY3" fmla="*/ 0 h 166255"/>
                  <a:gd name="connsiteX4" fmla="*/ 138546 w 138546"/>
                  <a:gd name="connsiteY4" fmla="*/ 69273 h 166255"/>
                  <a:gd name="connsiteX5" fmla="*/ 69273 w 138546"/>
                  <a:gd name="connsiteY5" fmla="*/ 131618 h 166255"/>
                  <a:gd name="connsiteX6" fmla="*/ 13855 w 138546"/>
                  <a:gd name="connsiteY6" fmla="*/ 166255 h 166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546" h="166255">
                    <a:moveTo>
                      <a:pt x="13855" y="166255"/>
                    </a:moveTo>
                    <a:lnTo>
                      <a:pt x="0" y="103909"/>
                    </a:lnTo>
                    <a:lnTo>
                      <a:pt x="117764" y="0"/>
                    </a:lnTo>
                    <a:lnTo>
                      <a:pt x="131618" y="0"/>
                    </a:lnTo>
                    <a:lnTo>
                      <a:pt x="138546" y="69273"/>
                    </a:lnTo>
                    <a:lnTo>
                      <a:pt x="69273" y="131618"/>
                    </a:lnTo>
                    <a:lnTo>
                      <a:pt x="13855" y="166255"/>
                    </a:lnTo>
                    <a:close/>
                  </a:path>
                </a:pathLst>
              </a:custGeom>
              <a:solidFill>
                <a:srgbClr val="66FFFF">
                  <a:alpha val="40000"/>
                </a:srgb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4244226" y="3131820"/>
                <a:ext cx="160020" cy="175260"/>
              </a:xfrm>
              <a:custGeom>
                <a:avLst/>
                <a:gdLst>
                  <a:gd name="connsiteX0" fmla="*/ 144780 w 160020"/>
                  <a:gd name="connsiteY0" fmla="*/ 114300 h 175260"/>
                  <a:gd name="connsiteX1" fmla="*/ 99060 w 160020"/>
                  <a:gd name="connsiteY1" fmla="*/ 160020 h 175260"/>
                  <a:gd name="connsiteX2" fmla="*/ 68580 w 160020"/>
                  <a:gd name="connsiteY2" fmla="*/ 175260 h 175260"/>
                  <a:gd name="connsiteX3" fmla="*/ 22860 w 160020"/>
                  <a:gd name="connsiteY3" fmla="*/ 152400 h 175260"/>
                  <a:gd name="connsiteX4" fmla="*/ 0 w 160020"/>
                  <a:gd name="connsiteY4" fmla="*/ 68580 h 175260"/>
                  <a:gd name="connsiteX5" fmla="*/ 160020 w 160020"/>
                  <a:gd name="connsiteY5" fmla="*/ 0 h 175260"/>
                  <a:gd name="connsiteX6" fmla="*/ 83820 w 160020"/>
                  <a:gd name="connsiteY6" fmla="*/ 83820 h 175260"/>
                  <a:gd name="connsiteX7" fmla="*/ 144780 w 160020"/>
                  <a:gd name="connsiteY7" fmla="*/ 114300 h 175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0020" h="175260">
                    <a:moveTo>
                      <a:pt x="144780" y="114300"/>
                    </a:moveTo>
                    <a:lnTo>
                      <a:pt x="99060" y="160020"/>
                    </a:lnTo>
                    <a:lnTo>
                      <a:pt x="68580" y="175260"/>
                    </a:lnTo>
                    <a:lnTo>
                      <a:pt x="22860" y="152400"/>
                    </a:lnTo>
                    <a:lnTo>
                      <a:pt x="0" y="68580"/>
                    </a:lnTo>
                    <a:lnTo>
                      <a:pt x="160020" y="0"/>
                    </a:lnTo>
                    <a:lnTo>
                      <a:pt x="83820" y="83820"/>
                    </a:lnTo>
                    <a:lnTo>
                      <a:pt x="144780" y="114300"/>
                    </a:lnTo>
                    <a:close/>
                  </a:path>
                </a:pathLst>
              </a:custGeom>
              <a:solidFill>
                <a:srgbClr val="66FFFF">
                  <a:alpha val="40000"/>
                </a:srgb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4343286" y="3337560"/>
                <a:ext cx="91440" cy="99060"/>
              </a:xfrm>
              <a:custGeom>
                <a:avLst/>
                <a:gdLst>
                  <a:gd name="connsiteX0" fmla="*/ 0 w 91440"/>
                  <a:gd name="connsiteY0" fmla="*/ 15240 h 99060"/>
                  <a:gd name="connsiteX1" fmla="*/ 53340 w 91440"/>
                  <a:gd name="connsiteY1" fmla="*/ 99060 h 99060"/>
                  <a:gd name="connsiteX2" fmla="*/ 91440 w 91440"/>
                  <a:gd name="connsiteY2" fmla="*/ 68580 h 99060"/>
                  <a:gd name="connsiteX3" fmla="*/ 53340 w 91440"/>
                  <a:gd name="connsiteY3" fmla="*/ 0 h 99060"/>
                  <a:gd name="connsiteX4" fmla="*/ 0 w 91440"/>
                  <a:gd name="connsiteY4" fmla="*/ 15240 h 99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0" h="99060">
                    <a:moveTo>
                      <a:pt x="0" y="15240"/>
                    </a:moveTo>
                    <a:lnTo>
                      <a:pt x="53340" y="99060"/>
                    </a:lnTo>
                    <a:lnTo>
                      <a:pt x="91440" y="68580"/>
                    </a:lnTo>
                    <a:lnTo>
                      <a:pt x="53340" y="0"/>
                    </a:lnTo>
                    <a:lnTo>
                      <a:pt x="0" y="15240"/>
                    </a:lnTo>
                    <a:close/>
                  </a:path>
                </a:pathLst>
              </a:custGeom>
              <a:solidFill>
                <a:srgbClr val="66FFFF">
                  <a:alpha val="40000"/>
                </a:srgb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4762386" y="2674620"/>
                <a:ext cx="76200" cy="373380"/>
              </a:xfrm>
              <a:custGeom>
                <a:avLst/>
                <a:gdLst>
                  <a:gd name="connsiteX0" fmla="*/ 0 w 76200"/>
                  <a:gd name="connsiteY0" fmla="*/ 373380 h 373380"/>
                  <a:gd name="connsiteX1" fmla="*/ 76200 w 76200"/>
                  <a:gd name="connsiteY1" fmla="*/ 350520 h 373380"/>
                  <a:gd name="connsiteX2" fmla="*/ 38100 w 76200"/>
                  <a:gd name="connsiteY2" fmla="*/ 236220 h 373380"/>
                  <a:gd name="connsiteX3" fmla="*/ 45720 w 76200"/>
                  <a:gd name="connsiteY3" fmla="*/ 198120 h 373380"/>
                  <a:gd name="connsiteX4" fmla="*/ 60960 w 76200"/>
                  <a:gd name="connsiteY4" fmla="*/ 129540 h 373380"/>
                  <a:gd name="connsiteX5" fmla="*/ 68580 w 76200"/>
                  <a:gd name="connsiteY5" fmla="*/ 38100 h 373380"/>
                  <a:gd name="connsiteX6" fmla="*/ 53340 w 76200"/>
                  <a:gd name="connsiteY6" fmla="*/ 0 h 373380"/>
                  <a:gd name="connsiteX7" fmla="*/ 38100 w 76200"/>
                  <a:gd name="connsiteY7" fmla="*/ 83820 h 373380"/>
                  <a:gd name="connsiteX8" fmla="*/ 15240 w 76200"/>
                  <a:gd name="connsiteY8" fmla="*/ 220980 h 373380"/>
                  <a:gd name="connsiteX9" fmla="*/ 0 w 76200"/>
                  <a:gd name="connsiteY9" fmla="*/ 274320 h 373380"/>
                  <a:gd name="connsiteX10" fmla="*/ 0 w 76200"/>
                  <a:gd name="connsiteY10" fmla="*/ 373380 h 37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200" h="373380">
                    <a:moveTo>
                      <a:pt x="0" y="373380"/>
                    </a:moveTo>
                    <a:lnTo>
                      <a:pt x="76200" y="350520"/>
                    </a:lnTo>
                    <a:lnTo>
                      <a:pt x="38100" y="236220"/>
                    </a:lnTo>
                    <a:lnTo>
                      <a:pt x="45720" y="198120"/>
                    </a:lnTo>
                    <a:lnTo>
                      <a:pt x="60960" y="129540"/>
                    </a:lnTo>
                    <a:lnTo>
                      <a:pt x="68580" y="38100"/>
                    </a:lnTo>
                    <a:lnTo>
                      <a:pt x="53340" y="0"/>
                    </a:lnTo>
                    <a:lnTo>
                      <a:pt x="38100" y="83820"/>
                    </a:lnTo>
                    <a:lnTo>
                      <a:pt x="15240" y="220980"/>
                    </a:lnTo>
                    <a:lnTo>
                      <a:pt x="0" y="274320"/>
                    </a:lnTo>
                    <a:lnTo>
                      <a:pt x="0" y="373380"/>
                    </a:lnTo>
                    <a:close/>
                  </a:path>
                </a:pathLst>
              </a:custGeom>
              <a:solidFill>
                <a:srgbClr val="66FFFF">
                  <a:alpha val="40000"/>
                </a:srgb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1722006" y="3261360"/>
                <a:ext cx="121920" cy="106680"/>
              </a:xfrm>
              <a:custGeom>
                <a:avLst/>
                <a:gdLst>
                  <a:gd name="connsiteX0" fmla="*/ 121920 w 121920"/>
                  <a:gd name="connsiteY0" fmla="*/ 106680 h 106680"/>
                  <a:gd name="connsiteX1" fmla="*/ 114300 w 121920"/>
                  <a:gd name="connsiteY1" fmla="*/ 38100 h 106680"/>
                  <a:gd name="connsiteX2" fmla="*/ 38100 w 121920"/>
                  <a:gd name="connsiteY2" fmla="*/ 0 h 106680"/>
                  <a:gd name="connsiteX3" fmla="*/ 0 w 121920"/>
                  <a:gd name="connsiteY3" fmla="*/ 38100 h 106680"/>
                  <a:gd name="connsiteX4" fmla="*/ 121920 w 121920"/>
                  <a:gd name="connsiteY4" fmla="*/ 106680 h 10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20" h="106680">
                    <a:moveTo>
                      <a:pt x="121920" y="106680"/>
                    </a:moveTo>
                    <a:lnTo>
                      <a:pt x="114300" y="38100"/>
                    </a:lnTo>
                    <a:lnTo>
                      <a:pt x="38100" y="0"/>
                    </a:lnTo>
                    <a:lnTo>
                      <a:pt x="0" y="38100"/>
                    </a:lnTo>
                    <a:lnTo>
                      <a:pt x="121920" y="106680"/>
                    </a:lnTo>
                    <a:close/>
                  </a:path>
                </a:pathLst>
              </a:custGeom>
              <a:solidFill>
                <a:srgbClr val="66FFFF">
                  <a:alpha val="40000"/>
                </a:srgb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1165746" y="3169920"/>
                <a:ext cx="266700" cy="243840"/>
              </a:xfrm>
              <a:custGeom>
                <a:avLst/>
                <a:gdLst>
                  <a:gd name="connsiteX0" fmla="*/ 266700 w 266700"/>
                  <a:gd name="connsiteY0" fmla="*/ 160020 h 243840"/>
                  <a:gd name="connsiteX1" fmla="*/ 220980 w 266700"/>
                  <a:gd name="connsiteY1" fmla="*/ 198120 h 243840"/>
                  <a:gd name="connsiteX2" fmla="*/ 152400 w 266700"/>
                  <a:gd name="connsiteY2" fmla="*/ 243840 h 243840"/>
                  <a:gd name="connsiteX3" fmla="*/ 53340 w 266700"/>
                  <a:gd name="connsiteY3" fmla="*/ 236220 h 243840"/>
                  <a:gd name="connsiteX4" fmla="*/ 0 w 266700"/>
                  <a:gd name="connsiteY4" fmla="*/ 205740 h 243840"/>
                  <a:gd name="connsiteX5" fmla="*/ 114300 w 266700"/>
                  <a:gd name="connsiteY5" fmla="*/ 160020 h 243840"/>
                  <a:gd name="connsiteX6" fmla="*/ 68580 w 266700"/>
                  <a:gd name="connsiteY6" fmla="*/ 22860 h 243840"/>
                  <a:gd name="connsiteX7" fmla="*/ 99060 w 266700"/>
                  <a:gd name="connsiteY7" fmla="*/ 0 h 243840"/>
                  <a:gd name="connsiteX8" fmla="*/ 266700 w 266700"/>
                  <a:gd name="connsiteY8" fmla="*/ 160020 h 243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6700" h="243840">
                    <a:moveTo>
                      <a:pt x="266700" y="160020"/>
                    </a:moveTo>
                    <a:lnTo>
                      <a:pt x="220980" y="198120"/>
                    </a:lnTo>
                    <a:lnTo>
                      <a:pt x="152400" y="243840"/>
                    </a:lnTo>
                    <a:lnTo>
                      <a:pt x="53340" y="236220"/>
                    </a:lnTo>
                    <a:lnTo>
                      <a:pt x="0" y="205740"/>
                    </a:lnTo>
                    <a:lnTo>
                      <a:pt x="114300" y="160020"/>
                    </a:lnTo>
                    <a:lnTo>
                      <a:pt x="68580" y="22860"/>
                    </a:lnTo>
                    <a:lnTo>
                      <a:pt x="99060" y="0"/>
                    </a:lnTo>
                    <a:lnTo>
                      <a:pt x="266700" y="160020"/>
                    </a:lnTo>
                    <a:close/>
                  </a:path>
                </a:pathLst>
              </a:custGeom>
              <a:solidFill>
                <a:srgbClr val="66FFFF">
                  <a:alpha val="40000"/>
                </a:srgb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2259752" y="3621286"/>
                <a:ext cx="498574" cy="242054"/>
              </a:xfrm>
              <a:custGeom>
                <a:avLst/>
                <a:gdLst>
                  <a:gd name="connsiteX0" fmla="*/ 45720 w 297180"/>
                  <a:gd name="connsiteY0" fmla="*/ 53340 h 259080"/>
                  <a:gd name="connsiteX1" fmla="*/ 213360 w 297180"/>
                  <a:gd name="connsiteY1" fmla="*/ 0 h 259080"/>
                  <a:gd name="connsiteX2" fmla="*/ 297180 w 297180"/>
                  <a:gd name="connsiteY2" fmla="*/ 22860 h 259080"/>
                  <a:gd name="connsiteX3" fmla="*/ 297180 w 297180"/>
                  <a:gd name="connsiteY3" fmla="*/ 76200 h 259080"/>
                  <a:gd name="connsiteX4" fmla="*/ 297180 w 297180"/>
                  <a:gd name="connsiteY4" fmla="*/ 121920 h 259080"/>
                  <a:gd name="connsiteX5" fmla="*/ 259080 w 297180"/>
                  <a:gd name="connsiteY5" fmla="*/ 190500 h 259080"/>
                  <a:gd name="connsiteX6" fmla="*/ 121920 w 297180"/>
                  <a:gd name="connsiteY6" fmla="*/ 259080 h 259080"/>
                  <a:gd name="connsiteX7" fmla="*/ 167640 w 297180"/>
                  <a:gd name="connsiteY7" fmla="*/ 121920 h 259080"/>
                  <a:gd name="connsiteX8" fmla="*/ 0 w 297180"/>
                  <a:gd name="connsiteY8" fmla="*/ 152400 h 259080"/>
                  <a:gd name="connsiteX9" fmla="*/ 45720 w 297180"/>
                  <a:gd name="connsiteY9" fmla="*/ 53340 h 25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180" h="259080">
                    <a:moveTo>
                      <a:pt x="45720" y="53340"/>
                    </a:moveTo>
                    <a:lnTo>
                      <a:pt x="213360" y="0"/>
                    </a:lnTo>
                    <a:lnTo>
                      <a:pt x="297180" y="22860"/>
                    </a:lnTo>
                    <a:lnTo>
                      <a:pt x="297180" y="76200"/>
                    </a:lnTo>
                    <a:lnTo>
                      <a:pt x="297180" y="121920"/>
                    </a:lnTo>
                    <a:lnTo>
                      <a:pt x="259080" y="190500"/>
                    </a:lnTo>
                    <a:lnTo>
                      <a:pt x="121920" y="259080"/>
                    </a:lnTo>
                    <a:lnTo>
                      <a:pt x="167640" y="121920"/>
                    </a:lnTo>
                    <a:lnTo>
                      <a:pt x="0" y="152400"/>
                    </a:lnTo>
                    <a:lnTo>
                      <a:pt x="45720" y="53340"/>
                    </a:lnTo>
                    <a:close/>
                  </a:path>
                </a:pathLst>
              </a:custGeom>
              <a:solidFill>
                <a:srgbClr val="66FFFF">
                  <a:alpha val="40000"/>
                </a:srgb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2392566" y="3893820"/>
                <a:ext cx="205740" cy="373380"/>
              </a:xfrm>
              <a:custGeom>
                <a:avLst/>
                <a:gdLst>
                  <a:gd name="connsiteX0" fmla="*/ 106680 w 205740"/>
                  <a:gd name="connsiteY0" fmla="*/ 198120 h 373380"/>
                  <a:gd name="connsiteX1" fmla="*/ 15240 w 205740"/>
                  <a:gd name="connsiteY1" fmla="*/ 327660 h 373380"/>
                  <a:gd name="connsiteX2" fmla="*/ 15240 w 205740"/>
                  <a:gd name="connsiteY2" fmla="*/ 373380 h 373380"/>
                  <a:gd name="connsiteX3" fmla="*/ 198120 w 205740"/>
                  <a:gd name="connsiteY3" fmla="*/ 228600 h 373380"/>
                  <a:gd name="connsiteX4" fmla="*/ 205740 w 205740"/>
                  <a:gd name="connsiteY4" fmla="*/ 167640 h 373380"/>
                  <a:gd name="connsiteX5" fmla="*/ 30480 w 205740"/>
                  <a:gd name="connsiteY5" fmla="*/ 0 h 373380"/>
                  <a:gd name="connsiteX6" fmla="*/ 0 w 205740"/>
                  <a:gd name="connsiteY6" fmla="*/ 0 h 373380"/>
                  <a:gd name="connsiteX7" fmla="*/ 106680 w 205740"/>
                  <a:gd name="connsiteY7" fmla="*/ 198120 h 37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740" h="373380">
                    <a:moveTo>
                      <a:pt x="106680" y="198120"/>
                    </a:moveTo>
                    <a:lnTo>
                      <a:pt x="15240" y="327660"/>
                    </a:lnTo>
                    <a:lnTo>
                      <a:pt x="15240" y="373380"/>
                    </a:lnTo>
                    <a:lnTo>
                      <a:pt x="198120" y="228600"/>
                    </a:lnTo>
                    <a:lnTo>
                      <a:pt x="205740" y="167640"/>
                    </a:lnTo>
                    <a:lnTo>
                      <a:pt x="30480" y="0"/>
                    </a:lnTo>
                    <a:lnTo>
                      <a:pt x="0" y="0"/>
                    </a:lnTo>
                    <a:lnTo>
                      <a:pt x="106680" y="198120"/>
                    </a:lnTo>
                    <a:close/>
                  </a:path>
                </a:pathLst>
              </a:custGeom>
              <a:solidFill>
                <a:srgbClr val="66FFFF">
                  <a:alpha val="40000"/>
                </a:srgb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3596526" y="198120"/>
                <a:ext cx="144780" cy="60960"/>
              </a:xfrm>
              <a:custGeom>
                <a:avLst/>
                <a:gdLst>
                  <a:gd name="connsiteX0" fmla="*/ 144780 w 144780"/>
                  <a:gd name="connsiteY0" fmla="*/ 7620 h 60960"/>
                  <a:gd name="connsiteX1" fmla="*/ 45720 w 144780"/>
                  <a:gd name="connsiteY1" fmla="*/ 53340 h 60960"/>
                  <a:gd name="connsiteX2" fmla="*/ 0 w 144780"/>
                  <a:gd name="connsiteY2" fmla="*/ 60960 h 60960"/>
                  <a:gd name="connsiteX3" fmla="*/ 15240 w 144780"/>
                  <a:gd name="connsiteY3" fmla="*/ 0 h 60960"/>
                  <a:gd name="connsiteX4" fmla="*/ 144780 w 144780"/>
                  <a:gd name="connsiteY4" fmla="*/ 7620 h 6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80" h="60960">
                    <a:moveTo>
                      <a:pt x="144780" y="7620"/>
                    </a:moveTo>
                    <a:lnTo>
                      <a:pt x="45720" y="53340"/>
                    </a:lnTo>
                    <a:lnTo>
                      <a:pt x="0" y="60960"/>
                    </a:lnTo>
                    <a:lnTo>
                      <a:pt x="15240" y="0"/>
                    </a:lnTo>
                    <a:lnTo>
                      <a:pt x="144780" y="7620"/>
                    </a:lnTo>
                    <a:close/>
                  </a:path>
                </a:pathLst>
              </a:custGeom>
              <a:solidFill>
                <a:srgbClr val="66FFFF">
                  <a:alpha val="40000"/>
                </a:srgb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3306966" y="160020"/>
                <a:ext cx="91440" cy="91440"/>
              </a:xfrm>
              <a:custGeom>
                <a:avLst/>
                <a:gdLst>
                  <a:gd name="connsiteX0" fmla="*/ 91440 w 91440"/>
                  <a:gd name="connsiteY0" fmla="*/ 91440 h 91440"/>
                  <a:gd name="connsiteX1" fmla="*/ 22860 w 91440"/>
                  <a:gd name="connsiteY1" fmla="*/ 91440 h 91440"/>
                  <a:gd name="connsiteX2" fmla="*/ 0 w 91440"/>
                  <a:gd name="connsiteY2" fmla="*/ 45720 h 91440"/>
                  <a:gd name="connsiteX3" fmla="*/ 60960 w 91440"/>
                  <a:gd name="connsiteY3" fmla="*/ 0 h 91440"/>
                  <a:gd name="connsiteX4" fmla="*/ 68580 w 91440"/>
                  <a:gd name="connsiteY4" fmla="*/ 7620 h 91440"/>
                  <a:gd name="connsiteX5" fmla="*/ 91440 w 91440"/>
                  <a:gd name="connsiteY5" fmla="*/ 91440 h 9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440" h="91440">
                    <a:moveTo>
                      <a:pt x="91440" y="91440"/>
                    </a:moveTo>
                    <a:lnTo>
                      <a:pt x="22860" y="91440"/>
                    </a:lnTo>
                    <a:lnTo>
                      <a:pt x="0" y="45720"/>
                    </a:lnTo>
                    <a:lnTo>
                      <a:pt x="60960" y="0"/>
                    </a:lnTo>
                    <a:lnTo>
                      <a:pt x="68580" y="7620"/>
                    </a:lnTo>
                    <a:lnTo>
                      <a:pt x="91440" y="91440"/>
                    </a:lnTo>
                    <a:close/>
                  </a:path>
                </a:pathLst>
              </a:custGeom>
              <a:solidFill>
                <a:srgbClr val="66FFFF">
                  <a:alpha val="40000"/>
                </a:srgb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432446" y="3183374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L</a:t>
                </a:r>
                <a:endParaRPr lang="en-CA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037628" y="3169920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>
                    <a:solidFill>
                      <a:srgbClr val="FF0000"/>
                    </a:solidFill>
                  </a:rPr>
                  <a:t>G</a:t>
                </a:r>
                <a:endParaRPr lang="en-CA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581283" y="3621286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>
                    <a:solidFill>
                      <a:srgbClr val="FF0000"/>
                    </a:solidFill>
                  </a:rPr>
                  <a:t>E</a:t>
                </a:r>
                <a:endParaRPr lang="en-CA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530512" y="2587336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>
                    <a:solidFill>
                      <a:srgbClr val="FF0000"/>
                    </a:solidFill>
                  </a:rPr>
                  <a:t>H</a:t>
                </a:r>
                <a:endParaRPr lang="en-CA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195736" y="3707740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>
                    <a:solidFill>
                      <a:srgbClr val="00B050"/>
                    </a:solidFill>
                  </a:rPr>
                  <a:t>D</a:t>
                </a:r>
                <a:endParaRPr lang="en-CA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298210" y="179348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J</a:t>
                </a:r>
                <a:endParaRPr lang="en-CA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684502" y="1736375"/>
                <a:ext cx="2487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I</a:t>
                </a:r>
                <a:endParaRPr lang="en-CA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987821" y="1566841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K</a:t>
                </a:r>
                <a:endParaRPr lang="en-CA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42690" y="6253141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>
                    <a:solidFill>
                      <a:srgbClr val="00B050"/>
                    </a:solidFill>
                  </a:rPr>
                  <a:t>A</a:t>
                </a:r>
                <a:endParaRPr lang="en-CA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198256" y="4872243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>
                    <a:solidFill>
                      <a:srgbClr val="00B050"/>
                    </a:solidFill>
                  </a:rPr>
                  <a:t>C</a:t>
                </a:r>
                <a:endParaRPr lang="en-CA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306966" y="3067288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>
                    <a:solidFill>
                      <a:srgbClr val="FF0000"/>
                    </a:solidFill>
                  </a:rPr>
                  <a:t>F</a:t>
                </a:r>
                <a:endParaRPr lang="en-CA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38753" y="4687577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>
                    <a:solidFill>
                      <a:srgbClr val="00B050"/>
                    </a:solidFill>
                  </a:rPr>
                  <a:t>B</a:t>
                </a:r>
                <a:endParaRPr lang="en-CA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46" name="5-Point Star 45"/>
              <p:cNvSpPr/>
              <p:nvPr/>
            </p:nvSpPr>
            <p:spPr>
              <a:xfrm>
                <a:off x="1209978" y="6741368"/>
                <a:ext cx="89118" cy="13402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9" name="5-Point Star 48"/>
              <p:cNvSpPr/>
              <p:nvPr/>
            </p:nvSpPr>
            <p:spPr>
              <a:xfrm>
                <a:off x="2946177" y="3224826"/>
                <a:ext cx="89118" cy="13402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0" name="5-Point Star 49"/>
              <p:cNvSpPr/>
              <p:nvPr/>
            </p:nvSpPr>
            <p:spPr>
              <a:xfrm>
                <a:off x="3365308" y="168006"/>
                <a:ext cx="89118" cy="13402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1" name="5-Point Star 50"/>
              <p:cNvSpPr/>
              <p:nvPr/>
            </p:nvSpPr>
            <p:spPr>
              <a:xfrm>
                <a:off x="4759183" y="2830845"/>
                <a:ext cx="89118" cy="13402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2" name="5-Point Star 51"/>
              <p:cNvSpPr/>
              <p:nvPr/>
            </p:nvSpPr>
            <p:spPr>
              <a:xfrm>
                <a:off x="1310426" y="3307080"/>
                <a:ext cx="89118" cy="13402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3" name="5-Point Star 52"/>
              <p:cNvSpPr/>
              <p:nvPr/>
            </p:nvSpPr>
            <p:spPr>
              <a:xfrm>
                <a:off x="3878934" y="3639077"/>
                <a:ext cx="89118" cy="13402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4" name="5-Point Star 53"/>
              <p:cNvSpPr/>
              <p:nvPr/>
            </p:nvSpPr>
            <p:spPr>
              <a:xfrm>
                <a:off x="3409867" y="2579092"/>
                <a:ext cx="89118" cy="134028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543251" y="4941277"/>
                <a:ext cx="586153" cy="205154"/>
              </a:xfrm>
              <a:custGeom>
                <a:avLst/>
                <a:gdLst>
                  <a:gd name="connsiteX0" fmla="*/ 586153 w 586153"/>
                  <a:gd name="connsiteY0" fmla="*/ 5861 h 205154"/>
                  <a:gd name="connsiteX1" fmla="*/ 445477 w 586153"/>
                  <a:gd name="connsiteY1" fmla="*/ 64477 h 205154"/>
                  <a:gd name="connsiteX2" fmla="*/ 351692 w 586153"/>
                  <a:gd name="connsiteY2" fmla="*/ 93785 h 205154"/>
                  <a:gd name="connsiteX3" fmla="*/ 298938 w 586153"/>
                  <a:gd name="connsiteY3" fmla="*/ 146538 h 205154"/>
                  <a:gd name="connsiteX4" fmla="*/ 205153 w 586153"/>
                  <a:gd name="connsiteY4" fmla="*/ 193431 h 205154"/>
                  <a:gd name="connsiteX5" fmla="*/ 169984 w 586153"/>
                  <a:gd name="connsiteY5" fmla="*/ 205154 h 205154"/>
                  <a:gd name="connsiteX6" fmla="*/ 11723 w 586153"/>
                  <a:gd name="connsiteY6" fmla="*/ 41031 h 205154"/>
                  <a:gd name="connsiteX7" fmla="*/ 0 w 586153"/>
                  <a:gd name="connsiteY7" fmla="*/ 0 h 205154"/>
                  <a:gd name="connsiteX8" fmla="*/ 175846 w 586153"/>
                  <a:gd name="connsiteY8" fmla="*/ 169985 h 205154"/>
                  <a:gd name="connsiteX9" fmla="*/ 345830 w 586153"/>
                  <a:gd name="connsiteY9" fmla="*/ 70338 h 205154"/>
                  <a:gd name="connsiteX10" fmla="*/ 427892 w 586153"/>
                  <a:gd name="connsiteY10" fmla="*/ 23446 h 205154"/>
                  <a:gd name="connsiteX11" fmla="*/ 586153 w 586153"/>
                  <a:gd name="connsiteY11" fmla="*/ 5861 h 205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86153" h="205154">
                    <a:moveTo>
                      <a:pt x="586153" y="5861"/>
                    </a:moveTo>
                    <a:lnTo>
                      <a:pt x="445477" y="64477"/>
                    </a:lnTo>
                    <a:lnTo>
                      <a:pt x="351692" y="93785"/>
                    </a:lnTo>
                    <a:lnTo>
                      <a:pt x="298938" y="146538"/>
                    </a:lnTo>
                    <a:lnTo>
                      <a:pt x="205153" y="193431"/>
                    </a:lnTo>
                    <a:lnTo>
                      <a:pt x="169984" y="205154"/>
                    </a:lnTo>
                    <a:lnTo>
                      <a:pt x="11723" y="41031"/>
                    </a:lnTo>
                    <a:lnTo>
                      <a:pt x="0" y="0"/>
                    </a:lnTo>
                    <a:lnTo>
                      <a:pt x="175846" y="169985"/>
                    </a:lnTo>
                    <a:lnTo>
                      <a:pt x="345830" y="70338"/>
                    </a:lnTo>
                    <a:lnTo>
                      <a:pt x="427892" y="23446"/>
                    </a:lnTo>
                    <a:lnTo>
                      <a:pt x="586153" y="5861"/>
                    </a:lnTo>
                    <a:close/>
                  </a:path>
                </a:pathLst>
              </a:custGeom>
              <a:solidFill>
                <a:srgbClr val="66FFFF">
                  <a:alpha val="34902"/>
                </a:srgb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0" name="5-Point Star 59"/>
              <p:cNvSpPr/>
              <p:nvPr/>
            </p:nvSpPr>
            <p:spPr>
              <a:xfrm>
                <a:off x="3298210" y="4874263"/>
                <a:ext cx="89118" cy="13402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298210" y="4787860"/>
                <a:ext cx="121219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400" dirty="0" smtClean="0"/>
                  <a:t>MOECC Site</a:t>
                </a:r>
                <a:endParaRPr lang="en-CA" sz="1400" dirty="0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-36512" y="0"/>
                <a:ext cx="7056784" cy="6993555"/>
              </a:xfrm>
              <a:prstGeom prst="rect">
                <a:avLst/>
              </a:prstGeom>
              <a:noFill/>
              <a:ln w="2540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" name="Freeform 4"/>
              <p:cNvSpPr/>
              <p:nvPr/>
            </p:nvSpPr>
            <p:spPr>
              <a:xfrm>
                <a:off x="571500" y="3314700"/>
                <a:ext cx="2416629" cy="3584121"/>
              </a:xfrm>
              <a:custGeom>
                <a:avLst/>
                <a:gdLst>
                  <a:gd name="connsiteX0" fmla="*/ 963386 w 2416629"/>
                  <a:gd name="connsiteY0" fmla="*/ 3494314 h 3584121"/>
                  <a:gd name="connsiteX1" fmla="*/ 2286000 w 2416629"/>
                  <a:gd name="connsiteY1" fmla="*/ 1877786 h 3584121"/>
                  <a:gd name="connsiteX2" fmla="*/ 2416629 w 2416629"/>
                  <a:gd name="connsiteY2" fmla="*/ 465364 h 3584121"/>
                  <a:gd name="connsiteX3" fmla="*/ 1738993 w 2416629"/>
                  <a:gd name="connsiteY3" fmla="*/ 0 h 3584121"/>
                  <a:gd name="connsiteX4" fmla="*/ 106136 w 2416629"/>
                  <a:gd name="connsiteY4" fmla="*/ 1314450 h 3584121"/>
                  <a:gd name="connsiteX5" fmla="*/ 0 w 2416629"/>
                  <a:gd name="connsiteY5" fmla="*/ 2490107 h 3584121"/>
                  <a:gd name="connsiteX6" fmla="*/ 228600 w 2416629"/>
                  <a:gd name="connsiteY6" fmla="*/ 3412671 h 3584121"/>
                  <a:gd name="connsiteX7" fmla="*/ 628650 w 2416629"/>
                  <a:gd name="connsiteY7" fmla="*/ 3584121 h 3584121"/>
                  <a:gd name="connsiteX8" fmla="*/ 930729 w 2416629"/>
                  <a:gd name="connsiteY8" fmla="*/ 3535136 h 3584121"/>
                  <a:gd name="connsiteX9" fmla="*/ 1020536 w 2416629"/>
                  <a:gd name="connsiteY9" fmla="*/ 3412671 h 3584121"/>
                  <a:gd name="connsiteX10" fmla="*/ 1020536 w 2416629"/>
                  <a:gd name="connsiteY10" fmla="*/ 3412671 h 3584121"/>
                  <a:gd name="connsiteX11" fmla="*/ 1036864 w 2416629"/>
                  <a:gd name="connsiteY11" fmla="*/ 3404507 h 3584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16629" h="3584121">
                    <a:moveTo>
                      <a:pt x="963386" y="3494314"/>
                    </a:moveTo>
                    <a:lnTo>
                      <a:pt x="2286000" y="1877786"/>
                    </a:lnTo>
                    <a:lnTo>
                      <a:pt x="2416629" y="465364"/>
                    </a:lnTo>
                    <a:lnTo>
                      <a:pt x="1738993" y="0"/>
                    </a:lnTo>
                    <a:lnTo>
                      <a:pt x="106136" y="1314450"/>
                    </a:lnTo>
                    <a:lnTo>
                      <a:pt x="0" y="2490107"/>
                    </a:lnTo>
                    <a:lnTo>
                      <a:pt x="228600" y="3412671"/>
                    </a:lnTo>
                    <a:lnTo>
                      <a:pt x="628650" y="3584121"/>
                    </a:lnTo>
                    <a:lnTo>
                      <a:pt x="930729" y="3535136"/>
                    </a:lnTo>
                    <a:lnTo>
                      <a:pt x="1020536" y="3412671"/>
                    </a:lnTo>
                    <a:lnTo>
                      <a:pt x="1020536" y="3412671"/>
                    </a:lnTo>
                    <a:lnTo>
                      <a:pt x="1036864" y="3404507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3086100" y="2367643"/>
                <a:ext cx="2032907" cy="1763486"/>
              </a:xfrm>
              <a:custGeom>
                <a:avLst/>
                <a:gdLst>
                  <a:gd name="connsiteX0" fmla="*/ 57150 w 2032907"/>
                  <a:gd name="connsiteY0" fmla="*/ 1191986 h 1763486"/>
                  <a:gd name="connsiteX1" fmla="*/ 669471 w 2032907"/>
                  <a:gd name="connsiteY1" fmla="*/ 1763486 h 1763486"/>
                  <a:gd name="connsiteX2" fmla="*/ 1200150 w 2032907"/>
                  <a:gd name="connsiteY2" fmla="*/ 1763486 h 1763486"/>
                  <a:gd name="connsiteX3" fmla="*/ 1943100 w 2032907"/>
                  <a:gd name="connsiteY3" fmla="*/ 971550 h 1763486"/>
                  <a:gd name="connsiteX4" fmla="*/ 2032907 w 2032907"/>
                  <a:gd name="connsiteY4" fmla="*/ 220436 h 1763486"/>
                  <a:gd name="connsiteX5" fmla="*/ 1485900 w 2032907"/>
                  <a:gd name="connsiteY5" fmla="*/ 0 h 1763486"/>
                  <a:gd name="connsiteX6" fmla="*/ 310243 w 2032907"/>
                  <a:gd name="connsiteY6" fmla="*/ 481693 h 1763486"/>
                  <a:gd name="connsiteX7" fmla="*/ 0 w 2032907"/>
                  <a:gd name="connsiteY7" fmla="*/ 791936 h 1763486"/>
                  <a:gd name="connsiteX8" fmla="*/ 57150 w 2032907"/>
                  <a:gd name="connsiteY8" fmla="*/ 1191986 h 1763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2907" h="1763486">
                    <a:moveTo>
                      <a:pt x="57150" y="1191986"/>
                    </a:moveTo>
                    <a:lnTo>
                      <a:pt x="669471" y="1763486"/>
                    </a:lnTo>
                    <a:lnTo>
                      <a:pt x="1200150" y="1763486"/>
                    </a:lnTo>
                    <a:lnTo>
                      <a:pt x="1943100" y="971550"/>
                    </a:lnTo>
                    <a:lnTo>
                      <a:pt x="2032907" y="220436"/>
                    </a:lnTo>
                    <a:lnTo>
                      <a:pt x="1485900" y="0"/>
                    </a:lnTo>
                    <a:lnTo>
                      <a:pt x="310243" y="481693"/>
                    </a:lnTo>
                    <a:lnTo>
                      <a:pt x="0" y="791936"/>
                    </a:lnTo>
                    <a:lnTo>
                      <a:pt x="57150" y="1191986"/>
                    </a:lnTo>
                    <a:close/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1102179" y="122464"/>
                <a:ext cx="5323114" cy="3477986"/>
              </a:xfrm>
              <a:custGeom>
                <a:avLst/>
                <a:gdLst>
                  <a:gd name="connsiteX0" fmla="*/ 5323114 w 5323114"/>
                  <a:gd name="connsiteY0" fmla="*/ 1657350 h 3477986"/>
                  <a:gd name="connsiteX1" fmla="*/ 5110842 w 5323114"/>
                  <a:gd name="connsiteY1" fmla="*/ 1967593 h 3477986"/>
                  <a:gd name="connsiteX2" fmla="*/ 3641271 w 5323114"/>
                  <a:gd name="connsiteY2" fmla="*/ 2041072 h 3477986"/>
                  <a:gd name="connsiteX3" fmla="*/ 1836964 w 5323114"/>
                  <a:gd name="connsiteY3" fmla="*/ 2530929 h 3477986"/>
                  <a:gd name="connsiteX4" fmla="*/ 457200 w 5323114"/>
                  <a:gd name="connsiteY4" fmla="*/ 3477986 h 3477986"/>
                  <a:gd name="connsiteX5" fmla="*/ 0 w 5323114"/>
                  <a:gd name="connsiteY5" fmla="*/ 3322865 h 3477986"/>
                  <a:gd name="connsiteX6" fmla="*/ 16328 w 5323114"/>
                  <a:gd name="connsiteY6" fmla="*/ 2767693 h 3477986"/>
                  <a:gd name="connsiteX7" fmla="*/ 873578 w 5323114"/>
                  <a:gd name="connsiteY7" fmla="*/ 1567543 h 3477986"/>
                  <a:gd name="connsiteX8" fmla="*/ 1787978 w 5323114"/>
                  <a:gd name="connsiteY8" fmla="*/ 310243 h 3477986"/>
                  <a:gd name="connsiteX9" fmla="*/ 2343150 w 5323114"/>
                  <a:gd name="connsiteY9" fmla="*/ 0 h 3477986"/>
                  <a:gd name="connsiteX10" fmla="*/ 4335235 w 5323114"/>
                  <a:gd name="connsiteY10" fmla="*/ 481693 h 3477986"/>
                  <a:gd name="connsiteX11" fmla="*/ 5143500 w 5323114"/>
                  <a:gd name="connsiteY11" fmla="*/ 1183822 h 3477986"/>
                  <a:gd name="connsiteX12" fmla="*/ 5323114 w 5323114"/>
                  <a:gd name="connsiteY12" fmla="*/ 1657350 h 3477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23114" h="3477986">
                    <a:moveTo>
                      <a:pt x="5323114" y="1657350"/>
                    </a:moveTo>
                    <a:lnTo>
                      <a:pt x="5110842" y="1967593"/>
                    </a:lnTo>
                    <a:lnTo>
                      <a:pt x="3641271" y="2041072"/>
                    </a:lnTo>
                    <a:lnTo>
                      <a:pt x="1836964" y="2530929"/>
                    </a:lnTo>
                    <a:lnTo>
                      <a:pt x="457200" y="3477986"/>
                    </a:lnTo>
                    <a:lnTo>
                      <a:pt x="0" y="3322865"/>
                    </a:lnTo>
                    <a:lnTo>
                      <a:pt x="16328" y="2767693"/>
                    </a:lnTo>
                    <a:lnTo>
                      <a:pt x="873578" y="1567543"/>
                    </a:lnTo>
                    <a:lnTo>
                      <a:pt x="1787978" y="310243"/>
                    </a:lnTo>
                    <a:lnTo>
                      <a:pt x="2343150" y="0"/>
                    </a:lnTo>
                    <a:lnTo>
                      <a:pt x="4335235" y="481693"/>
                    </a:lnTo>
                    <a:lnTo>
                      <a:pt x="5143500" y="1183822"/>
                    </a:lnTo>
                    <a:lnTo>
                      <a:pt x="5323114" y="1657350"/>
                    </a:lnTo>
                    <a:close/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3224893" y="2343150"/>
                <a:ext cx="244928" cy="351064"/>
              </a:xfrm>
              <a:custGeom>
                <a:avLst/>
                <a:gdLst>
                  <a:gd name="connsiteX0" fmla="*/ 236764 w 244928"/>
                  <a:gd name="connsiteY0" fmla="*/ 244929 h 351064"/>
                  <a:gd name="connsiteX1" fmla="*/ 171450 w 244928"/>
                  <a:gd name="connsiteY1" fmla="*/ 89807 h 351064"/>
                  <a:gd name="connsiteX2" fmla="*/ 32657 w 244928"/>
                  <a:gd name="connsiteY2" fmla="*/ 0 h 351064"/>
                  <a:gd name="connsiteX3" fmla="*/ 0 w 244928"/>
                  <a:gd name="connsiteY3" fmla="*/ 32657 h 351064"/>
                  <a:gd name="connsiteX4" fmla="*/ 0 w 244928"/>
                  <a:gd name="connsiteY4" fmla="*/ 171450 h 351064"/>
                  <a:gd name="connsiteX5" fmla="*/ 48986 w 244928"/>
                  <a:gd name="connsiteY5" fmla="*/ 318407 h 351064"/>
                  <a:gd name="connsiteX6" fmla="*/ 155121 w 244928"/>
                  <a:gd name="connsiteY6" fmla="*/ 351064 h 351064"/>
                  <a:gd name="connsiteX7" fmla="*/ 244928 w 244928"/>
                  <a:gd name="connsiteY7" fmla="*/ 318407 h 351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4928" h="351064">
                    <a:moveTo>
                      <a:pt x="236764" y="244929"/>
                    </a:moveTo>
                    <a:lnTo>
                      <a:pt x="171450" y="89807"/>
                    </a:lnTo>
                    <a:lnTo>
                      <a:pt x="32657" y="0"/>
                    </a:lnTo>
                    <a:lnTo>
                      <a:pt x="0" y="32657"/>
                    </a:lnTo>
                    <a:lnTo>
                      <a:pt x="0" y="171450"/>
                    </a:lnTo>
                    <a:lnTo>
                      <a:pt x="48986" y="318407"/>
                    </a:lnTo>
                    <a:lnTo>
                      <a:pt x="155121" y="351064"/>
                    </a:lnTo>
                    <a:lnTo>
                      <a:pt x="244928" y="318407"/>
                    </a:lnTo>
                  </a:path>
                </a:pathLst>
              </a:custGeom>
              <a:noFill/>
              <a:ln w="95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3437164" y="2669721"/>
                <a:ext cx="318407" cy="400050"/>
              </a:xfrm>
              <a:custGeom>
                <a:avLst/>
                <a:gdLst>
                  <a:gd name="connsiteX0" fmla="*/ 0 w 318407"/>
                  <a:gd name="connsiteY0" fmla="*/ 0 h 400050"/>
                  <a:gd name="connsiteX1" fmla="*/ 0 w 318407"/>
                  <a:gd name="connsiteY1" fmla="*/ 130629 h 400050"/>
                  <a:gd name="connsiteX2" fmla="*/ 65315 w 318407"/>
                  <a:gd name="connsiteY2" fmla="*/ 351065 h 400050"/>
                  <a:gd name="connsiteX3" fmla="*/ 155122 w 318407"/>
                  <a:gd name="connsiteY3" fmla="*/ 400050 h 400050"/>
                  <a:gd name="connsiteX4" fmla="*/ 318407 w 318407"/>
                  <a:gd name="connsiteY4" fmla="*/ 302079 h 400050"/>
                  <a:gd name="connsiteX5" fmla="*/ 302079 w 318407"/>
                  <a:gd name="connsiteY5" fmla="*/ 220436 h 400050"/>
                  <a:gd name="connsiteX6" fmla="*/ 204107 w 318407"/>
                  <a:gd name="connsiteY6" fmla="*/ 89808 h 400050"/>
                  <a:gd name="connsiteX7" fmla="*/ 106136 w 318407"/>
                  <a:gd name="connsiteY7" fmla="*/ 16329 h 400050"/>
                  <a:gd name="connsiteX8" fmla="*/ 0 w 318407"/>
                  <a:gd name="connsiteY8" fmla="*/ 0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8407" h="400050">
                    <a:moveTo>
                      <a:pt x="0" y="0"/>
                    </a:moveTo>
                    <a:lnTo>
                      <a:pt x="0" y="130629"/>
                    </a:lnTo>
                    <a:lnTo>
                      <a:pt x="65315" y="351065"/>
                    </a:lnTo>
                    <a:lnTo>
                      <a:pt x="155122" y="400050"/>
                    </a:lnTo>
                    <a:lnTo>
                      <a:pt x="318407" y="302079"/>
                    </a:lnTo>
                    <a:lnTo>
                      <a:pt x="302079" y="220436"/>
                    </a:lnTo>
                    <a:lnTo>
                      <a:pt x="204107" y="89808"/>
                    </a:lnTo>
                    <a:lnTo>
                      <a:pt x="106136" y="163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2699792" y="5157192"/>
                <a:ext cx="4026368" cy="1006951"/>
                <a:chOff x="2699792" y="5229200"/>
                <a:chExt cx="4026368" cy="1006951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>
                  <a:off x="2701668" y="5517232"/>
                  <a:ext cx="516413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TextBox 64"/>
                <p:cNvSpPr txBox="1"/>
                <p:nvPr/>
              </p:nvSpPr>
              <p:spPr>
                <a:xfrm>
                  <a:off x="3231144" y="5229200"/>
                  <a:ext cx="2970685" cy="600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A" sz="1100" dirty="0" smtClean="0"/>
                    <a:t>Common route to/from 4905 Dufferin St</a:t>
                  </a:r>
                </a:p>
                <a:p>
                  <a:r>
                    <a:rPr lang="en-CA" sz="1100" dirty="0" smtClean="0"/>
                    <a:t>Providing frequent coverage of different road</a:t>
                  </a:r>
                </a:p>
                <a:p>
                  <a:r>
                    <a:rPr lang="en-CA" sz="1100" dirty="0" smtClean="0"/>
                    <a:t>and land-use types</a:t>
                  </a:r>
                  <a:endParaRPr lang="en-CA" sz="1100" dirty="0"/>
                </a:p>
              </p:txBody>
            </p: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2699792" y="6050905"/>
                  <a:ext cx="578245" cy="0"/>
                </a:xfrm>
                <a:prstGeom prst="line">
                  <a:avLst/>
                </a:prstGeom>
                <a:ln w="28575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Box 66"/>
                <p:cNvSpPr txBox="1"/>
                <p:nvPr/>
              </p:nvSpPr>
              <p:spPr>
                <a:xfrm>
                  <a:off x="3228087" y="5805264"/>
                  <a:ext cx="3498073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A" sz="1100" dirty="0" smtClean="0"/>
                    <a:t>Common connecting routes (highways) between </a:t>
                  </a:r>
                </a:p>
                <a:p>
                  <a:r>
                    <a:rPr lang="en-CA" sz="1100" dirty="0" smtClean="0"/>
                    <a:t>sub-areas followed to also provide frequent coverage</a:t>
                  </a:r>
                  <a:endParaRPr lang="en-CA" sz="1100" dirty="0"/>
                </a:p>
              </p:txBody>
            </p:sp>
          </p:grpSp>
          <p:sp>
            <p:nvSpPr>
              <p:cNvPr id="70" name="TextBox 69"/>
              <p:cNvSpPr txBox="1"/>
              <p:nvPr/>
            </p:nvSpPr>
            <p:spPr>
              <a:xfrm>
                <a:off x="2395428" y="6237312"/>
                <a:ext cx="4408820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100" i="1" dirty="0" smtClean="0"/>
                  <a:t>The common routes, the daily sub-area background concentrations and the MOECC data will provide information to adjust for meteorological variations</a:t>
                </a:r>
                <a:endParaRPr lang="en-CA" sz="1100" i="1" dirty="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988129" y="1052736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tx2">
                      <a:lumMod val="75000"/>
                    </a:schemeClr>
                  </a:solidFill>
                </a:rPr>
                <a:t>N &amp; E Region</a:t>
              </a:r>
              <a:endParaRPr lang="en-US" i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932040" y="3152894"/>
              <a:ext cx="1723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tx2">
                      <a:lumMod val="75000"/>
                    </a:schemeClr>
                  </a:solidFill>
                </a:rPr>
                <a:t>Central Region</a:t>
              </a:r>
              <a:endParaRPr lang="en-US" i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6291" y="3707740"/>
              <a:ext cx="1501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tx2">
                      <a:lumMod val="75000"/>
                    </a:schemeClr>
                  </a:solidFill>
                </a:rPr>
                <a:t>West Region</a:t>
              </a:r>
              <a:endParaRPr lang="en-US" i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43" name="Freeform 42"/>
          <p:cNvSpPr/>
          <p:nvPr/>
        </p:nvSpPr>
        <p:spPr bwMode="auto">
          <a:xfrm>
            <a:off x="2275114" y="2057400"/>
            <a:ext cx="3526972" cy="2503714"/>
          </a:xfrm>
          <a:custGeom>
            <a:avLst/>
            <a:gdLst>
              <a:gd name="connsiteX0" fmla="*/ 587829 w 3526972"/>
              <a:gd name="connsiteY0" fmla="*/ 2460171 h 2503714"/>
              <a:gd name="connsiteX1" fmla="*/ 0 w 3526972"/>
              <a:gd name="connsiteY1" fmla="*/ 892629 h 2503714"/>
              <a:gd name="connsiteX2" fmla="*/ 0 w 3526972"/>
              <a:gd name="connsiteY2" fmla="*/ 892629 h 2503714"/>
              <a:gd name="connsiteX3" fmla="*/ 3015343 w 3526972"/>
              <a:gd name="connsiteY3" fmla="*/ 0 h 2503714"/>
              <a:gd name="connsiteX4" fmla="*/ 3102429 w 3526972"/>
              <a:gd name="connsiteY4" fmla="*/ 0 h 2503714"/>
              <a:gd name="connsiteX5" fmla="*/ 3200400 w 3526972"/>
              <a:gd name="connsiteY5" fmla="*/ 283029 h 2503714"/>
              <a:gd name="connsiteX6" fmla="*/ 3526972 w 3526972"/>
              <a:gd name="connsiteY6" fmla="*/ 391886 h 2503714"/>
              <a:gd name="connsiteX7" fmla="*/ 3222172 w 3526972"/>
              <a:gd name="connsiteY7" fmla="*/ 707571 h 2503714"/>
              <a:gd name="connsiteX8" fmla="*/ 2764972 w 3526972"/>
              <a:gd name="connsiteY8" fmla="*/ 1197429 h 2503714"/>
              <a:gd name="connsiteX9" fmla="*/ 2438400 w 3526972"/>
              <a:gd name="connsiteY9" fmla="*/ 1480457 h 2503714"/>
              <a:gd name="connsiteX10" fmla="*/ 2242457 w 3526972"/>
              <a:gd name="connsiteY10" fmla="*/ 1665514 h 2503714"/>
              <a:gd name="connsiteX11" fmla="*/ 2046515 w 3526972"/>
              <a:gd name="connsiteY11" fmla="*/ 2057400 h 2503714"/>
              <a:gd name="connsiteX12" fmla="*/ 1698172 w 3526972"/>
              <a:gd name="connsiteY12" fmla="*/ 2046514 h 2503714"/>
              <a:gd name="connsiteX13" fmla="*/ 1404257 w 3526972"/>
              <a:gd name="connsiteY13" fmla="*/ 1905000 h 2503714"/>
              <a:gd name="connsiteX14" fmla="*/ 1251857 w 3526972"/>
              <a:gd name="connsiteY14" fmla="*/ 1905000 h 2503714"/>
              <a:gd name="connsiteX15" fmla="*/ 1077686 w 3526972"/>
              <a:gd name="connsiteY15" fmla="*/ 2035629 h 2503714"/>
              <a:gd name="connsiteX16" fmla="*/ 892629 w 3526972"/>
              <a:gd name="connsiteY16" fmla="*/ 2177143 h 2503714"/>
              <a:gd name="connsiteX17" fmla="*/ 620486 w 3526972"/>
              <a:gd name="connsiteY17" fmla="*/ 2503714 h 2503714"/>
              <a:gd name="connsiteX18" fmla="*/ 620486 w 3526972"/>
              <a:gd name="connsiteY18" fmla="*/ 2503714 h 250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26972" h="2503714">
                <a:moveTo>
                  <a:pt x="587829" y="2460171"/>
                </a:moveTo>
                <a:lnTo>
                  <a:pt x="0" y="892629"/>
                </a:lnTo>
                <a:lnTo>
                  <a:pt x="0" y="892629"/>
                </a:lnTo>
                <a:lnTo>
                  <a:pt x="3015343" y="0"/>
                </a:lnTo>
                <a:lnTo>
                  <a:pt x="3102429" y="0"/>
                </a:lnTo>
                <a:lnTo>
                  <a:pt x="3200400" y="283029"/>
                </a:lnTo>
                <a:lnTo>
                  <a:pt x="3526972" y="391886"/>
                </a:lnTo>
                <a:lnTo>
                  <a:pt x="3222172" y="707571"/>
                </a:lnTo>
                <a:lnTo>
                  <a:pt x="2764972" y="1197429"/>
                </a:lnTo>
                <a:lnTo>
                  <a:pt x="2438400" y="1480457"/>
                </a:lnTo>
                <a:lnTo>
                  <a:pt x="2242457" y="1665514"/>
                </a:lnTo>
                <a:lnTo>
                  <a:pt x="2046515" y="2057400"/>
                </a:lnTo>
                <a:lnTo>
                  <a:pt x="1698172" y="2046514"/>
                </a:lnTo>
                <a:lnTo>
                  <a:pt x="1404257" y="1905000"/>
                </a:lnTo>
                <a:lnTo>
                  <a:pt x="1251857" y="1905000"/>
                </a:lnTo>
                <a:lnTo>
                  <a:pt x="1077686" y="2035629"/>
                </a:lnTo>
                <a:lnTo>
                  <a:pt x="892629" y="2177143"/>
                </a:lnTo>
                <a:lnTo>
                  <a:pt x="620486" y="2503714"/>
                </a:lnTo>
                <a:lnTo>
                  <a:pt x="620486" y="2503714"/>
                </a:lnTo>
              </a:path>
            </a:pathLst>
          </a:custGeom>
          <a:solidFill>
            <a:srgbClr val="FFCCCC">
              <a:alpha val="30980"/>
            </a:srgbClr>
          </a:solidFill>
          <a:ln w="9525" cap="flat" cmpd="sng" algn="ctr">
            <a:solidFill>
              <a:srgbClr val="FF7C8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8686" y="122464"/>
            <a:ext cx="248016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Toronto and Area</a:t>
            </a: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Exposure Mapping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6469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51973</TotalTime>
  <Words>1339</Words>
  <Application>Microsoft Macintosh PowerPoint</Application>
  <PresentationFormat>On-screen Show (4:3)</PresentationFormat>
  <Paragraphs>179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Arial Unicode MS</vt:lpstr>
      <vt:lpstr>Default Design</vt:lpstr>
      <vt:lpstr>Dissecting the Multiple Scales of Urban Air Pollutant Variability using a Mobile Lab</vt:lpstr>
      <vt:lpstr>  Mobile Lab Deployment</vt:lpstr>
      <vt:lpstr>  Mobile Lab Deployment</vt:lpstr>
      <vt:lpstr>PanAm Games CRUISER deployment to study Air Quality</vt:lpstr>
      <vt:lpstr>Lake Breeze Case: July 24 Ozone not exceptionally high but lake-related spatial variability was expected</vt:lpstr>
      <vt:lpstr>GEM-MACH v2 Performance July 24 Lake Breeze Case Study</vt:lpstr>
      <vt:lpstr>Multiple Scales of NO2 Variability</vt:lpstr>
      <vt:lpstr>Conceptual pattern across a city</vt:lpstr>
      <vt:lpstr>PowerPoint Presentation</vt:lpstr>
      <vt:lpstr>Overview of spatial coverage</vt:lpstr>
      <vt:lpstr>Summary of the number of visits</vt:lpstr>
      <vt:lpstr>Mobile Sampling - Optimizing the number of visits</vt:lpstr>
      <vt:lpstr>Land-Use Regression – deriving predictors</vt:lpstr>
      <vt:lpstr>Proof of Concept: Uncovering systematic patterns</vt:lpstr>
      <vt:lpstr>PowerPoint Presentation</vt:lpstr>
      <vt:lpstr>Spatial variability of Benzene along 5 km segments of HWY 407: hotspot (95th percentile) and background pollution (5th percentile) </vt:lpstr>
      <vt:lpstr>Spatial variability of Benzene along 5k segments of HWY 407:  hotspot (95th percentile) and background pollution (5th percentile)</vt:lpstr>
      <vt:lpstr>Downtown Sub-Grid Variability</vt:lpstr>
      <vt:lpstr>Benzene between and within grid</vt:lpstr>
      <vt:lpstr>Conclusions and Next Steps </vt:lpstr>
      <vt:lpstr>Acknowledgements</vt:lpstr>
    </vt:vector>
  </TitlesOfParts>
  <Company>Environnement Canada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Environnement Canada</dc:creator>
  <cp:lastModifiedBy>Laura ChaJkowski, CMP CMM [Legend]</cp:lastModifiedBy>
  <cp:revision>889</cp:revision>
  <cp:lastPrinted>2015-11-03T16:48:48Z</cp:lastPrinted>
  <dcterms:created xsi:type="dcterms:W3CDTF">2006-02-27T19:58:49Z</dcterms:created>
  <dcterms:modified xsi:type="dcterms:W3CDTF">2017-01-12T13:08:41Z</dcterms:modified>
</cp:coreProperties>
</file>