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5"/>
    <p:sldMasterId id="2147483780" r:id="rId6"/>
  </p:sldMasterIdLst>
  <p:notesMasterIdLst>
    <p:notesMasterId r:id="rId31"/>
  </p:notesMasterIdLst>
  <p:handoutMasterIdLst>
    <p:handoutMasterId r:id="rId32"/>
  </p:handoutMasterIdLst>
  <p:sldIdLst>
    <p:sldId id="260" r:id="rId7"/>
    <p:sldId id="418" r:id="rId8"/>
    <p:sldId id="380" r:id="rId9"/>
    <p:sldId id="361" r:id="rId10"/>
    <p:sldId id="388" r:id="rId11"/>
    <p:sldId id="419" r:id="rId12"/>
    <p:sldId id="423" r:id="rId13"/>
    <p:sldId id="424" r:id="rId14"/>
    <p:sldId id="420" r:id="rId15"/>
    <p:sldId id="421" r:id="rId16"/>
    <p:sldId id="422" r:id="rId17"/>
    <p:sldId id="367" r:id="rId18"/>
    <p:sldId id="368" r:id="rId19"/>
    <p:sldId id="382" r:id="rId20"/>
    <p:sldId id="369" r:id="rId21"/>
    <p:sldId id="429" r:id="rId22"/>
    <p:sldId id="430" r:id="rId23"/>
    <p:sldId id="426" r:id="rId24"/>
    <p:sldId id="427" r:id="rId25"/>
    <p:sldId id="428" r:id="rId26"/>
    <p:sldId id="425" r:id="rId27"/>
    <p:sldId id="402" r:id="rId28"/>
    <p:sldId id="378" r:id="rId29"/>
    <p:sldId id="405" r:id="rId30"/>
  </p:sldIdLst>
  <p:sldSz cx="9144000" cy="6858000" type="screen4x3"/>
  <p:notesSz cx="7010400" cy="92964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008000"/>
    <a:srgbClr val="00FF00"/>
    <a:srgbClr val="66FF33"/>
    <a:srgbClr val="3A601B"/>
    <a:srgbClr val="003399"/>
    <a:srgbClr val="FF0000"/>
    <a:srgbClr val="99FF66"/>
    <a:srgbClr val="0066CC"/>
    <a:srgbClr val="FF33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18" autoAdjust="0"/>
  </p:normalViewPr>
  <p:slideViewPr>
    <p:cSldViewPr>
      <p:cViewPr>
        <p:scale>
          <a:sx n="90" d="100"/>
          <a:sy n="90" d="100"/>
        </p:scale>
        <p:origin x="-2960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30" Type="http://schemas.openxmlformats.org/officeDocument/2006/relationships/slide" Target="slides/slide24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3.xml"/><Relationship Id="rId6" Type="http://schemas.openxmlformats.org/officeDocument/2006/relationships/slideMaster" Target="slideMasters/slideMaster2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54FB551-F4D2-4D80-A230-15A37F1C2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69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711EF43-8A42-4ADF-83CA-065F6231D9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419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Font typeface="Times New Roman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57066" indent="-291179" eaLnBrk="0" hangingPunct="0">
              <a:spcBef>
                <a:spcPct val="30000"/>
              </a:spcBef>
              <a:buFont typeface="Times New Roman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64717" indent="-232943" eaLnBrk="0" hangingPunct="0">
              <a:spcBef>
                <a:spcPct val="30000"/>
              </a:spcBef>
              <a:buFont typeface="Times New Roman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30604" indent="-232943" eaLnBrk="0" hangingPunct="0">
              <a:spcBef>
                <a:spcPct val="30000"/>
              </a:spcBef>
              <a:buFont typeface="Times New Roman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96491" indent="-232943" eaLnBrk="0" hangingPunct="0">
              <a:spcBef>
                <a:spcPct val="30000"/>
              </a:spcBef>
              <a:buFont typeface="Times New Roman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fld id="{527BBF0D-5C29-419B-B762-F939DB8B318A}" type="slidenum">
              <a:rPr lang="en-US" altLang="en-US" smtClean="0">
                <a:ea typeface="Arial Unicode MS" pitchFamily="34" charset="-128"/>
                <a:cs typeface="Arial Unicode MS" pitchFamily="34" charset="-128"/>
              </a:rPr>
              <a:pPr eaLnBrk="1" hangingPunct="1">
                <a:spcBef>
                  <a:spcPct val="0"/>
                </a:spcBef>
                <a:buFont typeface="Wingdings" pitchFamily="2" charset="2"/>
                <a:buNone/>
              </a:pPr>
              <a:t>2</a:t>
            </a:fld>
            <a:endParaRPr lang="en-US" alt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Font typeface="Times New Roman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57066" indent="-291179" eaLnBrk="0" hangingPunct="0">
              <a:spcBef>
                <a:spcPct val="30000"/>
              </a:spcBef>
              <a:buFont typeface="Times New Roman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64717" indent="-232943" eaLnBrk="0" hangingPunct="0">
              <a:spcBef>
                <a:spcPct val="30000"/>
              </a:spcBef>
              <a:buFont typeface="Times New Roman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30604" indent="-232943" eaLnBrk="0" hangingPunct="0">
              <a:spcBef>
                <a:spcPct val="30000"/>
              </a:spcBef>
              <a:buFont typeface="Times New Roman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96491" indent="-232943" eaLnBrk="0" hangingPunct="0">
              <a:spcBef>
                <a:spcPct val="30000"/>
              </a:spcBef>
              <a:buFont typeface="Times New Roman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fld id="{22A4CEBD-2675-4514-BC65-B7EA768756BD}" type="slidenum">
              <a:rPr lang="en-US" altLang="en-US" smtClean="0"/>
              <a:pPr eaLnBrk="1" hangingPunct="1">
                <a:spcBef>
                  <a:spcPct val="0"/>
                </a:spcBef>
                <a:buFont typeface="Wingdings" pitchFamily="2" charset="2"/>
                <a:buNone/>
              </a:pPr>
              <a:t>23</a:t>
            </a:fld>
            <a:endParaRPr lang="en-US" alt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http://iweb.cmc.ec.gc.ca/~arqpmik/Emissions/Inventories/2010_Canadian_CAC_EI/Canada2006_2009_2010_4July2012.xls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DAF18-0C7E-443F-989E-C31334BDB0D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93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968751" y="8829675"/>
            <a:ext cx="3040063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2" tIns="46581" rIns="93162" bIns="46581" anchor="b"/>
          <a:lstStyle>
            <a:lvl1pPr defTabSz="9334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9334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9334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9334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9334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141F18F-A963-4E2F-9BFB-692C10D753E3}" type="slidenum">
              <a:rPr lang="en-US" altLang="en-US"/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CA" altLang="en-US" smtClean="0"/>
              <a:t>Regional yet more than 37 million sq km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A8E4F64-4B77-4461-A6E4-137FBB65D0DB}" type="slidenum">
              <a:rPr lang="en-US" altLang="en-US">
                <a:solidFill>
                  <a:prstClr val="white"/>
                </a:solidFill>
              </a:rPr>
              <a:pPr/>
              <a:t>6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3072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072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0406" y="4415157"/>
            <a:ext cx="5609588" cy="4183696"/>
          </a:xfrm>
          <a:noFill/>
          <a:ln/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1B0F8B-6A4D-4080-B05F-A99706D089CB}" type="slidenum">
              <a:rPr lang="en-US" altLang="en-US">
                <a:solidFill>
                  <a:prstClr val="black"/>
                </a:solidFill>
              </a:rPr>
              <a:pPr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686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686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0406" y="4415157"/>
            <a:ext cx="5609588" cy="4183696"/>
          </a:xfrm>
          <a:noFill/>
          <a:ln/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968751" y="8829675"/>
            <a:ext cx="3040063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2" tIns="46581" rIns="93162" bIns="46581" anchor="b"/>
          <a:lstStyle>
            <a:lvl1pPr defTabSz="9334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9334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9334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9334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9334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59510B3-FD62-4AFE-8E06-8F564C587033}" type="slidenum">
              <a:rPr lang="en-US" altLang="en-US"/>
              <a:pPr algn="r" eaLnBrk="1" hangingPunct="1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REDONE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5A856C-FE61-467A-BE45-EC2457EBBE3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61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REDONE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5A856C-FE61-467A-BE45-EC2457EBBE3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97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REDONE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5A856C-FE61-467A-BE45-EC2457EBBE3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35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Font typeface="Times New Roman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57066" indent="-291179" eaLnBrk="0" hangingPunct="0">
              <a:spcBef>
                <a:spcPct val="30000"/>
              </a:spcBef>
              <a:buFont typeface="Times New Roman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64717" indent="-232943" eaLnBrk="0" hangingPunct="0">
              <a:spcBef>
                <a:spcPct val="30000"/>
              </a:spcBef>
              <a:buFont typeface="Times New Roman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30604" indent="-232943" eaLnBrk="0" hangingPunct="0">
              <a:spcBef>
                <a:spcPct val="30000"/>
              </a:spcBef>
              <a:buFont typeface="Times New Roman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96491" indent="-232943" eaLnBrk="0" hangingPunct="0">
              <a:spcBef>
                <a:spcPct val="30000"/>
              </a:spcBef>
              <a:buFont typeface="Times New Roman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fld id="{527BBF0D-5C29-419B-B762-F939DB8B318A}" type="slidenum">
              <a:rPr lang="en-US" altLang="en-US" smtClean="0">
                <a:ea typeface="Arial Unicode MS" pitchFamily="34" charset="-128"/>
                <a:cs typeface="Arial Unicode MS" pitchFamily="34" charset="-128"/>
              </a:rPr>
              <a:pPr eaLnBrk="1" hangingPunct="1">
                <a:spcBef>
                  <a:spcPct val="0"/>
                </a:spcBef>
                <a:buFont typeface="Wingdings" pitchFamily="2" charset="2"/>
                <a:buNone/>
              </a:pPr>
              <a:t>21</a:t>
            </a:fld>
            <a:endParaRPr lang="en-US" alt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4" descr="COM1016_corp_banner__0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7"/>
          <a:stretch>
            <a:fillRect/>
          </a:stretch>
        </p:blipFill>
        <p:spPr bwMode="auto">
          <a:xfrm>
            <a:off x="0" y="836613"/>
            <a:ext cx="91440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420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431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0049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4" descr="COM1016_corp_banner__0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7"/>
          <a:stretch>
            <a:fillRect/>
          </a:stretch>
        </p:blipFill>
        <p:spPr bwMode="auto">
          <a:xfrm>
            <a:off x="0" y="836613"/>
            <a:ext cx="91440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770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1384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7722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2757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5772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4402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55902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0384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921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0018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8225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26603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76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1180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2385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6683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121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806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5198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9735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4"/>
          <p:cNvSpPr txBox="1">
            <a:spLocks noChangeArrowheads="1"/>
          </p:cNvSpPr>
          <p:nvPr userDrawn="1"/>
        </p:nvSpPr>
        <p:spPr bwMode="auto">
          <a:xfrm>
            <a:off x="755650" y="6092825"/>
            <a:ext cx="81375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CA" altLang="en-US" sz="1000" dirty="0" smtClean="0"/>
              <a:t>Page </a:t>
            </a:r>
            <a:fld id="{8BB5040A-2BE4-44A3-BEFD-4E4A10607D82}" type="slidenum">
              <a:rPr lang="en-CA" altLang="en-US" sz="1000" smtClean="0"/>
              <a:pPr algn="ctr" eaLnBrk="1" hangingPunct="1">
                <a:defRPr/>
              </a:pPr>
              <a:t>‹#›</a:t>
            </a:fld>
            <a:r>
              <a:rPr lang="en-CA" altLang="en-US" sz="1000" dirty="0" smtClean="0"/>
              <a:t> – </a:t>
            </a:r>
            <a:fld id="{CC847831-0CF2-47B3-9829-0702ECCCFE4A}" type="datetime4">
              <a:rPr kumimoji="0" lang="en-CA" altLang="en-US" sz="1000" smtClean="0"/>
              <a:pPr algn="ctr" eaLnBrk="1" hangingPunct="1">
                <a:defRPr/>
              </a:pPr>
              <a:t>January 9, 2017</a:t>
            </a:fld>
            <a:endParaRPr kumimoji="0" lang="en-CA" altLang="en-US" sz="1000" dirty="0" smtClean="0"/>
          </a:p>
        </p:txBody>
      </p:sp>
      <p:sp>
        <p:nvSpPr>
          <p:cNvPr id="1027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title style</a:t>
            </a:r>
          </a:p>
        </p:txBody>
      </p:sp>
      <p:sp>
        <p:nvSpPr>
          <p:cNvPr id="1028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</a:p>
        </p:txBody>
      </p:sp>
      <p:sp>
        <p:nvSpPr>
          <p:cNvPr id="1029" name="Line 30"/>
          <p:cNvSpPr>
            <a:spLocks noChangeShapeType="1"/>
          </p:cNvSpPr>
          <p:nvPr userDrawn="1"/>
        </p:nvSpPr>
        <p:spPr bwMode="auto">
          <a:xfrm>
            <a:off x="827088" y="1268413"/>
            <a:ext cx="8316912" cy="0"/>
          </a:xfrm>
          <a:prstGeom prst="line">
            <a:avLst/>
          </a:prstGeom>
          <a:noFill/>
          <a:ln w="28575">
            <a:solidFill>
              <a:srgbClr val="3A601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87338" indent="-287338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20000"/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65175" indent="-287338" algn="l" rtl="0" eaLnBrk="0" fontAlgn="base" hangingPunct="0">
        <a:spcBef>
          <a:spcPct val="20000"/>
        </a:spcBef>
        <a:spcAft>
          <a:spcPct val="0"/>
        </a:spcAft>
        <a:buClr>
          <a:srgbClr val="3A601B"/>
        </a:buClr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182563" algn="l" rtl="0" eaLnBrk="0" fontAlgn="base" hangingPunct="0">
        <a:spcBef>
          <a:spcPct val="20000"/>
        </a:spcBef>
        <a:spcAft>
          <a:spcPct val="0"/>
        </a:spcAft>
        <a:buClr>
          <a:srgbClr val="C8A200"/>
        </a:buClr>
        <a:buFont typeface="Arial" charset="0"/>
        <a:buChar char="▪"/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617663" indent="-287338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90500" algn="l" rtl="0" eaLnBrk="0" fontAlgn="base" hangingPunct="0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5pPr>
      <a:lvl6pPr marL="24574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6pPr>
      <a:lvl7pPr marL="29146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7pPr>
      <a:lvl8pPr marL="33718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8pPr>
      <a:lvl9pPr marL="38290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4"/>
          <p:cNvSpPr txBox="1">
            <a:spLocks noChangeArrowheads="1"/>
          </p:cNvSpPr>
          <p:nvPr userDrawn="1"/>
        </p:nvSpPr>
        <p:spPr bwMode="auto">
          <a:xfrm>
            <a:off x="755650" y="6092825"/>
            <a:ext cx="81375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CA" altLang="en-US" sz="1000" dirty="0" smtClean="0">
                <a:solidFill>
                  <a:srgbClr val="000000"/>
                </a:solidFill>
              </a:rPr>
              <a:t>Page </a:t>
            </a:r>
            <a:fld id="{8BB5040A-2BE4-44A3-BEFD-4E4A10607D82}" type="slidenum">
              <a:rPr lang="en-CA" altLang="en-US" sz="1000" smtClean="0">
                <a:solidFill>
                  <a:srgbClr val="000000"/>
                </a:solidFill>
              </a:rPr>
              <a:pPr algn="ctr" eaLnBrk="1" hangingPunct="1">
                <a:defRPr/>
              </a:pPr>
              <a:t>‹#›</a:t>
            </a:fld>
            <a:r>
              <a:rPr lang="en-CA" altLang="en-US" sz="1000" dirty="0" smtClean="0">
                <a:solidFill>
                  <a:srgbClr val="000000"/>
                </a:solidFill>
              </a:rPr>
              <a:t> – </a:t>
            </a:r>
            <a:fld id="{CC847831-0CF2-47B3-9829-0702ECCCFE4A}" type="datetime4">
              <a:rPr kumimoji="0" lang="en-CA" altLang="en-US" sz="1000" smtClean="0">
                <a:solidFill>
                  <a:srgbClr val="000000"/>
                </a:solidFill>
              </a:rPr>
              <a:pPr algn="ctr" eaLnBrk="1" hangingPunct="1">
                <a:defRPr/>
              </a:pPr>
              <a:t>January 9, 2017</a:t>
            </a:fld>
            <a:endParaRPr kumimoji="0" lang="en-CA" altLang="en-US" sz="1000" dirty="0" smtClean="0">
              <a:solidFill>
                <a:srgbClr val="000000"/>
              </a:solidFill>
            </a:endParaRPr>
          </a:p>
        </p:txBody>
      </p:sp>
      <p:sp>
        <p:nvSpPr>
          <p:cNvPr id="1027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title style</a:t>
            </a:r>
          </a:p>
        </p:txBody>
      </p:sp>
      <p:sp>
        <p:nvSpPr>
          <p:cNvPr id="1028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</a:p>
        </p:txBody>
      </p:sp>
      <p:sp>
        <p:nvSpPr>
          <p:cNvPr id="1029" name="Line 30"/>
          <p:cNvSpPr>
            <a:spLocks noChangeShapeType="1"/>
          </p:cNvSpPr>
          <p:nvPr userDrawn="1"/>
        </p:nvSpPr>
        <p:spPr bwMode="auto">
          <a:xfrm>
            <a:off x="827088" y="1268413"/>
            <a:ext cx="8316912" cy="0"/>
          </a:xfrm>
          <a:prstGeom prst="line">
            <a:avLst/>
          </a:prstGeom>
          <a:noFill/>
          <a:ln w="28575">
            <a:solidFill>
              <a:srgbClr val="3A601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630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87338" indent="-287338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20000"/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65175" indent="-287338" algn="l" rtl="0" eaLnBrk="0" fontAlgn="base" hangingPunct="0">
        <a:spcBef>
          <a:spcPct val="20000"/>
        </a:spcBef>
        <a:spcAft>
          <a:spcPct val="0"/>
        </a:spcAft>
        <a:buClr>
          <a:srgbClr val="3A601B"/>
        </a:buClr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182563" algn="l" rtl="0" eaLnBrk="0" fontAlgn="base" hangingPunct="0">
        <a:spcBef>
          <a:spcPct val="20000"/>
        </a:spcBef>
        <a:spcAft>
          <a:spcPct val="0"/>
        </a:spcAft>
        <a:buClr>
          <a:srgbClr val="C8A200"/>
        </a:buClr>
        <a:buFont typeface="Arial" charset="0"/>
        <a:buChar char="▪"/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617663" indent="-287338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90500" algn="l" rtl="0" eaLnBrk="0" fontAlgn="base" hangingPunct="0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5pPr>
      <a:lvl6pPr marL="24574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6pPr>
      <a:lvl7pPr marL="29146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7pPr>
      <a:lvl8pPr marL="33718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8pPr>
      <a:lvl9pPr marL="38290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ollaboration.cmc.ec.gc.ca/cmc/cmoi/product_guide/docs/changes_e.html%2320150611_raqdps" TargetMode="External"/><Relationship Id="rId3" Type="http://schemas.openxmlformats.org/officeDocument/2006/relationships/hyperlink" Target="http://collaboration.cmc.ec.gc.ca/cmc/cmoi/product_guide/docs/changes_e.html%2320160907_raqdps016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5.gif"/><Relationship Id="rId3" Type="http://schemas.openxmlformats.org/officeDocument/2006/relationships/hyperlink" Target="http://ec.gc.ca/indicateurs-indicators/default.asp?lang=en&amp;n=E79F4C12-1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323528" y="2276872"/>
            <a:ext cx="8712968" cy="1944216"/>
          </a:xfrm>
          <a:solidFill>
            <a:srgbClr val="FFFFFF"/>
          </a:solidFill>
        </p:spPr>
        <p:txBody>
          <a:bodyPr anchor="t"/>
          <a:lstStyle/>
          <a:p>
            <a:pPr eaLnBrk="1" hangingPunct="1"/>
            <a:r>
              <a:rPr lang="en-CA" sz="3200" dirty="0" smtClean="0">
                <a:solidFill>
                  <a:srgbClr val="008000"/>
                </a:solidFill>
              </a:rPr>
              <a:t>Recent Upgrades to the Chemical Transport Model Used in the Canadian Operational Regional Air Quality Deterministic Prediction System (RAQDPS)</a:t>
            </a:r>
            <a:endParaRPr lang="fr-CA" altLang="en-US" sz="3200" dirty="0" smtClean="0">
              <a:solidFill>
                <a:srgbClr val="008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4608000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</a:rPr>
              <a:t>Michael </a:t>
            </a:r>
            <a:r>
              <a:rPr lang="en-US" altLang="en-US" sz="2400" dirty="0" smtClean="0">
                <a:solidFill>
                  <a:srgbClr val="000000"/>
                </a:solidFill>
                <a:cs typeface="Times New Roman" pitchFamily="18" charset="0"/>
              </a:rPr>
              <a:t>Moran, 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</a:rPr>
              <a:t>Sylvie </a:t>
            </a:r>
            <a:r>
              <a:rPr lang="en-US" altLang="en-US" sz="2400" dirty="0" smtClean="0">
                <a:solidFill>
                  <a:srgbClr val="000000"/>
                </a:solidFill>
                <a:cs typeface="Times New Roman" pitchFamily="18" charset="0"/>
              </a:rPr>
              <a:t>Gravel, 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</a:rPr>
              <a:t>Verica </a:t>
            </a:r>
            <a:r>
              <a:rPr lang="en-US" altLang="en-US" sz="2400" dirty="0" smtClean="0">
                <a:solidFill>
                  <a:srgbClr val="000000"/>
                </a:solidFill>
                <a:cs typeface="Times New Roman" pitchFamily="18" charset="0"/>
              </a:rPr>
              <a:t>Savic-Jovcic,  Radenko Pavlovic, Hugo Landry, Alexandru 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</a:rPr>
              <a:t>Lupu, </a:t>
            </a:r>
            <a:r>
              <a:rPr lang="en-US" altLang="en-US" sz="2400" dirty="0" smtClean="0">
                <a:solidFill>
                  <a:srgbClr val="000000"/>
                </a:solidFill>
                <a:cs typeface="Times New Roman" pitchFamily="18" charset="0"/>
              </a:rPr>
              <a:t>     Sylvain </a:t>
            </a:r>
            <a:r>
              <a:rPr lang="en-US" altLang="en-US" sz="2400" dirty="0" err="1" smtClean="0">
                <a:solidFill>
                  <a:srgbClr val="000000"/>
                </a:solidFill>
                <a:cs typeface="Times New Roman" pitchFamily="18" charset="0"/>
              </a:rPr>
              <a:t>Ménard</a:t>
            </a:r>
            <a:r>
              <a:rPr lang="en-US" altLang="en-US" sz="2400" dirty="0" smtClean="0">
                <a:solidFill>
                  <a:srgbClr val="000000"/>
                </a:solidFill>
                <a:cs typeface="Times New Roman" pitchFamily="18" charset="0"/>
              </a:rPr>
              <a:t>, Sophie Cousineau, and Didier Davignon</a:t>
            </a:r>
            <a:endParaRPr lang="en-CA" altLang="en-US" sz="24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6264000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 smtClean="0"/>
              <a:t> </a:t>
            </a:r>
            <a:r>
              <a:rPr lang="en-US" altLang="en-US" sz="2200" dirty="0" smtClean="0"/>
              <a:t>10 Jan. 2017 	     	      </a:t>
            </a:r>
            <a:r>
              <a:rPr lang="en-US" altLang="en-US" sz="2200" i="1" dirty="0" smtClean="0"/>
              <a:t>8</a:t>
            </a:r>
            <a:r>
              <a:rPr lang="en-US" altLang="en-US" sz="2200" i="1" baseline="30000" dirty="0" smtClean="0"/>
              <a:t>th</a:t>
            </a:r>
            <a:r>
              <a:rPr lang="en-US" altLang="en-US" sz="2200" i="1" dirty="0" smtClean="0"/>
              <a:t> IWAQFR</a:t>
            </a:r>
            <a:r>
              <a:rPr lang="en-US" altLang="en-US" sz="2200" dirty="0" smtClean="0"/>
              <a:t> 		Toronto, Canada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4000"/>
            <a:ext cx="9144000" cy="1052752"/>
          </a:xfrm>
          <a:solidFill>
            <a:schemeClr val="bg1"/>
          </a:solidFill>
        </p:spPr>
        <p:txBody>
          <a:bodyPr anchor="t"/>
          <a:lstStyle/>
          <a:p>
            <a:pPr marL="144000">
              <a:defRPr/>
            </a:pPr>
            <a:r>
              <a:rPr lang="fr-CA" sz="2800" dirty="0">
                <a:solidFill>
                  <a:srgbClr val="008000"/>
                </a:solidFill>
              </a:rPr>
              <a:t>Impact of </a:t>
            </a:r>
            <a:r>
              <a:rPr lang="fr-CA" sz="2800" dirty="0" err="1">
                <a:solidFill>
                  <a:srgbClr val="008000"/>
                </a:solidFill>
              </a:rPr>
              <a:t>Revised</a:t>
            </a:r>
            <a:r>
              <a:rPr lang="fr-CA" sz="2800" dirty="0">
                <a:solidFill>
                  <a:srgbClr val="008000"/>
                </a:solidFill>
              </a:rPr>
              <a:t> Emissions on </a:t>
            </a:r>
            <a:r>
              <a:rPr lang="fr-CA" sz="2800" dirty="0" smtClean="0">
                <a:solidFill>
                  <a:schemeClr val="tx1"/>
                </a:solidFill>
              </a:rPr>
              <a:t>Winter</a:t>
            </a:r>
            <a:r>
              <a:rPr lang="fr-CA" sz="2800" dirty="0" smtClean="0">
                <a:solidFill>
                  <a:srgbClr val="008000"/>
                </a:solidFill>
              </a:rPr>
              <a:t> </a:t>
            </a:r>
            <a:r>
              <a:rPr lang="fr-CA" sz="2800" dirty="0">
                <a:solidFill>
                  <a:srgbClr val="008000"/>
                </a:solidFill>
              </a:rPr>
              <a:t>2014 </a:t>
            </a:r>
            <a:r>
              <a:rPr lang="fr-CA" sz="2800" dirty="0" smtClean="0">
                <a:solidFill>
                  <a:srgbClr val="008000"/>
                </a:solidFill>
              </a:rPr>
              <a:t>   </a:t>
            </a:r>
            <a:r>
              <a:rPr lang="fr-CA" sz="2800" dirty="0" err="1" smtClean="0">
                <a:solidFill>
                  <a:srgbClr val="008000"/>
                </a:solidFill>
              </a:rPr>
              <a:t>Mean</a:t>
            </a:r>
            <a:r>
              <a:rPr lang="fr-CA" sz="2800" dirty="0" smtClean="0">
                <a:solidFill>
                  <a:srgbClr val="008000"/>
                </a:solidFill>
              </a:rPr>
              <a:t> PM</a:t>
            </a:r>
            <a:r>
              <a:rPr lang="fr-CA" sz="2800" baseline="-25000" dirty="0" smtClean="0">
                <a:solidFill>
                  <a:srgbClr val="008000"/>
                </a:solidFill>
              </a:rPr>
              <a:t>2.5</a:t>
            </a:r>
            <a:r>
              <a:rPr lang="fr-CA" sz="2800" dirty="0" smtClean="0">
                <a:solidFill>
                  <a:srgbClr val="008000"/>
                </a:solidFill>
              </a:rPr>
              <a:t> </a:t>
            </a:r>
            <a:r>
              <a:rPr lang="fr-CA" sz="2800" dirty="0">
                <a:solidFill>
                  <a:srgbClr val="008000"/>
                </a:solidFill>
              </a:rPr>
              <a:t>(µg/m</a:t>
            </a:r>
            <a:r>
              <a:rPr lang="fr-CA" sz="2800" baseline="30000" dirty="0">
                <a:solidFill>
                  <a:srgbClr val="008000"/>
                </a:solidFill>
              </a:rPr>
              <a:t>3</a:t>
            </a:r>
            <a:r>
              <a:rPr lang="fr-CA" sz="2800" dirty="0">
                <a:solidFill>
                  <a:srgbClr val="008000"/>
                </a:solidFill>
              </a:rPr>
              <a:t>) </a:t>
            </a:r>
            <a:r>
              <a:rPr lang="fr-CA" sz="2800" dirty="0" smtClean="0">
                <a:solidFill>
                  <a:srgbClr val="008000"/>
                </a:solidFill>
              </a:rPr>
              <a:t>and NO</a:t>
            </a:r>
            <a:r>
              <a:rPr lang="fr-CA" sz="2800" baseline="-25000" dirty="0" smtClean="0">
                <a:solidFill>
                  <a:srgbClr val="008000"/>
                </a:solidFill>
              </a:rPr>
              <a:t>2</a:t>
            </a:r>
            <a:r>
              <a:rPr lang="fr-CA" sz="2800" dirty="0" smtClean="0">
                <a:solidFill>
                  <a:srgbClr val="008000"/>
                </a:solidFill>
              </a:rPr>
              <a:t> </a:t>
            </a:r>
            <a:r>
              <a:rPr lang="fr-CA" sz="2800" dirty="0">
                <a:solidFill>
                  <a:srgbClr val="008000"/>
                </a:solidFill>
              </a:rPr>
              <a:t>(</a:t>
            </a:r>
            <a:r>
              <a:rPr lang="fr-CA" sz="2800" dirty="0" err="1" smtClean="0">
                <a:solidFill>
                  <a:srgbClr val="008000"/>
                </a:solidFill>
              </a:rPr>
              <a:t>ppbv</a:t>
            </a:r>
            <a:r>
              <a:rPr lang="fr-CA" sz="2800" dirty="0" smtClean="0">
                <a:solidFill>
                  <a:srgbClr val="008000"/>
                </a:solidFill>
              </a:rPr>
              <a:t>) Concentrations</a:t>
            </a:r>
          </a:p>
        </p:txBody>
      </p:sp>
      <p:sp>
        <p:nvSpPr>
          <p:cNvPr id="21508" name="Text Box 10"/>
          <p:cNvSpPr txBox="1">
            <a:spLocks noChangeArrowheads="1"/>
          </p:cNvSpPr>
          <p:nvPr/>
        </p:nvSpPr>
        <p:spPr bwMode="auto">
          <a:xfrm>
            <a:off x="2232000" y="1476000"/>
            <a:ext cx="1311275" cy="2841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sz="1200" b="1" dirty="0"/>
              <a:t>SRPDQA (OPS)</a:t>
            </a:r>
          </a:p>
        </p:txBody>
      </p:sp>
      <p:sp>
        <p:nvSpPr>
          <p:cNvPr id="21509" name="Text Box 11"/>
          <p:cNvSpPr txBox="1">
            <a:spLocks noChangeArrowheads="1"/>
          </p:cNvSpPr>
          <p:nvPr/>
        </p:nvSpPr>
        <p:spPr bwMode="auto">
          <a:xfrm>
            <a:off x="5148000" y="1476000"/>
            <a:ext cx="3361818" cy="27699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sz="1200" b="1" dirty="0"/>
              <a:t>DIFF =</a:t>
            </a:r>
            <a:r>
              <a:rPr lang="fr-CA" sz="1200" b="1" dirty="0" smtClean="0"/>
              <a:t>SRPDQA(SET2.1.1) </a:t>
            </a:r>
            <a:r>
              <a:rPr lang="fr-CA" sz="1200" b="1" dirty="0"/>
              <a:t>– SRPDQA(OPS) </a:t>
            </a:r>
          </a:p>
        </p:txBody>
      </p:sp>
      <p:pic>
        <p:nvPicPr>
          <p:cNvPr id="8" name="Picture 7" descr="PM25_diff_WIN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00" y="1844824"/>
            <a:ext cx="3652814" cy="2425641"/>
          </a:xfrm>
          <a:prstGeom prst="rect">
            <a:avLst/>
          </a:prstGeom>
        </p:spPr>
      </p:pic>
      <p:pic>
        <p:nvPicPr>
          <p:cNvPr id="11" name="Picture 10" descr="PM25_base_WIN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4000" y="1844824"/>
            <a:ext cx="3652814" cy="2425641"/>
          </a:xfrm>
          <a:prstGeom prst="rect">
            <a:avLst/>
          </a:prstGeom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 rot="-5400000">
            <a:off x="56241" y="5269115"/>
            <a:ext cx="615874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b="1" dirty="0" smtClean="0"/>
              <a:t>NO</a:t>
            </a:r>
            <a:r>
              <a:rPr lang="fr-CA" b="1" baseline="-25000" dirty="0" smtClean="0"/>
              <a:t>2</a:t>
            </a:r>
            <a:endParaRPr lang="fr-CA" b="1" baseline="-25000" dirty="0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 rot="-5400000">
            <a:off x="-7879" y="2536271"/>
            <a:ext cx="744114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b="1" dirty="0" smtClean="0"/>
              <a:t>PM</a:t>
            </a:r>
            <a:r>
              <a:rPr lang="fr-CA" b="1" baseline="-25000" dirty="0" smtClean="0"/>
              <a:t>2.5</a:t>
            </a:r>
            <a:endParaRPr lang="fr-CA" b="1" baseline="-25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755576" y="5577924"/>
            <a:ext cx="8280920" cy="121282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" name="Picture 8" descr="NO2_diff_WINT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00" y="4365104"/>
            <a:ext cx="3652814" cy="2425641"/>
          </a:xfrm>
          <a:prstGeom prst="rect">
            <a:avLst/>
          </a:prstGeom>
        </p:spPr>
      </p:pic>
      <p:pic>
        <p:nvPicPr>
          <p:cNvPr id="10" name="Picture 9" descr="NO2_base_WINT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4000" y="4365104"/>
            <a:ext cx="3652814" cy="242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062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453" y="144000"/>
            <a:ext cx="9140547" cy="972344"/>
          </a:xfrm>
          <a:solidFill>
            <a:schemeClr val="bg1"/>
          </a:solidFill>
        </p:spPr>
        <p:txBody>
          <a:bodyPr anchor="t"/>
          <a:lstStyle/>
          <a:p>
            <a:pPr marL="144000">
              <a:defRPr/>
            </a:pPr>
            <a:r>
              <a:rPr lang="fr-CA" sz="2800" dirty="0" smtClean="0">
                <a:solidFill>
                  <a:srgbClr val="008000"/>
                </a:solidFill>
              </a:rPr>
              <a:t>Impact of </a:t>
            </a:r>
            <a:r>
              <a:rPr lang="fr-CA" sz="2800" dirty="0" err="1" smtClean="0">
                <a:solidFill>
                  <a:srgbClr val="008000"/>
                </a:solidFill>
              </a:rPr>
              <a:t>Revised</a:t>
            </a:r>
            <a:r>
              <a:rPr lang="fr-CA" sz="2800" dirty="0" smtClean="0">
                <a:solidFill>
                  <a:srgbClr val="008000"/>
                </a:solidFill>
              </a:rPr>
              <a:t> Emissions on </a:t>
            </a:r>
            <a:r>
              <a:rPr lang="fr-CA" sz="2800" dirty="0" err="1" smtClean="0">
                <a:solidFill>
                  <a:schemeClr val="tx1"/>
                </a:solidFill>
              </a:rPr>
              <a:t>Summer</a:t>
            </a:r>
            <a:r>
              <a:rPr lang="fr-CA" sz="2800" dirty="0">
                <a:solidFill>
                  <a:srgbClr val="008000"/>
                </a:solidFill>
              </a:rPr>
              <a:t> 2014 </a:t>
            </a:r>
            <a:r>
              <a:rPr lang="fr-CA" sz="2800" dirty="0" err="1">
                <a:solidFill>
                  <a:srgbClr val="008000"/>
                </a:solidFill>
              </a:rPr>
              <a:t>Mean</a:t>
            </a:r>
            <a:r>
              <a:rPr lang="fr-CA" sz="2800" dirty="0">
                <a:solidFill>
                  <a:srgbClr val="008000"/>
                </a:solidFill>
              </a:rPr>
              <a:t> O</a:t>
            </a:r>
            <a:r>
              <a:rPr lang="fr-CA" sz="2800" baseline="-25000" dirty="0" smtClean="0">
                <a:solidFill>
                  <a:srgbClr val="008000"/>
                </a:solidFill>
              </a:rPr>
              <a:t>3</a:t>
            </a:r>
            <a:r>
              <a:rPr lang="fr-CA" sz="2800" dirty="0" smtClean="0">
                <a:solidFill>
                  <a:srgbClr val="008000"/>
                </a:solidFill>
              </a:rPr>
              <a:t> (</a:t>
            </a:r>
            <a:r>
              <a:rPr lang="fr-CA" sz="2800" dirty="0" err="1" smtClean="0">
                <a:solidFill>
                  <a:srgbClr val="008000"/>
                </a:solidFill>
              </a:rPr>
              <a:t>ppbv</a:t>
            </a:r>
            <a:r>
              <a:rPr lang="fr-CA" sz="2800" dirty="0" smtClean="0">
                <a:solidFill>
                  <a:srgbClr val="008000"/>
                </a:solidFill>
              </a:rPr>
              <a:t>) and PM</a:t>
            </a:r>
            <a:r>
              <a:rPr lang="fr-CA" sz="2800" baseline="-25000" dirty="0" smtClean="0">
                <a:solidFill>
                  <a:srgbClr val="008000"/>
                </a:solidFill>
              </a:rPr>
              <a:t>2.5</a:t>
            </a:r>
            <a:r>
              <a:rPr lang="fr-CA" sz="2800" dirty="0" smtClean="0">
                <a:solidFill>
                  <a:srgbClr val="008000"/>
                </a:solidFill>
              </a:rPr>
              <a:t> </a:t>
            </a:r>
            <a:r>
              <a:rPr lang="fr-CA" sz="2800" dirty="0">
                <a:solidFill>
                  <a:srgbClr val="008000"/>
                </a:solidFill>
              </a:rPr>
              <a:t>(µg/m</a:t>
            </a:r>
            <a:r>
              <a:rPr lang="fr-CA" sz="2800" baseline="30000" dirty="0">
                <a:solidFill>
                  <a:srgbClr val="008000"/>
                </a:solidFill>
              </a:rPr>
              <a:t>3</a:t>
            </a:r>
            <a:r>
              <a:rPr lang="fr-CA" sz="2800" dirty="0">
                <a:solidFill>
                  <a:srgbClr val="008000"/>
                </a:solidFill>
              </a:rPr>
              <a:t>) </a:t>
            </a:r>
            <a:r>
              <a:rPr lang="fr-CA" sz="2800" dirty="0" smtClean="0">
                <a:solidFill>
                  <a:srgbClr val="008000"/>
                </a:solidFill>
              </a:rPr>
              <a:t>Concentrations</a:t>
            </a:r>
            <a:r>
              <a:rPr lang="fr-CA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CA" sz="2000" dirty="0" smtClean="0"/>
              <a:t/>
            </a:r>
            <a:br>
              <a:rPr lang="fr-CA" sz="2000" dirty="0" smtClean="0"/>
            </a:br>
            <a:endParaRPr lang="fr-CA" sz="3200" dirty="0" smtClean="0"/>
          </a:p>
        </p:txBody>
      </p:sp>
      <p:sp>
        <p:nvSpPr>
          <p:cNvPr id="20483" name="Text Box 8"/>
          <p:cNvSpPr txBox="1">
            <a:spLocks noChangeArrowheads="1"/>
          </p:cNvSpPr>
          <p:nvPr/>
        </p:nvSpPr>
        <p:spPr bwMode="auto">
          <a:xfrm rot="-5400000">
            <a:off x="144000" y="2520000"/>
            <a:ext cx="449162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b="1" dirty="0" smtClean="0"/>
              <a:t>O</a:t>
            </a:r>
            <a:r>
              <a:rPr lang="fr-CA" b="1" baseline="-25000" dirty="0" smtClean="0"/>
              <a:t>3</a:t>
            </a:r>
            <a:endParaRPr lang="fr-CA" b="1" baseline="-25000" dirty="0"/>
          </a:p>
        </p:txBody>
      </p:sp>
      <p:sp>
        <p:nvSpPr>
          <p:cNvPr id="20484" name="Text Box 10"/>
          <p:cNvSpPr txBox="1">
            <a:spLocks noChangeArrowheads="1"/>
          </p:cNvSpPr>
          <p:nvPr/>
        </p:nvSpPr>
        <p:spPr bwMode="auto">
          <a:xfrm>
            <a:off x="2124000" y="1368000"/>
            <a:ext cx="1311275" cy="2841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sz="1200" b="1" dirty="0"/>
              <a:t>SRPDQA (OPS)</a:t>
            </a:r>
          </a:p>
        </p:txBody>
      </p:sp>
      <p:sp>
        <p:nvSpPr>
          <p:cNvPr id="20485" name="Text Box 11"/>
          <p:cNvSpPr txBox="1">
            <a:spLocks noChangeArrowheads="1"/>
          </p:cNvSpPr>
          <p:nvPr/>
        </p:nvSpPr>
        <p:spPr bwMode="auto">
          <a:xfrm>
            <a:off x="5112000" y="1368000"/>
            <a:ext cx="3361818" cy="27699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sz="1200" b="1" dirty="0"/>
              <a:t>DIFF =</a:t>
            </a:r>
            <a:r>
              <a:rPr lang="fr-CA" sz="1200" b="1" dirty="0" smtClean="0"/>
              <a:t>SRPDQA(SET2.1.1) </a:t>
            </a:r>
            <a:r>
              <a:rPr lang="fr-CA" sz="1200" b="1" dirty="0"/>
              <a:t>– SRPDQA(OPS) </a:t>
            </a:r>
          </a:p>
        </p:txBody>
      </p:sp>
      <p:pic>
        <p:nvPicPr>
          <p:cNvPr id="8" name="Picture 7" descr="O3_DIFF_SUMM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00" y="1764000"/>
            <a:ext cx="3686895" cy="2448272"/>
          </a:xfrm>
          <a:prstGeom prst="rect">
            <a:avLst/>
          </a:prstGeom>
        </p:spPr>
      </p:pic>
      <p:pic>
        <p:nvPicPr>
          <p:cNvPr id="9" name="Picture 8" descr="O3_basecase_SUMM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6000" y="1728000"/>
            <a:ext cx="3744416" cy="2486468"/>
          </a:xfrm>
          <a:prstGeom prst="rect">
            <a:avLst/>
          </a:prstGeom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 rot="-5400000">
            <a:off x="0" y="5328000"/>
            <a:ext cx="744114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b="1" dirty="0" smtClean="0"/>
              <a:t>PM</a:t>
            </a:r>
            <a:r>
              <a:rPr lang="fr-CA" b="1" baseline="-25000" dirty="0" smtClean="0"/>
              <a:t>2.5</a:t>
            </a:r>
            <a:endParaRPr lang="fr-CA" b="1" baseline="-25000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755576" y="5577924"/>
            <a:ext cx="8280920" cy="121282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" name="Picture 9" descr="PM25_base_SUMM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6000" y="4320000"/>
            <a:ext cx="3736790" cy="2481405"/>
          </a:xfrm>
          <a:prstGeom prst="rect">
            <a:avLst/>
          </a:prstGeom>
        </p:spPr>
      </p:pic>
      <p:pic>
        <p:nvPicPr>
          <p:cNvPr id="11" name="Picture 10" descr="PM25_DIFF_SUMM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00" y="4320000"/>
            <a:ext cx="3736790" cy="248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10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60000" y="116632"/>
            <a:ext cx="8676496" cy="1080120"/>
          </a:xfrm>
          <a:solidFill>
            <a:schemeClr val="bg1"/>
          </a:solidFill>
        </p:spPr>
        <p:txBody>
          <a:bodyPr/>
          <a:lstStyle/>
          <a:p>
            <a:r>
              <a:rPr lang="en-US" altLang="en-US" dirty="0" smtClean="0">
                <a:solidFill>
                  <a:srgbClr val="008000"/>
                </a:solidFill>
              </a:rPr>
              <a:t>2016 Updates to AQ Forecast Model:</a:t>
            </a:r>
            <a:br>
              <a:rPr lang="en-US" altLang="en-US" dirty="0" smtClean="0">
                <a:solidFill>
                  <a:srgbClr val="008000"/>
                </a:solidFill>
              </a:rPr>
            </a:br>
            <a:r>
              <a:rPr lang="en-US" altLang="en-US" dirty="0" smtClean="0">
                <a:solidFill>
                  <a:srgbClr val="008000"/>
                </a:solidFill>
              </a:rPr>
              <a:t>GEM-MACH v2  vs. GEM-MACH v1  (1)</a:t>
            </a:r>
            <a:endParaRPr lang="en-US" altLang="en-US" sz="4000" dirty="0" smtClean="0">
              <a:solidFill>
                <a:srgbClr val="008000"/>
              </a:solidFill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95536" y="1476000"/>
            <a:ext cx="8748464" cy="5400000"/>
          </a:xfrm>
          <a:solidFill>
            <a:schemeClr val="bg1"/>
          </a:solidFill>
        </p:spPr>
        <p:txBody>
          <a:bodyPr/>
          <a:lstStyle/>
          <a:p>
            <a:pPr marL="0" indent="0">
              <a:spcBef>
                <a:spcPts val="1000"/>
              </a:spcBef>
              <a:buClr>
                <a:srgbClr val="336600"/>
              </a:buClr>
              <a:buSzPct val="150000"/>
              <a:buNone/>
            </a:pPr>
            <a:r>
              <a:rPr lang="en-US" altLang="en-US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</a:t>
            </a:r>
            <a:r>
              <a:rPr lang="en-US" altLang="en-US" sz="28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respect to the GEM host model, G-M v2 </a:t>
            </a:r>
            <a:endParaRPr lang="en-CA" alt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000"/>
              </a:spcBef>
              <a:buClr>
                <a:srgbClr val="336600"/>
              </a:buClr>
              <a:buSzPct val="150000"/>
            </a:pPr>
            <a:r>
              <a:rPr lang="en-C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 based on GEMv4 (new version of NWP model) vs. GEMv3</a:t>
            </a:r>
          </a:p>
          <a:p>
            <a:pPr>
              <a:spcBef>
                <a:spcPts val="1000"/>
              </a:spcBef>
              <a:buClr>
                <a:srgbClr val="336600"/>
              </a:buClr>
              <a:buSzPct val="150000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Uses new GEM vertical coordinate (</a:t>
            </a:r>
            <a:r>
              <a:rPr lang="en-CA" dirty="0"/>
              <a:t>log-hydrostatic-pressure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>
              <a:spcBef>
                <a:spcPts val="1000"/>
              </a:spcBef>
              <a:buClr>
                <a:srgbClr val="336600"/>
              </a:buClr>
              <a:buSzPct val="150000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Uses new GEM staggered vertical discretization (</a:t>
            </a:r>
            <a:r>
              <a:rPr lang="en-US" alt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next slide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>
              <a:spcBef>
                <a:spcPts val="1000"/>
              </a:spcBef>
              <a:buClr>
                <a:srgbClr val="336600"/>
              </a:buClr>
              <a:buSzPct val="150000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Uses different model level for </a:t>
            </a:r>
            <a:r>
              <a:rPr lang="en-US" alt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 concentrations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(level 80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at 20 m for G-Mv2 vs.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surface for G-Mv1)</a:t>
            </a:r>
          </a:p>
          <a:p>
            <a:pPr>
              <a:spcBef>
                <a:spcPts val="1000"/>
              </a:spcBef>
              <a:buClr>
                <a:srgbClr val="336600"/>
              </a:buClr>
              <a:buSzPct val="150000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Has different thickness of lowest model layer (40 m for        G-Mv2 vs. 20 m for G-Mv1)</a:t>
            </a:r>
          </a:p>
          <a:p>
            <a:pPr>
              <a:spcBef>
                <a:spcPts val="1200"/>
              </a:spcBef>
              <a:buClr>
                <a:srgbClr val="336600"/>
              </a:buClr>
              <a:buSzPct val="150000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Uses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GEM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“native” vertical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diffusion scheme for chemical tracers (changed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from a different scheme for harmonization)</a:t>
            </a:r>
          </a:p>
          <a:p>
            <a:pPr>
              <a:spcBef>
                <a:spcPts val="1200"/>
              </a:spcBef>
              <a:buClr>
                <a:srgbClr val="336600"/>
              </a:buClr>
              <a:buSzPct val="150000"/>
            </a:pPr>
            <a:r>
              <a:rPr lang="en-C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Uses new horizontal grid (Yin10 vs. RLL10)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Clr>
                <a:srgbClr val="336600"/>
              </a:buClr>
              <a:buSzPct val="150000"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763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08175" y="274638"/>
            <a:ext cx="7007225" cy="1066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8000"/>
                </a:solidFill>
              </a:rPr>
              <a:t>New Vertical Discretization</a:t>
            </a: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2419215" y="1409350"/>
            <a:ext cx="1800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A601B"/>
              </a:buClr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89500"/>
              </a:buClr>
              <a:buFont typeface="Arial" charset="0"/>
              <a:buChar char="▪"/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 b="1" dirty="0">
                <a:solidFill>
                  <a:srgbClr val="3A601B"/>
                </a:solidFill>
              </a:rPr>
              <a:t>GEM-MACH v1</a:t>
            </a:r>
            <a:endParaRPr kumimoji="0" lang="en-CA" altLang="en-US" sz="1800" b="1" dirty="0">
              <a:solidFill>
                <a:srgbClr val="3A601B"/>
              </a:solidFill>
            </a:endParaRPr>
          </a:p>
        </p:txBody>
      </p:sp>
      <p:sp>
        <p:nvSpPr>
          <p:cNvPr id="23556" name="TextBox 10"/>
          <p:cNvSpPr txBox="1">
            <a:spLocks noChangeArrowheads="1"/>
          </p:cNvSpPr>
          <p:nvPr/>
        </p:nvSpPr>
        <p:spPr bwMode="auto">
          <a:xfrm>
            <a:off x="5940290" y="1409350"/>
            <a:ext cx="1800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A601B"/>
              </a:buClr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89500"/>
              </a:buClr>
              <a:buFont typeface="Arial" charset="0"/>
              <a:buChar char="▪"/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 b="1" dirty="0">
                <a:solidFill>
                  <a:srgbClr val="FF0000"/>
                </a:solidFill>
              </a:rPr>
              <a:t>GEM-MACH v2</a:t>
            </a:r>
            <a:endParaRPr kumimoji="0" lang="en-CA" altLang="en-US" sz="1800" b="1" dirty="0">
              <a:solidFill>
                <a:srgbClr val="FF0000"/>
              </a:solidFill>
            </a:endParaRPr>
          </a:p>
        </p:txBody>
      </p:sp>
      <p:grpSp>
        <p:nvGrpSpPr>
          <p:cNvPr id="23557" name="Group 44"/>
          <p:cNvGrpSpPr>
            <a:grpSpLocks/>
          </p:cNvGrpSpPr>
          <p:nvPr/>
        </p:nvGrpSpPr>
        <p:grpSpPr bwMode="auto">
          <a:xfrm>
            <a:off x="5283065" y="1895125"/>
            <a:ext cx="2695575" cy="3878263"/>
            <a:chOff x="5413467" y="1916113"/>
            <a:chExt cx="2695109" cy="3877938"/>
          </a:xfrm>
        </p:grpSpPr>
        <p:sp>
          <p:nvSpPr>
            <p:cNvPr id="23577" name="Line 29"/>
            <p:cNvSpPr>
              <a:spLocks noChangeShapeType="1"/>
            </p:cNvSpPr>
            <p:nvPr/>
          </p:nvSpPr>
          <p:spPr bwMode="auto">
            <a:xfrm>
              <a:off x="5413467" y="2420938"/>
              <a:ext cx="269510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8" name="Line 4"/>
            <p:cNvSpPr>
              <a:spLocks noChangeShapeType="1"/>
            </p:cNvSpPr>
            <p:nvPr/>
          </p:nvSpPr>
          <p:spPr bwMode="auto">
            <a:xfrm>
              <a:off x="5413467" y="5606225"/>
              <a:ext cx="2695109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9" name="Line 5"/>
            <p:cNvSpPr>
              <a:spLocks noChangeShapeType="1"/>
            </p:cNvSpPr>
            <p:nvPr/>
          </p:nvSpPr>
          <p:spPr bwMode="auto">
            <a:xfrm>
              <a:off x="5413467" y="1916113"/>
              <a:ext cx="2695109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0" name="Line 7"/>
            <p:cNvSpPr>
              <a:spLocks noChangeShapeType="1"/>
            </p:cNvSpPr>
            <p:nvPr/>
          </p:nvSpPr>
          <p:spPr bwMode="auto">
            <a:xfrm>
              <a:off x="5413467" y="2852738"/>
              <a:ext cx="269510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1" name="Line 8"/>
            <p:cNvSpPr>
              <a:spLocks noChangeShapeType="1"/>
            </p:cNvSpPr>
            <p:nvPr/>
          </p:nvSpPr>
          <p:spPr bwMode="auto">
            <a:xfrm>
              <a:off x="5413467" y="3284538"/>
              <a:ext cx="269510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2" name="Line 11"/>
            <p:cNvSpPr>
              <a:spLocks noChangeShapeType="1"/>
            </p:cNvSpPr>
            <p:nvPr/>
          </p:nvSpPr>
          <p:spPr bwMode="auto">
            <a:xfrm>
              <a:off x="5413467" y="3806000"/>
              <a:ext cx="269510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3" name="Line 12"/>
            <p:cNvSpPr>
              <a:spLocks noChangeShapeType="1"/>
            </p:cNvSpPr>
            <p:nvPr/>
          </p:nvSpPr>
          <p:spPr bwMode="auto">
            <a:xfrm>
              <a:off x="5413467" y="4237800"/>
              <a:ext cx="269510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4" name="Line 30"/>
            <p:cNvSpPr>
              <a:spLocks noChangeShapeType="1"/>
            </p:cNvSpPr>
            <p:nvPr/>
          </p:nvSpPr>
          <p:spPr bwMode="auto">
            <a:xfrm>
              <a:off x="5413467" y="4669600"/>
              <a:ext cx="269510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5" name="Line 31"/>
            <p:cNvSpPr>
              <a:spLocks noChangeShapeType="1"/>
            </p:cNvSpPr>
            <p:nvPr/>
          </p:nvSpPr>
          <p:spPr bwMode="auto">
            <a:xfrm>
              <a:off x="5413467" y="5101400"/>
              <a:ext cx="269510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6" name="Line 32"/>
            <p:cNvSpPr>
              <a:spLocks noChangeShapeType="1"/>
            </p:cNvSpPr>
            <p:nvPr/>
          </p:nvSpPr>
          <p:spPr bwMode="auto">
            <a:xfrm>
              <a:off x="5413467" y="2192338"/>
              <a:ext cx="26951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7" name="Line 33"/>
            <p:cNvSpPr>
              <a:spLocks noChangeShapeType="1"/>
            </p:cNvSpPr>
            <p:nvPr/>
          </p:nvSpPr>
          <p:spPr bwMode="auto">
            <a:xfrm>
              <a:off x="5413467" y="5352225"/>
              <a:ext cx="26951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8" name="Text Box 45"/>
            <p:cNvSpPr txBox="1">
              <a:spLocks noChangeArrowheads="1"/>
            </p:cNvSpPr>
            <p:nvPr/>
          </p:nvSpPr>
          <p:spPr bwMode="auto">
            <a:xfrm>
              <a:off x="6248400" y="2014000"/>
              <a:ext cx="1697901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3A601B"/>
                </a:buClr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B89500"/>
                </a:buClr>
                <a:buFont typeface="Arial" charset="0"/>
                <a:buChar char="▪"/>
                <a:defRPr kumimoji="1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1800">
                  <a:latin typeface="Symbol" pitchFamily="18" charset="2"/>
                </a:rPr>
                <a:t>T, </a:t>
              </a:r>
              <a:r>
                <a:rPr kumimoji="0" lang="en-US" altLang="en-US" sz="1800">
                  <a:latin typeface="Arial Unicode MS" pitchFamily="34" charset="-128"/>
                </a:rPr>
                <a:t>q, w, tracers</a:t>
              </a:r>
              <a:endParaRPr kumimoji="0" lang="en-CA" altLang="en-US" sz="1800"/>
            </a:p>
          </p:txBody>
        </p:sp>
        <p:sp>
          <p:nvSpPr>
            <p:cNvPr id="23589" name="Text Box 50"/>
            <p:cNvSpPr txBox="1">
              <a:spLocks noChangeArrowheads="1"/>
            </p:cNvSpPr>
            <p:nvPr/>
          </p:nvSpPr>
          <p:spPr bwMode="auto">
            <a:xfrm>
              <a:off x="6248400" y="2669900"/>
              <a:ext cx="1697901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3A601B"/>
                </a:buClr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B89500"/>
                </a:buClr>
                <a:buFont typeface="Arial" charset="0"/>
                <a:buChar char="▪"/>
                <a:defRPr kumimoji="1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1800">
                  <a:latin typeface="Symbol" pitchFamily="18" charset="2"/>
                </a:rPr>
                <a:t>T, </a:t>
              </a:r>
              <a:r>
                <a:rPr kumimoji="0" lang="en-US" altLang="en-US" sz="1800">
                  <a:latin typeface="Arial Unicode MS" pitchFamily="34" charset="-128"/>
                </a:rPr>
                <a:t>q, w, tracers</a:t>
              </a:r>
              <a:endParaRPr kumimoji="0" lang="en-CA" altLang="en-US" sz="1800"/>
            </a:p>
          </p:txBody>
        </p:sp>
        <p:sp>
          <p:nvSpPr>
            <p:cNvPr id="23590" name="Text Box 51"/>
            <p:cNvSpPr txBox="1">
              <a:spLocks noChangeArrowheads="1"/>
            </p:cNvSpPr>
            <p:nvPr/>
          </p:nvSpPr>
          <p:spPr bwMode="auto">
            <a:xfrm>
              <a:off x="6248400" y="3527150"/>
              <a:ext cx="1697901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3A601B"/>
                </a:buClr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B89500"/>
                </a:buClr>
                <a:buFont typeface="Arial" charset="0"/>
                <a:buChar char="▪"/>
                <a:defRPr kumimoji="1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1800">
                  <a:latin typeface="Symbol" pitchFamily="18" charset="2"/>
                </a:rPr>
                <a:t>T, </a:t>
              </a:r>
              <a:r>
                <a:rPr kumimoji="0" lang="en-US" altLang="en-US" sz="1800">
                  <a:latin typeface="Arial Unicode MS" pitchFamily="34" charset="-128"/>
                </a:rPr>
                <a:t>q, w, tracers</a:t>
              </a:r>
              <a:endParaRPr kumimoji="0" lang="en-CA" altLang="en-US" sz="1800"/>
            </a:p>
          </p:txBody>
        </p:sp>
        <p:sp>
          <p:nvSpPr>
            <p:cNvPr id="23591" name="Text Box 52"/>
            <p:cNvSpPr txBox="1">
              <a:spLocks noChangeArrowheads="1"/>
            </p:cNvSpPr>
            <p:nvPr/>
          </p:nvSpPr>
          <p:spPr bwMode="auto">
            <a:xfrm>
              <a:off x="6248400" y="3621175"/>
              <a:ext cx="1697901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3A601B"/>
                </a:buClr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B89500"/>
                </a:buClr>
                <a:buFont typeface="Arial" charset="0"/>
                <a:buChar char="▪"/>
                <a:defRPr kumimoji="1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1800">
                  <a:latin typeface="Symbol" pitchFamily="18" charset="2"/>
                </a:rPr>
                <a:t>T, </a:t>
              </a:r>
              <a:r>
                <a:rPr kumimoji="0" lang="en-US" altLang="en-US" sz="1800">
                  <a:latin typeface="Arial Unicode MS" pitchFamily="34" charset="-128"/>
                </a:rPr>
                <a:t>q, w, tracers</a:t>
              </a:r>
              <a:endParaRPr kumimoji="0" lang="en-CA" altLang="en-US" sz="1800"/>
            </a:p>
          </p:txBody>
        </p:sp>
        <p:sp>
          <p:nvSpPr>
            <p:cNvPr id="23592" name="Text Box 53"/>
            <p:cNvSpPr txBox="1">
              <a:spLocks noChangeArrowheads="1"/>
            </p:cNvSpPr>
            <p:nvPr/>
          </p:nvSpPr>
          <p:spPr bwMode="auto">
            <a:xfrm>
              <a:off x="6248400" y="4482525"/>
              <a:ext cx="1697901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3A601B"/>
                </a:buClr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B89500"/>
                </a:buClr>
                <a:buFont typeface="Arial" charset="0"/>
                <a:buChar char="▪"/>
                <a:defRPr kumimoji="1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1800">
                  <a:latin typeface="Symbol" pitchFamily="18" charset="2"/>
                </a:rPr>
                <a:t>T, </a:t>
              </a:r>
              <a:r>
                <a:rPr kumimoji="0" lang="en-US" altLang="en-US" sz="1800">
                  <a:latin typeface="Arial Unicode MS" pitchFamily="34" charset="-128"/>
                </a:rPr>
                <a:t>q, w, tracers</a:t>
              </a:r>
              <a:endParaRPr kumimoji="0" lang="en-CA" altLang="en-US" sz="1800"/>
            </a:p>
          </p:txBody>
        </p:sp>
        <p:sp>
          <p:nvSpPr>
            <p:cNvPr id="23593" name="Text Box 54"/>
            <p:cNvSpPr txBox="1">
              <a:spLocks noChangeArrowheads="1"/>
            </p:cNvSpPr>
            <p:nvPr/>
          </p:nvSpPr>
          <p:spPr bwMode="auto">
            <a:xfrm>
              <a:off x="6248400" y="5167262"/>
              <a:ext cx="1697901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3A601B"/>
                </a:buClr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B89500"/>
                </a:buClr>
                <a:buFont typeface="Arial" charset="0"/>
                <a:buChar char="▪"/>
                <a:defRPr kumimoji="1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1800" dirty="0">
                  <a:latin typeface="Symbol" pitchFamily="18" charset="2"/>
                </a:rPr>
                <a:t>T, </a:t>
              </a:r>
              <a:r>
                <a:rPr kumimoji="0" lang="en-US" altLang="en-US" sz="1800" dirty="0">
                  <a:latin typeface="Arial Unicode MS" pitchFamily="34" charset="-128"/>
                </a:rPr>
                <a:t>q, w, tracers</a:t>
              </a:r>
              <a:endParaRPr kumimoji="0" lang="en-CA" altLang="en-US" sz="1800" dirty="0"/>
            </a:p>
          </p:txBody>
        </p:sp>
        <p:sp>
          <p:nvSpPr>
            <p:cNvPr id="23594" name="Text Box 28"/>
            <p:cNvSpPr txBox="1">
              <a:spLocks noChangeArrowheads="1"/>
            </p:cNvSpPr>
            <p:nvPr/>
          </p:nvSpPr>
          <p:spPr bwMode="auto">
            <a:xfrm>
              <a:off x="5538788" y="2233738"/>
              <a:ext cx="785812" cy="366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3A601B"/>
                </a:buClr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B89500"/>
                </a:buClr>
                <a:buFont typeface="Arial" charset="0"/>
                <a:buChar char="▪"/>
                <a:defRPr kumimoji="1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1800">
                  <a:latin typeface="Symbol" pitchFamily="18" charset="2"/>
                </a:rPr>
                <a:t>f, </a:t>
              </a:r>
              <a:r>
                <a:rPr kumimoji="0" lang="en-US" altLang="en-US" sz="1800">
                  <a:latin typeface="Arial Unicode MS" pitchFamily="34" charset="-128"/>
                </a:rPr>
                <a:t>u, v</a:t>
              </a:r>
              <a:endParaRPr kumimoji="0" lang="en-CA" altLang="en-US" sz="1800"/>
            </a:p>
          </p:txBody>
        </p:sp>
        <p:sp>
          <p:nvSpPr>
            <p:cNvPr id="23595" name="Text Box 46"/>
            <p:cNvSpPr txBox="1">
              <a:spLocks noChangeArrowheads="1"/>
            </p:cNvSpPr>
            <p:nvPr/>
          </p:nvSpPr>
          <p:spPr bwMode="auto">
            <a:xfrm>
              <a:off x="5538788" y="3099188"/>
              <a:ext cx="785812" cy="366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3A601B"/>
                </a:buClr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B89500"/>
                </a:buClr>
                <a:buFont typeface="Arial" charset="0"/>
                <a:buChar char="▪"/>
                <a:defRPr kumimoji="1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1800">
                  <a:latin typeface="Symbol" pitchFamily="18" charset="2"/>
                </a:rPr>
                <a:t>f, </a:t>
              </a:r>
              <a:r>
                <a:rPr kumimoji="0" lang="en-US" altLang="en-US" sz="1800">
                  <a:latin typeface="Arial Unicode MS" pitchFamily="34" charset="-128"/>
                </a:rPr>
                <a:t>u, v</a:t>
              </a:r>
              <a:endParaRPr kumimoji="0" lang="en-CA" altLang="en-US" sz="1800"/>
            </a:p>
          </p:txBody>
        </p:sp>
        <p:sp>
          <p:nvSpPr>
            <p:cNvPr id="23596" name="Text Box 47"/>
            <p:cNvSpPr txBox="1">
              <a:spLocks noChangeArrowheads="1"/>
            </p:cNvSpPr>
            <p:nvPr/>
          </p:nvSpPr>
          <p:spPr bwMode="auto">
            <a:xfrm>
              <a:off x="5538788" y="3964638"/>
              <a:ext cx="785812" cy="366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3A601B"/>
                </a:buClr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B89500"/>
                </a:buClr>
                <a:buFont typeface="Arial" charset="0"/>
                <a:buChar char="▪"/>
                <a:defRPr kumimoji="1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1800">
                  <a:latin typeface="Symbol" pitchFamily="18" charset="2"/>
                </a:rPr>
                <a:t>f, </a:t>
              </a:r>
              <a:r>
                <a:rPr kumimoji="0" lang="en-US" altLang="en-US" sz="1800">
                  <a:latin typeface="Arial Unicode MS" pitchFamily="34" charset="-128"/>
                </a:rPr>
                <a:t>u, v</a:t>
              </a:r>
              <a:endParaRPr kumimoji="0" lang="en-CA" altLang="en-US" sz="1800"/>
            </a:p>
          </p:txBody>
        </p:sp>
        <p:sp>
          <p:nvSpPr>
            <p:cNvPr id="23597" name="Text Box 48"/>
            <p:cNvSpPr txBox="1">
              <a:spLocks noChangeArrowheads="1"/>
            </p:cNvSpPr>
            <p:nvPr/>
          </p:nvSpPr>
          <p:spPr bwMode="auto">
            <a:xfrm>
              <a:off x="5538788" y="4054563"/>
              <a:ext cx="785812" cy="366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3A601B"/>
                </a:buClr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B89500"/>
                </a:buClr>
                <a:buFont typeface="Arial" charset="0"/>
                <a:buChar char="▪"/>
                <a:defRPr kumimoji="1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1800">
                  <a:latin typeface="Symbol" pitchFamily="18" charset="2"/>
                </a:rPr>
                <a:t>f, </a:t>
              </a:r>
              <a:r>
                <a:rPr kumimoji="0" lang="en-US" altLang="en-US" sz="1800">
                  <a:latin typeface="Arial Unicode MS" pitchFamily="34" charset="-128"/>
                </a:rPr>
                <a:t>u, v</a:t>
              </a:r>
              <a:endParaRPr kumimoji="0" lang="en-CA" altLang="en-US" sz="1800"/>
            </a:p>
          </p:txBody>
        </p:sp>
        <p:sp>
          <p:nvSpPr>
            <p:cNvPr id="23598" name="Text Box 49"/>
            <p:cNvSpPr txBox="1">
              <a:spLocks noChangeArrowheads="1"/>
            </p:cNvSpPr>
            <p:nvPr/>
          </p:nvSpPr>
          <p:spPr bwMode="auto">
            <a:xfrm>
              <a:off x="5538788" y="4915913"/>
              <a:ext cx="785812" cy="366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3A601B"/>
                </a:buClr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B89500"/>
                </a:buClr>
                <a:buFont typeface="Arial" charset="0"/>
                <a:buChar char="▪"/>
                <a:defRPr kumimoji="1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1800">
                  <a:latin typeface="Symbol" pitchFamily="18" charset="2"/>
                </a:rPr>
                <a:t>f, </a:t>
              </a:r>
              <a:r>
                <a:rPr kumimoji="0" lang="en-US" altLang="en-US" sz="1800">
                  <a:latin typeface="Arial Unicode MS" pitchFamily="34" charset="-128"/>
                </a:rPr>
                <a:t>u, v</a:t>
              </a:r>
              <a:endParaRPr kumimoji="0" lang="en-CA" altLang="en-US" sz="1800"/>
            </a:p>
          </p:txBody>
        </p:sp>
        <p:sp>
          <p:nvSpPr>
            <p:cNvPr id="23599" name="Rectangle 8"/>
            <p:cNvSpPr>
              <a:spLocks noChangeArrowheads="1"/>
            </p:cNvSpPr>
            <p:nvPr/>
          </p:nvSpPr>
          <p:spPr bwMode="auto">
            <a:xfrm>
              <a:off x="6471634" y="5522413"/>
              <a:ext cx="619277" cy="2574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3A601B"/>
                </a:buClr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B89500"/>
                </a:buClr>
                <a:buFont typeface="Arial" charset="0"/>
                <a:buChar char="▪"/>
                <a:defRPr kumimoji="1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CA" altLang="en-US" sz="1800"/>
            </a:p>
          </p:txBody>
        </p:sp>
        <p:sp>
          <p:nvSpPr>
            <p:cNvPr id="35" name="Text Box 54"/>
            <p:cNvSpPr txBox="1">
              <a:spLocks noChangeArrowheads="1"/>
            </p:cNvSpPr>
            <p:nvPr/>
          </p:nvSpPr>
          <p:spPr bwMode="auto">
            <a:xfrm>
              <a:off x="6400721" y="5424194"/>
              <a:ext cx="723775" cy="36985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 err="1">
                  <a:latin typeface="Symbol" pitchFamily="18" charset="2"/>
                </a:rPr>
                <a:t>T</a:t>
              </a:r>
              <a:r>
                <a:rPr lang="en-US" baseline="-25000" dirty="0" err="1">
                  <a:latin typeface="+mn-lt"/>
                </a:rPr>
                <a:t>s</a:t>
              </a:r>
              <a:r>
                <a:rPr lang="en-US" dirty="0">
                  <a:latin typeface="Symbol" pitchFamily="18" charset="2"/>
                </a:rPr>
                <a:t>, </a:t>
              </a:r>
              <a:r>
                <a:rPr lang="en-US" dirty="0" err="1">
                  <a:latin typeface="Arial Unicode MS" pitchFamily="34" charset="-128"/>
                </a:rPr>
                <a:t>q</a:t>
              </a:r>
              <a:r>
                <a:rPr lang="en-US" baseline="-25000" dirty="0" err="1"/>
                <a:t>s</a:t>
              </a:r>
              <a:endParaRPr lang="en-CA" dirty="0"/>
            </a:p>
          </p:txBody>
        </p:sp>
      </p:grpSp>
      <p:grpSp>
        <p:nvGrpSpPr>
          <p:cNvPr id="23558" name="Group 35"/>
          <p:cNvGrpSpPr>
            <a:grpSpLocks/>
          </p:cNvGrpSpPr>
          <p:nvPr/>
        </p:nvGrpSpPr>
        <p:grpSpPr bwMode="auto">
          <a:xfrm>
            <a:off x="1663565" y="1893538"/>
            <a:ext cx="2959100" cy="3713162"/>
            <a:chOff x="2124075" y="2133600"/>
            <a:chExt cx="5256213" cy="3600450"/>
          </a:xfrm>
        </p:grpSpPr>
        <p:sp>
          <p:nvSpPr>
            <p:cNvPr id="23569" name="Line 6"/>
            <p:cNvSpPr>
              <a:spLocks noChangeShapeType="1"/>
            </p:cNvSpPr>
            <p:nvPr/>
          </p:nvSpPr>
          <p:spPr bwMode="auto">
            <a:xfrm>
              <a:off x="2124075" y="5734050"/>
              <a:ext cx="5256213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0" name="Line 7"/>
            <p:cNvSpPr>
              <a:spLocks noChangeShapeType="1"/>
            </p:cNvSpPr>
            <p:nvPr/>
          </p:nvSpPr>
          <p:spPr bwMode="auto">
            <a:xfrm>
              <a:off x="2124075" y="2133600"/>
              <a:ext cx="5256213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Line 9"/>
            <p:cNvSpPr>
              <a:spLocks noChangeShapeType="1"/>
            </p:cNvSpPr>
            <p:nvPr/>
          </p:nvSpPr>
          <p:spPr bwMode="auto">
            <a:xfrm>
              <a:off x="2124075" y="2636838"/>
              <a:ext cx="52562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2" name="Line 10"/>
            <p:cNvSpPr>
              <a:spLocks noChangeShapeType="1"/>
            </p:cNvSpPr>
            <p:nvPr/>
          </p:nvSpPr>
          <p:spPr bwMode="auto">
            <a:xfrm>
              <a:off x="2124075" y="3141663"/>
              <a:ext cx="52562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3" name="Line 11"/>
            <p:cNvSpPr>
              <a:spLocks noChangeShapeType="1"/>
            </p:cNvSpPr>
            <p:nvPr/>
          </p:nvSpPr>
          <p:spPr bwMode="auto">
            <a:xfrm>
              <a:off x="2124075" y="3646488"/>
              <a:ext cx="52562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4" name="Line 12"/>
            <p:cNvSpPr>
              <a:spLocks noChangeShapeType="1"/>
            </p:cNvSpPr>
            <p:nvPr/>
          </p:nvSpPr>
          <p:spPr bwMode="auto">
            <a:xfrm>
              <a:off x="2124075" y="4151313"/>
              <a:ext cx="52562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5" name="Line 13"/>
            <p:cNvSpPr>
              <a:spLocks noChangeShapeType="1"/>
            </p:cNvSpPr>
            <p:nvPr/>
          </p:nvSpPr>
          <p:spPr bwMode="auto">
            <a:xfrm>
              <a:off x="2124075" y="4656138"/>
              <a:ext cx="52562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6" name="Line 14"/>
            <p:cNvSpPr>
              <a:spLocks noChangeShapeType="1"/>
            </p:cNvSpPr>
            <p:nvPr/>
          </p:nvSpPr>
          <p:spPr bwMode="auto">
            <a:xfrm>
              <a:off x="2124075" y="5160963"/>
              <a:ext cx="52562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59" name="Text Box 23"/>
          <p:cNvSpPr txBox="1">
            <a:spLocks noChangeArrowheads="1"/>
          </p:cNvSpPr>
          <p:nvPr/>
        </p:nvSpPr>
        <p:spPr bwMode="auto">
          <a:xfrm>
            <a:off x="2111240" y="4843113"/>
            <a:ext cx="2168525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A601B"/>
              </a:buClr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89500"/>
              </a:buClr>
              <a:buFont typeface="Arial" charset="0"/>
              <a:buChar char="▪"/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/>
              <a:t>T, </a:t>
            </a:r>
            <a:r>
              <a:rPr kumimoji="0" lang="en-US" altLang="en-US" sz="1800">
                <a:latin typeface="Symbol" pitchFamily="18" charset="2"/>
              </a:rPr>
              <a:t>f, </a:t>
            </a:r>
            <a:r>
              <a:rPr kumimoji="0" lang="en-US" altLang="en-US" sz="1800">
                <a:latin typeface="Arial Unicode MS" pitchFamily="34" charset="-128"/>
              </a:rPr>
              <a:t>u, v, w, tracers</a:t>
            </a:r>
            <a:endParaRPr kumimoji="0" lang="en-CA" altLang="en-US" sz="1800"/>
          </a:p>
        </p:txBody>
      </p:sp>
      <p:sp>
        <p:nvSpPr>
          <p:cNvPr id="23560" name="Text Box 24"/>
          <p:cNvSpPr txBox="1">
            <a:spLocks noChangeArrowheads="1"/>
          </p:cNvSpPr>
          <p:nvPr/>
        </p:nvSpPr>
        <p:spPr bwMode="auto">
          <a:xfrm>
            <a:off x="2228715" y="5416200"/>
            <a:ext cx="1933575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A601B"/>
              </a:buClr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89500"/>
              </a:buClr>
              <a:buFont typeface="Arial" charset="0"/>
              <a:buChar char="▪"/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/>
              <a:t>T, </a:t>
            </a:r>
            <a:r>
              <a:rPr kumimoji="0" lang="en-US" altLang="en-US" sz="1800">
                <a:latin typeface="Arial Unicode MS" pitchFamily="34" charset="-128"/>
              </a:rPr>
              <a:t>u, v, w, tracers</a:t>
            </a:r>
            <a:endParaRPr kumimoji="0" lang="en-CA" altLang="en-US" sz="1800"/>
          </a:p>
        </p:txBody>
      </p:sp>
      <p:sp>
        <p:nvSpPr>
          <p:cNvPr id="23561" name="Text Box 25"/>
          <p:cNvSpPr txBox="1">
            <a:spLocks noChangeArrowheads="1"/>
          </p:cNvSpPr>
          <p:nvPr/>
        </p:nvSpPr>
        <p:spPr bwMode="auto">
          <a:xfrm>
            <a:off x="2111240" y="4319238"/>
            <a:ext cx="2168525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A601B"/>
              </a:buClr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89500"/>
              </a:buClr>
              <a:buFont typeface="Arial" charset="0"/>
              <a:buChar char="▪"/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 dirty="0"/>
              <a:t>T, </a:t>
            </a:r>
            <a:r>
              <a:rPr kumimoji="0" lang="en-US" altLang="en-US" sz="1800" dirty="0">
                <a:latin typeface="Symbol" pitchFamily="18" charset="2"/>
              </a:rPr>
              <a:t>f, </a:t>
            </a:r>
            <a:r>
              <a:rPr kumimoji="0" lang="en-US" altLang="en-US" sz="1800" dirty="0">
                <a:latin typeface="Arial Unicode MS" pitchFamily="34" charset="-128"/>
              </a:rPr>
              <a:t>u, v, w, tracers</a:t>
            </a:r>
            <a:endParaRPr kumimoji="0" lang="en-CA" altLang="en-US" sz="1800" dirty="0"/>
          </a:p>
        </p:txBody>
      </p:sp>
      <p:sp>
        <p:nvSpPr>
          <p:cNvPr id="23562" name="Text Box 26"/>
          <p:cNvSpPr txBox="1">
            <a:spLocks noChangeArrowheads="1"/>
          </p:cNvSpPr>
          <p:nvPr/>
        </p:nvSpPr>
        <p:spPr bwMode="auto">
          <a:xfrm>
            <a:off x="2111240" y="3277838"/>
            <a:ext cx="2168525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A601B"/>
              </a:buClr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89500"/>
              </a:buClr>
              <a:buFont typeface="Arial" charset="0"/>
              <a:buChar char="▪"/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/>
              <a:t>T, </a:t>
            </a:r>
            <a:r>
              <a:rPr kumimoji="0" lang="en-US" altLang="en-US" sz="1800">
                <a:latin typeface="Symbol" pitchFamily="18" charset="2"/>
              </a:rPr>
              <a:t>f, </a:t>
            </a:r>
            <a:r>
              <a:rPr kumimoji="0" lang="en-US" altLang="en-US" sz="1800">
                <a:latin typeface="Arial Unicode MS" pitchFamily="34" charset="-128"/>
              </a:rPr>
              <a:t>u, v, w, tracers</a:t>
            </a:r>
            <a:endParaRPr kumimoji="0" lang="en-CA" altLang="en-US" sz="1800"/>
          </a:p>
        </p:txBody>
      </p:sp>
      <p:sp>
        <p:nvSpPr>
          <p:cNvPr id="23563" name="Text Box 27"/>
          <p:cNvSpPr txBox="1">
            <a:spLocks noChangeArrowheads="1"/>
          </p:cNvSpPr>
          <p:nvPr/>
        </p:nvSpPr>
        <p:spPr bwMode="auto">
          <a:xfrm>
            <a:off x="2111240" y="1715738"/>
            <a:ext cx="2168525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A601B"/>
              </a:buClr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89500"/>
              </a:buClr>
              <a:buFont typeface="Arial" charset="0"/>
              <a:buChar char="▪"/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/>
              <a:t>T, </a:t>
            </a:r>
            <a:r>
              <a:rPr kumimoji="0" lang="en-US" altLang="en-US" sz="1800">
                <a:latin typeface="Symbol" pitchFamily="18" charset="2"/>
              </a:rPr>
              <a:t>f, </a:t>
            </a:r>
            <a:r>
              <a:rPr kumimoji="0" lang="en-US" altLang="en-US" sz="1800">
                <a:latin typeface="Arial Unicode MS" pitchFamily="34" charset="-128"/>
              </a:rPr>
              <a:t>u, v, w, tracers</a:t>
            </a:r>
            <a:endParaRPr kumimoji="0" lang="en-CA" altLang="en-US" sz="1800"/>
          </a:p>
        </p:txBody>
      </p:sp>
      <p:sp>
        <p:nvSpPr>
          <p:cNvPr id="23564" name="Text Box 28"/>
          <p:cNvSpPr txBox="1">
            <a:spLocks noChangeArrowheads="1"/>
          </p:cNvSpPr>
          <p:nvPr/>
        </p:nvSpPr>
        <p:spPr bwMode="auto">
          <a:xfrm>
            <a:off x="2111240" y="3792188"/>
            <a:ext cx="2168525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A601B"/>
              </a:buClr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89500"/>
              </a:buClr>
              <a:buFont typeface="Arial" charset="0"/>
              <a:buChar char="▪"/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/>
              <a:t>T, </a:t>
            </a:r>
            <a:r>
              <a:rPr kumimoji="0" lang="en-US" altLang="en-US" sz="1800">
                <a:latin typeface="Symbol" pitchFamily="18" charset="2"/>
              </a:rPr>
              <a:t>f, </a:t>
            </a:r>
            <a:r>
              <a:rPr kumimoji="0" lang="en-US" altLang="en-US" sz="1800">
                <a:latin typeface="Arial Unicode MS" pitchFamily="34" charset="-128"/>
              </a:rPr>
              <a:t>u, v, w, tracers</a:t>
            </a:r>
            <a:endParaRPr kumimoji="0" lang="en-CA" altLang="en-US" sz="1800"/>
          </a:p>
        </p:txBody>
      </p:sp>
      <p:sp>
        <p:nvSpPr>
          <p:cNvPr id="23565" name="Text Box 29"/>
          <p:cNvSpPr txBox="1">
            <a:spLocks noChangeArrowheads="1"/>
          </p:cNvSpPr>
          <p:nvPr/>
        </p:nvSpPr>
        <p:spPr bwMode="auto">
          <a:xfrm>
            <a:off x="2111240" y="2755550"/>
            <a:ext cx="2168525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A601B"/>
              </a:buClr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89500"/>
              </a:buClr>
              <a:buFont typeface="Arial" charset="0"/>
              <a:buChar char="▪"/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/>
              <a:t>T, </a:t>
            </a:r>
            <a:r>
              <a:rPr kumimoji="0" lang="en-US" altLang="en-US" sz="1800">
                <a:latin typeface="Symbol" pitchFamily="18" charset="2"/>
              </a:rPr>
              <a:t>f, </a:t>
            </a:r>
            <a:r>
              <a:rPr kumimoji="0" lang="en-US" altLang="en-US" sz="1800">
                <a:latin typeface="Arial Unicode MS" pitchFamily="34" charset="-128"/>
              </a:rPr>
              <a:t>u, v, w, tracers</a:t>
            </a:r>
            <a:endParaRPr kumimoji="0" lang="en-CA" altLang="en-US" sz="1800"/>
          </a:p>
        </p:txBody>
      </p:sp>
      <p:sp>
        <p:nvSpPr>
          <p:cNvPr id="23566" name="Text Box 30"/>
          <p:cNvSpPr txBox="1">
            <a:spLocks noChangeArrowheads="1"/>
          </p:cNvSpPr>
          <p:nvPr/>
        </p:nvSpPr>
        <p:spPr bwMode="auto">
          <a:xfrm>
            <a:off x="2111240" y="2230088"/>
            <a:ext cx="2168525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A601B"/>
              </a:buClr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89500"/>
              </a:buClr>
              <a:buFont typeface="Arial" charset="0"/>
              <a:buChar char="▪"/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/>
              <a:t>T, </a:t>
            </a:r>
            <a:r>
              <a:rPr kumimoji="0" lang="en-US" altLang="en-US" sz="1800">
                <a:latin typeface="Symbol" pitchFamily="18" charset="2"/>
              </a:rPr>
              <a:t>f, </a:t>
            </a:r>
            <a:r>
              <a:rPr kumimoji="0" lang="en-US" altLang="en-US" sz="1800">
                <a:latin typeface="Arial Unicode MS" pitchFamily="34" charset="-128"/>
              </a:rPr>
              <a:t>u, v, w, tracers</a:t>
            </a:r>
            <a:endParaRPr kumimoji="0" lang="en-CA" altLang="en-US" sz="1800"/>
          </a:p>
        </p:txBody>
      </p:sp>
      <p:sp>
        <p:nvSpPr>
          <p:cNvPr id="2" name="Rectangle 1"/>
          <p:cNvSpPr/>
          <p:nvPr/>
        </p:nvSpPr>
        <p:spPr bwMode="auto">
          <a:xfrm>
            <a:off x="874329" y="6155998"/>
            <a:ext cx="8136904" cy="70200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319327" y="5477960"/>
            <a:ext cx="792000" cy="257479"/>
          </a:xfrm>
          <a:prstGeom prst="rect">
            <a:avLst/>
          </a:prstGeom>
          <a:solidFill>
            <a:srgbClr val="FFFFCC">
              <a:alpha val="25000"/>
            </a:srgbClr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67" name="TextBox 45"/>
          <p:cNvSpPr txBox="1">
            <a:spLocks noChangeArrowheads="1"/>
          </p:cNvSpPr>
          <p:nvPr/>
        </p:nvSpPr>
        <p:spPr bwMode="auto">
          <a:xfrm>
            <a:off x="2419215" y="5809900"/>
            <a:ext cx="1590675" cy="369888"/>
          </a:xfrm>
          <a:prstGeom prst="rect">
            <a:avLst/>
          </a:prstGeom>
          <a:noFill/>
          <a:ln w="9525">
            <a:solidFill>
              <a:srgbClr val="3A601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A601B"/>
              </a:buClr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89500"/>
              </a:buClr>
              <a:buFont typeface="Arial" charset="0"/>
              <a:buChar char="▪"/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 dirty="0"/>
              <a:t>Regular Grid</a:t>
            </a:r>
            <a:endParaRPr kumimoji="0" lang="en-CA" altLang="en-US" sz="1800" dirty="0"/>
          </a:p>
        </p:txBody>
      </p:sp>
      <p:sp>
        <p:nvSpPr>
          <p:cNvPr id="23568" name="TextBox 54"/>
          <p:cNvSpPr txBox="1">
            <a:spLocks noChangeArrowheads="1"/>
          </p:cNvSpPr>
          <p:nvPr/>
        </p:nvSpPr>
        <p:spPr bwMode="auto">
          <a:xfrm>
            <a:off x="5556115" y="5809900"/>
            <a:ext cx="2557463" cy="369888"/>
          </a:xfrm>
          <a:prstGeom prst="rect">
            <a:avLst/>
          </a:prstGeom>
          <a:noFill/>
          <a:ln w="9525">
            <a:solidFill>
              <a:srgbClr val="3A601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A601B"/>
              </a:buClr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89500"/>
              </a:buClr>
              <a:buFont typeface="Arial" charset="0"/>
              <a:buChar char="▪"/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 dirty="0" err="1"/>
              <a:t>Charney</a:t>
            </a:r>
            <a:r>
              <a:rPr kumimoji="0" lang="en-US" altLang="en-US" sz="1800" dirty="0"/>
              <a:t>-Phillips Grid</a:t>
            </a:r>
            <a:endParaRPr kumimoji="0" lang="en-CA" altLang="en-US" sz="1800" dirty="0"/>
          </a:p>
        </p:txBody>
      </p:sp>
      <p:sp>
        <p:nvSpPr>
          <p:cNvPr id="51" name="Rectangle 50"/>
          <p:cNvSpPr/>
          <p:nvPr/>
        </p:nvSpPr>
        <p:spPr bwMode="auto">
          <a:xfrm>
            <a:off x="6984000" y="5213000"/>
            <a:ext cx="792000" cy="257479"/>
          </a:xfrm>
          <a:prstGeom prst="rect">
            <a:avLst/>
          </a:prstGeom>
          <a:solidFill>
            <a:srgbClr val="FFFFCC">
              <a:alpha val="25000"/>
            </a:srgbClr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9678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6093296"/>
            <a:ext cx="9144000" cy="7827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endParaRPr lang="en-US" sz="2000" b="1" dirty="0">
              <a:solidFill>
                <a:srgbClr val="0066CC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0000" y="116632"/>
            <a:ext cx="8316416" cy="1008112"/>
          </a:xfrm>
          <a:solidFill>
            <a:schemeClr val="bg1"/>
          </a:solidFill>
        </p:spPr>
        <p:txBody>
          <a:bodyPr anchor="t"/>
          <a:lstStyle/>
          <a:p>
            <a:r>
              <a:rPr lang="en-CA" sz="2800" dirty="0" smtClean="0">
                <a:solidFill>
                  <a:srgbClr val="008000"/>
                </a:solidFill>
              </a:rPr>
              <a:t>Change in Forecast Domain from </a:t>
            </a:r>
            <a:r>
              <a:rPr lang="en-CA" sz="2800" dirty="0" smtClean="0">
                <a:solidFill>
                  <a:srgbClr val="FF0000"/>
                </a:solidFill>
              </a:rPr>
              <a:t>GEM-MACHv1</a:t>
            </a:r>
            <a:r>
              <a:rPr lang="en-CA" sz="2800" dirty="0" smtClean="0">
                <a:solidFill>
                  <a:srgbClr val="008000"/>
                </a:solidFill>
              </a:rPr>
              <a:t> to </a:t>
            </a:r>
            <a:r>
              <a:rPr lang="en-CA" sz="2800" dirty="0" smtClean="0">
                <a:solidFill>
                  <a:srgbClr val="00CC00"/>
                </a:solidFill>
              </a:rPr>
              <a:t>GEM-MACHv2</a:t>
            </a:r>
            <a:endParaRPr lang="en-US" sz="2800" dirty="0">
              <a:solidFill>
                <a:srgbClr val="00CC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19653"/>
            <a:ext cx="6768752" cy="5838346"/>
          </a:xfrm>
          <a:prstGeom prst="rect">
            <a:avLst/>
          </a:prstGeom>
        </p:spPr>
      </p:pic>
      <p:cxnSp>
        <p:nvCxnSpPr>
          <p:cNvPr id="6" name="Straight Arrow Connector 5"/>
          <p:cNvCxnSpPr>
            <a:cxnSpLocks noChangeAspect="1"/>
          </p:cNvCxnSpPr>
          <p:nvPr/>
        </p:nvCxnSpPr>
        <p:spPr bwMode="auto">
          <a:xfrm flipH="1">
            <a:off x="6588224" y="576000"/>
            <a:ext cx="651132" cy="1872000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>
            <a:off x="1655676" y="1019653"/>
            <a:ext cx="108012" cy="1019491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rgbClr val="66FF33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829982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60000" y="432000"/>
            <a:ext cx="8605468" cy="792163"/>
          </a:xfrm>
          <a:solidFill>
            <a:schemeClr val="bg1"/>
          </a:solidFill>
        </p:spPr>
        <p:txBody>
          <a:bodyPr/>
          <a:lstStyle/>
          <a:p>
            <a:r>
              <a:rPr lang="en-US" altLang="en-US" dirty="0" smtClean="0">
                <a:solidFill>
                  <a:srgbClr val="00B050"/>
                </a:solidFill>
              </a:rPr>
              <a:t> </a:t>
            </a:r>
            <a:r>
              <a:rPr lang="en-US" altLang="en-US" dirty="0">
                <a:solidFill>
                  <a:srgbClr val="008000"/>
                </a:solidFill>
              </a:rPr>
              <a:t>GEM-MACH v2  vs. GEM-MACH </a:t>
            </a:r>
            <a:r>
              <a:rPr lang="en-US" altLang="en-US" dirty="0" smtClean="0">
                <a:solidFill>
                  <a:srgbClr val="008000"/>
                </a:solidFill>
              </a:rPr>
              <a:t>v1  (</a:t>
            </a:r>
            <a:r>
              <a:rPr lang="en-US" altLang="en-US" dirty="0">
                <a:solidFill>
                  <a:srgbClr val="008000"/>
                </a:solidFill>
              </a:rPr>
              <a:t>2</a:t>
            </a:r>
            <a:r>
              <a:rPr lang="en-US" altLang="en-US" dirty="0" smtClean="0">
                <a:solidFill>
                  <a:srgbClr val="008000"/>
                </a:solidFill>
              </a:rPr>
              <a:t>)</a:t>
            </a:r>
            <a:endParaRPr lang="en-US" altLang="en-US" sz="4000" dirty="0" smtClean="0">
              <a:solidFill>
                <a:srgbClr val="008000"/>
              </a:solidFill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95536" y="1404000"/>
            <a:ext cx="8748464" cy="545400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5000"/>
              </a:lnSpc>
              <a:spcBef>
                <a:spcPts val="1200"/>
              </a:spcBef>
              <a:spcAft>
                <a:spcPts val="600"/>
              </a:spcAft>
              <a:buClr>
                <a:srgbClr val="336600"/>
              </a:buClr>
              <a:buSzPct val="150000"/>
            </a:pPr>
            <a:r>
              <a:rPr lang="en-US" altLang="en-US" dirty="0"/>
              <a:t>Fixes to two major (and compensating) bugs in surface emissions and gas-phase dry deposition plus a n</a:t>
            </a:r>
            <a:r>
              <a:rPr lang="en-CA" altLang="en-US" dirty="0"/>
              <a:t>umber of minor corrections</a:t>
            </a:r>
          </a:p>
          <a:p>
            <a:pPr>
              <a:lnSpc>
                <a:spcPct val="95000"/>
              </a:lnSpc>
              <a:spcBef>
                <a:spcPts val="1200"/>
              </a:spcBef>
              <a:buClr>
                <a:srgbClr val="336600"/>
              </a:buClr>
              <a:buSzPct val="150000"/>
            </a:pPr>
            <a:r>
              <a:rPr lang="en-CA" altLang="en-US" dirty="0"/>
              <a:t>Corrections to gas-phase dry deposition scheme to include leaf-area-index (LAI) scaling in some surface resistance terms</a:t>
            </a:r>
          </a:p>
          <a:p>
            <a:pPr>
              <a:lnSpc>
                <a:spcPct val="95000"/>
              </a:lnSpc>
              <a:spcBef>
                <a:spcPts val="1200"/>
              </a:spcBef>
              <a:buClr>
                <a:srgbClr val="336600"/>
              </a:buClr>
              <a:buSzPct val="150000"/>
            </a:pPr>
            <a:r>
              <a:rPr lang="en-CA" altLang="en-US" dirty="0" smtClean="0"/>
              <a:t>Adoption </a:t>
            </a:r>
            <a:r>
              <a:rPr lang="en-CA" altLang="en-US" dirty="0"/>
              <a:t>of </a:t>
            </a:r>
            <a:r>
              <a:rPr lang="en-CA" altLang="en-US" dirty="0" smtClean="0"/>
              <a:t>limited-area </a:t>
            </a:r>
            <a:r>
              <a:rPr lang="en-CA" altLang="en-US" dirty="0"/>
              <a:t>version of new GEM </a:t>
            </a:r>
            <a:r>
              <a:rPr lang="en-CA" altLang="en-US" dirty="0" smtClean="0">
                <a:solidFill>
                  <a:srgbClr val="008000"/>
                </a:solidFill>
              </a:rPr>
              <a:t>mass-conserving</a:t>
            </a:r>
            <a:r>
              <a:rPr lang="en-CA" altLang="en-US" dirty="0" smtClean="0"/>
              <a:t> semi-</a:t>
            </a:r>
            <a:r>
              <a:rPr lang="en-CA" altLang="en-US" dirty="0" err="1" smtClean="0"/>
              <a:t>Lagrangian</a:t>
            </a:r>
            <a:r>
              <a:rPr lang="en-CA" altLang="en-US" dirty="0" smtClean="0"/>
              <a:t> advection </a:t>
            </a:r>
            <a:r>
              <a:rPr lang="en-CA" altLang="en-US" dirty="0"/>
              <a:t>scheme for tracers</a:t>
            </a:r>
          </a:p>
          <a:p>
            <a:pPr>
              <a:lnSpc>
                <a:spcPct val="95000"/>
              </a:lnSpc>
              <a:spcBef>
                <a:spcPts val="1200"/>
              </a:spcBef>
              <a:buClr>
                <a:srgbClr val="336600"/>
              </a:buClr>
              <a:buSzPct val="150000"/>
            </a:pPr>
            <a:r>
              <a:rPr lang="en-US" altLang="en-US" dirty="0" smtClean="0"/>
              <a:t>New set of climatological chemical lateral boundary conditions  (seasonal 3D mean fields in G-Mv2 from </a:t>
            </a:r>
            <a:r>
              <a:rPr lang="en-US" altLang="en-US" dirty="0"/>
              <a:t>MOZART4 vs. seasonal 1D vertical profiles in G-Mv1 )</a:t>
            </a:r>
            <a:endParaRPr lang="en-US" altLang="en-US" dirty="0" smtClean="0"/>
          </a:p>
          <a:p>
            <a:pPr>
              <a:lnSpc>
                <a:spcPct val="95000"/>
              </a:lnSpc>
              <a:spcBef>
                <a:spcPts val="1200"/>
              </a:spcBef>
              <a:buClr>
                <a:srgbClr val="336600"/>
              </a:buClr>
              <a:buSzPct val="150000"/>
            </a:pPr>
            <a:r>
              <a:rPr lang="en-US" altLang="en-US" dirty="0" smtClean="0"/>
              <a:t>Call </a:t>
            </a:r>
            <a:r>
              <a:rPr lang="en-US" altLang="en-US" dirty="0"/>
              <a:t>to sea-salt emissions </a:t>
            </a:r>
            <a:r>
              <a:rPr lang="en-CA" altLang="en-US" dirty="0"/>
              <a:t>operator moved in operator </a:t>
            </a:r>
            <a:r>
              <a:rPr lang="en-CA" altLang="en-US" dirty="0" smtClean="0"/>
              <a:t>sequence</a:t>
            </a:r>
            <a:endParaRPr lang="en-CA" altLang="en-US" dirty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539552" y="2628000"/>
            <a:ext cx="835292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30204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88000" y="108000"/>
            <a:ext cx="8856984" cy="1143000"/>
          </a:xfrm>
        </p:spPr>
        <p:txBody>
          <a:bodyPr/>
          <a:lstStyle/>
          <a:p>
            <a:pPr marL="504000">
              <a:defRPr/>
            </a:pPr>
            <a:r>
              <a:rPr lang="fr-CA" sz="3200" dirty="0">
                <a:solidFill>
                  <a:srgbClr val="008000"/>
                </a:solidFill>
              </a:rPr>
              <a:t>Impact of </a:t>
            </a:r>
            <a:r>
              <a:rPr lang="fr-CA" sz="3200" dirty="0" smtClean="0">
                <a:solidFill>
                  <a:srgbClr val="008000"/>
                </a:solidFill>
              </a:rPr>
              <a:t>New Model Version on </a:t>
            </a:r>
            <a:r>
              <a:rPr lang="fr-CA" sz="3200" dirty="0" smtClean="0">
                <a:solidFill>
                  <a:schemeClr val="tx1"/>
                </a:solidFill>
              </a:rPr>
              <a:t>Winter</a:t>
            </a:r>
            <a:r>
              <a:rPr lang="fr-CA" sz="3200" dirty="0" smtClean="0">
                <a:solidFill>
                  <a:srgbClr val="008000"/>
                </a:solidFill>
              </a:rPr>
              <a:t> </a:t>
            </a:r>
            <a:r>
              <a:rPr lang="fr-CA" sz="3200" dirty="0">
                <a:solidFill>
                  <a:srgbClr val="008000"/>
                </a:solidFill>
              </a:rPr>
              <a:t>2014 </a:t>
            </a:r>
            <a:r>
              <a:rPr lang="fr-CA" sz="3200" dirty="0" err="1">
                <a:solidFill>
                  <a:srgbClr val="008000"/>
                </a:solidFill>
              </a:rPr>
              <a:t>Mean</a:t>
            </a:r>
            <a:r>
              <a:rPr lang="fr-CA" sz="3200" dirty="0">
                <a:solidFill>
                  <a:srgbClr val="008000"/>
                </a:solidFill>
              </a:rPr>
              <a:t> PM</a:t>
            </a:r>
            <a:r>
              <a:rPr lang="fr-CA" sz="3200" baseline="-25000" dirty="0">
                <a:solidFill>
                  <a:srgbClr val="008000"/>
                </a:solidFill>
              </a:rPr>
              <a:t>2.5</a:t>
            </a:r>
            <a:r>
              <a:rPr lang="fr-CA" sz="3200" dirty="0">
                <a:solidFill>
                  <a:srgbClr val="008000"/>
                </a:solidFill>
              </a:rPr>
              <a:t> </a:t>
            </a:r>
            <a:r>
              <a:rPr lang="fr-CA" sz="3200" dirty="0" smtClean="0">
                <a:solidFill>
                  <a:srgbClr val="008000"/>
                </a:solidFill>
              </a:rPr>
              <a:t>and </a:t>
            </a:r>
            <a:r>
              <a:rPr lang="fr-CA" sz="3200" dirty="0">
                <a:solidFill>
                  <a:srgbClr val="008000"/>
                </a:solidFill>
              </a:rPr>
              <a:t>NO</a:t>
            </a:r>
            <a:r>
              <a:rPr lang="fr-CA" sz="3200" baseline="-25000" dirty="0">
                <a:solidFill>
                  <a:srgbClr val="008000"/>
                </a:solidFill>
              </a:rPr>
              <a:t>2</a:t>
            </a:r>
            <a:r>
              <a:rPr lang="fr-CA" sz="3200" dirty="0">
                <a:solidFill>
                  <a:srgbClr val="008000"/>
                </a:solidFill>
              </a:rPr>
              <a:t> </a:t>
            </a:r>
            <a:r>
              <a:rPr lang="fr-CA" sz="3200" dirty="0" smtClean="0">
                <a:solidFill>
                  <a:srgbClr val="008000"/>
                </a:solidFill>
              </a:rPr>
              <a:t>Concentrations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 rot="-5400000">
            <a:off x="56241" y="5269115"/>
            <a:ext cx="615874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b="1" dirty="0" smtClean="0"/>
              <a:t>NO</a:t>
            </a:r>
            <a:r>
              <a:rPr lang="fr-CA" b="1" baseline="-25000" dirty="0" smtClean="0"/>
              <a:t>2</a:t>
            </a:r>
            <a:endParaRPr lang="fr-CA" b="1" baseline="-25000" dirty="0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 rot="-5400000">
            <a:off x="-7879" y="2536271"/>
            <a:ext cx="744114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b="1" dirty="0" smtClean="0"/>
              <a:t>PM</a:t>
            </a:r>
            <a:r>
              <a:rPr lang="fr-CA" b="1" baseline="-25000" dirty="0" smtClean="0"/>
              <a:t>2.5</a:t>
            </a:r>
            <a:endParaRPr lang="fr-CA" b="1" baseline="-25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" y="1710000"/>
            <a:ext cx="3377565" cy="2486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1710000"/>
            <a:ext cx="3377565" cy="2486025"/>
          </a:xfrm>
          <a:prstGeom prst="rect">
            <a:avLst/>
          </a:prstGeom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600022" y="1368000"/>
            <a:ext cx="2140330" cy="27699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sz="1200" b="1" dirty="0"/>
              <a:t>DIFF </a:t>
            </a:r>
            <a:r>
              <a:rPr lang="fr-CA" sz="1200" b="1" dirty="0" smtClean="0"/>
              <a:t>=GMv2 </a:t>
            </a:r>
            <a:r>
              <a:rPr lang="fr-CA" sz="1200" b="1" dirty="0"/>
              <a:t>– </a:t>
            </a:r>
            <a:r>
              <a:rPr lang="fr-CA" sz="1200" b="1" dirty="0" smtClean="0"/>
              <a:t>GMv1(OPS</a:t>
            </a:r>
            <a:r>
              <a:rPr lang="fr-CA" sz="1200" b="1" dirty="0"/>
              <a:t>) 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800000" y="1368000"/>
            <a:ext cx="1074333" cy="27699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sz="1200" b="1" dirty="0" smtClean="0"/>
              <a:t>GMv1 </a:t>
            </a:r>
            <a:r>
              <a:rPr lang="fr-CA" sz="1200" b="1" dirty="0"/>
              <a:t>(OPS)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55576" y="5577924"/>
            <a:ext cx="8280920" cy="121282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4320000"/>
            <a:ext cx="3377565" cy="248602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56000" y="4320000"/>
            <a:ext cx="3377565" cy="2486025"/>
            <a:chOff x="756000" y="4320000"/>
            <a:chExt cx="3377565" cy="248602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000" y="4320000"/>
              <a:ext cx="3377565" cy="248602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27584" y="4468470"/>
              <a:ext cx="504056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CA" sz="600" b="1" dirty="0" smtClean="0"/>
                <a:t>(</a:t>
              </a:r>
              <a:r>
                <a:rPr lang="en-CA" sz="800" b="1" dirty="0" err="1" smtClean="0"/>
                <a:t>ppbv</a:t>
              </a:r>
              <a:r>
                <a:rPr lang="en-CA" sz="600" b="1" dirty="0" smtClean="0"/>
                <a:t>)</a:t>
              </a:r>
              <a:endParaRPr lang="en-US" sz="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284300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08000"/>
            <a:ext cx="8784976" cy="1143000"/>
          </a:xfrm>
        </p:spPr>
        <p:txBody>
          <a:bodyPr/>
          <a:lstStyle/>
          <a:p>
            <a:pPr marL="540000">
              <a:defRPr/>
            </a:pPr>
            <a:r>
              <a:rPr lang="fr-CA" sz="3200" dirty="0">
                <a:solidFill>
                  <a:srgbClr val="008000"/>
                </a:solidFill>
              </a:rPr>
              <a:t>Impact of New Model Version on </a:t>
            </a:r>
            <a:r>
              <a:rPr lang="fr-CA" sz="3200" dirty="0" err="1" smtClean="0">
                <a:solidFill>
                  <a:schemeClr val="tx1"/>
                </a:solidFill>
              </a:rPr>
              <a:t>Summer</a:t>
            </a:r>
            <a:r>
              <a:rPr lang="fr-CA" sz="3200" dirty="0" smtClean="0">
                <a:solidFill>
                  <a:srgbClr val="008000"/>
                </a:solidFill>
              </a:rPr>
              <a:t> </a:t>
            </a:r>
            <a:r>
              <a:rPr lang="fr-CA" sz="3200" dirty="0">
                <a:solidFill>
                  <a:srgbClr val="008000"/>
                </a:solidFill>
              </a:rPr>
              <a:t>2014 </a:t>
            </a:r>
            <a:r>
              <a:rPr lang="fr-CA" sz="3200" dirty="0" err="1">
                <a:solidFill>
                  <a:srgbClr val="008000"/>
                </a:solidFill>
              </a:rPr>
              <a:t>Mean</a:t>
            </a:r>
            <a:r>
              <a:rPr lang="fr-CA" sz="3200" dirty="0">
                <a:solidFill>
                  <a:srgbClr val="008000"/>
                </a:solidFill>
              </a:rPr>
              <a:t> </a:t>
            </a:r>
            <a:r>
              <a:rPr lang="fr-CA" sz="3200" dirty="0" smtClean="0">
                <a:solidFill>
                  <a:srgbClr val="008000"/>
                </a:solidFill>
              </a:rPr>
              <a:t>O</a:t>
            </a:r>
            <a:r>
              <a:rPr lang="fr-CA" sz="3200" baseline="-25000" dirty="0" smtClean="0">
                <a:solidFill>
                  <a:srgbClr val="008000"/>
                </a:solidFill>
              </a:rPr>
              <a:t>3</a:t>
            </a:r>
            <a:r>
              <a:rPr lang="fr-CA" sz="3200" dirty="0" smtClean="0">
                <a:solidFill>
                  <a:srgbClr val="008000"/>
                </a:solidFill>
              </a:rPr>
              <a:t> and PM</a:t>
            </a:r>
            <a:r>
              <a:rPr lang="fr-CA" sz="3200" baseline="-25000" dirty="0" smtClean="0">
                <a:solidFill>
                  <a:srgbClr val="008000"/>
                </a:solidFill>
              </a:rPr>
              <a:t>2.5</a:t>
            </a:r>
            <a:r>
              <a:rPr lang="fr-CA" sz="3200" dirty="0" smtClean="0">
                <a:solidFill>
                  <a:srgbClr val="008000"/>
                </a:solidFill>
              </a:rPr>
              <a:t> Concentrations</a:t>
            </a:r>
          </a:p>
        </p:txBody>
      </p:sp>
      <p:sp>
        <p:nvSpPr>
          <p:cNvPr id="20483" name="Text Box 8"/>
          <p:cNvSpPr txBox="1">
            <a:spLocks noChangeArrowheads="1"/>
          </p:cNvSpPr>
          <p:nvPr/>
        </p:nvSpPr>
        <p:spPr bwMode="auto">
          <a:xfrm rot="-5400000">
            <a:off x="57600" y="2592000"/>
            <a:ext cx="449162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b="1" dirty="0" smtClean="0"/>
              <a:t>O</a:t>
            </a:r>
            <a:r>
              <a:rPr lang="fr-CA" b="1" baseline="-25000" dirty="0" smtClean="0"/>
              <a:t>3</a:t>
            </a:r>
            <a:endParaRPr lang="fr-CA" b="1" baseline="-25000" dirty="0"/>
          </a:p>
        </p:txBody>
      </p:sp>
      <p:sp>
        <p:nvSpPr>
          <p:cNvPr id="20484" name="Text Box 10"/>
          <p:cNvSpPr txBox="1">
            <a:spLocks noChangeArrowheads="1"/>
          </p:cNvSpPr>
          <p:nvPr/>
        </p:nvSpPr>
        <p:spPr bwMode="auto">
          <a:xfrm>
            <a:off x="1835576" y="1368000"/>
            <a:ext cx="1074333" cy="27699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sz="1200" b="1" dirty="0" smtClean="0"/>
              <a:t>GMv1 </a:t>
            </a:r>
            <a:r>
              <a:rPr lang="fr-CA" sz="1200" b="1" dirty="0"/>
              <a:t>(OPS)</a:t>
            </a:r>
          </a:p>
        </p:txBody>
      </p:sp>
      <p:sp>
        <p:nvSpPr>
          <p:cNvPr id="20485" name="Text Box 11"/>
          <p:cNvSpPr txBox="1">
            <a:spLocks noChangeArrowheads="1"/>
          </p:cNvSpPr>
          <p:nvPr/>
        </p:nvSpPr>
        <p:spPr bwMode="auto">
          <a:xfrm>
            <a:off x="5600022" y="1368000"/>
            <a:ext cx="2140330" cy="27699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sz="1200" b="1" dirty="0"/>
              <a:t>DIFF </a:t>
            </a:r>
            <a:r>
              <a:rPr lang="fr-CA" sz="1200" b="1" dirty="0" smtClean="0"/>
              <a:t>=GMv2 </a:t>
            </a:r>
            <a:r>
              <a:rPr lang="fr-CA" sz="1200" b="1" dirty="0"/>
              <a:t>– </a:t>
            </a:r>
            <a:r>
              <a:rPr lang="fr-CA" sz="1200" b="1" dirty="0" smtClean="0"/>
              <a:t>GMv1(OPS</a:t>
            </a:r>
            <a:r>
              <a:rPr lang="fr-CA" sz="1200" b="1" dirty="0"/>
              <a:t>) 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 rot="-5400000">
            <a:off x="-36000" y="5148000"/>
            <a:ext cx="744114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b="1" dirty="0" smtClean="0"/>
              <a:t>PM</a:t>
            </a:r>
            <a:r>
              <a:rPr lang="fr-CA" b="1" baseline="-25000" dirty="0" smtClean="0"/>
              <a:t>2.5</a:t>
            </a:r>
            <a:endParaRPr lang="fr-CA" b="1" baseline="-25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1710000"/>
            <a:ext cx="3377565" cy="24860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755576" y="5577924"/>
            <a:ext cx="8280920" cy="121282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4320000"/>
            <a:ext cx="3372328" cy="2482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320000"/>
            <a:ext cx="3395778" cy="249943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55576" y="1700808"/>
            <a:ext cx="3395778" cy="2499431"/>
            <a:chOff x="755576" y="1700808"/>
            <a:chExt cx="3395778" cy="249943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1700808"/>
              <a:ext cx="3395778" cy="249943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827584" y="1844824"/>
              <a:ext cx="504056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CA" sz="600" b="1" dirty="0" smtClean="0"/>
                <a:t>(</a:t>
              </a:r>
              <a:r>
                <a:rPr lang="en-CA" sz="800" b="1" dirty="0" err="1" smtClean="0"/>
                <a:t>ppbv</a:t>
              </a:r>
              <a:r>
                <a:rPr lang="en-CA" sz="600" b="1" dirty="0" smtClean="0"/>
                <a:t>)</a:t>
              </a:r>
              <a:endParaRPr lang="en-US" sz="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451436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92000" y="108000"/>
            <a:ext cx="8352000" cy="1143000"/>
          </a:xfrm>
        </p:spPr>
        <p:txBody>
          <a:bodyPr/>
          <a:lstStyle/>
          <a:p>
            <a:pPr eaLnBrk="1" hangingPunct="1"/>
            <a:r>
              <a:rPr lang="fr-CA" dirty="0">
                <a:solidFill>
                  <a:srgbClr val="008000"/>
                </a:solidFill>
              </a:rPr>
              <a:t>Objective Scores (MB, R, URMSE) for </a:t>
            </a:r>
            <a:r>
              <a:rPr lang="fr-CA" dirty="0" err="1">
                <a:solidFill>
                  <a:srgbClr val="008000"/>
                </a:solidFill>
              </a:rPr>
              <a:t>Hourly</a:t>
            </a:r>
            <a:r>
              <a:rPr lang="fr-CA" dirty="0">
                <a:solidFill>
                  <a:srgbClr val="008000"/>
                </a:solidFill>
              </a:rPr>
              <a:t> Forecasts (NO</a:t>
            </a:r>
            <a:r>
              <a:rPr lang="fr-CA" baseline="-25000" dirty="0">
                <a:solidFill>
                  <a:srgbClr val="008000"/>
                </a:solidFill>
              </a:rPr>
              <a:t>2</a:t>
            </a:r>
            <a:r>
              <a:rPr lang="fr-CA" dirty="0">
                <a:solidFill>
                  <a:srgbClr val="008000"/>
                </a:solidFill>
              </a:rPr>
              <a:t>, O</a:t>
            </a:r>
            <a:r>
              <a:rPr lang="fr-CA" baseline="-25000" dirty="0">
                <a:solidFill>
                  <a:srgbClr val="008000"/>
                </a:solidFill>
              </a:rPr>
              <a:t>3</a:t>
            </a:r>
            <a:r>
              <a:rPr lang="fr-CA" dirty="0">
                <a:solidFill>
                  <a:srgbClr val="008000"/>
                </a:solidFill>
              </a:rPr>
              <a:t>, PM</a:t>
            </a:r>
            <a:r>
              <a:rPr lang="fr-CA" baseline="-25000" dirty="0">
                <a:solidFill>
                  <a:srgbClr val="008000"/>
                </a:solidFill>
              </a:rPr>
              <a:t>2.5</a:t>
            </a:r>
            <a:r>
              <a:rPr lang="fr-CA" dirty="0">
                <a:solidFill>
                  <a:srgbClr val="008000"/>
                </a:solidFill>
              </a:rPr>
              <a:t>)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233741" y="1278000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>
                <a:solidFill>
                  <a:srgbClr val="FF0000"/>
                </a:solidFill>
              </a:rPr>
              <a:t>WINTER 2014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6205" y="403200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>
                <a:solidFill>
                  <a:srgbClr val="FF0000"/>
                </a:solidFill>
              </a:rPr>
              <a:t>SUMMER 2014</a:t>
            </a:r>
            <a:endParaRPr lang="en-CA" b="1" dirty="0">
              <a:solidFill>
                <a:srgbClr val="FF000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556792"/>
            <a:ext cx="8953500" cy="251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03912"/>
            <a:ext cx="9175750" cy="249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 bwMode="auto">
          <a:xfrm>
            <a:off x="3923928" y="3338046"/>
            <a:ext cx="2160240" cy="914400"/>
          </a:xfrm>
          <a:prstGeom prst="ellipse">
            <a:avLst/>
          </a:prstGeom>
          <a:noFill/>
          <a:ln w="38100" cap="flat" cmpd="sng" algn="ctr">
            <a:solidFill>
              <a:srgbClr val="3A601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049709" y="6120000"/>
            <a:ext cx="2160240" cy="914400"/>
          </a:xfrm>
          <a:prstGeom prst="ellipse">
            <a:avLst/>
          </a:prstGeom>
          <a:noFill/>
          <a:ln w="38100" cap="flat" cmpd="sng" algn="ctr">
            <a:solidFill>
              <a:srgbClr val="3A601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2226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8000" y="108000"/>
            <a:ext cx="7588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fr-CA" sz="2400" b="1" kern="0" dirty="0">
                <a:solidFill>
                  <a:srgbClr val="008000"/>
                </a:solidFill>
              </a:rPr>
              <a:t>48-hour </a:t>
            </a:r>
            <a:r>
              <a:rPr lang="fr-CA" sz="2400" b="1" kern="0" dirty="0" err="1">
                <a:solidFill>
                  <a:srgbClr val="008000"/>
                </a:solidFill>
              </a:rPr>
              <a:t>Season-Mean</a:t>
            </a:r>
            <a:r>
              <a:rPr lang="fr-CA" sz="2400" b="1" kern="0" dirty="0">
                <a:solidFill>
                  <a:srgbClr val="008000"/>
                </a:solidFill>
              </a:rPr>
              <a:t> </a:t>
            </a:r>
            <a:r>
              <a:rPr lang="fr-CA" sz="2400" b="1" kern="0" dirty="0" err="1">
                <a:solidFill>
                  <a:srgbClr val="008000"/>
                </a:solidFill>
              </a:rPr>
              <a:t>Hour</a:t>
            </a:r>
            <a:r>
              <a:rPr lang="fr-CA" sz="2400" b="1" kern="0" dirty="0">
                <a:solidFill>
                  <a:srgbClr val="008000"/>
                </a:solidFill>
              </a:rPr>
              <a:t>-of-Day Concentrations</a:t>
            </a:r>
            <a:endParaRPr lang="en-CA" sz="2400" b="1" kern="0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6000" y="684000"/>
            <a:ext cx="1728000" cy="39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CA" b="1" dirty="0"/>
              <a:t>Summer</a:t>
            </a:r>
            <a:r>
              <a:rPr lang="en-CA" b="1" dirty="0">
                <a:solidFill>
                  <a:srgbClr val="C00000"/>
                </a:solidFill>
              </a:rPr>
              <a:t> – O</a:t>
            </a:r>
            <a:r>
              <a:rPr lang="en-CA" b="1" baseline="-250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04000" y="684000"/>
            <a:ext cx="1800000" cy="39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CA" b="1" dirty="0"/>
              <a:t>Winter</a:t>
            </a:r>
            <a:r>
              <a:rPr lang="en-CA" b="1" dirty="0">
                <a:solidFill>
                  <a:srgbClr val="C00000"/>
                </a:solidFill>
              </a:rPr>
              <a:t> – PM</a:t>
            </a:r>
            <a:r>
              <a:rPr lang="en-CA" b="1" baseline="-25000" dirty="0">
                <a:solidFill>
                  <a:srgbClr val="C00000"/>
                </a:solidFill>
              </a:rPr>
              <a:t>2.5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26967" y="44624"/>
            <a:ext cx="1401346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A" sz="1600" b="1" dirty="0" smtClean="0">
                <a:solidFill>
                  <a:srgbClr val="0000FF"/>
                </a:solidFill>
              </a:rPr>
              <a:t>SRPDQA015</a:t>
            </a:r>
          </a:p>
          <a:p>
            <a:r>
              <a:rPr lang="en-CA" sz="1600" b="1" dirty="0" smtClean="0">
                <a:solidFill>
                  <a:srgbClr val="C00000"/>
                </a:solidFill>
              </a:rPr>
              <a:t>SRPDQA016</a:t>
            </a:r>
          </a:p>
          <a:p>
            <a:r>
              <a:rPr lang="en-CA" sz="1600" b="1" dirty="0" smtClean="0">
                <a:solidFill>
                  <a:srgbClr val="00B050"/>
                </a:solidFill>
              </a:rPr>
              <a:t>Observed</a:t>
            </a:r>
            <a:endParaRPr lang="en-CA" sz="1600" b="1" dirty="0">
              <a:solidFill>
                <a:srgbClr val="00B05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494" y="4971388"/>
            <a:ext cx="4771010" cy="18866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494" y="3054514"/>
            <a:ext cx="4771010" cy="191071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886" y="1169200"/>
            <a:ext cx="4777618" cy="188531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020000" y="1484784"/>
            <a:ext cx="1091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 smtClean="0">
                <a:solidFill>
                  <a:srgbClr val="C00000"/>
                </a:solidFill>
              </a:rPr>
              <a:t>G-M Domain</a:t>
            </a:r>
            <a:endParaRPr lang="en-CA" sz="12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20272" y="3301366"/>
            <a:ext cx="13452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>
                <a:solidFill>
                  <a:srgbClr val="C00000"/>
                </a:solidFill>
              </a:rPr>
              <a:t>Eastern Canada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20000" y="5245582"/>
            <a:ext cx="1385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>
                <a:solidFill>
                  <a:srgbClr val="C00000"/>
                </a:solidFill>
              </a:rPr>
              <a:t>Western Canada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00195"/>
            <a:ext cx="4337494" cy="191298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61134"/>
            <a:ext cx="4337493" cy="197983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13176"/>
            <a:ext cx="4337494" cy="182105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772000" y="1556792"/>
            <a:ext cx="1091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 smtClean="0">
                <a:solidFill>
                  <a:srgbClr val="C00000"/>
                </a:solidFill>
              </a:rPr>
              <a:t>G-M Domain</a:t>
            </a:r>
            <a:endParaRPr lang="en-CA" sz="12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72000" y="3373374"/>
            <a:ext cx="13452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>
                <a:solidFill>
                  <a:srgbClr val="C00000"/>
                </a:solidFill>
              </a:rPr>
              <a:t>Eastern Canada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73357" y="5317590"/>
            <a:ext cx="1385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>
                <a:solidFill>
                  <a:srgbClr val="C00000"/>
                </a:solidFill>
              </a:rPr>
              <a:t>Western Canada</a:t>
            </a:r>
          </a:p>
        </p:txBody>
      </p:sp>
    </p:spTree>
    <p:extLst>
      <p:ext uri="{BB962C8B-B14F-4D97-AF65-F5344CB8AC3E}">
        <p14:creationId xmlns:p14="http://schemas.microsoft.com/office/powerpoint/2010/main" val="2920485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84784"/>
            <a:ext cx="8153400" cy="4306416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45000"/>
              </a:spcAft>
              <a:buClr>
                <a:srgbClr val="008000"/>
              </a:buClr>
              <a:buSzPct val="150000"/>
            </a:pPr>
            <a:r>
              <a:rPr lang="en-US" altLang="en-US" sz="2800" dirty="0" smtClean="0"/>
              <a:t>Background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008000"/>
              </a:buClr>
              <a:buSzPct val="150000"/>
            </a:pPr>
            <a:r>
              <a:rPr lang="en-US" altLang="en-US" sz="2800" dirty="0" smtClean="0"/>
              <a:t>Description of Recent Upgrades</a:t>
            </a:r>
          </a:p>
          <a:p>
            <a:pPr lvl="1" eaLnBrk="1" hangingPunct="1">
              <a:spcBef>
                <a:spcPct val="0"/>
              </a:spcBef>
              <a:spcAft>
                <a:spcPct val="45000"/>
              </a:spcAft>
              <a:buClr>
                <a:srgbClr val="008000"/>
              </a:buClr>
              <a:buSzPct val="150000"/>
            </a:pPr>
            <a:r>
              <a:rPr lang="en-CA" altLang="en-US" dirty="0" smtClean="0"/>
              <a:t>Model emissions inputs</a:t>
            </a:r>
          </a:p>
          <a:p>
            <a:pPr lvl="1" eaLnBrk="1" hangingPunct="1">
              <a:spcBef>
                <a:spcPct val="0"/>
              </a:spcBef>
              <a:spcAft>
                <a:spcPct val="45000"/>
              </a:spcAft>
              <a:buClr>
                <a:srgbClr val="008000"/>
              </a:buClr>
              <a:buSzPct val="150000"/>
            </a:pPr>
            <a:r>
              <a:rPr lang="en-CA" altLang="en-US" dirty="0" smtClean="0"/>
              <a:t>Meteorological host model</a:t>
            </a:r>
          </a:p>
          <a:p>
            <a:pPr lvl="1" eaLnBrk="1" hangingPunct="1">
              <a:spcBef>
                <a:spcPct val="0"/>
              </a:spcBef>
              <a:spcAft>
                <a:spcPct val="45000"/>
              </a:spcAft>
              <a:buClr>
                <a:srgbClr val="008000"/>
              </a:buClr>
              <a:buSzPct val="150000"/>
            </a:pPr>
            <a:r>
              <a:rPr lang="en-CA" altLang="en-US" dirty="0" smtClean="0"/>
              <a:t>AQ science modules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spcAft>
                <a:spcPct val="45000"/>
              </a:spcAft>
              <a:buClr>
                <a:srgbClr val="008000"/>
              </a:buClr>
              <a:buSzPct val="150000"/>
            </a:pPr>
            <a:r>
              <a:rPr lang="en-CA" altLang="en-US" sz="2800" dirty="0" smtClean="0"/>
              <a:t>Impact of Recent Upgrades </a:t>
            </a:r>
          </a:p>
          <a:p>
            <a:pPr eaLnBrk="1" hangingPunct="1">
              <a:spcBef>
                <a:spcPct val="0"/>
              </a:spcBef>
              <a:spcAft>
                <a:spcPct val="45000"/>
              </a:spcAft>
              <a:buClr>
                <a:srgbClr val="008000"/>
              </a:buClr>
              <a:buSzPct val="150000"/>
            </a:pPr>
            <a:r>
              <a:rPr lang="en-US" altLang="en-US" sz="2800" dirty="0" smtClean="0"/>
              <a:t>Next Steps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08000"/>
            <a:ext cx="8077200" cy="1112168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2800" dirty="0" smtClean="0"/>
              <a:t>                      </a:t>
            </a:r>
            <a:r>
              <a:rPr lang="en-US" altLang="en-US" sz="4000" dirty="0" smtClean="0">
                <a:solidFill>
                  <a:srgbClr val="008000"/>
                </a:solidFill>
              </a:rPr>
              <a:t>Talk Outline</a:t>
            </a:r>
            <a:endParaRPr lang="en-US" altLang="en-US" sz="4400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318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497413" y="843608"/>
            <a:ext cx="1656000" cy="39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CA" b="1" dirty="0"/>
              <a:t>Winter –</a:t>
            </a:r>
            <a:r>
              <a:rPr lang="en-CA" b="1" dirty="0">
                <a:solidFill>
                  <a:srgbClr val="C00000"/>
                </a:solidFill>
              </a:rPr>
              <a:t> NO</a:t>
            </a:r>
            <a:r>
              <a:rPr lang="en-CA" b="1" baseline="-250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88000" y="836712"/>
            <a:ext cx="1872000" cy="39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CA" b="1" dirty="0"/>
              <a:t>Summer</a:t>
            </a:r>
            <a:r>
              <a:rPr lang="en-CA" b="1" dirty="0">
                <a:solidFill>
                  <a:srgbClr val="C00000"/>
                </a:solidFill>
              </a:rPr>
              <a:t> </a:t>
            </a:r>
            <a:r>
              <a:rPr lang="en-CA" b="1" dirty="0"/>
              <a:t>– </a:t>
            </a:r>
            <a:r>
              <a:rPr lang="en-CA" b="1" dirty="0">
                <a:solidFill>
                  <a:srgbClr val="C00000"/>
                </a:solidFill>
              </a:rPr>
              <a:t>NO</a:t>
            </a:r>
            <a:r>
              <a:rPr lang="en-CA" b="1" baseline="-250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000" y="144000"/>
            <a:ext cx="7588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fr-CA" sz="2400" b="1" kern="0" dirty="0">
                <a:solidFill>
                  <a:srgbClr val="008000"/>
                </a:solidFill>
              </a:rPr>
              <a:t>48-hour </a:t>
            </a:r>
            <a:r>
              <a:rPr lang="fr-CA" sz="2400" b="1" kern="0" dirty="0" err="1">
                <a:solidFill>
                  <a:srgbClr val="008000"/>
                </a:solidFill>
              </a:rPr>
              <a:t>Season-Mean</a:t>
            </a:r>
            <a:r>
              <a:rPr lang="fr-CA" sz="2400" b="1" kern="0" dirty="0">
                <a:solidFill>
                  <a:srgbClr val="008000"/>
                </a:solidFill>
              </a:rPr>
              <a:t> </a:t>
            </a:r>
            <a:r>
              <a:rPr lang="fr-CA" sz="2400" b="1" kern="0" dirty="0" err="1">
                <a:solidFill>
                  <a:srgbClr val="008000"/>
                </a:solidFill>
              </a:rPr>
              <a:t>Hour</a:t>
            </a:r>
            <a:r>
              <a:rPr lang="fr-CA" sz="2400" b="1" kern="0" dirty="0">
                <a:solidFill>
                  <a:srgbClr val="008000"/>
                </a:solidFill>
              </a:rPr>
              <a:t>-of-Day Concentrations</a:t>
            </a:r>
            <a:endParaRPr lang="en-CA" sz="2400" b="1" kern="0" dirty="0">
              <a:solidFill>
                <a:srgbClr val="008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26967" y="44624"/>
            <a:ext cx="1401346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A" sz="1600" b="1" dirty="0" smtClean="0">
                <a:solidFill>
                  <a:srgbClr val="0000FF"/>
                </a:solidFill>
              </a:rPr>
              <a:t>SRPDQA015</a:t>
            </a:r>
          </a:p>
          <a:p>
            <a:r>
              <a:rPr lang="en-CA" sz="1600" b="1" dirty="0" smtClean="0">
                <a:solidFill>
                  <a:srgbClr val="C00000"/>
                </a:solidFill>
              </a:rPr>
              <a:t>SRPDQA016</a:t>
            </a:r>
          </a:p>
          <a:p>
            <a:r>
              <a:rPr lang="en-CA" sz="1600" b="1" dirty="0" smtClean="0">
                <a:solidFill>
                  <a:srgbClr val="00B050"/>
                </a:solidFill>
              </a:rPr>
              <a:t>Observed</a:t>
            </a:r>
            <a:endParaRPr lang="en-CA" sz="1600" b="1" dirty="0">
              <a:solidFill>
                <a:srgbClr val="00B05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4126610"/>
            <a:ext cx="4176464" cy="22212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510019"/>
            <a:ext cx="4320480" cy="230705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43808" y="2141240"/>
            <a:ext cx="13452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>
                <a:solidFill>
                  <a:srgbClr val="C00000"/>
                </a:solidFill>
              </a:rPr>
              <a:t>Eastern Canada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43808" y="4589512"/>
            <a:ext cx="1385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>
                <a:solidFill>
                  <a:srgbClr val="C00000"/>
                </a:solidFill>
              </a:rPr>
              <a:t>Western Canada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586" y="4126610"/>
            <a:ext cx="4048972" cy="217289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986" y="1561620"/>
            <a:ext cx="4054572" cy="215609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433554" y="2071881"/>
            <a:ext cx="13452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>
                <a:solidFill>
                  <a:srgbClr val="C00000"/>
                </a:solidFill>
              </a:rPr>
              <a:t>Eastern Canada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33554" y="4520153"/>
            <a:ext cx="1385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>
                <a:solidFill>
                  <a:srgbClr val="C00000"/>
                </a:solidFill>
              </a:rPr>
              <a:t>Western Canada</a:t>
            </a:r>
          </a:p>
        </p:txBody>
      </p:sp>
    </p:spTree>
    <p:extLst>
      <p:ext uri="{BB962C8B-B14F-4D97-AF65-F5344CB8AC3E}">
        <p14:creationId xmlns:p14="http://schemas.microsoft.com/office/powerpoint/2010/main" val="396170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40768"/>
            <a:ext cx="8153400" cy="5472608"/>
          </a:xfrm>
          <a:solidFill>
            <a:schemeClr val="bg1"/>
          </a:solidFill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45000"/>
              </a:spcAft>
              <a:buClr>
                <a:srgbClr val="008000"/>
              </a:buClr>
              <a:buSzPct val="150000"/>
            </a:pPr>
            <a:r>
              <a:rPr lang="en-US" altLang="en-US" sz="2800" dirty="0" smtClean="0"/>
              <a:t>Migrate to new CMC supercomputer</a:t>
            </a:r>
          </a:p>
          <a:p>
            <a:pPr eaLnBrk="1" hangingPunct="1">
              <a:spcBef>
                <a:spcPct val="0"/>
              </a:spcBef>
              <a:spcAft>
                <a:spcPts val="0"/>
              </a:spcAft>
              <a:buClr>
                <a:srgbClr val="008000"/>
              </a:buClr>
              <a:buSzPct val="150000"/>
            </a:pPr>
            <a:r>
              <a:rPr lang="en-US" altLang="en-US" sz="2800" dirty="0" smtClean="0"/>
              <a:t>Extend RAQDPS forecasts from 2 to 3 days </a:t>
            </a: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SzPct val="150000"/>
              <a:buNone/>
            </a:pPr>
            <a:r>
              <a:rPr lang="en-US" altLang="en-US" dirty="0"/>
              <a:t> </a:t>
            </a:r>
            <a:r>
              <a:rPr lang="en-US" altLang="en-US" dirty="0" smtClean="0"/>
              <a:t>       (see poster tonight by Sylvain </a:t>
            </a:r>
            <a:r>
              <a:rPr lang="en-US" altLang="en-US" dirty="0" err="1" smtClean="0"/>
              <a:t>Ménard</a:t>
            </a:r>
            <a:r>
              <a:rPr lang="en-US" altLang="en-US" dirty="0" smtClean="0"/>
              <a:t>)</a:t>
            </a:r>
          </a:p>
          <a:p>
            <a:pPr eaLnBrk="1" hangingPunct="1">
              <a:spcBef>
                <a:spcPct val="0"/>
              </a:spcBef>
              <a:spcAft>
                <a:spcPts val="0"/>
              </a:spcAft>
              <a:buClr>
                <a:srgbClr val="008000"/>
              </a:buClr>
              <a:buSzPct val="150000"/>
            </a:pPr>
            <a:r>
              <a:rPr lang="en-CA" altLang="en-US" sz="2800" dirty="0" smtClean="0"/>
              <a:t>Upgrade model emissions inputs</a:t>
            </a: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SzPct val="150000"/>
              <a:buNone/>
            </a:pPr>
            <a:r>
              <a:rPr lang="en-US" altLang="en-US" sz="2800" dirty="0"/>
              <a:t> </a:t>
            </a:r>
            <a:r>
              <a:rPr lang="en-US" altLang="en-US" sz="2800" dirty="0" smtClean="0"/>
              <a:t>      </a:t>
            </a:r>
            <a:r>
              <a:rPr lang="en-US" altLang="en-US" dirty="0" smtClean="0"/>
              <a:t>(</a:t>
            </a:r>
            <a:r>
              <a:rPr lang="en-US" altLang="en-US" dirty="0"/>
              <a:t>see </a:t>
            </a:r>
            <a:r>
              <a:rPr lang="en-US" altLang="en-US" dirty="0" smtClean="0"/>
              <a:t>talk this afternoon by Junhua Zhang)</a:t>
            </a:r>
            <a:endParaRPr lang="en-US" altLang="en-US" dirty="0"/>
          </a:p>
          <a:p>
            <a:pPr eaLnBrk="1" hangingPunct="1">
              <a:spcBef>
                <a:spcPct val="0"/>
              </a:spcBef>
              <a:spcAft>
                <a:spcPct val="45000"/>
              </a:spcAft>
              <a:buClr>
                <a:srgbClr val="008000"/>
              </a:buClr>
              <a:buSzPct val="150000"/>
            </a:pPr>
            <a:r>
              <a:rPr lang="en-CA" altLang="en-US" sz="2800" dirty="0" smtClean="0"/>
              <a:t>Improve computational efficiency</a:t>
            </a:r>
          </a:p>
          <a:p>
            <a:pPr eaLnBrk="1" hangingPunct="1">
              <a:spcBef>
                <a:spcPct val="0"/>
              </a:spcBef>
              <a:spcAft>
                <a:spcPts val="0"/>
              </a:spcAft>
              <a:buClr>
                <a:srgbClr val="008000"/>
              </a:buClr>
              <a:buSzPct val="150000"/>
            </a:pPr>
            <a:r>
              <a:rPr lang="en-US" altLang="en-US" sz="2800" dirty="0" smtClean="0"/>
              <a:t>Take first </a:t>
            </a:r>
            <a:r>
              <a:rPr lang="en-US" altLang="en-US" sz="2800" dirty="0"/>
              <a:t>step </a:t>
            </a:r>
            <a:r>
              <a:rPr lang="en-US" altLang="en-US" sz="2800" dirty="0" smtClean="0"/>
              <a:t>to chemical data assimilation  with new objective analysis (OA) scheme</a:t>
            </a: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SzPct val="150000"/>
              <a:buNone/>
            </a:pPr>
            <a:r>
              <a:rPr lang="en-CA" altLang="en-US" sz="2800" dirty="0"/>
              <a:t> </a:t>
            </a:r>
            <a:r>
              <a:rPr lang="en-CA" altLang="en-US" sz="2800" dirty="0" smtClean="0"/>
              <a:t>      </a:t>
            </a:r>
            <a:r>
              <a:rPr lang="en-CA" altLang="en-US" dirty="0" smtClean="0"/>
              <a:t>(see talk tomorrow by Richard </a:t>
            </a:r>
            <a:r>
              <a:rPr lang="en-US" altLang="en-US" dirty="0" err="1"/>
              <a:t>Ménard</a:t>
            </a:r>
            <a:r>
              <a:rPr lang="en-US" altLang="en-US" dirty="0"/>
              <a:t>)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spcAft>
                <a:spcPts val="0"/>
              </a:spcAft>
              <a:buClr>
                <a:srgbClr val="008000"/>
              </a:buClr>
              <a:buSzPct val="150000"/>
            </a:pPr>
            <a:r>
              <a:rPr lang="en-CA" altLang="en-US" sz="2800" dirty="0" smtClean="0"/>
              <a:t>Implement AQ science upgrades</a:t>
            </a: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SzPct val="150000"/>
              <a:buNone/>
            </a:pPr>
            <a:r>
              <a:rPr lang="en-CA" altLang="en-US" sz="2800" dirty="0" smtClean="0"/>
              <a:t>       </a:t>
            </a:r>
            <a:r>
              <a:rPr lang="en-CA" altLang="en-US" dirty="0" smtClean="0"/>
              <a:t>(e.g., see poster tonight by Diane Pendlebury)</a:t>
            </a:r>
            <a:endParaRPr lang="en-US" altLang="en-US" dirty="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08000"/>
            <a:ext cx="8077200" cy="1112168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2800" dirty="0" smtClean="0"/>
              <a:t>        </a:t>
            </a:r>
            <a:r>
              <a:rPr lang="en-US" altLang="en-US" sz="4000" dirty="0" smtClean="0">
                <a:solidFill>
                  <a:srgbClr val="008000"/>
                </a:solidFill>
              </a:rPr>
              <a:t>Next Steps in 2017-2018</a:t>
            </a:r>
            <a:endParaRPr lang="en-US" altLang="en-US" sz="4400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223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74638"/>
            <a:ext cx="7339013" cy="1066800"/>
          </a:xfrm>
        </p:spPr>
        <p:txBody>
          <a:bodyPr/>
          <a:lstStyle/>
          <a:p>
            <a:pPr algn="ctr" eaLnBrk="1" hangingPunct="1"/>
            <a:r>
              <a:rPr lang="en-US" altLang="en-US" sz="4000" dirty="0" smtClean="0">
                <a:solidFill>
                  <a:srgbClr val="008000"/>
                </a:solidFill>
              </a:rPr>
              <a:t>Summary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547999"/>
            <a:ext cx="8136458" cy="5184000"/>
          </a:xfrm>
          <a:solidFill>
            <a:schemeClr val="bg1"/>
          </a:solidFill>
        </p:spPr>
        <p:txBody>
          <a:bodyPr/>
          <a:lstStyle/>
          <a:p>
            <a:pPr marL="72000" indent="0" eaLnBrk="1" hangingPunct="1">
              <a:lnSpc>
                <a:spcPct val="95000"/>
              </a:lnSpc>
              <a:spcBef>
                <a:spcPts val="1200"/>
              </a:spcBef>
              <a:spcAft>
                <a:spcPct val="25000"/>
              </a:spcAft>
              <a:buClr>
                <a:srgbClr val="336600"/>
              </a:buClr>
              <a:buSzPct val="100000"/>
              <a:buNone/>
            </a:pPr>
            <a:r>
              <a:rPr lang="en-CA" altLang="en-US" dirty="0" smtClean="0"/>
              <a:t>The ECCC operational Regional Air Quality Deterministic Prediction System (RAQDPS) has been updated 17 times since 2009</a:t>
            </a:r>
            <a:endParaRPr lang="en-US" altLang="en-US" dirty="0" smtClean="0"/>
          </a:p>
          <a:p>
            <a:pPr marL="72000" indent="0" eaLnBrk="1" hangingPunct="1">
              <a:lnSpc>
                <a:spcPct val="95000"/>
              </a:lnSpc>
              <a:spcBef>
                <a:spcPts val="1200"/>
              </a:spcBef>
              <a:spcAft>
                <a:spcPct val="25000"/>
              </a:spcAft>
              <a:buClr>
                <a:srgbClr val="336600"/>
              </a:buClr>
              <a:buSzPct val="100000"/>
              <a:buNone/>
            </a:pPr>
            <a:r>
              <a:rPr lang="en-US" altLang="en-US" dirty="0" smtClean="0"/>
              <a:t>One major update in 2015 introduced new input emissions based on newer inventories (2010 </a:t>
            </a:r>
            <a:r>
              <a:rPr lang="en-US" altLang="en-US" dirty="0" err="1" smtClean="0"/>
              <a:t>Cdn</a:t>
            </a:r>
            <a:r>
              <a:rPr lang="en-US" altLang="en-US" dirty="0" smtClean="0"/>
              <a:t>, 2011v1 U.S.) and improved emissions processing methodology</a:t>
            </a:r>
          </a:p>
          <a:p>
            <a:pPr marL="72000" indent="0" eaLnBrk="1" hangingPunct="1">
              <a:lnSpc>
                <a:spcPct val="95000"/>
              </a:lnSpc>
              <a:spcBef>
                <a:spcPts val="1200"/>
              </a:spcBef>
              <a:spcAft>
                <a:spcPct val="25000"/>
              </a:spcAft>
              <a:buClr>
                <a:srgbClr val="336600"/>
              </a:buClr>
              <a:buSzPct val="100000"/>
              <a:buNone/>
            </a:pPr>
            <a:r>
              <a:rPr lang="en-CA" altLang="en-US" dirty="0" smtClean="0"/>
              <a:t>Another major update in 2016 upgraded the GEM-MACH chemical weather model from version 1 to version 2: changes included (1) new vertical discretization, (2) new mass-conserving semi-</a:t>
            </a:r>
            <a:r>
              <a:rPr lang="en-CA" altLang="en-US" dirty="0" err="1" smtClean="0"/>
              <a:t>Lagrangian</a:t>
            </a:r>
            <a:r>
              <a:rPr lang="en-CA" altLang="en-US" dirty="0" smtClean="0"/>
              <a:t> advection scheme,   (3) updated gas-phase dry deposition scheme, (4</a:t>
            </a:r>
            <a:r>
              <a:rPr lang="en-CA" altLang="en-US" dirty="0"/>
              <a:t>) new tracer vertical </a:t>
            </a:r>
            <a:r>
              <a:rPr lang="en-CA" altLang="en-US" dirty="0" smtClean="0"/>
              <a:t>diffusion, (5) new chemical lateral boundary conditions, and (6) correction of surface emissions error</a:t>
            </a:r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297861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8175" y="2276475"/>
            <a:ext cx="5759450" cy="1470025"/>
          </a:xfrm>
        </p:spPr>
        <p:txBody>
          <a:bodyPr/>
          <a:lstStyle/>
          <a:p>
            <a:pPr eaLnBrk="1" hangingPunct="1"/>
            <a:r>
              <a:rPr lang="en-US" altLang="en-US" sz="6000" dirty="0" smtClean="0">
                <a:solidFill>
                  <a:srgbClr val="008000"/>
                </a:solidFill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444849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00200"/>
          </a:xfrm>
          <a:solidFill>
            <a:schemeClr val="bg1"/>
          </a:solidFill>
        </p:spPr>
        <p:txBody>
          <a:bodyPr/>
          <a:lstStyle/>
          <a:p>
            <a:pPr marL="468000"/>
            <a:r>
              <a:rPr lang="en-CA" sz="3200" dirty="0" smtClean="0">
                <a:solidFill>
                  <a:srgbClr val="00B050"/>
                </a:solidFill>
              </a:rPr>
              <a:t>Percentage Differences in National Annual Emissions Of Criteria Air Contaminants Between SET2.1.1 and SET0</a:t>
            </a:r>
            <a:endParaRPr lang="en-US" sz="3200" dirty="0">
              <a:solidFill>
                <a:srgbClr val="00B05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633150"/>
              </p:ext>
            </p:extLst>
          </p:nvPr>
        </p:nvGraphicFramePr>
        <p:xfrm>
          <a:off x="324000" y="2852936"/>
          <a:ext cx="8496945" cy="2042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975833"/>
                <a:gridCol w="1025493"/>
                <a:gridCol w="1098743"/>
                <a:gridCol w="952244"/>
                <a:gridCol w="952244"/>
                <a:gridCol w="1098743"/>
                <a:gridCol w="1025493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chemeClr val="tx1"/>
                          </a:solidFill>
                        </a:rPr>
                        <a:t>Country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chemeClr val="tx1"/>
                          </a:solidFill>
                        </a:rPr>
                        <a:t>SO</a:t>
                      </a:r>
                      <a:r>
                        <a:rPr lang="en-CA" sz="2400" b="1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r>
                        <a:rPr lang="en-CA" sz="2400" b="1" baseline="-250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4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chemeClr val="tx1"/>
                          </a:solidFill>
                        </a:rPr>
                        <a:t>VOC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chemeClr val="tx1"/>
                          </a:solidFill>
                        </a:rPr>
                        <a:t>NH</a:t>
                      </a:r>
                      <a:r>
                        <a:rPr lang="en-CA" sz="2400" b="1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chemeClr val="tx1"/>
                          </a:solidFill>
                        </a:rPr>
                        <a:t>CO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chemeClr val="tx1"/>
                          </a:solidFill>
                        </a:rPr>
                        <a:t>PM</a:t>
                      </a:r>
                      <a:r>
                        <a:rPr lang="en-CA" sz="2400" b="1" baseline="-25000" dirty="0" smtClean="0">
                          <a:solidFill>
                            <a:schemeClr val="tx1"/>
                          </a:solidFill>
                        </a:rPr>
                        <a:t>2.5</a:t>
                      </a:r>
                      <a:endParaRPr lang="en-US" sz="24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chemeClr val="tx1"/>
                          </a:solidFill>
                        </a:rPr>
                        <a:t>PM</a:t>
                      </a:r>
                      <a:r>
                        <a:rPr lang="en-CA" sz="2400" b="1" baseline="-250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24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60976">
                <a:tc>
                  <a:txBody>
                    <a:bodyPr/>
                    <a:lstStyle/>
                    <a:p>
                      <a:r>
                        <a:rPr lang="en-CA" sz="2400" b="1" dirty="0" smtClean="0"/>
                        <a:t>Canada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rgbClr val="0000FF"/>
                          </a:solidFill>
                        </a:rPr>
                        <a:t>-30</a:t>
                      </a:r>
                      <a:endParaRPr lang="en-US" sz="2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rgbClr val="0000FF"/>
                          </a:solidFill>
                        </a:rPr>
                        <a:t>-9</a:t>
                      </a:r>
                      <a:endParaRPr lang="en-US" sz="2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rgbClr val="0000FF"/>
                          </a:solidFill>
                        </a:rPr>
                        <a:t>-6</a:t>
                      </a:r>
                      <a:endParaRPr lang="en-US" sz="2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rgbClr val="0000FF"/>
                          </a:solidFill>
                        </a:rPr>
                        <a:t>-15</a:t>
                      </a:r>
                      <a:endParaRPr lang="en-US" sz="2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rgbClr val="0000FF"/>
                          </a:solidFill>
                        </a:rPr>
                        <a:t>-6</a:t>
                      </a:r>
                      <a:endParaRPr lang="en-US" sz="2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rgbClr val="0000FF"/>
                          </a:solidFill>
                        </a:rPr>
                        <a:t>-4</a:t>
                      </a:r>
                      <a:endParaRPr lang="en-US" sz="2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rgbClr val="FF0000"/>
                          </a:solidFill>
                        </a:rPr>
                        <a:t>  16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60976">
                <a:tc>
                  <a:txBody>
                    <a:bodyPr/>
                    <a:lstStyle/>
                    <a:p>
                      <a:r>
                        <a:rPr lang="en-CA" sz="2400" b="1" dirty="0" smtClean="0"/>
                        <a:t>U.S.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rgbClr val="0000FF"/>
                          </a:solidFill>
                        </a:rPr>
                        <a:t>-48</a:t>
                      </a:r>
                      <a:endParaRPr lang="en-US" sz="2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rgbClr val="FF0000"/>
                          </a:solidFill>
                        </a:rPr>
                        <a:t> 8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rgbClr val="0000FF"/>
                          </a:solidFill>
                        </a:rPr>
                        <a:t>-1</a:t>
                      </a:r>
                      <a:endParaRPr lang="en-US" sz="2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rgbClr val="0000FF"/>
                          </a:solidFill>
                        </a:rPr>
                        <a:t>  -3</a:t>
                      </a:r>
                      <a:endParaRPr lang="en-US" sz="2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rgbClr val="0000FF"/>
                          </a:solidFill>
                        </a:rPr>
                        <a:t>-6</a:t>
                      </a:r>
                      <a:endParaRPr lang="en-US" sz="2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rgbClr val="0000FF"/>
                          </a:solidFill>
                        </a:rPr>
                        <a:t>-5</a:t>
                      </a:r>
                      <a:endParaRPr lang="en-US" sz="2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rgbClr val="0000FF"/>
                          </a:solidFill>
                        </a:rPr>
                        <a:t>  -11</a:t>
                      </a:r>
                      <a:endParaRPr lang="en-US" sz="2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 bwMode="auto">
          <a:xfrm>
            <a:off x="899592" y="5445224"/>
            <a:ext cx="8136904" cy="141277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8489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08000"/>
            <a:ext cx="7339013" cy="1116000"/>
          </a:xfrm>
        </p:spPr>
        <p:txBody>
          <a:bodyPr/>
          <a:lstStyle/>
          <a:p>
            <a:pPr algn="ctr" eaLnBrk="1" hangingPunct="1"/>
            <a:r>
              <a:rPr lang="en-US" altLang="en-US" sz="4000" dirty="0" smtClean="0">
                <a:solidFill>
                  <a:srgbClr val="00B050"/>
                </a:solidFill>
              </a:rPr>
              <a:t>    </a:t>
            </a:r>
            <a:r>
              <a:rPr lang="en-US" altLang="en-US" sz="4000" dirty="0" smtClean="0">
                <a:solidFill>
                  <a:srgbClr val="008000"/>
                </a:solidFill>
              </a:rPr>
              <a:t>Background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547999"/>
            <a:ext cx="8136458" cy="5184000"/>
          </a:xfrm>
          <a:solidFill>
            <a:schemeClr val="bg1"/>
          </a:solidFill>
        </p:spPr>
        <p:txBody>
          <a:bodyPr/>
          <a:lstStyle/>
          <a:p>
            <a:pPr marL="72000" indent="0" eaLnBrk="1" hangingPunct="1">
              <a:lnSpc>
                <a:spcPct val="95000"/>
              </a:lnSpc>
              <a:spcBef>
                <a:spcPts val="1200"/>
              </a:spcBef>
              <a:spcAft>
                <a:spcPct val="25000"/>
              </a:spcAft>
              <a:buClr>
                <a:srgbClr val="336600"/>
              </a:buClr>
              <a:buSzPct val="100000"/>
              <a:buNone/>
            </a:pPr>
            <a:r>
              <a:rPr lang="en-US" altLang="en-US" dirty="0" smtClean="0"/>
              <a:t>The Canadian Air Quality Prediction Program at </a:t>
            </a:r>
            <a:r>
              <a:rPr lang="en-US" altLang="en-US" dirty="0"/>
              <a:t>Environment and Climate Change Canada (ECCC) </a:t>
            </a:r>
            <a:r>
              <a:rPr lang="en-US" altLang="en-US" dirty="0" smtClean="0"/>
              <a:t>is an     18-year-old </a:t>
            </a:r>
            <a:r>
              <a:rPr lang="en-US" altLang="en-US" dirty="0"/>
              <a:t>program that has evolved from </a:t>
            </a:r>
            <a:r>
              <a:rPr lang="en-US" altLang="en-US" dirty="0" smtClean="0"/>
              <a:t>issuing        O</a:t>
            </a:r>
            <a:r>
              <a:rPr lang="en-US" altLang="en-US" baseline="-25000" dirty="0" smtClean="0"/>
              <a:t>3</a:t>
            </a:r>
            <a:r>
              <a:rPr lang="en-US" altLang="en-US" dirty="0" smtClean="0"/>
              <a:t>-only forecasts for eastern </a:t>
            </a:r>
            <a:r>
              <a:rPr lang="en-US" altLang="en-US" dirty="0"/>
              <a:t>Canada to </a:t>
            </a:r>
            <a:r>
              <a:rPr lang="en-US" altLang="en-US" dirty="0" smtClean="0"/>
              <a:t>issuing </a:t>
            </a:r>
            <a:r>
              <a:rPr lang="en-US" altLang="en-US" dirty="0"/>
              <a:t>O</a:t>
            </a:r>
            <a:r>
              <a:rPr lang="en-US" altLang="en-US" baseline="-25000" dirty="0"/>
              <a:t>3</a:t>
            </a:r>
            <a:r>
              <a:rPr lang="en-US" altLang="en-US" dirty="0"/>
              <a:t>, NO</a:t>
            </a:r>
            <a:r>
              <a:rPr lang="en-US" altLang="en-US" baseline="-25000" dirty="0"/>
              <a:t>2</a:t>
            </a:r>
            <a:r>
              <a:rPr lang="en-US" altLang="en-US" dirty="0"/>
              <a:t>, </a:t>
            </a:r>
            <a:r>
              <a:rPr lang="en-US" altLang="en-US" dirty="0" smtClean="0"/>
              <a:t>and PM</a:t>
            </a:r>
            <a:r>
              <a:rPr lang="en-US" altLang="en-US" baseline="-25000" dirty="0" smtClean="0"/>
              <a:t>2.5</a:t>
            </a:r>
            <a:r>
              <a:rPr lang="en-US" altLang="en-US" dirty="0" smtClean="0"/>
              <a:t> forecasts for all of Canada </a:t>
            </a:r>
            <a:r>
              <a:rPr lang="en-US" altLang="en-US" i="1" dirty="0" smtClean="0"/>
              <a:t>(+ </a:t>
            </a:r>
            <a:r>
              <a:rPr lang="en-US" altLang="en-US" dirty="0" smtClean="0"/>
              <a:t>the continental U.S. and Alaska)</a:t>
            </a:r>
          </a:p>
          <a:p>
            <a:pPr marL="72000" indent="0" eaLnBrk="1" hangingPunct="1">
              <a:lnSpc>
                <a:spcPct val="95000"/>
              </a:lnSpc>
              <a:spcBef>
                <a:spcPts val="1200"/>
              </a:spcBef>
              <a:spcAft>
                <a:spcPct val="25000"/>
              </a:spcAft>
              <a:buClr>
                <a:srgbClr val="336600"/>
              </a:buClr>
              <a:buSzPct val="100000"/>
              <a:buNone/>
            </a:pPr>
            <a:r>
              <a:rPr lang="en-CA" altLang="en-US" dirty="0" smtClean="0"/>
              <a:t>The ECCC operational AQ forecast </a:t>
            </a:r>
            <a:r>
              <a:rPr lang="en-CA" altLang="en-US" i="1" u="sng" dirty="0" smtClean="0">
                <a:solidFill>
                  <a:srgbClr val="008000"/>
                </a:solidFill>
              </a:rPr>
              <a:t>system</a:t>
            </a:r>
            <a:r>
              <a:rPr lang="en-CA" altLang="en-US" dirty="0" smtClean="0"/>
              <a:t> is called the Regional Air Quality Deterministic Prediction System (RAQDPS)</a:t>
            </a:r>
            <a:endParaRPr lang="en-US" altLang="en-US" dirty="0" smtClean="0"/>
          </a:p>
          <a:p>
            <a:pPr marL="72000" indent="0" eaLnBrk="1" hangingPunct="1">
              <a:lnSpc>
                <a:spcPct val="95000"/>
              </a:lnSpc>
              <a:spcBef>
                <a:spcPts val="1200"/>
              </a:spcBef>
              <a:spcAft>
                <a:spcPct val="25000"/>
              </a:spcAft>
              <a:buClr>
                <a:srgbClr val="336600"/>
              </a:buClr>
              <a:buSzPct val="100000"/>
              <a:buNone/>
            </a:pPr>
            <a:r>
              <a:rPr lang="en-US" altLang="en-US" dirty="0" smtClean="0"/>
              <a:t>The </a:t>
            </a:r>
            <a:r>
              <a:rPr lang="en-US" altLang="en-US" dirty="0"/>
              <a:t>GEM-MACH in-line </a:t>
            </a:r>
            <a:r>
              <a:rPr lang="en-US" altLang="en-US" dirty="0" smtClean="0"/>
              <a:t>meteorology/chemistry </a:t>
            </a:r>
            <a:r>
              <a:rPr lang="en-US" altLang="en-US" i="1" u="sng" dirty="0" smtClean="0">
                <a:solidFill>
                  <a:srgbClr val="008000"/>
                </a:solidFill>
              </a:rPr>
              <a:t>model</a:t>
            </a:r>
            <a:r>
              <a:rPr lang="en-US" altLang="en-US" dirty="0" smtClean="0"/>
              <a:t>  has been used in the RAQDPS since Nov. 2009 to produce twice-daily, 48-hour, continental-scale forecasts of O</a:t>
            </a:r>
            <a:r>
              <a:rPr lang="en-US" altLang="en-US" baseline="-25000" dirty="0" smtClean="0"/>
              <a:t>3</a:t>
            </a:r>
            <a:r>
              <a:rPr lang="en-US" altLang="en-US" dirty="0" smtClean="0"/>
              <a:t>, NO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, PM</a:t>
            </a:r>
            <a:r>
              <a:rPr lang="en-US" altLang="en-US" baseline="-25000" dirty="0" smtClean="0"/>
              <a:t>2.5</a:t>
            </a:r>
            <a:r>
              <a:rPr lang="en-US" altLang="en-US" dirty="0" smtClean="0"/>
              <a:t>, and Air Quality Health Index (AQHI)</a:t>
            </a:r>
            <a:endParaRPr lang="en-US" altLang="en-US" dirty="0"/>
          </a:p>
          <a:p>
            <a:pPr marL="72000" indent="0" eaLnBrk="1" hangingPunct="1">
              <a:lnSpc>
                <a:spcPct val="95000"/>
              </a:lnSpc>
              <a:spcBef>
                <a:spcPts val="1200"/>
              </a:spcBef>
              <a:spcAft>
                <a:spcPct val="25000"/>
              </a:spcAft>
              <a:buClr>
                <a:srgbClr val="336600"/>
              </a:buClr>
              <a:buSzPct val="100000"/>
              <a:buNone/>
            </a:pPr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262915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07999"/>
            <a:ext cx="9144000" cy="1116000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en-US" altLang="en-US" sz="4000" dirty="0" smtClean="0">
                <a:solidFill>
                  <a:srgbClr val="008000"/>
                </a:solidFill>
              </a:rPr>
              <a:t>Overview of Regional GEM-MACH</a:t>
            </a:r>
          </a:p>
        </p:txBody>
      </p:sp>
      <p:pic>
        <p:nvPicPr>
          <p:cNvPr id="12292" name="Picture 4" descr="outpu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8" y="1600200"/>
            <a:ext cx="3116262" cy="250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3"/>
          <p:cNvSpPr>
            <a:spLocks noChangeArrowheads="1"/>
          </p:cNvSpPr>
          <p:nvPr/>
        </p:nvSpPr>
        <p:spPr bwMode="auto">
          <a:xfrm>
            <a:off x="180000" y="4437112"/>
            <a:ext cx="8856496" cy="2438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 eaLnBrk="0" hangingPunct="0">
              <a:spcBef>
                <a:spcPct val="20000"/>
              </a:spcBef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65175" indent="-287338" eaLnBrk="0" hangingPunct="0">
              <a:spcBef>
                <a:spcPct val="20000"/>
              </a:spcBef>
              <a:buClr>
                <a:srgbClr val="3A601B"/>
              </a:buClr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39825" indent="-184150" eaLnBrk="0" hangingPunct="0">
              <a:spcBef>
                <a:spcPct val="20000"/>
              </a:spcBef>
              <a:buClr>
                <a:srgbClr val="B89500"/>
              </a:buClr>
              <a:buFont typeface="Arial" charset="0"/>
              <a:buChar char="▪"/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ts val="1200"/>
              </a:spcBef>
              <a:buClr>
                <a:srgbClr val="009900"/>
              </a:buClr>
              <a:buSzPct val="150000"/>
            </a:pPr>
            <a:r>
              <a:rPr lang="en-CA" altLang="en-US" sz="2000" dirty="0" smtClean="0"/>
              <a:t>One-way </a:t>
            </a:r>
            <a:r>
              <a:rPr lang="en-CA" altLang="en-US" sz="2000" dirty="0"/>
              <a:t>coupling (meteorology affects chemistry</a:t>
            </a:r>
            <a:r>
              <a:rPr lang="en-CA" altLang="en-US" sz="2000" dirty="0" smtClean="0"/>
              <a:t>) for operational version</a:t>
            </a:r>
            <a:endParaRPr lang="en-CA" altLang="en-US" sz="2000" dirty="0"/>
          </a:p>
          <a:p>
            <a:pPr lvl="1">
              <a:spcBef>
                <a:spcPts val="0"/>
              </a:spcBef>
            </a:pPr>
            <a:r>
              <a:rPr lang="en-CA" altLang="en-US" dirty="0"/>
              <a:t>Full </a:t>
            </a:r>
            <a:r>
              <a:rPr lang="en-CA" altLang="en-US" dirty="0" smtClean="0"/>
              <a:t>representation </a:t>
            </a:r>
            <a:r>
              <a:rPr lang="en-CA" altLang="en-US" dirty="0"/>
              <a:t>of oxidant and aerosol </a:t>
            </a:r>
            <a:r>
              <a:rPr lang="en-CA" altLang="en-US" dirty="0" smtClean="0"/>
              <a:t>chemistry processes:</a:t>
            </a:r>
            <a:r>
              <a:rPr lang="en-CA" altLang="en-US" sz="2400" dirty="0" smtClean="0"/>
              <a:t> </a:t>
            </a:r>
            <a:endParaRPr lang="en-CA" altLang="en-US" sz="2400" dirty="0"/>
          </a:p>
          <a:p>
            <a:pPr lvl="2">
              <a:spcBef>
                <a:spcPts val="0"/>
              </a:spcBef>
            </a:pPr>
            <a:r>
              <a:rPr lang="en-CA" altLang="en-US" sz="2000" dirty="0"/>
              <a:t>gas-, aqueous- &amp; heterogeneous chemistry mechanisms</a:t>
            </a:r>
          </a:p>
          <a:p>
            <a:pPr lvl="2">
              <a:spcBef>
                <a:spcPts val="0"/>
              </a:spcBef>
            </a:pPr>
            <a:r>
              <a:rPr lang="en-CA" altLang="en-US" sz="2000" dirty="0"/>
              <a:t>aerosol </a:t>
            </a:r>
            <a:r>
              <a:rPr lang="en-CA" altLang="en-US" sz="2000" dirty="0" smtClean="0"/>
              <a:t>dynamics, microphysics, and SOA formation</a:t>
            </a:r>
            <a:endParaRPr lang="en-CA" altLang="en-US" sz="2000" dirty="0"/>
          </a:p>
          <a:p>
            <a:pPr lvl="2">
              <a:spcBef>
                <a:spcPts val="0"/>
              </a:spcBef>
            </a:pPr>
            <a:r>
              <a:rPr lang="en-CA" altLang="en-US" sz="2000" dirty="0"/>
              <a:t>dry and wet deposition (including in- and below-cloud scavenging)</a:t>
            </a:r>
          </a:p>
          <a:p>
            <a:pPr lvl="1">
              <a:lnSpc>
                <a:spcPct val="95000"/>
              </a:lnSpc>
              <a:spcBef>
                <a:spcPts val="600"/>
              </a:spcBef>
            </a:pPr>
            <a:r>
              <a:rPr lang="en-CA" altLang="en-US" dirty="0">
                <a:solidFill>
                  <a:srgbClr val="FF0000"/>
                </a:solidFill>
              </a:rPr>
              <a:t>2-bin</a:t>
            </a:r>
            <a:r>
              <a:rPr lang="en-CA" altLang="en-US" dirty="0"/>
              <a:t> sectional representation of PM size distribution (i.e., </a:t>
            </a:r>
            <a:r>
              <a:rPr lang="en-CA" altLang="en-US" dirty="0" smtClean="0"/>
              <a:t>0-2.5</a:t>
            </a:r>
            <a:r>
              <a:rPr lang="en-CA" altLang="en-US" dirty="0">
                <a:cs typeface="Arial" charset="0"/>
              </a:rPr>
              <a:t> </a:t>
            </a:r>
            <a:r>
              <a:rPr lang="en-CA" altLang="en-US" dirty="0" err="1">
                <a:cs typeface="Arial" charset="0"/>
              </a:rPr>
              <a:t>μm</a:t>
            </a:r>
            <a:r>
              <a:rPr lang="en-CA" altLang="en-US" dirty="0">
                <a:cs typeface="Arial" charset="0"/>
              </a:rPr>
              <a:t> </a:t>
            </a:r>
            <a:r>
              <a:rPr lang="en-CA" altLang="en-US" dirty="0" smtClean="0"/>
              <a:t>and </a:t>
            </a:r>
            <a:r>
              <a:rPr lang="en-CA" altLang="en-US" dirty="0"/>
              <a:t>2.5-10 </a:t>
            </a:r>
            <a:r>
              <a:rPr lang="en-CA" altLang="en-US" dirty="0" err="1">
                <a:cs typeface="Arial" charset="0"/>
              </a:rPr>
              <a:t>μm</a:t>
            </a:r>
            <a:r>
              <a:rPr lang="en-CA" altLang="en-US" dirty="0" smtClean="0">
                <a:cs typeface="Arial" charset="0"/>
              </a:rPr>
              <a:t>); each size bin has</a:t>
            </a:r>
            <a:r>
              <a:rPr lang="en-CA" altLang="en-US" dirty="0" smtClean="0"/>
              <a:t> </a:t>
            </a:r>
            <a:r>
              <a:rPr lang="en-CA" altLang="en-US" dirty="0"/>
              <a:t>8 chemical </a:t>
            </a:r>
            <a:r>
              <a:rPr lang="en-CA" altLang="en-US" dirty="0" smtClean="0"/>
              <a:t>components</a:t>
            </a:r>
            <a:endParaRPr lang="en-CA" altLang="en-US" sz="1800" dirty="0"/>
          </a:p>
          <a:p>
            <a:pPr lvl="1" eaLnBrk="1" hangingPunct="1"/>
            <a:endParaRPr lang="en-CA" altLang="en-US" dirty="0"/>
          </a:p>
          <a:p>
            <a:pPr eaLnBrk="1" hangingPunct="1"/>
            <a:endParaRPr lang="en-CA" altLang="en-US" dirty="0"/>
          </a:p>
          <a:p>
            <a:pPr lvl="1" eaLnBrk="1" hangingPunct="1"/>
            <a:endParaRPr lang="en-CA" altLang="en-US" dirty="0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8686800" y="1600200"/>
            <a:ext cx="228600" cy="228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A601B"/>
              </a:buClr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89500"/>
              </a:buClr>
              <a:buFont typeface="Arial" charset="0"/>
              <a:buChar char="▪"/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en-CA" altLang="en-US" sz="1800"/>
          </a:p>
        </p:txBody>
      </p:sp>
      <p:sp>
        <p:nvSpPr>
          <p:cNvPr id="12295" name="Rectangle 1"/>
          <p:cNvSpPr>
            <a:spLocks noChangeArrowheads="1"/>
          </p:cNvSpPr>
          <p:nvPr/>
        </p:nvSpPr>
        <p:spPr bwMode="auto">
          <a:xfrm>
            <a:off x="180000" y="1296000"/>
            <a:ext cx="5644538" cy="316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A601B"/>
              </a:buClr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89500"/>
              </a:buClr>
              <a:buFont typeface="Arial" charset="0"/>
              <a:buChar char="▪"/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0"/>
              </a:spcAft>
              <a:buClr>
                <a:srgbClr val="009900"/>
              </a:buClr>
              <a:buSzPct val="150000"/>
            </a:pPr>
            <a:r>
              <a:rPr lang="en-CA" altLang="en-US" sz="2000" dirty="0" smtClean="0"/>
              <a:t>GEM  </a:t>
            </a:r>
            <a:r>
              <a:rPr lang="en-CA" altLang="en-US" sz="2000" baseline="-25000" dirty="0"/>
              <a:t> </a:t>
            </a:r>
            <a:r>
              <a:rPr lang="en-CA" altLang="en-US" sz="2000" dirty="0" smtClean="0"/>
              <a:t> = </a:t>
            </a:r>
            <a:r>
              <a:rPr lang="en-CA" altLang="en-US" sz="2000" b="1" dirty="0" smtClean="0"/>
              <a:t>G</a:t>
            </a:r>
            <a:r>
              <a:rPr lang="en-CA" altLang="en-US" sz="2000" dirty="0" smtClean="0"/>
              <a:t>lobal </a:t>
            </a:r>
            <a:r>
              <a:rPr lang="en-CA" altLang="en-US" sz="2000" b="1" dirty="0" smtClean="0"/>
              <a:t>E</a:t>
            </a:r>
            <a:r>
              <a:rPr lang="en-CA" altLang="en-US" sz="2000" dirty="0" smtClean="0"/>
              <a:t>nvironmental </a:t>
            </a:r>
            <a:r>
              <a:rPr lang="en-CA" altLang="en-US" sz="2000" b="1" dirty="0" smtClean="0"/>
              <a:t>M</a:t>
            </a:r>
            <a:r>
              <a:rPr lang="en-CA" altLang="en-US" sz="2000" dirty="0" smtClean="0"/>
              <a:t>ultiscale </a:t>
            </a:r>
          </a:p>
          <a:p>
            <a:pPr marL="0" indent="0" eaLnBrk="1" hangingPunct="1">
              <a:spcBef>
                <a:spcPct val="0"/>
              </a:spcBef>
              <a:spcAft>
                <a:spcPts val="400"/>
              </a:spcAft>
              <a:buClr>
                <a:srgbClr val="009900"/>
              </a:buClr>
              <a:buSzPct val="150000"/>
              <a:buNone/>
            </a:pPr>
            <a:r>
              <a:rPr lang="en-CA" altLang="en-US" sz="2000" dirty="0" smtClean="0"/>
              <a:t>     MACH = </a:t>
            </a:r>
            <a:r>
              <a:rPr lang="en-CA" altLang="en-US" sz="2000" b="1" dirty="0" smtClean="0"/>
              <a:t>M</a:t>
            </a:r>
            <a:r>
              <a:rPr lang="en-CA" altLang="en-US" sz="2000" dirty="0" smtClean="0"/>
              <a:t>odelling </a:t>
            </a:r>
            <a:r>
              <a:rPr lang="en-CA" altLang="en-US" sz="2000" b="1" dirty="0" smtClean="0"/>
              <a:t>A</a:t>
            </a:r>
            <a:r>
              <a:rPr lang="en-CA" altLang="en-US" sz="2000" dirty="0" smtClean="0"/>
              <a:t>ir quality &amp; </a:t>
            </a:r>
            <a:r>
              <a:rPr lang="en-CA" altLang="en-US" sz="2000" b="1" dirty="0" err="1" smtClean="0"/>
              <a:t>CH</a:t>
            </a:r>
            <a:r>
              <a:rPr lang="en-CA" altLang="en-US" sz="2000" dirty="0" err="1" smtClean="0"/>
              <a:t>emistry</a:t>
            </a:r>
            <a:endParaRPr lang="en-CA" altLang="en-US" sz="2000" dirty="0" smtClean="0"/>
          </a:p>
          <a:p>
            <a:pPr eaLnBrk="1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rgbClr val="009900"/>
              </a:buClr>
              <a:buSzPct val="150000"/>
            </a:pPr>
            <a:r>
              <a:rPr lang="en-CA" altLang="en-US" sz="2000" dirty="0" smtClean="0"/>
              <a:t>GEM-MACH version 1 in operation since 2009;  </a:t>
            </a:r>
            <a:r>
              <a:rPr lang="en-CA" altLang="en-US" sz="2000" b="1" dirty="0" smtClean="0">
                <a:solidFill>
                  <a:srgbClr val="FF0000"/>
                </a:solidFill>
              </a:rPr>
              <a:t>replaced by version 2 in 2016</a:t>
            </a:r>
          </a:p>
          <a:p>
            <a:pPr eaLnBrk="1" hangingPunct="1">
              <a:spcBef>
                <a:spcPts val="400"/>
              </a:spcBef>
              <a:buClr>
                <a:srgbClr val="009900"/>
              </a:buClr>
              <a:buSzPct val="150000"/>
            </a:pPr>
            <a:r>
              <a:rPr lang="en-CA" altLang="en-US" sz="2000" dirty="0" smtClean="0"/>
              <a:t>Regional grid covers much of </a:t>
            </a:r>
            <a:r>
              <a:rPr lang="en-CA" altLang="en-US" sz="2000" dirty="0"/>
              <a:t>North America</a:t>
            </a:r>
          </a:p>
          <a:p>
            <a:pPr lvl="1" eaLnBrk="1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</a:pPr>
            <a:r>
              <a:rPr lang="en-CA" altLang="en-US" sz="1800" dirty="0"/>
              <a:t>10 km horizontal grid spacing</a:t>
            </a:r>
          </a:p>
          <a:p>
            <a:pPr lvl="1" eaLnBrk="1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</a:pPr>
            <a:r>
              <a:rPr lang="en-CA" altLang="en-US" sz="1800" dirty="0"/>
              <a:t>80 vertical levels with lid at 0.1 </a:t>
            </a:r>
            <a:r>
              <a:rPr lang="en-CA" altLang="en-US" sz="1800" dirty="0" err="1"/>
              <a:t>hPa</a:t>
            </a:r>
            <a:r>
              <a:rPr lang="en-CA" altLang="en-US" sz="1800" dirty="0"/>
              <a:t>   </a:t>
            </a:r>
            <a:r>
              <a:rPr lang="en-CA" altLang="en-US" sz="1800" dirty="0" smtClean="0"/>
              <a:t>         (~</a:t>
            </a:r>
            <a:r>
              <a:rPr lang="en-CA" altLang="en-US" sz="1800" dirty="0"/>
              <a:t>10 levels in 1</a:t>
            </a:r>
            <a:r>
              <a:rPr lang="en-CA" altLang="en-US" sz="1800" baseline="30000" dirty="0"/>
              <a:t>st</a:t>
            </a:r>
            <a:r>
              <a:rPr lang="en-CA" altLang="en-US" sz="1800" dirty="0"/>
              <a:t> km </a:t>
            </a:r>
            <a:r>
              <a:rPr lang="en-CA" altLang="en-US" sz="1800" dirty="0" smtClean="0"/>
              <a:t>above surface)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altLang="en-US" sz="2000" dirty="0" smtClean="0"/>
              <a:t>GEM-MACH is also the </a:t>
            </a:r>
            <a:r>
              <a:rPr lang="en-CA" altLang="en-US" sz="2000" dirty="0" err="1" smtClean="0"/>
              <a:t>FireWork</a:t>
            </a:r>
            <a:r>
              <a:rPr lang="en-CA" altLang="en-US" sz="2000" dirty="0" smtClean="0"/>
              <a:t> </a:t>
            </a:r>
            <a:r>
              <a:rPr lang="en-CA" altLang="en-US" sz="2000" dirty="0"/>
              <a:t>base </a:t>
            </a:r>
            <a:r>
              <a:rPr lang="en-CA" altLang="en-US" sz="2000" dirty="0" smtClean="0"/>
              <a:t>model</a:t>
            </a:r>
            <a:endParaRPr lang="en-CA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568446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8000"/>
            <a:ext cx="9144000" cy="1116000"/>
          </a:xfrm>
          <a:solidFill>
            <a:schemeClr val="bg1"/>
          </a:solidFill>
        </p:spPr>
        <p:txBody>
          <a:bodyPr anchor="ctr"/>
          <a:lstStyle/>
          <a:p>
            <a:pPr algn="ctr" eaLnBrk="1" hangingPunct="1"/>
            <a:r>
              <a:rPr lang="en-US" altLang="en-US" sz="4000" dirty="0" smtClean="0">
                <a:solidFill>
                  <a:srgbClr val="008000"/>
                </a:solidFill>
              </a:rPr>
              <a:t>Recent Upgrades to the RAQDPS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440000"/>
            <a:ext cx="8136458" cy="5328000"/>
          </a:xfrm>
          <a:solidFill>
            <a:schemeClr val="bg1"/>
          </a:solidFill>
        </p:spPr>
        <p:txBody>
          <a:bodyPr/>
          <a:lstStyle/>
          <a:p>
            <a:pPr marL="72000" indent="0" eaLnBrk="1" hangingPunct="1">
              <a:lnSpc>
                <a:spcPct val="90000"/>
              </a:lnSpc>
              <a:spcBef>
                <a:spcPts val="1200"/>
              </a:spcBef>
              <a:spcAft>
                <a:spcPct val="25000"/>
              </a:spcAft>
              <a:buClr>
                <a:srgbClr val="336600"/>
              </a:buClr>
              <a:buSzPct val="100000"/>
              <a:buNone/>
            </a:pPr>
            <a:r>
              <a:rPr lang="en-US" altLang="en-US" dirty="0" smtClean="0"/>
              <a:t>There have been 17 upgrades to the RAQDPS since 2009 (from RAQDPS001 to 018); some upgrades were major while others were minor; each upgrade must be shown to improve (or maintain) model performance and each must be approved by an ECCC internal committee</a:t>
            </a:r>
          </a:p>
          <a:p>
            <a:pPr marL="72000" indent="0" eaLnBrk="1" hangingPunct="1">
              <a:lnSpc>
                <a:spcPct val="90000"/>
              </a:lnSpc>
              <a:spcBef>
                <a:spcPts val="1200"/>
              </a:spcBef>
              <a:spcAft>
                <a:spcPct val="25000"/>
              </a:spcAft>
              <a:buClr>
                <a:srgbClr val="336600"/>
              </a:buClr>
              <a:buSzPct val="100000"/>
              <a:buNone/>
            </a:pPr>
            <a:r>
              <a:rPr lang="en-CA" altLang="en-US" dirty="0" smtClean="0"/>
              <a:t>One important recent update was the release </a:t>
            </a:r>
            <a:r>
              <a:rPr lang="en-CA" altLang="en-US" dirty="0"/>
              <a:t>in </a:t>
            </a:r>
            <a:r>
              <a:rPr lang="en-CA" altLang="en-US" dirty="0" smtClean="0"/>
              <a:t>June 2015 of RAQDPS013, which </a:t>
            </a:r>
            <a:r>
              <a:rPr lang="en-CA" altLang="en-US" dirty="0"/>
              <a:t>introduced </a:t>
            </a:r>
            <a:r>
              <a:rPr lang="en-CA" altLang="en-US" dirty="0" smtClean="0"/>
              <a:t>a </a:t>
            </a:r>
            <a:r>
              <a:rPr lang="en-CA" altLang="en-US" b="1" dirty="0" smtClean="0">
                <a:solidFill>
                  <a:srgbClr val="C00000"/>
                </a:solidFill>
              </a:rPr>
              <a:t>new set of emissions files</a:t>
            </a:r>
            <a:r>
              <a:rPr lang="en-CA" altLang="en-US" dirty="0" smtClean="0"/>
              <a:t> [see </a:t>
            </a:r>
            <a:r>
              <a:rPr lang="en-CA" altLang="en-US" dirty="0" err="1" smtClean="0"/>
              <a:t>weblink</a:t>
            </a:r>
            <a:r>
              <a:rPr lang="en-CA" altLang="en-US" dirty="0" smtClean="0"/>
              <a:t> </a:t>
            </a:r>
            <a:r>
              <a:rPr lang="en-CA" altLang="en-US" sz="1800" dirty="0" smtClean="0">
                <a:solidFill>
                  <a:srgbClr val="7030A0"/>
                </a:solidFill>
                <a:hlinkClick r:id="rId2"/>
              </a:rPr>
              <a:t>http</a:t>
            </a:r>
            <a:r>
              <a:rPr lang="en-CA" altLang="en-US" sz="1800" dirty="0">
                <a:solidFill>
                  <a:srgbClr val="7030A0"/>
                </a:solidFill>
                <a:hlinkClick r:id="rId2"/>
              </a:rPr>
              <a:t>://collaboration.cmc.ec.gc.ca/cmc/cmoi/product_guide/docs/changes_e.html#20150611_raqdps</a:t>
            </a:r>
            <a:r>
              <a:rPr lang="en-CA" altLang="en-US" dirty="0"/>
              <a:t>]</a:t>
            </a:r>
            <a:endParaRPr lang="en-US" altLang="en-US" dirty="0" smtClean="0"/>
          </a:p>
          <a:p>
            <a:pPr marL="72000" indent="0" eaLnBrk="1" hangingPunct="1">
              <a:lnSpc>
                <a:spcPct val="90000"/>
              </a:lnSpc>
              <a:spcBef>
                <a:spcPts val="1200"/>
              </a:spcBef>
              <a:spcAft>
                <a:spcPct val="25000"/>
              </a:spcAft>
              <a:buClr>
                <a:srgbClr val="336600"/>
              </a:buClr>
              <a:buSzPct val="100000"/>
              <a:buNone/>
            </a:pPr>
            <a:r>
              <a:rPr lang="en-CA" altLang="en-US" dirty="0" smtClean="0"/>
              <a:t>A second set of </a:t>
            </a:r>
            <a:r>
              <a:rPr lang="en-CA" altLang="en-US" dirty="0"/>
              <a:t>significant </a:t>
            </a:r>
            <a:r>
              <a:rPr lang="en-CA" altLang="en-US" dirty="0" smtClean="0"/>
              <a:t>releases (RAQDPS015, RAQPS016, RAQDPS017) was made in 2016</a:t>
            </a:r>
            <a:r>
              <a:rPr lang="en-CA" altLang="en-US" dirty="0"/>
              <a:t> </a:t>
            </a:r>
            <a:r>
              <a:rPr lang="en-CA" altLang="en-US" dirty="0" smtClean="0"/>
              <a:t>to </a:t>
            </a:r>
            <a:r>
              <a:rPr lang="en-CA" altLang="en-US" b="1" dirty="0" smtClean="0">
                <a:solidFill>
                  <a:srgbClr val="C00000"/>
                </a:solidFill>
              </a:rPr>
              <a:t>upgrade to the next generation of the GEM-MACH </a:t>
            </a:r>
            <a:r>
              <a:rPr lang="en-CA" altLang="en-US" b="1" dirty="0">
                <a:solidFill>
                  <a:srgbClr val="C00000"/>
                </a:solidFill>
              </a:rPr>
              <a:t>model</a:t>
            </a:r>
            <a:r>
              <a:rPr lang="en-CA" altLang="en-US" dirty="0"/>
              <a:t> [see </a:t>
            </a:r>
            <a:r>
              <a:rPr lang="en-CA" altLang="en-US" sz="1800" dirty="0">
                <a:hlinkClick r:id="rId3"/>
              </a:rPr>
              <a:t>http://collaboration.cmc.ec.gc.ca/cmc/cmoi/product_guide/docs/changes_e.html#20160907_raqdps016</a:t>
            </a:r>
            <a:r>
              <a:rPr lang="en-CA" altLang="en-US" dirty="0"/>
              <a:t>]</a:t>
            </a:r>
            <a:endParaRPr lang="en-US" altLang="en-US" dirty="0"/>
          </a:p>
          <a:p>
            <a:pPr marL="72000" indent="0" eaLnBrk="1" hangingPunct="1">
              <a:lnSpc>
                <a:spcPct val="95000"/>
              </a:lnSpc>
              <a:spcBef>
                <a:spcPts val="1200"/>
              </a:spcBef>
              <a:spcAft>
                <a:spcPct val="25000"/>
              </a:spcAft>
              <a:buClr>
                <a:srgbClr val="336600"/>
              </a:buClr>
              <a:buSzPct val="100000"/>
              <a:buNone/>
            </a:pPr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845022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3050"/>
            <a:ext cx="9108480" cy="923702"/>
          </a:xfrm>
          <a:solidFill>
            <a:schemeClr val="bg1"/>
          </a:solidFill>
          <a:ln/>
        </p:spPr>
        <p:txBody>
          <a:bodyPr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CA" altLang="en-US" dirty="0" smtClean="0">
                <a:solidFill>
                  <a:srgbClr val="008000"/>
                </a:solidFill>
              </a:rPr>
              <a:t>2015 Update to RAQDPS013 Emissions</a:t>
            </a:r>
            <a:endParaRPr lang="fr-CA" altLang="en-US" dirty="0">
              <a:solidFill>
                <a:srgbClr val="008000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484784"/>
            <a:ext cx="8280846" cy="5373216"/>
          </a:xfrm>
          <a:solidFill>
            <a:schemeClr val="bg1"/>
          </a:solidFill>
          <a:ln/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1800"/>
              </a:spcAft>
              <a:buClr>
                <a:srgbClr val="FF0000"/>
              </a:buClr>
              <a:buSzPct val="12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A" altLang="en-US" sz="3200" b="1" dirty="0" smtClean="0">
                <a:solidFill>
                  <a:srgbClr val="008000"/>
                </a:solidFill>
              </a:rPr>
              <a:t>Inventory </a:t>
            </a:r>
            <a:r>
              <a:rPr lang="fr-CA" altLang="en-US" sz="3200" b="1" dirty="0" err="1" smtClean="0">
                <a:solidFill>
                  <a:srgbClr val="008000"/>
                </a:solidFill>
              </a:rPr>
              <a:t>representativeness</a:t>
            </a:r>
            <a:r>
              <a:rPr lang="fr-CA" altLang="en-US" sz="3200" b="1" dirty="0" smtClean="0">
                <a:solidFill>
                  <a:srgbClr val="008000"/>
                </a:solidFill>
              </a:rPr>
              <a:t> </a:t>
            </a:r>
            <a:r>
              <a:rPr lang="fr-CA" altLang="en-US" sz="3200" b="1" dirty="0" err="1" smtClean="0">
                <a:solidFill>
                  <a:srgbClr val="008000"/>
                </a:solidFill>
              </a:rPr>
              <a:t>is</a:t>
            </a:r>
            <a:r>
              <a:rPr lang="fr-CA" altLang="en-US" sz="3200" b="1" dirty="0" smtClean="0">
                <a:solidFill>
                  <a:srgbClr val="008000"/>
                </a:solidFill>
              </a:rPr>
              <a:t> an issue: </a:t>
            </a:r>
            <a:r>
              <a:rPr lang="fr-CA" altLang="en-US" sz="3200" b="1" dirty="0">
                <a:solidFill>
                  <a:srgbClr val="008000"/>
                </a:solidFill>
              </a:rPr>
              <a:t>N</a:t>
            </a:r>
            <a:r>
              <a:rPr lang="fr-CA" altLang="en-US" sz="3200" b="1" dirty="0" smtClean="0">
                <a:solidFill>
                  <a:srgbClr val="008000"/>
                </a:solidFill>
              </a:rPr>
              <a:t>ewer emissions inventories </a:t>
            </a:r>
            <a:r>
              <a:rPr lang="fr-CA" altLang="en-US" sz="3200" b="1" dirty="0" err="1" smtClean="0">
                <a:solidFill>
                  <a:srgbClr val="008000"/>
                </a:solidFill>
              </a:rPr>
              <a:t>were</a:t>
            </a:r>
            <a:r>
              <a:rPr lang="fr-CA" altLang="en-US" sz="3200" b="1" dirty="0" smtClean="0">
                <a:solidFill>
                  <a:srgbClr val="008000"/>
                </a:solidFill>
              </a:rPr>
              <a:t> </a:t>
            </a:r>
            <a:r>
              <a:rPr lang="fr-CA" altLang="en-US" sz="3200" b="1" dirty="0" err="1" smtClean="0">
                <a:solidFill>
                  <a:srgbClr val="008000"/>
                </a:solidFill>
              </a:rPr>
              <a:t>used</a:t>
            </a:r>
            <a:endParaRPr lang="fr-CA" altLang="en-US" sz="3200" b="1" dirty="0" smtClean="0">
              <a:solidFill>
                <a:srgbClr val="008000"/>
              </a:solidFill>
            </a:endParaRPr>
          </a:p>
          <a:p>
            <a:pPr marL="363538">
              <a:spcBef>
                <a:spcPts val="400"/>
              </a:spcBef>
              <a:buClr>
                <a:srgbClr val="B89500"/>
              </a:buClr>
              <a:buFont typeface="Arial" charset="0"/>
              <a:buChar char="▪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A" altLang="en-US" sz="2800" b="1" dirty="0" err="1" smtClean="0"/>
              <a:t>Previous</a:t>
            </a:r>
            <a:r>
              <a:rPr lang="fr-CA" altLang="en-US" sz="2800" b="1" dirty="0" smtClean="0"/>
              <a:t> emissions (SET0)</a:t>
            </a:r>
          </a:p>
          <a:p>
            <a:pPr marL="763588" lvl="1">
              <a:spcBef>
                <a:spcPts val="400"/>
              </a:spcBef>
              <a:buClr>
                <a:srgbClr val="B89500"/>
              </a:buClr>
              <a:buFont typeface="Arial" charset="0"/>
              <a:buChar char="▪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A" altLang="en-US" sz="2400" dirty="0" smtClean="0"/>
              <a:t>Canada:         </a:t>
            </a:r>
            <a:r>
              <a:rPr lang="fr-CA" altLang="en-US" sz="2400" dirty="0" smtClean="0">
                <a:solidFill>
                  <a:srgbClr val="008000"/>
                </a:solidFill>
              </a:rPr>
              <a:t>2006</a:t>
            </a:r>
            <a:r>
              <a:rPr lang="fr-CA" altLang="en-US" sz="2400" dirty="0">
                <a:solidFill>
                  <a:srgbClr val="008000"/>
                </a:solidFill>
              </a:rPr>
              <a:t> </a:t>
            </a:r>
            <a:r>
              <a:rPr lang="fr-CA" altLang="en-US" sz="2400" dirty="0" smtClean="0">
                <a:solidFill>
                  <a:srgbClr val="008000"/>
                </a:solidFill>
              </a:rPr>
              <a:t>v1 </a:t>
            </a:r>
            <a:r>
              <a:rPr lang="fr-CA" altLang="en-US" sz="2400" dirty="0" smtClean="0"/>
              <a:t>(</a:t>
            </a:r>
            <a:r>
              <a:rPr lang="fr-CA" altLang="en-US" sz="2400" dirty="0" err="1" smtClean="0"/>
              <a:t>without</a:t>
            </a:r>
            <a:r>
              <a:rPr lang="fr-CA" altLang="en-US" sz="2400" dirty="0" smtClean="0"/>
              <a:t> construction </a:t>
            </a:r>
            <a:r>
              <a:rPr lang="fr-CA" altLang="en-US" sz="2400" dirty="0" err="1" smtClean="0"/>
              <a:t>sector</a:t>
            </a:r>
            <a:r>
              <a:rPr lang="fr-CA" altLang="en-US" sz="2400" dirty="0" smtClean="0"/>
              <a:t>)</a:t>
            </a:r>
          </a:p>
          <a:p>
            <a:pPr marL="763588" lvl="1">
              <a:spcBef>
                <a:spcPts val="400"/>
              </a:spcBef>
              <a:buClr>
                <a:srgbClr val="B89500"/>
              </a:buClr>
              <a:buFont typeface="Arial" charset="0"/>
              <a:buChar char="▪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A" altLang="en-US" sz="2400" dirty="0" smtClean="0"/>
              <a:t>USA</a:t>
            </a:r>
            <a:r>
              <a:rPr lang="fr-CA" altLang="en-US" sz="2400" dirty="0"/>
              <a:t>:              </a:t>
            </a:r>
            <a:r>
              <a:rPr lang="fr-CA" altLang="en-US" sz="2400" dirty="0">
                <a:solidFill>
                  <a:srgbClr val="008000"/>
                </a:solidFill>
              </a:rPr>
              <a:t>2012 </a:t>
            </a:r>
            <a:r>
              <a:rPr lang="fr-CA" altLang="en-US" sz="2400" dirty="0" smtClean="0">
                <a:solidFill>
                  <a:srgbClr val="008000"/>
                </a:solidFill>
              </a:rPr>
              <a:t>projection (</a:t>
            </a:r>
            <a:r>
              <a:rPr lang="fr-CA" altLang="en-US" sz="2400" dirty="0" err="1" smtClean="0">
                <a:solidFill>
                  <a:srgbClr val="008000"/>
                </a:solidFill>
              </a:rPr>
              <a:t>based</a:t>
            </a:r>
            <a:r>
              <a:rPr lang="fr-CA" altLang="en-US" sz="2400" dirty="0" smtClean="0">
                <a:solidFill>
                  <a:srgbClr val="008000"/>
                </a:solidFill>
              </a:rPr>
              <a:t> on 2005 NEI v1) </a:t>
            </a:r>
            <a:endParaRPr lang="fr-CA" altLang="en-US" sz="2400" dirty="0">
              <a:solidFill>
                <a:srgbClr val="008000"/>
              </a:solidFill>
            </a:endParaRPr>
          </a:p>
          <a:p>
            <a:pPr marL="763588" lvl="1">
              <a:spcBef>
                <a:spcPts val="400"/>
              </a:spcBef>
              <a:buClr>
                <a:srgbClr val="B89500"/>
              </a:buClr>
              <a:buFont typeface="Arial" charset="0"/>
              <a:buChar char="▪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A" altLang="en-US" sz="2400" dirty="0" smtClean="0"/>
              <a:t>Mexico:         1999</a:t>
            </a:r>
          </a:p>
          <a:p>
            <a:pPr marL="763588" lvl="1">
              <a:spcBef>
                <a:spcPts val="400"/>
              </a:spcBef>
              <a:buClr>
                <a:srgbClr val="B89500"/>
              </a:buClr>
              <a:buFont typeface="Arial" charset="0"/>
              <a:buChar char="▪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CA" altLang="en-US" dirty="0" smtClean="0"/>
          </a:p>
          <a:p>
            <a:pPr marL="363538">
              <a:spcBef>
                <a:spcPts val="400"/>
              </a:spcBef>
              <a:buClr>
                <a:srgbClr val="B89500"/>
              </a:buClr>
              <a:buFont typeface="Arial" charset="0"/>
              <a:buChar char="▪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A" altLang="en-US" sz="2800" b="1" dirty="0" err="1" smtClean="0"/>
              <a:t>Updated</a:t>
            </a:r>
            <a:r>
              <a:rPr lang="fr-CA" altLang="en-US" sz="2800" b="1" dirty="0" smtClean="0"/>
              <a:t> emissions (SET2.1.1)</a:t>
            </a:r>
          </a:p>
          <a:p>
            <a:pPr marL="763588" lvl="1">
              <a:spcBef>
                <a:spcPts val="400"/>
              </a:spcBef>
              <a:buClr>
                <a:srgbClr val="B89500"/>
              </a:buClr>
              <a:buFont typeface="Arial" charset="0"/>
              <a:buChar char="▪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A" altLang="en-US" sz="2400" dirty="0" smtClean="0"/>
              <a:t>Canada:         </a:t>
            </a:r>
            <a:r>
              <a:rPr lang="fr-CA" altLang="en-US" sz="2400" b="1" dirty="0" smtClean="0">
                <a:solidFill>
                  <a:srgbClr val="008000"/>
                </a:solidFill>
              </a:rPr>
              <a:t>2010 </a:t>
            </a:r>
            <a:r>
              <a:rPr lang="fr-CA" altLang="en-US" sz="2400" b="1" dirty="0">
                <a:solidFill>
                  <a:srgbClr val="008000"/>
                </a:solidFill>
              </a:rPr>
              <a:t>v</a:t>
            </a:r>
            <a:r>
              <a:rPr lang="fr-CA" altLang="en-US" sz="2400" b="1" dirty="0" smtClean="0">
                <a:solidFill>
                  <a:srgbClr val="008000"/>
                </a:solidFill>
              </a:rPr>
              <a:t>1 </a:t>
            </a:r>
          </a:p>
          <a:p>
            <a:pPr marL="763588" lvl="1">
              <a:spcBef>
                <a:spcPts val="400"/>
              </a:spcBef>
              <a:buClr>
                <a:srgbClr val="B89500"/>
              </a:buClr>
              <a:buFont typeface="Arial" charset="0"/>
              <a:buChar char="▪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A" altLang="en-US" sz="2400" dirty="0" smtClean="0"/>
              <a:t>USA:              </a:t>
            </a:r>
            <a:r>
              <a:rPr lang="fr-CA" altLang="en-US" sz="2400" b="1" dirty="0" smtClean="0">
                <a:solidFill>
                  <a:srgbClr val="008000"/>
                </a:solidFill>
              </a:rPr>
              <a:t>2011 v1</a:t>
            </a:r>
          </a:p>
          <a:p>
            <a:pPr marL="763588" lvl="1">
              <a:spcBef>
                <a:spcPts val="400"/>
              </a:spcBef>
              <a:buClr>
                <a:srgbClr val="B89500"/>
              </a:buClr>
              <a:buFont typeface="Arial" charset="0"/>
              <a:buChar char="▪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A" altLang="en-US" sz="2400" dirty="0" smtClean="0"/>
              <a:t>Mexico:          1999</a:t>
            </a:r>
            <a:r>
              <a:rPr lang="fr-CA" altLang="en-US" sz="2400" dirty="0"/>
              <a:t> </a:t>
            </a:r>
            <a:r>
              <a:rPr lang="fr-CA" altLang="en-US" sz="2400" dirty="0" smtClean="0"/>
              <a:t> (no change)</a:t>
            </a:r>
          </a:p>
          <a:p>
            <a:pPr marL="763588" lvl="1">
              <a:spcBef>
                <a:spcPts val="400"/>
              </a:spcBef>
              <a:buClr>
                <a:srgbClr val="B89500"/>
              </a:buClr>
              <a:buFont typeface="Arial" charset="0"/>
              <a:buChar char="▪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CA" altLang="en-US" sz="2400" dirty="0"/>
          </a:p>
          <a:p>
            <a:pPr marL="763588" lvl="1">
              <a:spcBef>
                <a:spcPts val="400"/>
              </a:spcBef>
              <a:buClr>
                <a:srgbClr val="B89500"/>
              </a:buClr>
              <a:buFont typeface="Arial" charset="0"/>
              <a:buChar char="▪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CA" altLang="en-US" dirty="0"/>
          </a:p>
        </p:txBody>
      </p:sp>
    </p:spTree>
    <p:extLst>
      <p:ext uri="{BB962C8B-B14F-4D97-AF65-F5344CB8AC3E}">
        <p14:creationId xmlns:p14="http://schemas.microsoft.com/office/powerpoint/2010/main" val="283069513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000" y="108000"/>
            <a:ext cx="8229600" cy="1116000"/>
          </a:xfrm>
        </p:spPr>
        <p:txBody>
          <a:bodyPr/>
          <a:lstStyle/>
          <a:p>
            <a:r>
              <a:rPr lang="en-US" dirty="0"/>
              <a:t>Air </a:t>
            </a:r>
            <a:r>
              <a:rPr lang="en-US" dirty="0" smtClean="0"/>
              <a:t>Pollutant Emissions Trends, </a:t>
            </a:r>
            <a:r>
              <a:rPr lang="en-US" dirty="0">
                <a:solidFill>
                  <a:schemeClr val="tx1"/>
                </a:solidFill>
              </a:rPr>
              <a:t>Canada</a:t>
            </a:r>
            <a:r>
              <a:rPr lang="en-US" dirty="0"/>
              <a:t>, </a:t>
            </a:r>
            <a:r>
              <a:rPr lang="en-US" dirty="0" smtClean="0"/>
              <a:t>1990-2014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55" y="1484784"/>
            <a:ext cx="8173882" cy="43204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5" y="6318000"/>
            <a:ext cx="8388000" cy="54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dirty="0" smtClean="0"/>
              <a:t>[From </a:t>
            </a:r>
            <a:r>
              <a:rPr lang="en-CA" dirty="0">
                <a:solidFill>
                  <a:srgbClr val="C00000"/>
                </a:solidFill>
                <a:hlinkClick r:id="rId3"/>
              </a:rPr>
              <a:t>http://</a:t>
            </a:r>
            <a:r>
              <a:rPr lang="en-CA" dirty="0" smtClean="0">
                <a:solidFill>
                  <a:srgbClr val="C00000"/>
                </a:solidFill>
                <a:hlinkClick r:id="rId3"/>
              </a:rPr>
              <a:t>ec.gc.ca/indicateurs-indicators/default.asp?lang=en&amp;n=E79F4C12-1</a:t>
            </a:r>
            <a:r>
              <a:rPr lang="en-CA" dirty="0" smtClean="0"/>
              <a:t>]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5443200" y="1700808"/>
            <a:ext cx="0" cy="38164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flipV="1">
            <a:off x="6480000" y="1700808"/>
            <a:ext cx="0" cy="38164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5071484" y="1348967"/>
            <a:ext cx="743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2006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6131186" y="1350371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 smtClean="0"/>
              <a:t>2010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7344000" y="1350000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 smtClean="0"/>
              <a:t>2015</a:t>
            </a:r>
            <a:endParaRPr lang="en-US" b="1" dirty="0"/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7704000" y="1718299"/>
            <a:ext cx="0" cy="38164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31376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000" y="108000"/>
            <a:ext cx="8229600" cy="1116000"/>
          </a:xfrm>
        </p:spPr>
        <p:txBody>
          <a:bodyPr/>
          <a:lstStyle/>
          <a:p>
            <a:r>
              <a:rPr lang="en-US" dirty="0"/>
              <a:t>Air </a:t>
            </a:r>
            <a:r>
              <a:rPr lang="en-US" dirty="0" smtClean="0"/>
              <a:t>Pollutant Emissions Trends,  </a:t>
            </a:r>
            <a:r>
              <a:rPr lang="en-US" dirty="0" smtClean="0">
                <a:solidFill>
                  <a:schemeClr val="tx1"/>
                </a:solidFill>
              </a:rPr>
              <a:t>U.S.</a:t>
            </a:r>
            <a:r>
              <a:rPr lang="en-US" dirty="0" smtClean="0"/>
              <a:t>, 1990-2010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4000" y="6317999"/>
            <a:ext cx="8460000" cy="54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[From Xing et al., 2013, </a:t>
            </a:r>
            <a:r>
              <a:rPr lang="en-CA" sz="2400" i="1" dirty="0" smtClean="0"/>
              <a:t>Atmos. Chem. Phys</a:t>
            </a:r>
            <a:r>
              <a:rPr lang="en-CA" sz="2400" dirty="0" smtClean="0"/>
              <a:t>., </a:t>
            </a:r>
            <a:r>
              <a:rPr lang="en-CA" sz="2400" b="1" dirty="0" smtClean="0"/>
              <a:t>13</a:t>
            </a:r>
            <a:r>
              <a:rPr lang="en-CA" sz="2400" dirty="0" smtClean="0"/>
              <a:t>, 7531-7549]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2000"/>
            <a:ext cx="9144000" cy="438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42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8000"/>
            <a:ext cx="9144960" cy="1116000"/>
          </a:xfrm>
          <a:solidFill>
            <a:schemeClr val="bg1"/>
          </a:solidFill>
          <a:ln/>
        </p:spPr>
        <p:txBody>
          <a:bodyPr/>
          <a:lstStyle/>
          <a:p>
            <a:pPr marL="86400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CA" altLang="en-US" dirty="0" smtClean="0">
                <a:solidFill>
                  <a:srgbClr val="008000"/>
                </a:solidFill>
              </a:rPr>
              <a:t>Many </a:t>
            </a:r>
            <a:r>
              <a:rPr lang="fr-CA" altLang="en-US" dirty="0">
                <a:solidFill>
                  <a:srgbClr val="008000"/>
                </a:solidFill>
              </a:rPr>
              <a:t>Improvements </a:t>
            </a:r>
            <a:r>
              <a:rPr lang="fr-CA" altLang="en-US" dirty="0" smtClean="0">
                <a:solidFill>
                  <a:srgbClr val="008000"/>
                </a:solidFill>
              </a:rPr>
              <a:t>to Emissions </a:t>
            </a:r>
            <a:br>
              <a:rPr lang="fr-CA" altLang="en-US" dirty="0" smtClean="0">
                <a:solidFill>
                  <a:srgbClr val="008000"/>
                </a:solidFill>
              </a:rPr>
            </a:br>
            <a:r>
              <a:rPr lang="fr-CA" altLang="en-US" dirty="0" err="1" smtClean="0">
                <a:solidFill>
                  <a:srgbClr val="008000"/>
                </a:solidFill>
              </a:rPr>
              <a:t>Processing</a:t>
            </a:r>
            <a:r>
              <a:rPr lang="fr-CA" altLang="en-US" dirty="0" smtClean="0">
                <a:solidFill>
                  <a:srgbClr val="008000"/>
                </a:solidFill>
              </a:rPr>
              <a:t> Treatment for Canada</a:t>
            </a:r>
            <a:endParaRPr lang="fr-CA" altLang="en-US" dirty="0">
              <a:solidFill>
                <a:srgbClr val="00800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548000"/>
            <a:ext cx="8280920" cy="5229200"/>
          </a:xfrm>
          <a:solidFill>
            <a:schemeClr val="bg1"/>
          </a:solidFill>
          <a:ln/>
        </p:spPr>
        <p:txBody>
          <a:bodyPr/>
          <a:lstStyle/>
          <a:p>
            <a:pPr marL="363538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336600"/>
              </a:buClr>
              <a:buSzPct val="15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A" altLang="en-US" dirty="0" smtClean="0"/>
              <a:t>New Canadian population and </a:t>
            </a:r>
            <a:r>
              <a:rPr lang="fr-CA" altLang="en-US" dirty="0" err="1" smtClean="0"/>
              <a:t>dwelling</a:t>
            </a:r>
            <a:r>
              <a:rPr lang="fr-CA" altLang="en-US" dirty="0" smtClean="0"/>
              <a:t> spatial </a:t>
            </a:r>
            <a:r>
              <a:rPr lang="fr-CA" altLang="en-US" dirty="0" err="1" smtClean="0"/>
              <a:t>surrogates</a:t>
            </a:r>
            <a:r>
              <a:rPr lang="fr-CA" altLang="en-US" dirty="0" smtClean="0"/>
              <a:t> </a:t>
            </a:r>
            <a:r>
              <a:rPr lang="fr-CA" altLang="en-US" dirty="0" err="1" smtClean="0"/>
              <a:t>based</a:t>
            </a:r>
            <a:r>
              <a:rPr lang="fr-CA" altLang="en-US" dirty="0" smtClean="0"/>
              <a:t> on 2011 </a:t>
            </a:r>
            <a:r>
              <a:rPr lang="fr-CA" altLang="en-US" dirty="0" err="1" smtClean="0"/>
              <a:t>census</a:t>
            </a:r>
            <a:r>
              <a:rPr lang="fr-CA" altLang="en-US" dirty="0" smtClean="0"/>
              <a:t> </a:t>
            </a:r>
            <a:r>
              <a:rPr lang="fr-CA" altLang="en-US" dirty="0" err="1" smtClean="0"/>
              <a:t>replaced</a:t>
            </a:r>
            <a:r>
              <a:rPr lang="fr-CA" altLang="en-US" dirty="0" smtClean="0"/>
              <a:t> </a:t>
            </a:r>
            <a:r>
              <a:rPr lang="fr-CA" altLang="en-US" dirty="0" err="1" smtClean="0"/>
              <a:t>older</a:t>
            </a:r>
            <a:r>
              <a:rPr lang="fr-CA" altLang="en-US" dirty="0" smtClean="0"/>
              <a:t> versions </a:t>
            </a:r>
            <a:r>
              <a:rPr lang="fr-CA" altLang="en-US" dirty="0" err="1" smtClean="0"/>
              <a:t>based</a:t>
            </a:r>
            <a:r>
              <a:rPr lang="fr-CA" altLang="en-US" dirty="0" smtClean="0"/>
              <a:t> on 2006 </a:t>
            </a:r>
            <a:r>
              <a:rPr lang="fr-CA" altLang="en-US" dirty="0" err="1" smtClean="0"/>
              <a:t>census</a:t>
            </a:r>
            <a:endParaRPr lang="fr-CA" altLang="en-US" dirty="0" smtClean="0"/>
          </a:p>
          <a:p>
            <a:pPr marL="363538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336600"/>
              </a:buClr>
              <a:buSzPct val="15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A" altLang="en-US" dirty="0"/>
              <a:t>N</a:t>
            </a:r>
            <a:r>
              <a:rPr lang="fr-CA" altLang="en-US" dirty="0" smtClean="0"/>
              <a:t>ew Canadian spatial </a:t>
            </a:r>
            <a:r>
              <a:rPr lang="fr-CA" altLang="en-US" dirty="0" err="1" smtClean="0"/>
              <a:t>surrogates</a:t>
            </a:r>
            <a:r>
              <a:rPr lang="fr-CA" altLang="en-US" dirty="0" smtClean="0"/>
              <a:t> for </a:t>
            </a:r>
            <a:r>
              <a:rPr lang="fr-CA" altLang="en-US" dirty="0" err="1" smtClean="0"/>
              <a:t>residential</a:t>
            </a:r>
            <a:r>
              <a:rPr lang="fr-CA" altLang="en-US" dirty="0" smtClean="0"/>
              <a:t> </a:t>
            </a:r>
            <a:r>
              <a:rPr lang="fr-CA" altLang="en-US" dirty="0" err="1" smtClean="0"/>
              <a:t>wood</a:t>
            </a:r>
            <a:r>
              <a:rPr lang="fr-CA" altLang="en-US" dirty="0" smtClean="0"/>
              <a:t> combustion, on-road </a:t>
            </a:r>
            <a:r>
              <a:rPr lang="fr-CA" altLang="en-US" dirty="0"/>
              <a:t>mobile </a:t>
            </a:r>
            <a:r>
              <a:rPr lang="fr-CA" altLang="en-US" dirty="0" smtClean="0"/>
              <a:t>sources,</a:t>
            </a:r>
            <a:r>
              <a:rPr lang="fr-CA" altLang="en-US" dirty="0"/>
              <a:t> </a:t>
            </a:r>
            <a:r>
              <a:rPr lang="fr-CA" altLang="en-US" dirty="0" err="1" smtClean="0"/>
              <a:t>airports</a:t>
            </a:r>
            <a:r>
              <a:rPr lang="fr-CA" altLang="en-US" dirty="0" smtClean="0"/>
              <a:t>, marine </a:t>
            </a:r>
            <a:r>
              <a:rPr lang="fr-CA" altLang="en-US" dirty="0" err="1" smtClean="0"/>
              <a:t>pleasure</a:t>
            </a:r>
            <a:r>
              <a:rPr lang="fr-CA" altLang="en-US" dirty="0" smtClean="0"/>
              <a:t> </a:t>
            </a:r>
            <a:r>
              <a:rPr lang="fr-CA" altLang="en-US" dirty="0" err="1" smtClean="0"/>
              <a:t>craft</a:t>
            </a:r>
            <a:r>
              <a:rPr lang="fr-CA" altLang="en-US" dirty="0" smtClean="0"/>
              <a:t>, and </a:t>
            </a:r>
            <a:r>
              <a:rPr lang="fr-CA" altLang="en-US" dirty="0" err="1" smtClean="0"/>
              <a:t>others</a:t>
            </a:r>
            <a:r>
              <a:rPr lang="fr-CA" altLang="en-US" dirty="0" smtClean="0"/>
              <a:t> </a:t>
            </a:r>
            <a:endParaRPr lang="fr-CA" altLang="en-US" dirty="0"/>
          </a:p>
          <a:p>
            <a:pPr marL="363538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336600"/>
              </a:buClr>
              <a:buSzPct val="15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A" altLang="en-US" dirty="0" smtClean="0"/>
              <a:t>Land-use-</a:t>
            </a:r>
            <a:r>
              <a:rPr lang="fr-CA" altLang="en-US" dirty="0" err="1" smtClean="0"/>
              <a:t>dependent</a:t>
            </a:r>
            <a:r>
              <a:rPr lang="fr-CA" altLang="en-US" dirty="0" smtClean="0"/>
              <a:t> transportable fraction </a:t>
            </a:r>
            <a:r>
              <a:rPr lang="fr-CA" altLang="en-US" dirty="0" err="1" smtClean="0"/>
              <a:t>used</a:t>
            </a:r>
            <a:r>
              <a:rPr lang="fr-CA" altLang="en-US" dirty="0" smtClean="0"/>
              <a:t> to </a:t>
            </a:r>
            <a:r>
              <a:rPr lang="fr-CA" altLang="en-US" dirty="0" err="1" smtClean="0"/>
              <a:t>scale</a:t>
            </a:r>
            <a:r>
              <a:rPr lang="fr-CA" altLang="en-US" dirty="0" smtClean="0"/>
              <a:t> fugitive </a:t>
            </a:r>
            <a:r>
              <a:rPr lang="fr-CA" altLang="en-US" dirty="0" err="1" smtClean="0"/>
              <a:t>dust</a:t>
            </a:r>
            <a:r>
              <a:rPr lang="fr-CA" altLang="en-US" dirty="0" smtClean="0"/>
              <a:t> emissions for </a:t>
            </a:r>
            <a:r>
              <a:rPr lang="fr-CA" altLang="en-US" dirty="0" err="1" smtClean="0"/>
              <a:t>near</a:t>
            </a:r>
            <a:r>
              <a:rPr lang="fr-CA" altLang="en-US" dirty="0" smtClean="0"/>
              <a:t>-source capture in place of simple 0.25 factor</a:t>
            </a:r>
          </a:p>
          <a:p>
            <a:pPr marL="363538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336600"/>
              </a:buClr>
              <a:buSzPct val="15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A" altLang="en-US" dirty="0" smtClean="0"/>
              <a:t>New temporal profiles for major point sources</a:t>
            </a:r>
            <a:endParaRPr lang="fr-CA" altLang="en-US" dirty="0"/>
          </a:p>
          <a:p>
            <a:pPr marL="363538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336600"/>
              </a:buClr>
              <a:buSzPct val="15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A" altLang="en-US" dirty="0"/>
              <a:t>New </a:t>
            </a:r>
            <a:r>
              <a:rPr lang="fr-CA" altLang="en-US" dirty="0" err="1"/>
              <a:t>library</a:t>
            </a:r>
            <a:r>
              <a:rPr lang="fr-CA" altLang="en-US" dirty="0"/>
              <a:t> of PM </a:t>
            </a:r>
            <a:r>
              <a:rPr lang="fr-CA" altLang="en-US" dirty="0" err="1"/>
              <a:t>speciation</a:t>
            </a:r>
            <a:r>
              <a:rPr lang="fr-CA" altLang="en-US" dirty="0"/>
              <a:t> profiles and addition of </a:t>
            </a:r>
            <a:r>
              <a:rPr lang="fr-CA" altLang="en-US" dirty="0" err="1"/>
              <a:t>some</a:t>
            </a:r>
            <a:r>
              <a:rPr lang="fr-CA" altLang="en-US" dirty="0"/>
              <a:t> VOC </a:t>
            </a:r>
            <a:r>
              <a:rPr lang="fr-CA" altLang="en-US" dirty="0" err="1"/>
              <a:t>speciation</a:t>
            </a:r>
            <a:r>
              <a:rPr lang="fr-CA" altLang="en-US" dirty="0"/>
              <a:t> profiles</a:t>
            </a:r>
          </a:p>
          <a:p>
            <a:pPr marL="3635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336600"/>
              </a:buClr>
              <a:buSzPct val="15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A" altLang="en-US" dirty="0" err="1" smtClean="0"/>
              <a:t>Removal</a:t>
            </a:r>
            <a:r>
              <a:rPr lang="fr-CA" altLang="en-US" dirty="0" smtClean="0"/>
              <a:t> </a:t>
            </a:r>
            <a:r>
              <a:rPr lang="fr-CA" altLang="en-US" dirty="0"/>
              <a:t>of emissions </a:t>
            </a:r>
            <a:r>
              <a:rPr lang="fr-CA" altLang="en-US" dirty="0" err="1"/>
              <a:t>from</a:t>
            </a:r>
            <a:r>
              <a:rPr lang="fr-CA" altLang="en-US" dirty="0"/>
              <a:t> </a:t>
            </a:r>
            <a:r>
              <a:rPr lang="fr-CA" altLang="en-US" dirty="0" err="1" smtClean="0"/>
              <a:t>closed</a:t>
            </a:r>
            <a:r>
              <a:rPr lang="fr-CA" altLang="en-US" dirty="0" smtClean="0"/>
              <a:t> </a:t>
            </a:r>
            <a:r>
              <a:rPr lang="fr-CA" altLang="en-US" dirty="0" err="1" smtClean="0"/>
              <a:t>facilities</a:t>
            </a:r>
            <a:endParaRPr lang="fr-CA" altLang="en-US" dirty="0"/>
          </a:p>
        </p:txBody>
      </p:sp>
    </p:spTree>
    <p:extLst>
      <p:ext uri="{BB962C8B-B14F-4D97-AF65-F5344CB8AC3E}">
        <p14:creationId xmlns:p14="http://schemas.microsoft.com/office/powerpoint/2010/main" val="20327694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ype_x0020_of_x0020_Document xmlns="3f98e56d-1113-4a65-a9e4-9f7ab45ff7e1" xsi:nil="true"/>
    <Branch xmlns="3f98e56d-1113-4a65-a9e4-9f7ab45ff7e1" xsi:nil="true"/>
    <URL_x0020_of_x0020_the_x0020_document xmlns="3f98e56d-1113-4a65-a9e4-9f7ab45ff7e1">
      <Url xsi:nil="true"/>
      <Description xsi:nil="true"/>
    </URL_x0020_of_x0020_the_x0020_document>
    <Last_x0020_Updates xmlns="3f98e56d-1113-4a65-a9e4-9f7ab45ff7e1" xsi:nil="true"/>
    <Zone xmlns="3f98e56d-1113-4a65-a9e4-9f7ab45ff7e1">AE-VE</Zone>
    <URL xmlns="3f98e56d-1113-4a65-a9e4-9f7ab45ff7e1">
      <Url xsi:nil="true"/>
      <Description xsi:nil="true"/>
    </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9C918E8D5AF14C9510CA5C2A242E03" ma:contentTypeVersion="7" ma:contentTypeDescription="Create a new document." ma:contentTypeScope="" ma:versionID="798395f5446dc43d6e7288d9f1ba29a8">
  <xsd:schema xmlns:xsd="http://www.w3.org/2001/XMLSchema" xmlns:p="http://schemas.microsoft.com/office/2006/metadata/properties" xmlns:ns3="3f98e56d-1113-4a65-a9e4-9f7ab45ff7e1" targetNamespace="http://schemas.microsoft.com/office/2006/metadata/properties" ma:root="true" ma:fieldsID="2b77e002d92a3d88189dadf9efa1bd57" ns3:_="">
    <xsd:import namespace="3f98e56d-1113-4a65-a9e4-9f7ab45ff7e1"/>
    <xsd:element name="properties">
      <xsd:complexType>
        <xsd:sequence>
          <xsd:element name="documentManagement">
            <xsd:complexType>
              <xsd:all>
                <xsd:element ref="ns3:Type_x0020_of_x0020_Document" minOccurs="0"/>
                <xsd:element ref="ns3:Branch" minOccurs="0"/>
                <xsd:element ref="ns3:Zone" minOccurs="0"/>
                <xsd:element ref="ns3:URL" minOccurs="0"/>
                <xsd:element ref="ns3:URL_x0020_of_x0020_the_x0020_document" minOccurs="0"/>
                <xsd:element ref="ns3:Last_x0020_Update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3f98e56d-1113-4a65-a9e4-9f7ab45ff7e1" elementFormDefault="qualified">
    <xsd:import namespace="http://schemas.microsoft.com/office/2006/documentManagement/types"/>
    <xsd:element name="Type_x0020_of_x0020_Document" ma:index="9" nillable="true" ma:displayName="Type of Document" ma:format="Dropdown" ma:internalName="Type_x0020_of_x0020_Document">
      <xsd:simpleType>
        <xsd:restriction base="dms:Choice">
          <xsd:enumeration value="Intranet Document Library - Communications Branch"/>
          <xsd:enumeration value="Intranet Document Library - Departmental (Non-Branch Specific)"/>
        </xsd:restriction>
      </xsd:simpleType>
    </xsd:element>
    <xsd:element name="Branch" ma:index="10" nillable="true" ma:displayName="Branch" ma:format="Dropdown" ma:internalName="Branch">
      <xsd:simpleType>
        <xsd:restriction base="dms:Choice">
          <xsd:enumeration value="Audit &amp; Evaluation"/>
          <xsd:enumeration value="Communicaitons"/>
          <xsd:enumeration value="Intranet"/>
        </xsd:restriction>
      </xsd:simpleType>
    </xsd:element>
    <xsd:element name="Zone" ma:index="11" nillable="true" ma:displayName="Zone" ma:default="AE-VE" ma:format="Dropdown" ma:internalName="Zone">
      <xsd:simpleType>
        <xsd:restriction base="dms:Choice">
          <xsd:enumeration value="AE-VE"/>
          <xsd:enumeration value="Communications"/>
          <xsd:enumeration value="Guide"/>
          <xsd:enumeration value="Communautés-Communities"/>
        </xsd:restriction>
      </xsd:simpleType>
    </xsd:element>
    <xsd:element name="URL" ma:index="12" nillable="true" ma:displayName="URL - on Intranet Document Location" ma:description="Please add the link where the document is located on Intranet" ma:format="Hyperlink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URL_x0020_of_x0020_the_x0020_document" ma:index="13" nillable="true" ma:displayName="URL of the document" ma:description="Please add document URL." ma:format="Hyperlink" ma:internalName="URL_x0020_of_x0020_the_x0020_document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ast_x0020_Updates" ma:index="14" nillable="true" ma:displayName="Last Updates" ma:format="DateOnly" ma:internalName="Last_x0020_Updates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8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 of Document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LongProperties xmlns="http://schemas.microsoft.com/office/2006/metadata/longPropertie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5196D5-E06D-4885-93B4-B4092D05E583}">
  <ds:schemaRefs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www.w3.org/XML/1998/namespace"/>
    <ds:schemaRef ds:uri="3f98e56d-1113-4a65-a9e4-9f7ab45ff7e1"/>
    <ds:schemaRef ds:uri="http://purl.org/dc/dcmitype/"/>
    <ds:schemaRef ds:uri="http://purl.org/dc/term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A138B7D-0296-4702-B7DA-02BF54EF07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98e56d-1113-4a65-a9e4-9f7ab45ff7e1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6FCCCD6F-3E7A-4BAF-BB53-6CD3C43CDFC8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949CFF6B-1E20-4214-98D8-B3D2F3FC42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13598</TotalTime>
  <Words>1711</Words>
  <Application>Microsoft Macintosh PowerPoint</Application>
  <PresentationFormat>On-screen Show (4:3)</PresentationFormat>
  <Paragraphs>204</Paragraphs>
  <Slides>24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 Unicode MS</vt:lpstr>
      <vt:lpstr>Default Design</vt:lpstr>
      <vt:lpstr>1_Default Design</vt:lpstr>
      <vt:lpstr>Recent Upgrades to the Chemical Transport Model Used in the Canadian Operational Regional Air Quality Deterministic Prediction System (RAQDPS)</vt:lpstr>
      <vt:lpstr>                      Talk Outline</vt:lpstr>
      <vt:lpstr>    Background</vt:lpstr>
      <vt:lpstr>Overview of Regional GEM-MACH</vt:lpstr>
      <vt:lpstr>Recent Upgrades to the RAQDPS</vt:lpstr>
      <vt:lpstr>2015 Update to RAQDPS013 Emissions</vt:lpstr>
      <vt:lpstr>Air Pollutant Emissions Trends, Canada, 1990-2014</vt:lpstr>
      <vt:lpstr>Air Pollutant Emissions Trends,  U.S., 1990-2010</vt:lpstr>
      <vt:lpstr>Many Improvements to Emissions  Processing Treatment for Canada</vt:lpstr>
      <vt:lpstr>Impact of Revised Emissions on Winter 2014    Mean PM2.5 (µg/m3) and NO2 (ppbv) Concentrations</vt:lpstr>
      <vt:lpstr>Impact of Revised Emissions on Summer 2014 Mean O3 (ppbv) and PM2.5 (µg/m3) Concentrations  </vt:lpstr>
      <vt:lpstr>2016 Updates to AQ Forecast Model: GEM-MACH v2  vs. GEM-MACH v1  (1)</vt:lpstr>
      <vt:lpstr>New Vertical Discretization</vt:lpstr>
      <vt:lpstr>Change in Forecast Domain from GEM-MACHv1 to GEM-MACHv2</vt:lpstr>
      <vt:lpstr> GEM-MACH v2  vs. GEM-MACH v1  (2)</vt:lpstr>
      <vt:lpstr>Impact of New Model Version on Winter 2014 Mean PM2.5 and NO2 Concentrations</vt:lpstr>
      <vt:lpstr>Impact of New Model Version on Summer 2014 Mean O3 and PM2.5 Concentrations</vt:lpstr>
      <vt:lpstr>Objective Scores (MB, R, URMSE) for Hourly Forecasts (NO2, O3, PM2.5)</vt:lpstr>
      <vt:lpstr>PowerPoint Presentation</vt:lpstr>
      <vt:lpstr>PowerPoint Presentation</vt:lpstr>
      <vt:lpstr>        Next Steps in 2017-2018</vt:lpstr>
      <vt:lpstr>Summary</vt:lpstr>
      <vt:lpstr>Thank you for your attention!</vt:lpstr>
      <vt:lpstr>Percentage Differences in National Annual Emissions Of Criteria Air Contaminants Between SET2.1.1 and SET0</vt:lpstr>
    </vt:vector>
  </TitlesOfParts>
  <Company>Environnement Canada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Environnement Canada</dc:creator>
  <cp:lastModifiedBy>Laura ChaJkowski, CMP CMM [Legend]</cp:lastModifiedBy>
  <cp:revision>435</cp:revision>
  <cp:lastPrinted>2017-01-09T20:34:37Z</cp:lastPrinted>
  <dcterms:created xsi:type="dcterms:W3CDTF">2006-02-27T19:58:49Z</dcterms:created>
  <dcterms:modified xsi:type="dcterms:W3CDTF">2017-01-09T22:32:19Z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