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9" r:id="rId4"/>
    <p:sldId id="266" r:id="rId5"/>
    <p:sldId id="271" r:id="rId6"/>
    <p:sldId id="269" r:id="rId7"/>
    <p:sldId id="270" r:id="rId8"/>
    <p:sldId id="272" r:id="rId9"/>
    <p:sldId id="281" r:id="rId10"/>
    <p:sldId id="260" r:id="rId11"/>
    <p:sldId id="262" r:id="rId12"/>
    <p:sldId id="263" r:id="rId13"/>
    <p:sldId id="274" r:id="rId14"/>
    <p:sldId id="276" r:id="rId15"/>
    <p:sldId id="273" r:id="rId16"/>
    <p:sldId id="275" r:id="rId17"/>
    <p:sldId id="277" r:id="rId18"/>
    <p:sldId id="264" r:id="rId19"/>
    <p:sldId id="265" r:id="rId20"/>
    <p:sldId id="280" r:id="rId21"/>
    <p:sldId id="279" r:id="rId22"/>
    <p:sldId id="26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3559" autoAdjust="0"/>
  </p:normalViewPr>
  <p:slideViewPr>
    <p:cSldViewPr snapToGrid="0">
      <p:cViewPr>
        <p:scale>
          <a:sx n="70" d="100"/>
          <a:sy n="70" d="100"/>
        </p:scale>
        <p:origin x="-1832" y="-6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A5214-53D5-4D10-84FB-FD331D444A63}" type="datetimeFigureOut">
              <a:rPr lang="fr-FR" smtClean="0"/>
              <a:pPr/>
              <a:t>01-10-2017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D8366-B3FF-47D2-BF74-9D3B7B3ACC7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91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Correspondance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station type and class.</a:t>
            </a:r>
          </a:p>
          <a:p>
            <a:r>
              <a:rPr lang="fr-FR" dirty="0" err="1" smtClean="0"/>
              <a:t>Highe</a:t>
            </a:r>
            <a:r>
              <a:rPr lang="fr-FR" baseline="0" dirty="0" err="1" smtClean="0"/>
              <a:t>r</a:t>
            </a:r>
            <a:r>
              <a:rPr lang="fr-FR" baseline="0" dirty="0" smtClean="0"/>
              <a:t> correspondance for NO2 </a:t>
            </a:r>
            <a:r>
              <a:rPr lang="fr-FR" baseline="0" dirty="0" err="1" smtClean="0"/>
              <a:t>than</a:t>
            </a:r>
            <a:r>
              <a:rPr lang="fr-FR" baseline="0" dirty="0" smtClean="0"/>
              <a:t> for ozone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8366-B3FF-47D2-BF74-9D3B7B3ACC70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Northern</a:t>
            </a:r>
            <a:r>
              <a:rPr lang="fr-FR" baseline="0" dirty="0" smtClean="0"/>
              <a:t> part of France, Germany, </a:t>
            </a:r>
            <a:r>
              <a:rPr lang="fr-FR" baseline="0" dirty="0" err="1" smtClean="0"/>
              <a:t>Poland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some</a:t>
            </a:r>
            <a:r>
              <a:rPr lang="fr-FR" baseline="0" dirty="0" smtClean="0"/>
              <a:t> U sites are </a:t>
            </a:r>
            <a:r>
              <a:rPr lang="fr-FR" baseline="0" dirty="0" err="1" smtClean="0"/>
              <a:t>now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classified</a:t>
            </a:r>
            <a:r>
              <a:rPr lang="fr-FR" baseline="0" dirty="0" smtClean="0"/>
              <a:t> as </a:t>
            </a:r>
            <a:r>
              <a:rPr lang="fr-FR" baseline="0" dirty="0" err="1" smtClean="0"/>
              <a:t>bkground</a:t>
            </a:r>
            <a:r>
              <a:rPr lang="fr-FR" baseline="0" dirty="0" smtClean="0"/>
              <a:t>.</a:t>
            </a:r>
          </a:p>
          <a:p>
            <a:r>
              <a:rPr lang="fr-FR" baseline="0" dirty="0" err="1" smtClean="0"/>
              <a:t>Suggests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the classification </a:t>
            </a:r>
            <a:r>
              <a:rPr lang="fr-FR" baseline="0" dirty="0" err="1" smtClean="0"/>
              <a:t>acts</a:t>
            </a:r>
            <a:r>
              <a:rPr lang="fr-FR" baseline="0" dirty="0" smtClean="0"/>
              <a:t> as a </a:t>
            </a:r>
            <a:r>
              <a:rPr lang="fr-FR" baseline="0" dirty="0" err="1" smtClean="0"/>
              <a:t>re</a:t>
            </a:r>
            <a:r>
              <a:rPr lang="fr-FR" baseline="0" dirty="0" smtClean="0"/>
              <a:t>-calibration.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8366-B3FF-47D2-BF74-9D3B7B3ACC70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>
          <a:xfrm>
            <a:off x="-187238" y="-61483"/>
            <a:ext cx="3064644" cy="6919482"/>
            <a:chOff x="-140429" y="-46112"/>
            <a:chExt cx="2298483" cy="5189612"/>
          </a:xfrm>
        </p:grpSpPr>
        <p:pic>
          <p:nvPicPr>
            <p:cNvPr id="28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up 28"/>
            <p:cNvGrpSpPr/>
            <p:nvPr userDrawn="1"/>
          </p:nvGrpSpPr>
          <p:grpSpPr>
            <a:xfrm>
              <a:off x="-140429" y="-46112"/>
              <a:ext cx="2298483" cy="5189612"/>
              <a:chOff x="-140429" y="-46112"/>
              <a:chExt cx="2298483" cy="5189612"/>
            </a:xfrm>
          </p:grpSpPr>
          <p:sp>
            <p:nvSpPr>
              <p:cNvPr id="30" name="Rectangle 29"/>
              <p:cNvSpPr/>
              <p:nvPr userDrawn="1"/>
            </p:nvSpPr>
            <p:spPr>
              <a:xfrm>
                <a:off x="-108520" y="969"/>
                <a:ext cx="2266574" cy="5142531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1" name="Rectangle 30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56939" y="328381"/>
            <a:ext cx="10425461" cy="384043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2400" b="0" spc="9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849397" y="932723"/>
            <a:ext cx="9733004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165600" y="6571686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737600" y="6571686"/>
            <a:ext cx="2844800" cy="365125"/>
          </a:xfrm>
        </p:spPr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628720" y="1416025"/>
            <a:ext cx="0" cy="5184576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47328" y="819780"/>
            <a:ext cx="1267523" cy="5438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467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467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338" y="56316"/>
            <a:ext cx="924153" cy="86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55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-187238" y="-61483"/>
            <a:ext cx="3064644" cy="6919482"/>
            <a:chOff x="-140429" y="-46112"/>
            <a:chExt cx="2298483" cy="5189612"/>
          </a:xfrm>
        </p:grpSpPr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1"/>
            <p:cNvGrpSpPr/>
            <p:nvPr userDrawn="1"/>
          </p:nvGrpSpPr>
          <p:grpSpPr>
            <a:xfrm>
              <a:off x="-140429" y="-46112"/>
              <a:ext cx="2298483" cy="5189612"/>
              <a:chOff x="-140429" y="-46112"/>
              <a:chExt cx="2298483" cy="5189612"/>
            </a:xfrm>
          </p:grpSpPr>
          <p:sp>
            <p:nvSpPr>
              <p:cNvPr id="14" name="Rectangle 13"/>
              <p:cNvSpPr/>
              <p:nvPr userDrawn="1"/>
            </p:nvSpPr>
            <p:spPr>
              <a:xfrm>
                <a:off x="-108520" y="969"/>
                <a:ext cx="2266574" cy="5142531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932723"/>
            <a:ext cx="10325101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71686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571686"/>
            <a:ext cx="2844800" cy="365125"/>
          </a:xfrm>
        </p:spPr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28381"/>
            <a:ext cx="10425461" cy="384043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2400" b="0" spc="9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28720" y="1416025"/>
            <a:ext cx="0" cy="5184576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47328" y="819780"/>
            <a:ext cx="1267523" cy="5438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467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467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338" y="56316"/>
            <a:ext cx="924153" cy="86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782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C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41704" y="0"/>
            <a:ext cx="24645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3469846" y="3429335"/>
            <a:ext cx="6237717" cy="74751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733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3469846" y="4197085"/>
            <a:ext cx="6240693" cy="153617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218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1371" y="1988841"/>
            <a:ext cx="2784309" cy="326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6240800"/>
            <a:ext cx="1025637" cy="3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2" y="6200011"/>
            <a:ext cx="1527441" cy="4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272951" y="4677139"/>
            <a:ext cx="3148968" cy="3181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67" b="0" dirty="0" err="1">
                <a:solidFill>
                  <a:schemeClr val="bg1"/>
                </a:solidFill>
              </a:rPr>
              <a:t>Atmosphere</a:t>
            </a:r>
            <a:r>
              <a:rPr lang="es-ES" sz="1467" b="0" baseline="0" dirty="0">
                <a:solidFill>
                  <a:schemeClr val="bg1"/>
                </a:solidFill>
              </a:rPr>
              <a:t> </a:t>
            </a:r>
            <a:r>
              <a:rPr lang="es-ES" sz="1467" b="0" dirty="0" err="1">
                <a:solidFill>
                  <a:schemeClr val="bg1"/>
                </a:solidFill>
              </a:rPr>
              <a:t>Monitoring</a:t>
            </a:r>
            <a:endParaRPr lang="en-US" sz="1467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6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187238" y="-61483"/>
            <a:ext cx="3064644" cy="6919482"/>
            <a:chOff x="-140429" y="-46112"/>
            <a:chExt cx="2298483" cy="5189612"/>
          </a:xfrm>
        </p:grpSpPr>
        <p:pic>
          <p:nvPicPr>
            <p:cNvPr id="24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up 28"/>
            <p:cNvGrpSpPr/>
            <p:nvPr userDrawn="1"/>
          </p:nvGrpSpPr>
          <p:grpSpPr>
            <a:xfrm>
              <a:off x="-140429" y="-46112"/>
              <a:ext cx="2298483" cy="5189612"/>
              <a:chOff x="-140429" y="-46112"/>
              <a:chExt cx="2298483" cy="5189612"/>
            </a:xfrm>
          </p:grpSpPr>
          <p:sp>
            <p:nvSpPr>
              <p:cNvPr id="30" name="Rectangle 29"/>
              <p:cNvSpPr/>
              <p:nvPr userDrawn="1"/>
            </p:nvSpPr>
            <p:spPr>
              <a:xfrm>
                <a:off x="-108520" y="969"/>
                <a:ext cx="2266574" cy="5142531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1" name="Rectangle 30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1363893" y="932723"/>
            <a:ext cx="5384800" cy="508856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6768075" y="932723"/>
            <a:ext cx="5384800" cy="508856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56939" y="328381"/>
            <a:ext cx="10425461" cy="384043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2400" b="0" spc="9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28720" y="1416025"/>
            <a:ext cx="0" cy="5184576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47328" y="819780"/>
            <a:ext cx="1267523" cy="5438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467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467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338" y="56316"/>
            <a:ext cx="924153" cy="86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93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187238" y="-61483"/>
            <a:ext cx="3064644" cy="6919482"/>
            <a:chOff x="-140429" y="-46112"/>
            <a:chExt cx="2298483" cy="5189612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17"/>
            <p:cNvGrpSpPr/>
            <p:nvPr userDrawn="1"/>
          </p:nvGrpSpPr>
          <p:grpSpPr>
            <a:xfrm>
              <a:off x="-140429" y="-46112"/>
              <a:ext cx="2298483" cy="5189612"/>
              <a:chOff x="-140429" y="-46112"/>
              <a:chExt cx="2298483" cy="5189612"/>
            </a:xfrm>
          </p:grpSpPr>
          <p:sp>
            <p:nvSpPr>
              <p:cNvPr id="19" name="Rectangle 18"/>
              <p:cNvSpPr/>
              <p:nvPr userDrawn="1"/>
            </p:nvSpPr>
            <p:spPr>
              <a:xfrm>
                <a:off x="-108520" y="969"/>
                <a:ext cx="2266574" cy="5142531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1" name="Rectangle 20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206" y="836712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9456" y="1604797"/>
            <a:ext cx="5386917" cy="452136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3974" y="836712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3225" y="1604797"/>
            <a:ext cx="5389033" cy="452136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28381"/>
            <a:ext cx="10425461" cy="384043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2400" b="0" spc="9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28720" y="1416025"/>
            <a:ext cx="0" cy="5184576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47328" y="819780"/>
            <a:ext cx="1267523" cy="5438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467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467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338" y="56316"/>
            <a:ext cx="924153" cy="86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57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-187238" y="-61483"/>
            <a:ext cx="3064644" cy="6919482"/>
            <a:chOff x="-140429" y="-46112"/>
            <a:chExt cx="2298483" cy="5189612"/>
          </a:xfrm>
        </p:grpSpPr>
        <p:pic>
          <p:nvPicPr>
            <p:cNvPr id="30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-140429" y="-46112"/>
              <a:ext cx="2298483" cy="5189612"/>
              <a:chOff x="-140429" y="-46112"/>
              <a:chExt cx="2298483" cy="5189612"/>
            </a:xfrm>
          </p:grpSpPr>
          <p:sp>
            <p:nvSpPr>
              <p:cNvPr id="32" name="Rectangle 31"/>
              <p:cNvSpPr/>
              <p:nvPr userDrawn="1"/>
            </p:nvSpPr>
            <p:spPr>
              <a:xfrm>
                <a:off x="-108520" y="969"/>
                <a:ext cx="2266574" cy="5142531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3" name="Rectangle 32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56939" y="328381"/>
            <a:ext cx="10425461" cy="384043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2400" b="0" spc="9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28720" y="1416025"/>
            <a:ext cx="0" cy="5184576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47328" y="819780"/>
            <a:ext cx="1267523" cy="5438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467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467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338" y="56316"/>
            <a:ext cx="924153" cy="86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65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-187238" y="-61483"/>
            <a:ext cx="3064644" cy="6919482"/>
            <a:chOff x="-140429" y="-46112"/>
            <a:chExt cx="2298483" cy="5189612"/>
          </a:xfrm>
        </p:grpSpPr>
        <p:pic>
          <p:nvPicPr>
            <p:cNvPr id="27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Group 27"/>
            <p:cNvGrpSpPr/>
            <p:nvPr userDrawn="1"/>
          </p:nvGrpSpPr>
          <p:grpSpPr>
            <a:xfrm>
              <a:off x="-140429" y="-46112"/>
              <a:ext cx="2298483" cy="5189612"/>
              <a:chOff x="-140429" y="-46112"/>
              <a:chExt cx="2298483" cy="5189612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-108520" y="969"/>
                <a:ext cx="2266574" cy="5142531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0" name="Rectangle 29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96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9005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2967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28720" y="1416025"/>
            <a:ext cx="0" cy="5184576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47328" y="819780"/>
            <a:ext cx="1267523" cy="5438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467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467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338" y="56316"/>
            <a:ext cx="924153" cy="86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989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7756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775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329" y="6147018"/>
            <a:ext cx="2717195" cy="54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46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1219170" rtl="0" eaLnBrk="1" latinLnBrk="0" hangingPunct="1">
        <a:spcBef>
          <a:spcPct val="0"/>
        </a:spcBef>
        <a:buNone/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3429741" y="2134926"/>
            <a:ext cx="6240693" cy="1536171"/>
          </a:xfrm>
        </p:spPr>
        <p:txBody>
          <a:bodyPr/>
          <a:lstStyle/>
          <a:p>
            <a:r>
              <a:rPr lang="en-GB" dirty="0" smtClean="0"/>
              <a:t>Use of observations by the Copernicus Atmosphere Monitoring Service for data assimilation and product evaluation over Europe</a:t>
            </a:r>
            <a:endParaRPr lang="en-GB" dirty="0"/>
          </a:p>
        </p:txBody>
      </p:sp>
      <p:sp>
        <p:nvSpPr>
          <p:cNvPr id="3" name="Subtitle 3"/>
          <p:cNvSpPr txBox="1">
            <a:spLocks/>
          </p:cNvSpPr>
          <p:nvPr/>
        </p:nvSpPr>
        <p:spPr>
          <a:xfrm>
            <a:off x="3456636" y="3725014"/>
            <a:ext cx="4988118" cy="63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IWAQFR,</a:t>
            </a:r>
            <a:r>
              <a:rPr kumimoji="0" lang="en-GB" sz="24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Toronto, 11</a:t>
            </a:r>
            <a:r>
              <a:rPr kumimoji="0" lang="en-GB" sz="24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GB" sz="24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January 2017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3418365" y="4293582"/>
            <a:ext cx="6240693" cy="2564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defTabSz="1219170">
              <a:spcBef>
                <a:spcPct val="20000"/>
              </a:spcBef>
              <a:defRPr/>
            </a:pPr>
            <a:r>
              <a:rPr lang="en-GB" u="sng" dirty="0" err="1" smtClean="0">
                <a:solidFill>
                  <a:schemeClr val="bg1"/>
                </a:solidFill>
              </a:rPr>
              <a:t>Plu</a:t>
            </a:r>
            <a:r>
              <a:rPr lang="en-GB" u="sng" dirty="0" smtClean="0">
                <a:solidFill>
                  <a:schemeClr val="bg1"/>
                </a:solidFill>
              </a:rPr>
              <a:t>, M.</a:t>
            </a:r>
            <a:r>
              <a:rPr lang="en-GB" u="sng" baseline="30000" dirty="0" smtClean="0">
                <a:solidFill>
                  <a:schemeClr val="bg1"/>
                </a:solidFill>
              </a:rPr>
              <a:t>1</a:t>
            </a:r>
            <a:r>
              <a:rPr lang="en-GB" dirty="0" smtClean="0">
                <a:solidFill>
                  <a:schemeClr val="bg1"/>
                </a:solidFill>
              </a:rPr>
              <a:t>, S. Guidotti</a:t>
            </a:r>
            <a:r>
              <a:rPr lang="en-GB" baseline="30000" dirty="0" smtClean="0">
                <a:solidFill>
                  <a:schemeClr val="bg1"/>
                </a:solidFill>
              </a:rPr>
              <a:t>1</a:t>
            </a:r>
            <a:r>
              <a:rPr lang="en-GB" dirty="0" smtClean="0">
                <a:solidFill>
                  <a:schemeClr val="bg1"/>
                </a:solidFill>
              </a:rPr>
              <a:t>, J. Arteta</a:t>
            </a:r>
            <a:r>
              <a:rPr lang="en-GB" baseline="30000" dirty="0" smtClean="0">
                <a:solidFill>
                  <a:schemeClr val="bg1"/>
                </a:solidFill>
              </a:rPr>
              <a:t>1</a:t>
            </a:r>
            <a:r>
              <a:rPr lang="en-GB" dirty="0" smtClean="0">
                <a:solidFill>
                  <a:schemeClr val="bg1"/>
                </a:solidFill>
              </a:rPr>
              <a:t>, M. Joly</a:t>
            </a:r>
            <a:r>
              <a:rPr lang="en-GB" baseline="30000" dirty="0" smtClean="0">
                <a:solidFill>
                  <a:schemeClr val="bg1"/>
                </a:solidFill>
              </a:rPr>
              <a:t>1</a:t>
            </a:r>
            <a:r>
              <a:rPr lang="en-GB" dirty="0" smtClean="0">
                <a:solidFill>
                  <a:schemeClr val="bg1"/>
                </a:solidFill>
              </a:rPr>
              <a:t>, J. Parmentier</a:t>
            </a:r>
            <a:r>
              <a:rPr lang="en-GB" baseline="30000" dirty="0" smtClean="0">
                <a:solidFill>
                  <a:schemeClr val="bg1"/>
                </a:solidFill>
              </a:rPr>
              <a:t>1</a:t>
            </a:r>
            <a:r>
              <a:rPr lang="en-GB" dirty="0" smtClean="0">
                <a:solidFill>
                  <a:schemeClr val="bg1"/>
                </a:solidFill>
              </a:rPr>
              <a:t>, L. Rouïl</a:t>
            </a:r>
            <a:r>
              <a:rPr lang="en-GB" baseline="30000" dirty="0" smtClean="0">
                <a:solidFill>
                  <a:schemeClr val="bg1"/>
                </a:solidFill>
              </a:rPr>
              <a:t>2</a:t>
            </a:r>
            <a:r>
              <a:rPr lang="en-GB" dirty="0" smtClean="0">
                <a:solidFill>
                  <a:schemeClr val="bg1"/>
                </a:solidFill>
              </a:rPr>
              <a:t>, F. Meleux</a:t>
            </a:r>
            <a:r>
              <a:rPr lang="en-GB" baseline="30000" dirty="0" smtClean="0">
                <a:solidFill>
                  <a:schemeClr val="bg1"/>
                </a:solidFill>
              </a:rPr>
              <a:t>2</a:t>
            </a:r>
            <a:r>
              <a:rPr lang="en-GB" dirty="0" smtClean="0">
                <a:solidFill>
                  <a:schemeClr val="bg1"/>
                </a:solidFill>
              </a:rPr>
              <a:t>, R. Engelen</a:t>
            </a:r>
            <a:r>
              <a:rPr lang="en-GB" baseline="30000" dirty="0" smtClean="0">
                <a:solidFill>
                  <a:schemeClr val="bg1"/>
                </a:solidFill>
              </a:rPr>
              <a:t>3</a:t>
            </a:r>
            <a:r>
              <a:rPr lang="en-GB" dirty="0" smtClean="0">
                <a:solidFill>
                  <a:schemeClr val="bg1"/>
                </a:solidFill>
              </a:rPr>
              <a:t>, V.-H. Peuch</a:t>
            </a:r>
            <a:r>
              <a:rPr lang="en-GB" baseline="30000" dirty="0" smtClean="0">
                <a:solidFill>
                  <a:schemeClr val="bg1"/>
                </a:solidFill>
              </a:rPr>
              <a:t>3</a:t>
            </a:r>
            <a:r>
              <a:rPr lang="en-GB" dirty="0" smtClean="0">
                <a:solidFill>
                  <a:schemeClr val="bg1"/>
                </a:solidFill>
              </a:rPr>
              <a:t>, A. M. Benedictow</a:t>
            </a:r>
            <a:r>
              <a:rPr lang="en-GB" baseline="30000" dirty="0" smtClean="0">
                <a:solidFill>
                  <a:schemeClr val="bg1"/>
                </a:solidFill>
              </a:rPr>
              <a:t>4</a:t>
            </a:r>
            <a:r>
              <a:rPr lang="en-GB" dirty="0" smtClean="0">
                <a:solidFill>
                  <a:schemeClr val="bg1"/>
                </a:solidFill>
              </a:rPr>
              <a:t>, J. Douros</a:t>
            </a:r>
            <a:r>
              <a:rPr lang="en-GB" baseline="30000" dirty="0" smtClean="0">
                <a:solidFill>
                  <a:schemeClr val="bg1"/>
                </a:solidFill>
              </a:rPr>
              <a:t>5</a:t>
            </a:r>
            <a:r>
              <a:rPr lang="en-GB" dirty="0" smtClean="0">
                <a:solidFill>
                  <a:schemeClr val="bg1"/>
                </a:solidFill>
              </a:rPr>
              <a:t>, H. Elbern</a:t>
            </a:r>
            <a:r>
              <a:rPr lang="en-GB" baseline="30000" dirty="0" smtClean="0">
                <a:solidFill>
                  <a:schemeClr val="bg1"/>
                </a:solidFill>
              </a:rPr>
              <a:t>6</a:t>
            </a:r>
            <a:r>
              <a:rPr lang="en-GB" dirty="0" smtClean="0">
                <a:solidFill>
                  <a:schemeClr val="bg1"/>
                </a:solidFill>
              </a:rPr>
              <a:t>, H. Eskes</a:t>
            </a:r>
            <a:r>
              <a:rPr lang="en-GB" baseline="30000" dirty="0" smtClean="0">
                <a:solidFill>
                  <a:schemeClr val="bg1"/>
                </a:solidFill>
              </a:rPr>
              <a:t>5</a:t>
            </a:r>
            <a:r>
              <a:rPr lang="en-GB" dirty="0" smtClean="0">
                <a:solidFill>
                  <a:schemeClr val="bg1"/>
                </a:solidFill>
              </a:rPr>
              <a:t>, E. Friese</a:t>
            </a:r>
            <a:r>
              <a:rPr lang="en-GB" baseline="30000" dirty="0" smtClean="0">
                <a:solidFill>
                  <a:schemeClr val="bg1"/>
                </a:solidFill>
              </a:rPr>
              <a:t>6</a:t>
            </a:r>
            <a:r>
              <a:rPr lang="en-GB" dirty="0" smtClean="0">
                <a:solidFill>
                  <a:schemeClr val="bg1"/>
                </a:solidFill>
              </a:rPr>
              <a:t>, M. Gauss</a:t>
            </a:r>
            <a:r>
              <a:rPr lang="en-GB" baseline="30000" dirty="0" smtClean="0">
                <a:solidFill>
                  <a:schemeClr val="bg1"/>
                </a:solidFill>
              </a:rPr>
              <a:t>4</a:t>
            </a:r>
            <a:r>
              <a:rPr lang="en-GB" dirty="0" smtClean="0">
                <a:solidFill>
                  <a:schemeClr val="bg1"/>
                </a:solidFill>
              </a:rPr>
              <a:t>, L. Robertson</a:t>
            </a:r>
            <a:r>
              <a:rPr lang="en-GB" baseline="30000" dirty="0" smtClean="0">
                <a:solidFill>
                  <a:schemeClr val="bg1"/>
                </a:solidFill>
              </a:rPr>
              <a:t>7</a:t>
            </a:r>
            <a:r>
              <a:rPr lang="en-GB" dirty="0" smtClean="0">
                <a:solidFill>
                  <a:schemeClr val="bg1"/>
                </a:solidFill>
              </a:rPr>
              <a:t>, A. Segers</a:t>
            </a:r>
            <a:r>
              <a:rPr lang="en-GB" baseline="30000" dirty="0" smtClean="0">
                <a:solidFill>
                  <a:schemeClr val="bg1"/>
                </a:solidFill>
              </a:rPr>
              <a:t>8</a:t>
            </a:r>
            <a:r>
              <a:rPr lang="en-GB" dirty="0" smtClean="0">
                <a:solidFill>
                  <a:schemeClr val="bg1"/>
                </a:solidFill>
              </a:rPr>
              <a:t>, M. Sofiev</a:t>
            </a:r>
            <a:r>
              <a:rPr lang="en-GB" baseline="30000" dirty="0" smtClean="0">
                <a:solidFill>
                  <a:schemeClr val="bg1"/>
                </a:solidFill>
              </a:rPr>
              <a:t>9</a:t>
            </a:r>
            <a:r>
              <a:rPr lang="en-GB" dirty="0" smtClean="0">
                <a:solidFill>
                  <a:schemeClr val="bg1"/>
                </a:solidFill>
              </a:rPr>
              <a:t>, A. Valdebenito</a:t>
            </a:r>
            <a:r>
              <a:rPr lang="en-GB" baseline="30000" dirty="0" smtClean="0">
                <a:solidFill>
                  <a:schemeClr val="bg1"/>
                </a:solidFill>
              </a:rPr>
              <a:t>4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1: </a:t>
            </a:r>
            <a:r>
              <a:rPr lang="fr-FR" i="1" dirty="0" err="1" smtClean="0">
                <a:solidFill>
                  <a:schemeClr val="bg1"/>
                </a:solidFill>
              </a:rPr>
              <a:t>Meteo</a:t>
            </a:r>
            <a:r>
              <a:rPr lang="fr-FR" i="1" dirty="0" smtClean="0">
                <a:solidFill>
                  <a:schemeClr val="bg1"/>
                </a:solidFill>
              </a:rPr>
              <a:t>-France, France ; </a:t>
            </a:r>
            <a:r>
              <a:rPr lang="en-GB" i="1" dirty="0" smtClean="0">
                <a:solidFill>
                  <a:schemeClr val="bg1"/>
                </a:solidFill>
              </a:rPr>
              <a:t>2: INERIS, France ; 3: ECMWF, United Kingdom ; 4: MET Norway, Norway ; 5: KNMI, the Netherlands ; 6: RIU, Germany ; 7: SMHI, Sweden ; 8: TNO, the Netherlands ; 9: FMI, Finland.</a:t>
            </a: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744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CAMS assimilation over Europe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Assimilation systems</a:t>
            </a:r>
          </a:p>
          <a:p>
            <a:pPr lvl="1"/>
            <a:r>
              <a:rPr lang="en-GB" dirty="0" smtClean="0"/>
              <a:t>Each of the 7 operational models have their own assimilation system, that can at least assimilate in-situ surface observations,</a:t>
            </a:r>
          </a:p>
          <a:p>
            <a:pPr lvl="1"/>
            <a:r>
              <a:rPr lang="en-GB" dirty="0" smtClean="0"/>
              <a:t>Developments are on-going to assimilate more species and also to assimilate upper-level observations (satellite, profilers, etc),</a:t>
            </a:r>
          </a:p>
          <a:p>
            <a:pPr lvl="1"/>
            <a:r>
              <a:rPr lang="en-GB" dirty="0" smtClean="0"/>
              <a:t>~15% of the stations are  kept for independent evaluation of the analyses,</a:t>
            </a:r>
          </a:p>
          <a:p>
            <a:pPr lvl="1"/>
            <a:r>
              <a:rPr lang="en-GB" dirty="0" smtClean="0"/>
              <a:t>CAMS-Regional is a relevant test bed to evaluate:</a:t>
            </a:r>
          </a:p>
          <a:p>
            <a:pPr lvl="2"/>
            <a:r>
              <a:rPr lang="en-GB" dirty="0" smtClean="0"/>
              <a:t>The added-value of assimilation with regards to free model forecasts,</a:t>
            </a:r>
          </a:p>
          <a:p>
            <a:pPr lvl="2"/>
            <a:r>
              <a:rPr lang="en-GB" dirty="0" smtClean="0"/>
              <a:t>The benefit of satellite observations on surface analyses,</a:t>
            </a:r>
          </a:p>
          <a:p>
            <a:pPr lvl="2"/>
            <a:r>
              <a:rPr lang="en-GB" dirty="0" smtClean="0"/>
              <a:t>The impact of assimilation on non-assimilated species,</a:t>
            </a:r>
          </a:p>
          <a:p>
            <a:pPr lvl="2"/>
            <a:r>
              <a:rPr lang="en-GB" dirty="0" smtClean="0"/>
              <a:t>The impact of initializing forecasts by analyses.</a:t>
            </a:r>
          </a:p>
          <a:p>
            <a:pPr lvl="1"/>
            <a:r>
              <a:rPr lang="en-GB" dirty="0" smtClean="0"/>
              <a:t>The 3 models “under development” will develop establish their assimilation system this year.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34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CAMS assimilation over Europe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Assimilated species by each model (as of January 2017):</a:t>
            </a:r>
            <a:endParaRPr lang="en-GB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806821" y="1485834"/>
          <a:ext cx="11134165" cy="4658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273"/>
                <a:gridCol w="1061799"/>
                <a:gridCol w="1298722"/>
                <a:gridCol w="1346236"/>
                <a:gridCol w="1377912"/>
                <a:gridCol w="1457103"/>
                <a:gridCol w="1362074"/>
                <a:gridCol w="1267046"/>
              </a:tblGrid>
              <a:tr h="50722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baseline="-25000" dirty="0" err="1" smtClean="0"/>
                        <a:t>Method</a:t>
                      </a:r>
                      <a:endParaRPr lang="fr-FR" sz="2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</a:t>
                      </a:r>
                      <a:r>
                        <a:rPr lang="fr-FR" baseline="-25000" dirty="0" smtClean="0"/>
                        <a:t>3</a:t>
                      </a:r>
                      <a:endParaRPr lang="fr-FR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</a:t>
                      </a:r>
                      <a:r>
                        <a:rPr lang="fr-FR" baseline="-25000" dirty="0" smtClean="0"/>
                        <a:t>2</a:t>
                      </a:r>
                      <a:endParaRPr lang="fr-FR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PM10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PM2.5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SO</a:t>
                      </a:r>
                      <a:r>
                        <a:rPr lang="fr-FR" baseline="-25000" dirty="0" smtClean="0"/>
                        <a:t>2</a:t>
                      </a:r>
                      <a:endParaRPr lang="fr-FR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</a:t>
                      </a:r>
                      <a:endParaRPr lang="fr-FR" dirty="0"/>
                    </a:p>
                  </a:txBody>
                  <a:tcPr/>
                </a:tc>
              </a:tr>
              <a:tr h="507225">
                <a:tc>
                  <a:txBody>
                    <a:bodyPr/>
                    <a:lstStyle/>
                    <a:p>
                      <a:r>
                        <a:rPr lang="fr-FR" dirty="0" smtClean="0"/>
                        <a:t>CHIMERE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O.I.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EEA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EEA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EEA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EEA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/>
                </a:tc>
              </a:tr>
              <a:tr h="507225">
                <a:tc>
                  <a:txBody>
                    <a:bodyPr/>
                    <a:lstStyle/>
                    <a:p>
                      <a:r>
                        <a:rPr lang="fr-FR" dirty="0" smtClean="0"/>
                        <a:t>EMEP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3D-VAR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EEA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EEA, OMI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EEA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/>
                </a:tc>
              </a:tr>
              <a:tr h="507225">
                <a:tc>
                  <a:txBody>
                    <a:bodyPr/>
                    <a:lstStyle/>
                    <a:p>
                      <a:r>
                        <a:rPr lang="fr-FR" dirty="0" smtClean="0"/>
                        <a:t>EURAD-IM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3D-VAR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EEA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EEA, OMI,</a:t>
                      </a:r>
                      <a:r>
                        <a:rPr lang="fr-FR" sz="2000" baseline="0" dirty="0" smtClean="0"/>
                        <a:t> GOME-2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EEA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EEA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EEA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MOPITT</a:t>
                      </a:r>
                      <a:endParaRPr lang="fr-FR" sz="2000" dirty="0"/>
                    </a:p>
                  </a:txBody>
                  <a:tcPr/>
                </a:tc>
              </a:tr>
              <a:tr h="507225">
                <a:tc>
                  <a:txBody>
                    <a:bodyPr/>
                    <a:lstStyle/>
                    <a:p>
                      <a:r>
                        <a:rPr lang="fr-FR" dirty="0" smtClean="0"/>
                        <a:t>LOTOS-EUROS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EnKF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EEA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/>
                </a:tc>
              </a:tr>
              <a:tr h="507225">
                <a:tc>
                  <a:txBody>
                    <a:bodyPr/>
                    <a:lstStyle/>
                    <a:p>
                      <a:r>
                        <a:rPr lang="fr-FR" dirty="0" smtClean="0"/>
                        <a:t>MATCH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3D-VAR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EEA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EEA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EEA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EEA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EEA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EEA</a:t>
                      </a:r>
                      <a:endParaRPr lang="fr-FR" sz="2000" dirty="0"/>
                    </a:p>
                  </a:txBody>
                  <a:tcPr/>
                </a:tc>
              </a:tr>
              <a:tr h="507225">
                <a:tc>
                  <a:txBody>
                    <a:bodyPr/>
                    <a:lstStyle/>
                    <a:p>
                      <a:r>
                        <a:rPr lang="fr-FR" dirty="0" smtClean="0"/>
                        <a:t>MOCAGE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3D-VAR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EEA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EEA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EEA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/>
                </a:tc>
              </a:tr>
              <a:tr h="414126">
                <a:tc>
                  <a:txBody>
                    <a:bodyPr/>
                    <a:lstStyle/>
                    <a:p>
                      <a:r>
                        <a:rPr lang="fr-FR" dirty="0" smtClean="0"/>
                        <a:t>SILAM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3D-VAR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EEA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EEA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EEA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/>
                </a:tc>
              </a:tr>
              <a:tr h="414126">
                <a:tc>
                  <a:txBody>
                    <a:bodyPr/>
                    <a:lstStyle/>
                    <a:p>
                      <a:r>
                        <a:rPr lang="fr-FR" b="1" dirty="0" smtClean="0"/>
                        <a:t>Total</a:t>
                      </a:r>
                      <a:r>
                        <a:rPr lang="fr-FR" b="1" baseline="0" dirty="0" smtClean="0"/>
                        <a:t> </a:t>
                      </a:r>
                      <a:r>
                        <a:rPr lang="fr-FR" b="1" baseline="0" dirty="0" err="1" smtClean="0"/>
                        <a:t>assim</a:t>
                      </a:r>
                      <a:r>
                        <a:rPr lang="fr-FR" b="1" baseline="0" dirty="0" smtClean="0"/>
                        <a:t>.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7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6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4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4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3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2</a:t>
                      </a:r>
                      <a:endParaRPr lang="fr-FR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488149" y="6131866"/>
            <a:ext cx="7380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dirty="0" smtClean="0"/>
              <a:t>EEA: surface in-situ </a:t>
            </a:r>
            <a:r>
              <a:rPr lang="fr-FR" dirty="0" err="1" smtClean="0"/>
              <a:t>distributed</a:t>
            </a:r>
            <a:r>
              <a:rPr lang="fr-FR" dirty="0" smtClean="0"/>
              <a:t> by </a:t>
            </a:r>
            <a:r>
              <a:rPr lang="fr-FR" dirty="0" err="1" smtClean="0"/>
              <a:t>Meteo</a:t>
            </a:r>
            <a:r>
              <a:rPr lang="fr-FR" dirty="0" smtClean="0"/>
              <a:t>-France (NRT) or INERIS (</a:t>
            </a:r>
            <a:r>
              <a:rPr lang="fr-FR" dirty="0" err="1" smtClean="0"/>
              <a:t>reanalyses</a:t>
            </a:r>
            <a:r>
              <a:rPr lang="fr-FR" dirty="0" smtClean="0"/>
              <a:t>)</a:t>
            </a:r>
          </a:p>
          <a:p>
            <a:pPr algn="r"/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retrieval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EEA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634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OVA_ENS_o3_2016091500_15.png"/>
          <p:cNvPicPr>
            <a:picLocks noChangeAspect="1"/>
          </p:cNvPicPr>
          <p:nvPr/>
        </p:nvPicPr>
        <p:blipFill>
          <a:blip r:embed="rId2" cstate="print"/>
          <a:srcRect t="20629"/>
          <a:stretch>
            <a:fillRect/>
          </a:stretch>
        </p:blipFill>
        <p:spPr>
          <a:xfrm>
            <a:off x="5348378" y="1518251"/>
            <a:ext cx="6843622" cy="3837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CAMS assimilation over Europe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much better are the surface analyses compared to the surface forecasts?</a:t>
            </a:r>
            <a:endParaRPr lang="en-GB" dirty="0"/>
          </a:p>
        </p:txBody>
      </p:sp>
      <p:pic>
        <p:nvPicPr>
          <p:cNvPr id="4" name="Image 3" descr="mean_ref_o3_20160901-20161130_20161130.png"/>
          <p:cNvPicPr>
            <a:picLocks noChangeAspect="1"/>
          </p:cNvPicPr>
          <p:nvPr/>
        </p:nvPicPr>
        <p:blipFill>
          <a:blip r:embed="rId3" cstate="print"/>
          <a:srcRect b="8600"/>
          <a:stretch>
            <a:fillRect/>
          </a:stretch>
        </p:blipFill>
        <p:spPr>
          <a:xfrm>
            <a:off x="327798" y="2182384"/>
            <a:ext cx="6506370" cy="467561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ZoneTexte 4"/>
          <p:cNvSpPr txBox="1"/>
          <p:nvPr/>
        </p:nvSpPr>
        <p:spPr>
          <a:xfrm>
            <a:off x="3640342" y="5331123"/>
            <a:ext cx="21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RMSE of O3 analyses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879006" y="4103296"/>
            <a:ext cx="2185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RMSE of O3 </a:t>
            </a:r>
            <a:r>
              <a:rPr lang="fr-FR" dirty="0" err="1" smtClean="0"/>
              <a:t>forecasts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634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OVA_ENS_o3_2016091500_15.png"/>
          <p:cNvPicPr>
            <a:picLocks noChangeAspect="1"/>
          </p:cNvPicPr>
          <p:nvPr/>
        </p:nvPicPr>
        <p:blipFill>
          <a:blip r:embed="rId2" cstate="print"/>
          <a:srcRect t="17983"/>
          <a:stretch>
            <a:fillRect/>
          </a:stretch>
        </p:blipFill>
        <p:spPr>
          <a:xfrm>
            <a:off x="5429004" y="1449238"/>
            <a:ext cx="6741918" cy="39065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CAMS assimilation over Europe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much better are the surface analyses compared to the surface forecasts?</a:t>
            </a:r>
            <a:endParaRPr lang="en-GB" dirty="0"/>
          </a:p>
        </p:txBody>
      </p:sp>
      <p:pic>
        <p:nvPicPr>
          <p:cNvPr id="4" name="Image 3" descr="mean_ref_o3_20160901-20161130_20161130.png"/>
          <p:cNvPicPr>
            <a:picLocks noChangeAspect="1"/>
          </p:cNvPicPr>
          <p:nvPr/>
        </p:nvPicPr>
        <p:blipFill>
          <a:blip r:embed="rId3" cstate="print"/>
          <a:srcRect b="8487"/>
          <a:stretch>
            <a:fillRect/>
          </a:stretch>
        </p:blipFill>
        <p:spPr>
          <a:xfrm>
            <a:off x="400544" y="2250128"/>
            <a:ext cx="6448830" cy="464000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ZoneTexte 4"/>
          <p:cNvSpPr txBox="1"/>
          <p:nvPr/>
        </p:nvSpPr>
        <p:spPr>
          <a:xfrm>
            <a:off x="3122759" y="5969479"/>
            <a:ext cx="2418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RMSE of PM10 analyses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361424" y="4034285"/>
            <a:ext cx="246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RMSE of PM10 </a:t>
            </a:r>
            <a:r>
              <a:rPr lang="fr-FR" dirty="0" err="1" smtClean="0"/>
              <a:t>forecasts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634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CAMS assimilation over Europe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On the impact of assimilation on non-assimilated species:</a:t>
            </a:r>
            <a:r>
              <a:rPr lang="en-GB" dirty="0" smtClean="0"/>
              <a:t> effect of assimilating PM10 surface observations on PM2.5 with MOCAGE (</a:t>
            </a:r>
            <a:r>
              <a:rPr lang="en-GB" dirty="0" err="1" smtClean="0"/>
              <a:t>Météo</a:t>
            </a:r>
            <a:r>
              <a:rPr lang="en-GB" dirty="0" smtClean="0"/>
              <a:t>-France)</a:t>
            </a:r>
            <a:endParaRPr lang="en-GB" dirty="0"/>
          </a:p>
        </p:txBody>
      </p:sp>
      <p:pic>
        <p:nvPicPr>
          <p:cNvPr id="4" name="Image 3" descr="chaine_assimO3-NO2-PM10.png"/>
          <p:cNvPicPr>
            <a:picLocks noChangeAspect="1"/>
          </p:cNvPicPr>
          <p:nvPr/>
        </p:nvPicPr>
        <p:blipFill>
          <a:blip r:embed="rId2" cstate="print"/>
          <a:srcRect l="8497" t="23899" r="7904" b="15472"/>
          <a:stretch>
            <a:fillRect/>
          </a:stretch>
        </p:blipFill>
        <p:spPr>
          <a:xfrm>
            <a:off x="897148" y="2840843"/>
            <a:ext cx="5865962" cy="300786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9672" y="6352188"/>
            <a:ext cx="5188856" cy="3693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Parmentier, </a:t>
            </a:r>
            <a:r>
              <a:rPr lang="fr-FR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Arteta</a:t>
            </a:r>
            <a:r>
              <a:rPr lang="fr-F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Plu (CNRM, Météo-France/CNRS)</a:t>
            </a:r>
            <a:endParaRPr lang="fr-FR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4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CAMS assimilation over Europe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On the impact of assimilation on non-assimilated species: </a:t>
            </a:r>
            <a:r>
              <a:rPr lang="en-GB" dirty="0" smtClean="0"/>
              <a:t>effect of assimilating PM10 surface observations on PM2.5 with MOCAGE </a:t>
            </a:r>
            <a:endParaRPr lang="en-GB" dirty="0"/>
          </a:p>
        </p:txBody>
      </p:sp>
      <p:pic>
        <p:nvPicPr>
          <p:cNvPr id="4" name="Image 3" descr="chaine_assimO3-NO2-PM10.png"/>
          <p:cNvPicPr>
            <a:picLocks noChangeAspect="1"/>
          </p:cNvPicPr>
          <p:nvPr/>
        </p:nvPicPr>
        <p:blipFill>
          <a:blip r:embed="rId2" cstate="print"/>
          <a:srcRect l="8497" t="23899" r="7904" b="15472"/>
          <a:stretch>
            <a:fillRect/>
          </a:stretch>
        </p:blipFill>
        <p:spPr>
          <a:xfrm>
            <a:off x="-86273" y="2737325"/>
            <a:ext cx="5865962" cy="3007866"/>
          </a:xfrm>
          <a:prstGeom prst="rect">
            <a:avLst/>
          </a:prstGeom>
        </p:spPr>
      </p:pic>
      <p:pic>
        <p:nvPicPr>
          <p:cNvPr id="1026" name="Picture 2" descr="validMACC_pm25"/>
          <p:cNvPicPr>
            <a:picLocks noChangeAspect="1" noChangeArrowheads="1"/>
          </p:cNvPicPr>
          <p:nvPr/>
        </p:nvPicPr>
        <p:blipFill>
          <a:blip r:embed="rId3" cstate="print"/>
          <a:srcRect t="25389" b="25134"/>
          <a:stretch>
            <a:fillRect/>
          </a:stretch>
        </p:blipFill>
        <p:spPr bwMode="auto">
          <a:xfrm>
            <a:off x="4982109" y="1811546"/>
            <a:ext cx="7209892" cy="504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6279502" y="2045875"/>
            <a:ext cx="2302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MOCAGE ASSIM PM10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983854" y="2636806"/>
            <a:ext cx="206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MOCAGE FORECAST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119004" y="3065251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ENSEMBLE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09672" y="6352188"/>
            <a:ext cx="5188856" cy="3693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Parmentier, </a:t>
            </a:r>
            <a:r>
              <a:rPr lang="fr-FR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Arteta</a:t>
            </a:r>
            <a:r>
              <a:rPr lang="fr-F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Plu (CNRM, Météo-France/CNRS)</a:t>
            </a:r>
            <a:endParaRPr lang="fr-FR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02304" y="4067032"/>
            <a:ext cx="1453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PM2.5 scores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91634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CAMS assimilation over Europe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On the impact of assimilation on non-assimilated species: </a:t>
            </a:r>
            <a:r>
              <a:rPr lang="en-GB" dirty="0" smtClean="0"/>
              <a:t>effect of assimilating  ozone surface observations on other species with LOTOS-EUROS (KNMI, TNO)</a:t>
            </a:r>
          </a:p>
        </p:txBody>
      </p:sp>
      <p:pic>
        <p:nvPicPr>
          <p:cNvPr id="4" name="Picture 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1128" y="2323682"/>
            <a:ext cx="10840872" cy="392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1198720" y="5945420"/>
            <a:ext cx="797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 smtClean="0"/>
              <a:t>μ</a:t>
            </a:r>
            <a:r>
              <a:rPr lang="en-GB" i="1" dirty="0" smtClean="0"/>
              <a:t>g.m</a:t>
            </a:r>
            <a:r>
              <a:rPr lang="en-GB" i="1" baseline="30000" dirty="0" smtClean="0"/>
              <a:t>-3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09672" y="6352188"/>
            <a:ext cx="3775714" cy="3693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Douros, Segers, </a:t>
            </a:r>
            <a:r>
              <a:rPr lang="fr-FR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Eskes</a:t>
            </a:r>
            <a:r>
              <a:rPr lang="fr-F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(KNMI and TNO)</a:t>
            </a:r>
            <a:endParaRPr lang="fr-FR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89870" y="2792395"/>
            <a:ext cx="156985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3"/>
                </a:solidFill>
              </a:rPr>
              <a:t>NO</a:t>
            </a:r>
            <a:r>
              <a:rPr lang="fr-FR" baseline="-25000" dirty="0" smtClean="0">
                <a:solidFill>
                  <a:schemeClr val="accent3"/>
                </a:solidFill>
              </a:rPr>
              <a:t>2</a:t>
            </a:r>
            <a:r>
              <a:rPr lang="fr-FR" dirty="0" smtClean="0">
                <a:solidFill>
                  <a:schemeClr val="accent3"/>
                </a:solidFill>
              </a:rPr>
              <a:t> - Free </a:t>
            </a:r>
            <a:r>
              <a:rPr lang="fr-FR" dirty="0" err="1" smtClean="0">
                <a:solidFill>
                  <a:schemeClr val="accent3"/>
                </a:solidFill>
              </a:rPr>
              <a:t>run</a:t>
            </a:r>
            <a:endParaRPr lang="fr-FR" dirty="0">
              <a:solidFill>
                <a:schemeClr val="accent3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03833" y="2753730"/>
            <a:ext cx="237017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3"/>
                </a:solidFill>
              </a:rPr>
              <a:t>NO</a:t>
            </a:r>
            <a:r>
              <a:rPr lang="fr-FR" baseline="-25000" dirty="0" smtClean="0">
                <a:solidFill>
                  <a:schemeClr val="accent3"/>
                </a:solidFill>
              </a:rPr>
              <a:t>2</a:t>
            </a:r>
            <a:r>
              <a:rPr lang="fr-FR" dirty="0" smtClean="0">
                <a:solidFill>
                  <a:schemeClr val="accent3"/>
                </a:solidFill>
              </a:rPr>
              <a:t> – Assimilation O</a:t>
            </a:r>
            <a:r>
              <a:rPr lang="fr-FR" baseline="-25000" dirty="0" smtClean="0">
                <a:solidFill>
                  <a:schemeClr val="accent3"/>
                </a:solidFill>
              </a:rPr>
              <a:t>3</a:t>
            </a:r>
            <a:endParaRPr lang="fr-FR" baseline="-25000" dirty="0">
              <a:solidFill>
                <a:schemeClr val="accent3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154567" y="2769650"/>
            <a:ext cx="124873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3"/>
                </a:solidFill>
              </a:rPr>
              <a:t>Difference</a:t>
            </a:r>
            <a:endParaRPr lang="fr-FR" baseline="-25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4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CAMS assimilation over Europe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On the impact of assimilation on non-assimilated species: </a:t>
            </a:r>
            <a:r>
              <a:rPr lang="en-GB" dirty="0" smtClean="0"/>
              <a:t>effect of assimilating  ozone surface observations on other species with LOTOS-EUROS (KNMI, TNO)</a:t>
            </a:r>
          </a:p>
        </p:txBody>
      </p:sp>
      <p:pic>
        <p:nvPicPr>
          <p:cNvPr id="7" name="Picture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7039" y="2443161"/>
            <a:ext cx="9744501" cy="36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709672" y="6352188"/>
            <a:ext cx="3775714" cy="3693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Douros, Segers, </a:t>
            </a:r>
            <a:r>
              <a:rPr lang="fr-FR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Eskes</a:t>
            </a:r>
            <a:r>
              <a:rPr lang="fr-F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(KNMI and TNO)</a:t>
            </a:r>
            <a:endParaRPr lang="fr-FR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81189" y="2778747"/>
            <a:ext cx="142513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3"/>
                </a:solidFill>
              </a:rPr>
              <a:t>CO - Free </a:t>
            </a:r>
            <a:r>
              <a:rPr lang="fr-FR" dirty="0" err="1" smtClean="0">
                <a:solidFill>
                  <a:schemeClr val="accent3"/>
                </a:solidFill>
              </a:rPr>
              <a:t>run</a:t>
            </a:r>
            <a:endParaRPr lang="fr-FR" dirty="0">
              <a:solidFill>
                <a:schemeClr val="accent3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013264" y="2753730"/>
            <a:ext cx="237017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3"/>
                </a:solidFill>
              </a:rPr>
              <a:t>CO</a:t>
            </a:r>
            <a:r>
              <a:rPr lang="fr-FR" baseline="-25000" dirty="0" smtClean="0">
                <a:solidFill>
                  <a:schemeClr val="accent3"/>
                </a:solidFill>
              </a:rPr>
              <a:t>2</a:t>
            </a:r>
            <a:r>
              <a:rPr lang="fr-FR" dirty="0" smtClean="0">
                <a:solidFill>
                  <a:schemeClr val="accent3"/>
                </a:solidFill>
              </a:rPr>
              <a:t> – Assimilation O</a:t>
            </a:r>
            <a:r>
              <a:rPr lang="fr-FR" baseline="-25000" dirty="0" smtClean="0">
                <a:solidFill>
                  <a:schemeClr val="accent3"/>
                </a:solidFill>
              </a:rPr>
              <a:t>3</a:t>
            </a:r>
            <a:endParaRPr lang="fr-FR" baseline="-25000" dirty="0">
              <a:solidFill>
                <a:schemeClr val="accent3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113614" y="2756002"/>
            <a:ext cx="124873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3"/>
                </a:solidFill>
              </a:rPr>
              <a:t>Difference</a:t>
            </a:r>
            <a:endParaRPr lang="fr-FR" baseline="-25000" dirty="0">
              <a:solidFill>
                <a:schemeClr val="accent3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198720" y="5795294"/>
            <a:ext cx="797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 smtClean="0"/>
              <a:t>μ</a:t>
            </a:r>
            <a:r>
              <a:rPr lang="en-GB" i="1" dirty="0" smtClean="0"/>
              <a:t>g.m</a:t>
            </a:r>
            <a:r>
              <a:rPr lang="en-GB" i="1" baseline="30000" dirty="0" smtClean="0"/>
              <a:t>-3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634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CAMS assimilation over Europe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On the benefit of assimilating upper-air observations for surface products: </a:t>
            </a:r>
            <a:r>
              <a:rPr lang="en-GB" dirty="0" smtClean="0"/>
              <a:t>effect of assimilating MODIS AOD on PM surface analyses with EURAD-IM (RIUUK)</a:t>
            </a:r>
            <a:endParaRPr lang="en-GB" dirty="0"/>
          </a:p>
        </p:txBody>
      </p:sp>
      <p:pic>
        <p:nvPicPr>
          <p:cNvPr id="11268" name="Picture 4" descr="AOD_PM10_DE_nas_m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305" y="2189431"/>
            <a:ext cx="4283455" cy="1900783"/>
          </a:xfrm>
          <a:prstGeom prst="rect">
            <a:avLst/>
          </a:prstGeom>
          <a:noFill/>
        </p:spPr>
      </p:pic>
      <p:pic>
        <p:nvPicPr>
          <p:cNvPr id="11267" name="Picture 3" descr="AOD_P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426" y="2179008"/>
            <a:ext cx="4283455" cy="1900783"/>
          </a:xfrm>
          <a:prstGeom prst="rect">
            <a:avLst/>
          </a:prstGeom>
          <a:noFill/>
        </p:spPr>
      </p:pic>
      <p:pic>
        <p:nvPicPr>
          <p:cNvPr id="11266" name="Picture 2" descr="AOD_PM10_FR_nas_m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8054" y="3936748"/>
            <a:ext cx="4270069" cy="1900783"/>
          </a:xfrm>
          <a:prstGeom prst="rect">
            <a:avLst/>
          </a:prstGeom>
          <a:noFill/>
        </p:spPr>
      </p:pic>
      <p:pic>
        <p:nvPicPr>
          <p:cNvPr id="11265" name="Picture 1" descr="AOD_PM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62307" y="3940744"/>
            <a:ext cx="4270069" cy="1900783"/>
          </a:xfrm>
          <a:prstGeom prst="rect">
            <a:avLst/>
          </a:prstGeom>
          <a:noFill/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947913" y="6088837"/>
            <a:ext cx="64690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err="1" smtClean="0">
                <a:latin typeface="Arial" pitchFamily="34" charset="0"/>
                <a:cs typeface="Arial" pitchFamily="34" charset="0"/>
              </a:rPr>
              <a:t>Without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assimilation </a:t>
            </a:r>
            <a:r>
              <a:rPr kumimoji="0" lang="fr-FR" sz="18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Assim</a:t>
            </a:r>
            <a:r>
              <a:rPr kumimoji="0" lang="fr-FR" sz="1800" b="1" i="0" u="none" strike="noStrike" cap="none" normalizeH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MODIS_AOD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baseline="0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Assim</a:t>
            </a:r>
            <a:r>
              <a:rPr lang="fr-FR" b="1" baseline="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MODIS</a:t>
            </a:r>
            <a:r>
              <a:rPr lang="fr-FR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_AOD+EEA_PM </a:t>
            </a:r>
            <a:r>
              <a:rPr kumimoji="0" lang="fr-FR" sz="1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Reference</a:t>
            </a:r>
            <a:r>
              <a:rPr kumimoji="0" lang="fr-FR" sz="1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observations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985142" y="5791391"/>
            <a:ext cx="56638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Averaged PM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time-series for March 1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st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to 15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th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2013.</a:t>
            </a:r>
            <a:endParaRPr kumimoji="0" lang="fr-FR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09672" y="6352188"/>
            <a:ext cx="2223879" cy="3693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Friese</a:t>
            </a:r>
            <a:r>
              <a:rPr lang="fr-F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fr-FR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Elbern</a:t>
            </a:r>
            <a:r>
              <a:rPr lang="fr-F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(RIUUK)</a:t>
            </a:r>
            <a:endParaRPr lang="fr-FR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208060" y="3822658"/>
            <a:ext cx="991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PM10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9055291" y="3852228"/>
            <a:ext cx="991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PM2.5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576320" y="4520969"/>
            <a:ext cx="991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France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392075" y="2940104"/>
            <a:ext cx="13420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Germany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34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CAMS assimilation over Europe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On the benefit of initializing forecasts by analyses: </a:t>
            </a:r>
            <a:r>
              <a:rPr lang="en-GB" dirty="0" smtClean="0"/>
              <a:t>effect on ozone forecasts with EURAD_IM (RIUUK)</a:t>
            </a:r>
            <a:endParaRPr lang="en-GB" dirty="0"/>
          </a:p>
        </p:txBody>
      </p:sp>
      <p:pic>
        <p:nvPicPr>
          <p:cNvPr id="5" name="Picture 8" descr="EDA10_O3_DE_remote_ass_mts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9093" y="1796974"/>
            <a:ext cx="5413911" cy="25634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5"/>
          <p:cNvSpPr/>
          <p:nvPr/>
        </p:nvSpPr>
        <p:spPr>
          <a:xfrm>
            <a:off x="8525147" y="2375343"/>
            <a:ext cx="32119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 smtClean="0"/>
              <a:t>Ozone</a:t>
            </a:r>
            <a:r>
              <a:rPr lang="en-GB" i="1" dirty="0" smtClean="0"/>
              <a:t> concentrations</a:t>
            </a:r>
          </a:p>
          <a:p>
            <a:r>
              <a:rPr lang="en-GB" i="1" dirty="0" smtClean="0"/>
              <a:t>at background AIRBASE</a:t>
            </a:r>
          </a:p>
          <a:p>
            <a:r>
              <a:rPr lang="en-GB" i="1" dirty="0" smtClean="0"/>
              <a:t>measurement sites</a:t>
            </a:r>
          </a:p>
          <a:p>
            <a:r>
              <a:rPr lang="en-GB" i="1" dirty="0" smtClean="0"/>
              <a:t>from 7</a:t>
            </a:r>
            <a:r>
              <a:rPr lang="en-GB" i="1" baseline="30000" dirty="0" smtClean="0"/>
              <a:t>th</a:t>
            </a:r>
            <a:r>
              <a:rPr lang="en-GB" i="1" dirty="0" smtClean="0"/>
              <a:t> to 20</a:t>
            </a:r>
            <a:r>
              <a:rPr lang="en-GB" i="1" baseline="30000" dirty="0" smtClean="0"/>
              <a:t>th</a:t>
            </a:r>
            <a:r>
              <a:rPr lang="en-GB" i="1" dirty="0" smtClean="0"/>
              <a:t> of July 2010. </a:t>
            </a:r>
            <a:endParaRPr lang="fr-FR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229600" y="3903172"/>
            <a:ext cx="3962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err="1" smtClean="0">
                <a:latin typeface="Arial" pitchFamily="34" charset="0"/>
                <a:cs typeface="Arial" pitchFamily="34" charset="0"/>
              </a:rPr>
              <a:t>Without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assimilation</a:t>
            </a:r>
            <a:endParaRPr kumimoji="0" lang="fr-FR" sz="1800" b="1" i="0" u="none" strike="noStrike" cap="none" normalizeH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baseline="0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Initialized</a:t>
            </a:r>
            <a:r>
              <a:rPr lang="fr-FR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by </a:t>
            </a:r>
            <a:r>
              <a:rPr lang="fr-FR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analysis</a:t>
            </a:r>
            <a:r>
              <a:rPr lang="fr-FR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every</a:t>
            </a:r>
            <a:r>
              <a:rPr lang="fr-FR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-24h)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Reference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observations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76320" y="5162425"/>
            <a:ext cx="991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France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92075" y="2940104"/>
            <a:ext cx="13420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Germany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0" descr="EDA10_O3_FR_remote_ass_mts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25769" y="4123191"/>
            <a:ext cx="5413911" cy="25634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ZoneTexte 6"/>
          <p:cNvSpPr txBox="1"/>
          <p:nvPr/>
        </p:nvSpPr>
        <p:spPr>
          <a:xfrm>
            <a:off x="709672" y="6352188"/>
            <a:ext cx="2223879" cy="3693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Friese</a:t>
            </a:r>
            <a:r>
              <a:rPr lang="fr-F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fr-FR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Elbern</a:t>
            </a:r>
            <a:r>
              <a:rPr lang="fr-F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(RIUUK)</a:t>
            </a:r>
            <a:endParaRPr lang="fr-FR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68114" y="5093521"/>
            <a:ext cx="3496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/>
              <a:t>(The analysis is the result of assimilation in EURAD-IM of surface and satellite observations)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634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The Regional CAMS over Europe</a:t>
            </a:r>
          </a:p>
          <a:p>
            <a:r>
              <a:rPr lang="en-GB" dirty="0" smtClean="0"/>
              <a:t>Surface observations for CAMS over Europe</a:t>
            </a:r>
          </a:p>
          <a:p>
            <a:r>
              <a:rPr lang="en-GB" dirty="0" smtClean="0"/>
              <a:t>CAMS assimilation over Europe</a:t>
            </a:r>
          </a:p>
          <a:p>
            <a:r>
              <a:rPr lang="en-GB" dirty="0" smtClean="0"/>
              <a:t>Conclusion and perspectives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34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CAMS assimilation over Europe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On the benefit of initializing forecasts by analyses: </a:t>
            </a:r>
            <a:r>
              <a:rPr lang="en-GB" dirty="0" smtClean="0"/>
              <a:t>effect on NO2 forecasts with EURAD_IM (RIUUK)</a:t>
            </a:r>
            <a:endParaRPr lang="en-GB" dirty="0"/>
          </a:p>
        </p:txBody>
      </p:sp>
      <p:pic>
        <p:nvPicPr>
          <p:cNvPr id="8" name="Picture 24" descr="EDA12_NO2_DE_remote_ass_mts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3000" y="1624082"/>
            <a:ext cx="5345406" cy="26969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611737" y="2466719"/>
            <a:ext cx="26886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 smtClean="0"/>
              <a:t>NO</a:t>
            </a:r>
            <a:r>
              <a:rPr lang="en-GB" b="1" i="1" baseline="-25000" dirty="0" smtClean="0"/>
              <a:t>2</a:t>
            </a:r>
            <a:r>
              <a:rPr lang="en-GB" b="1" i="1" dirty="0" smtClean="0"/>
              <a:t> </a:t>
            </a:r>
            <a:r>
              <a:rPr lang="en-GB" i="1" dirty="0" smtClean="0"/>
              <a:t>concentrations</a:t>
            </a:r>
          </a:p>
          <a:p>
            <a:r>
              <a:rPr lang="en-GB" i="1" dirty="0" smtClean="0"/>
              <a:t>at background AIRBASE </a:t>
            </a:r>
          </a:p>
          <a:p>
            <a:r>
              <a:rPr lang="en-GB" i="1" dirty="0" smtClean="0"/>
              <a:t>measurement sites</a:t>
            </a:r>
          </a:p>
          <a:p>
            <a:r>
              <a:rPr lang="en-GB" i="1" dirty="0" smtClean="0"/>
              <a:t>from 15</a:t>
            </a:r>
            <a:r>
              <a:rPr lang="en-GB" i="1" baseline="30000" dirty="0" smtClean="0"/>
              <a:t>th</a:t>
            </a:r>
            <a:r>
              <a:rPr lang="en-GB" i="1" dirty="0" smtClean="0"/>
              <a:t> of January</a:t>
            </a:r>
          </a:p>
          <a:p>
            <a:r>
              <a:rPr lang="en-GB" i="1" dirty="0" smtClean="0"/>
              <a:t>to 3</a:t>
            </a:r>
            <a:r>
              <a:rPr lang="en-GB" i="1" baseline="30000" dirty="0" smtClean="0"/>
              <a:t>rd</a:t>
            </a:r>
            <a:r>
              <a:rPr lang="en-GB" i="1" dirty="0" smtClean="0"/>
              <a:t> of February 2012. </a:t>
            </a:r>
            <a:endParaRPr lang="fr-FR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576320" y="5162425"/>
            <a:ext cx="991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France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392075" y="2940104"/>
            <a:ext cx="13420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Germany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2" descr="EDA12_NO2_FR_remote_ass_mts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25272" y="4079178"/>
            <a:ext cx="5345406" cy="269693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ZoneTexte 9"/>
          <p:cNvSpPr txBox="1"/>
          <p:nvPr/>
        </p:nvSpPr>
        <p:spPr>
          <a:xfrm>
            <a:off x="709672" y="6352188"/>
            <a:ext cx="2223879" cy="3693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Friese</a:t>
            </a:r>
            <a:r>
              <a:rPr lang="fr-F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fr-FR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Elbern</a:t>
            </a:r>
            <a:r>
              <a:rPr lang="fr-F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(RIUUK)</a:t>
            </a:r>
            <a:endParaRPr lang="fr-FR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68114" y="5093521"/>
            <a:ext cx="3496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/>
              <a:t>(The analysis is the result of assimilation in EURAD-IM of surface and satellite observations) </a:t>
            </a:r>
            <a:endParaRPr lang="fr-FR" dirty="0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8229600" y="3903172"/>
            <a:ext cx="3962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err="1" smtClean="0">
                <a:latin typeface="Arial" pitchFamily="34" charset="0"/>
                <a:cs typeface="Arial" pitchFamily="34" charset="0"/>
              </a:rPr>
              <a:t>Without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assimilation</a:t>
            </a:r>
            <a:endParaRPr kumimoji="0" lang="fr-FR" sz="1800" b="1" i="0" u="none" strike="noStrike" cap="none" normalizeH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baseline="0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Initialized</a:t>
            </a:r>
            <a:r>
              <a:rPr lang="fr-FR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by </a:t>
            </a:r>
            <a:r>
              <a:rPr lang="fr-FR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analysis</a:t>
            </a:r>
            <a:r>
              <a:rPr lang="fr-FR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every</a:t>
            </a:r>
            <a:r>
              <a:rPr lang="fr-FR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-24h)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Reference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observations</a:t>
            </a:r>
          </a:p>
        </p:txBody>
      </p:sp>
    </p:spTree>
    <p:extLst>
      <p:ext uri="{BB962C8B-B14F-4D97-AF65-F5344CB8AC3E}">
        <p14:creationId xmlns:p14="http://schemas.microsoft.com/office/powerpoint/2010/main" val="91634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CAMS assimilation over Europe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On the benefit of initializing forecasts by analyses: </a:t>
            </a:r>
            <a:r>
              <a:rPr lang="en-GB" dirty="0" smtClean="0"/>
              <a:t>effect on PM forecasts with EURAD_IM (RIUUK)</a:t>
            </a:r>
            <a:endParaRPr lang="en-GB" dirty="0"/>
          </a:p>
        </p:txBody>
      </p:sp>
      <p:pic>
        <p:nvPicPr>
          <p:cNvPr id="4" name="Picture 16" descr="EDA12_PM10_FR_remote_ass_mts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7039" y="3905625"/>
            <a:ext cx="5300304" cy="2577088"/>
          </a:xfrm>
          <a:prstGeom prst="rect">
            <a:avLst/>
          </a:prstGeom>
        </p:spPr>
      </p:pic>
      <p:pic>
        <p:nvPicPr>
          <p:cNvPr id="5" name="Picture 17" descr="EDA12_PM10_DE_remote_ass_mts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01673" y="1675864"/>
            <a:ext cx="5294560" cy="226401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09672" y="6352188"/>
            <a:ext cx="2223879" cy="3693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Friese</a:t>
            </a:r>
            <a:r>
              <a:rPr lang="fr-F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fr-FR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Elbern</a:t>
            </a:r>
            <a:r>
              <a:rPr lang="fr-F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(RIUUK)</a:t>
            </a:r>
            <a:endParaRPr lang="fr-FR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57163" y="4012356"/>
            <a:ext cx="30025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err="1" smtClean="0">
                <a:latin typeface="Arial" pitchFamily="34" charset="0"/>
                <a:cs typeface="Arial" pitchFamily="34" charset="0"/>
              </a:rPr>
              <a:t>Without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assimilation</a:t>
            </a:r>
            <a:endParaRPr kumimoji="0" lang="fr-FR" sz="1800" b="1" i="0" u="none" strike="noStrike" cap="none" normalizeH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baseline="0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Initialized</a:t>
            </a:r>
            <a:r>
              <a:rPr lang="fr-FR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by </a:t>
            </a:r>
            <a:r>
              <a:rPr lang="fr-FR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analysis</a:t>
            </a:r>
            <a:endParaRPr lang="fr-FR" b="1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Reference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observations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76320" y="5162425"/>
            <a:ext cx="991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France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92075" y="2940104"/>
            <a:ext cx="13420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Germany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11737" y="2466719"/>
            <a:ext cx="26886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 smtClean="0"/>
              <a:t>PM10</a:t>
            </a:r>
            <a:r>
              <a:rPr lang="en-GB" i="1" dirty="0" smtClean="0"/>
              <a:t> concentrations</a:t>
            </a:r>
          </a:p>
          <a:p>
            <a:r>
              <a:rPr lang="en-GB" i="1" dirty="0" smtClean="0"/>
              <a:t>at background AIRBASE </a:t>
            </a:r>
          </a:p>
          <a:p>
            <a:r>
              <a:rPr lang="en-GB" i="1" dirty="0" smtClean="0"/>
              <a:t>measurement sites</a:t>
            </a:r>
          </a:p>
          <a:p>
            <a:r>
              <a:rPr lang="en-GB" i="1" dirty="0" smtClean="0"/>
              <a:t>from 15</a:t>
            </a:r>
            <a:r>
              <a:rPr lang="en-GB" i="1" baseline="30000" dirty="0" smtClean="0"/>
              <a:t>th</a:t>
            </a:r>
            <a:r>
              <a:rPr lang="en-GB" i="1" dirty="0" smtClean="0"/>
              <a:t> of January</a:t>
            </a:r>
          </a:p>
          <a:p>
            <a:r>
              <a:rPr lang="en-GB" i="1" dirty="0" smtClean="0"/>
              <a:t>to 3</a:t>
            </a:r>
            <a:r>
              <a:rPr lang="en-GB" i="1" baseline="30000" dirty="0" smtClean="0"/>
              <a:t>rd</a:t>
            </a:r>
            <a:r>
              <a:rPr lang="en-GB" i="1" dirty="0" smtClean="0"/>
              <a:t> of February 2012.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8268114" y="5093521"/>
            <a:ext cx="3496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/>
              <a:t>(The analysis is the result of assimilation in EURAD-IM of surface and satellite observations)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634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9397" y="932723"/>
            <a:ext cx="9733004" cy="5331599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Surface observations are a key component of the CAMS Regional production over Europe, both for assimilation and for evaluation of the products,</a:t>
            </a:r>
          </a:p>
          <a:p>
            <a:r>
              <a:rPr lang="en-GB" dirty="0" smtClean="0"/>
              <a:t>Objective classification of surface stations is needed to select the most representative measurements for our purpose; revision and updates of the classification are on-going,</a:t>
            </a:r>
          </a:p>
          <a:p>
            <a:r>
              <a:rPr lang="en-GB" dirty="0" smtClean="0"/>
              <a:t>Results from the different models suggest (</a:t>
            </a:r>
            <a:r>
              <a:rPr lang="en-GB" b="1" dirty="0" smtClean="0"/>
              <a:t>depending on the assimilation configuration, however</a:t>
            </a:r>
            <a:r>
              <a:rPr lang="en-GB" dirty="0" smtClean="0"/>
              <a:t>):</a:t>
            </a:r>
          </a:p>
          <a:p>
            <a:pPr lvl="1"/>
            <a:r>
              <a:rPr lang="en-GB" dirty="0" smtClean="0"/>
              <a:t>A positive impact of analyses on the successive forecasts of ozone, longer than for NO2 and for PM,</a:t>
            </a:r>
          </a:p>
          <a:p>
            <a:pPr lvl="1"/>
            <a:r>
              <a:rPr lang="en-GB" dirty="0" smtClean="0"/>
              <a:t>Potential benefits of the assimilation of PM10 on PM2.5 analyses,</a:t>
            </a:r>
          </a:p>
          <a:p>
            <a:pPr lvl="1"/>
            <a:r>
              <a:rPr lang="en-GB" dirty="0" smtClean="0"/>
              <a:t>Slight impact of the assimilation of ozone on other species,</a:t>
            </a:r>
          </a:p>
          <a:p>
            <a:pPr lvl="1"/>
            <a:r>
              <a:rPr lang="en-GB" dirty="0" smtClean="0"/>
              <a:t>A benefit of the assimilation of MODIS AOD on PM surface analyses, as a complement of the assimilation of PM surface observations.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34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Perspectives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Analyses at upper-levels will be developed from 2017,</a:t>
            </a:r>
          </a:p>
          <a:p>
            <a:r>
              <a:rPr lang="en-GB" dirty="0" smtClean="0"/>
              <a:t>3 new models (AQUM, DEHM, GEM-AQ) will develop and evaluate their own assimilation system in 2017,</a:t>
            </a:r>
          </a:p>
          <a:p>
            <a:r>
              <a:rPr lang="en-GB" dirty="0" smtClean="0"/>
              <a:t>The assimilation of upper-air observations is a mid-term perspective for many models: assimilation of aerosol profiles (</a:t>
            </a:r>
            <a:r>
              <a:rPr lang="en-GB" dirty="0" err="1" smtClean="0"/>
              <a:t>lidars</a:t>
            </a:r>
            <a:r>
              <a:rPr lang="en-GB" dirty="0" smtClean="0"/>
              <a:t>) and satellite optical depth (MODIS, </a:t>
            </a:r>
            <a:r>
              <a:rPr lang="en-GB" dirty="0" err="1" smtClean="0"/>
              <a:t>Metop</a:t>
            </a:r>
            <a:r>
              <a:rPr lang="en-GB" dirty="0" smtClean="0"/>
              <a:t>/PMAP</a:t>
            </a:r>
            <a:r>
              <a:rPr lang="en-GB" smtClean="0"/>
              <a:t>, Sentinel-3, etc</a:t>
            </a:r>
            <a:r>
              <a:rPr lang="en-GB" dirty="0" smtClean="0"/>
              <a:t>),</a:t>
            </a:r>
          </a:p>
          <a:p>
            <a:r>
              <a:rPr lang="en-GB" dirty="0" smtClean="0"/>
              <a:t>Potential for assimilation of reactive gases (ozone, NO2, SO2, HCHO, CHOCHO) over Europe from the upcoming </a:t>
            </a:r>
            <a:r>
              <a:rPr lang="en-GB" b="1" dirty="0" smtClean="0"/>
              <a:t>Sentinels</a:t>
            </a:r>
            <a:r>
              <a:rPr lang="en-GB" dirty="0" smtClean="0"/>
              <a:t> :</a:t>
            </a:r>
          </a:p>
          <a:p>
            <a:pPr lvl="1"/>
            <a:r>
              <a:rPr lang="en-GB" dirty="0" smtClean="0"/>
              <a:t>Sentinel-5 (&amp; -5P): polar-orbiting, UV-NIR-SWIR </a:t>
            </a:r>
            <a:r>
              <a:rPr lang="en-GB" dirty="0" err="1" smtClean="0"/>
              <a:t>hyperspectral</a:t>
            </a:r>
            <a:r>
              <a:rPr lang="en-GB" dirty="0" smtClean="0"/>
              <a:t>,</a:t>
            </a:r>
          </a:p>
          <a:p>
            <a:pPr lvl="1"/>
            <a:r>
              <a:rPr lang="en-GB" dirty="0" smtClean="0"/>
              <a:t>Sentinel-4: geostationary (onboard METEOSAT 3</a:t>
            </a:r>
            <a:r>
              <a:rPr lang="en-GB" baseline="30000" dirty="0" smtClean="0"/>
              <a:t>rd</a:t>
            </a:r>
            <a:r>
              <a:rPr lang="en-GB" dirty="0" smtClean="0"/>
              <a:t> Generation), UV-NIR </a:t>
            </a:r>
            <a:r>
              <a:rPr lang="en-GB" dirty="0" err="1" smtClean="0"/>
              <a:t>hyperspectral</a:t>
            </a:r>
            <a:r>
              <a:rPr lang="en-GB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634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Regional CAMS over Europe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(see M. </a:t>
            </a:r>
            <a:r>
              <a:rPr lang="en-GB" i="1" dirty="0" err="1" smtClean="0"/>
              <a:t>Pithon’s</a:t>
            </a:r>
            <a:r>
              <a:rPr lang="en-GB" i="1" dirty="0" smtClean="0"/>
              <a:t> presentation yesterday)</a:t>
            </a:r>
            <a:endParaRPr lang="en-GB" i="1" dirty="0"/>
          </a:p>
        </p:txBody>
      </p:sp>
      <p:sp>
        <p:nvSpPr>
          <p:cNvPr id="4" name="Oval 1042"/>
          <p:cNvSpPr>
            <a:spLocks noChangeArrowheads="1"/>
          </p:cNvSpPr>
          <p:nvPr/>
        </p:nvSpPr>
        <p:spPr bwMode="auto">
          <a:xfrm>
            <a:off x="428803" y="2527906"/>
            <a:ext cx="8092238" cy="2893069"/>
          </a:xfrm>
          <a:prstGeom prst="ellipse">
            <a:avLst/>
          </a:prstGeom>
          <a:solidFill>
            <a:srgbClr val="C5E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7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fr-FR" sz="1800" b="0">
              <a:solidFill>
                <a:srgbClr val="FE12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ZoneTexte 35"/>
          <p:cNvSpPr txBox="1">
            <a:spLocks noChangeArrowheads="1"/>
          </p:cNvSpPr>
          <p:nvPr/>
        </p:nvSpPr>
        <p:spPr bwMode="auto">
          <a:xfrm>
            <a:off x="349623" y="3131219"/>
            <a:ext cx="3523130" cy="168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003F7E"/>
                </a:solidFill>
                <a:ea typeface="MS PGothic" pitchFamily="34" charset="-128"/>
                <a:cs typeface="Arial Unicode MS" pitchFamily="34" charset="-128"/>
              </a:rPr>
              <a:t>Daily production</a:t>
            </a:r>
          </a:p>
          <a:p>
            <a:pPr algn="ctr"/>
            <a:r>
              <a:rPr lang="fr-FR" sz="2000" dirty="0">
                <a:solidFill>
                  <a:srgbClr val="003F7E"/>
                </a:solidFill>
                <a:ea typeface="MS PGothic" pitchFamily="34" charset="-128"/>
                <a:cs typeface="Arial Unicode MS" pitchFamily="34" charset="-128"/>
              </a:rPr>
              <a:t>of air </a:t>
            </a:r>
            <a:r>
              <a:rPr lang="fr-FR" sz="2000" dirty="0" err="1">
                <a:solidFill>
                  <a:srgbClr val="003F7E"/>
                </a:solidFill>
                <a:ea typeface="MS PGothic" pitchFamily="34" charset="-128"/>
                <a:cs typeface="Arial Unicode MS" pitchFamily="34" charset="-128"/>
              </a:rPr>
              <a:t>quality</a:t>
            </a:r>
            <a:r>
              <a:rPr lang="fr-FR" sz="2000" dirty="0">
                <a:solidFill>
                  <a:srgbClr val="003F7E"/>
                </a:solidFill>
                <a:ea typeface="MS PGothic" pitchFamily="34" charset="-128"/>
                <a:cs typeface="Arial Unicode MS" pitchFamily="34" charset="-128"/>
              </a:rPr>
              <a:t> </a:t>
            </a:r>
          </a:p>
          <a:p>
            <a:pPr algn="ctr"/>
            <a:r>
              <a:rPr lang="fr-FR" sz="2000" dirty="0" err="1">
                <a:solidFill>
                  <a:srgbClr val="003F7E"/>
                </a:solidFill>
                <a:ea typeface="MS PGothic" pitchFamily="34" charset="-128"/>
                <a:cs typeface="Arial Unicode MS" pitchFamily="34" charset="-128"/>
              </a:rPr>
              <a:t>forecasts</a:t>
            </a:r>
            <a:r>
              <a:rPr lang="fr-FR" sz="2000" dirty="0">
                <a:solidFill>
                  <a:srgbClr val="003F7E"/>
                </a:solidFill>
                <a:ea typeface="MS PGothic" pitchFamily="34" charset="-128"/>
                <a:cs typeface="Arial Unicode MS" pitchFamily="34" charset="-128"/>
              </a:rPr>
              <a:t> and </a:t>
            </a:r>
          </a:p>
          <a:p>
            <a:pPr algn="ctr"/>
            <a:r>
              <a:rPr lang="fr-FR" sz="2000" dirty="0" smtClean="0">
                <a:solidFill>
                  <a:srgbClr val="003F7E"/>
                </a:solidFill>
                <a:ea typeface="MS PGothic" pitchFamily="34" charset="-128"/>
                <a:cs typeface="Arial Unicode MS" pitchFamily="34" charset="-128"/>
              </a:rPr>
              <a:t>Analyses (7 </a:t>
            </a:r>
            <a:r>
              <a:rPr lang="fr-FR" sz="2000" dirty="0" err="1" smtClean="0">
                <a:solidFill>
                  <a:srgbClr val="003F7E"/>
                </a:solidFill>
                <a:ea typeface="MS PGothic" pitchFamily="34" charset="-128"/>
                <a:cs typeface="Arial Unicode MS" pitchFamily="34" charset="-128"/>
              </a:rPr>
              <a:t>models</a:t>
            </a:r>
            <a:r>
              <a:rPr lang="fr-FR" sz="2000" dirty="0" smtClean="0">
                <a:solidFill>
                  <a:srgbClr val="003F7E"/>
                </a:solidFill>
                <a:ea typeface="MS PGothic" pitchFamily="34" charset="-128"/>
                <a:cs typeface="Arial Unicode MS" pitchFamily="34" charset="-128"/>
              </a:rPr>
              <a:t> &amp; </a:t>
            </a:r>
            <a:r>
              <a:rPr lang="fr-FR" sz="2000" dirty="0">
                <a:solidFill>
                  <a:srgbClr val="003F7E"/>
                </a:solidFill>
                <a:ea typeface="MS PGothic" pitchFamily="34" charset="-128"/>
                <a:cs typeface="Arial Unicode MS" pitchFamily="34" charset="-128"/>
              </a:rPr>
              <a:t>Ensemble)</a:t>
            </a:r>
          </a:p>
        </p:txBody>
      </p:sp>
      <p:sp>
        <p:nvSpPr>
          <p:cNvPr id="6" name="Rectangle à coins arrondis 7"/>
          <p:cNvSpPr>
            <a:spLocks noChangeArrowheads="1"/>
          </p:cNvSpPr>
          <p:nvPr/>
        </p:nvSpPr>
        <p:spPr bwMode="auto">
          <a:xfrm>
            <a:off x="888637" y="3148255"/>
            <a:ext cx="2544605" cy="1530288"/>
          </a:xfrm>
          <a:prstGeom prst="roundRect">
            <a:avLst>
              <a:gd name="adj" fmla="val 16667"/>
            </a:avLst>
          </a:prstGeom>
          <a:noFill/>
          <a:ln w="50800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 sz="1800">
              <a:solidFill>
                <a:schemeClr val="tx1"/>
              </a:solidFill>
              <a:ea typeface="MS PGothic" pitchFamily="34" charset="-128"/>
              <a:cs typeface="Arial Unicode MS" pitchFamily="34" charset="-128"/>
            </a:endParaRP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811127" y="1612288"/>
            <a:ext cx="4991883" cy="944010"/>
          </a:xfrm>
          <a:prstGeom prst="roundRect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fr-FR" sz="1800">
              <a:ln>
                <a:solidFill>
                  <a:schemeClr val="tx1"/>
                </a:solidFill>
              </a:ln>
              <a:solidFill>
                <a:schemeClr val="tx1"/>
              </a:solidFill>
              <a:ea typeface="ＭＳ Ｐゴシック" pitchFamily="36" charset="-128"/>
              <a:cs typeface="+mn-cs"/>
            </a:endParaRPr>
          </a:p>
        </p:txBody>
      </p:sp>
      <p:sp>
        <p:nvSpPr>
          <p:cNvPr id="8" name="ZoneTexte 11"/>
          <p:cNvSpPr txBox="1">
            <a:spLocks noChangeArrowheads="1"/>
          </p:cNvSpPr>
          <p:nvPr/>
        </p:nvSpPr>
        <p:spPr bwMode="auto">
          <a:xfrm>
            <a:off x="2874670" y="1581962"/>
            <a:ext cx="2864796" cy="90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dirty="0">
                <a:solidFill>
                  <a:srgbClr val="3399FF"/>
                </a:solidFill>
                <a:ea typeface="MS PGothic" pitchFamily="34" charset="-128"/>
                <a:cs typeface="Arial Unicode MS" pitchFamily="34" charset="-128"/>
              </a:rPr>
              <a:t>Global model </a:t>
            </a:r>
            <a:r>
              <a:rPr lang="fr-FR" sz="2000" dirty="0" err="1">
                <a:solidFill>
                  <a:srgbClr val="3399FF"/>
                </a:solidFill>
                <a:ea typeface="MS PGothic" pitchFamily="34" charset="-128"/>
                <a:cs typeface="Arial Unicode MS" pitchFamily="34" charset="-128"/>
              </a:rPr>
              <a:t>products</a:t>
            </a:r>
            <a:endParaRPr lang="fr-FR" sz="2000" dirty="0">
              <a:solidFill>
                <a:srgbClr val="3399FF"/>
              </a:solidFill>
              <a:ea typeface="MS PGothic" pitchFamily="34" charset="-128"/>
              <a:cs typeface="Arial Unicode MS" pitchFamily="34" charset="-128"/>
            </a:endParaRPr>
          </a:p>
          <a:p>
            <a:pPr algn="ctr"/>
            <a:r>
              <a:rPr lang="fr-FR" sz="2000" dirty="0" err="1">
                <a:solidFill>
                  <a:srgbClr val="3399FF"/>
                </a:solidFill>
                <a:ea typeface="MS PGothic" pitchFamily="34" charset="-128"/>
                <a:cs typeface="Arial Unicode MS" pitchFamily="34" charset="-128"/>
              </a:rPr>
              <a:t>Regional</a:t>
            </a:r>
            <a:r>
              <a:rPr lang="fr-FR" sz="2000" dirty="0">
                <a:solidFill>
                  <a:srgbClr val="3399FF"/>
                </a:solidFill>
                <a:ea typeface="MS PGothic" pitchFamily="34" charset="-128"/>
                <a:cs typeface="Arial Unicode MS" pitchFamily="34" charset="-128"/>
              </a:rPr>
              <a:t> </a:t>
            </a:r>
            <a:r>
              <a:rPr lang="fr-FR" sz="2000" dirty="0" err="1">
                <a:solidFill>
                  <a:srgbClr val="3399FF"/>
                </a:solidFill>
                <a:ea typeface="MS PGothic" pitchFamily="34" charset="-128"/>
                <a:cs typeface="Arial Unicode MS" pitchFamily="34" charset="-128"/>
              </a:rPr>
              <a:t>emissions</a:t>
            </a:r>
            <a:endParaRPr lang="fr-FR" sz="2000" dirty="0">
              <a:solidFill>
                <a:srgbClr val="3399FF"/>
              </a:solidFill>
              <a:ea typeface="MS PGothic" pitchFamily="34" charset="-128"/>
              <a:cs typeface="Arial Unicode MS" pitchFamily="34" charset="-128"/>
            </a:endParaRPr>
          </a:p>
          <a:p>
            <a:pPr algn="ctr"/>
            <a:r>
              <a:rPr lang="fr-FR" sz="2000" dirty="0">
                <a:solidFill>
                  <a:srgbClr val="3399FF"/>
                </a:solidFill>
                <a:ea typeface="MS PGothic" pitchFamily="34" charset="-128"/>
                <a:cs typeface="Arial Unicode MS" pitchFamily="34" charset="-128"/>
              </a:rPr>
              <a:t>Observations</a:t>
            </a:r>
          </a:p>
        </p:txBody>
      </p:sp>
      <p:sp>
        <p:nvSpPr>
          <p:cNvPr id="9" name="ZoneTexte 13"/>
          <p:cNvSpPr txBox="1">
            <a:spLocks noChangeArrowheads="1"/>
          </p:cNvSpPr>
          <p:nvPr/>
        </p:nvSpPr>
        <p:spPr bwMode="auto">
          <a:xfrm>
            <a:off x="4389585" y="3274596"/>
            <a:ext cx="3674443" cy="117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fr-FR" sz="2000">
              <a:solidFill>
                <a:srgbClr val="003F7E"/>
              </a:solidFill>
              <a:ea typeface="MS PGothic" pitchFamily="34" charset="-128"/>
              <a:cs typeface="Arial Unicode MS" pitchFamily="34" charset="-128"/>
            </a:endParaRPr>
          </a:p>
          <a:p>
            <a:pPr algn="ctr"/>
            <a:r>
              <a:rPr lang="fr-FR" sz="2000">
                <a:solidFill>
                  <a:srgbClr val="003F7E"/>
                </a:solidFill>
                <a:ea typeface="MS PGothic" pitchFamily="34" charset="-128"/>
                <a:cs typeface="Arial Unicode MS" pitchFamily="34" charset="-128"/>
              </a:rPr>
              <a:t>Annual production of</a:t>
            </a:r>
          </a:p>
          <a:p>
            <a:pPr algn="ctr"/>
            <a:r>
              <a:rPr lang="fr-FR" sz="2000">
                <a:solidFill>
                  <a:srgbClr val="003F7E"/>
                </a:solidFill>
                <a:ea typeface="MS PGothic" pitchFamily="34" charset="-128"/>
                <a:cs typeface="Arial Unicode MS" pitchFamily="34" charset="-128"/>
              </a:rPr>
              <a:t>air quality reanalyses</a:t>
            </a:r>
          </a:p>
          <a:p>
            <a:pPr algn="ctr"/>
            <a:r>
              <a:rPr lang="fr-FR" sz="2000">
                <a:solidFill>
                  <a:srgbClr val="003F7E"/>
                </a:solidFill>
                <a:ea typeface="MS PGothic" pitchFamily="34" charset="-128"/>
                <a:cs typeface="Arial Unicode MS" pitchFamily="34" charset="-128"/>
              </a:rPr>
              <a:t>Interim (YY-1) &amp; Validated (YY-2)</a:t>
            </a:r>
          </a:p>
        </p:txBody>
      </p:sp>
      <p:sp>
        <p:nvSpPr>
          <p:cNvPr id="10" name="Rectangle à coins arrondis 14"/>
          <p:cNvSpPr>
            <a:spLocks noChangeArrowheads="1"/>
          </p:cNvSpPr>
          <p:nvPr/>
        </p:nvSpPr>
        <p:spPr bwMode="auto">
          <a:xfrm>
            <a:off x="4233015" y="3348414"/>
            <a:ext cx="3831013" cy="1401108"/>
          </a:xfrm>
          <a:prstGeom prst="roundRect">
            <a:avLst>
              <a:gd name="adj" fmla="val 16667"/>
            </a:avLst>
          </a:prstGeom>
          <a:noFill/>
          <a:ln w="50800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 sz="1800">
              <a:solidFill>
                <a:schemeClr val="tx1"/>
              </a:solidFill>
              <a:ea typeface="MS PGothic" pitchFamily="34" charset="-128"/>
              <a:cs typeface="Arial Unicode MS" pitchFamily="34" charset="-128"/>
            </a:endParaRPr>
          </a:p>
        </p:txBody>
      </p:sp>
      <p:cxnSp>
        <p:nvCxnSpPr>
          <p:cNvPr id="11" name="Connecteur droit avec flèche 10"/>
          <p:cNvCxnSpPr/>
          <p:nvPr/>
        </p:nvCxnSpPr>
        <p:spPr bwMode="auto">
          <a:xfrm>
            <a:off x="2160939" y="2584689"/>
            <a:ext cx="0" cy="546531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2" name="Groupe 25"/>
          <p:cNvGrpSpPr>
            <a:grpSpLocks/>
          </p:cNvGrpSpPr>
          <p:nvPr/>
        </p:nvGrpSpPr>
        <p:grpSpPr bwMode="auto">
          <a:xfrm>
            <a:off x="3207556" y="5420975"/>
            <a:ext cx="1901401" cy="953946"/>
            <a:chOff x="3471560" y="4950767"/>
            <a:chExt cx="1974880" cy="1066800"/>
          </a:xfrm>
        </p:grpSpPr>
        <p:sp>
          <p:nvSpPr>
            <p:cNvPr id="13" name="Ellipse 12"/>
            <p:cNvSpPr/>
            <p:nvPr/>
          </p:nvSpPr>
          <p:spPr bwMode="auto">
            <a:xfrm>
              <a:off x="3471560" y="4950767"/>
              <a:ext cx="1974880" cy="1066800"/>
            </a:xfrm>
            <a:prstGeom prst="ellipse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14" name="ZoneTexte 37"/>
            <p:cNvSpPr txBox="1">
              <a:spLocks noChangeArrowheads="1"/>
            </p:cNvSpPr>
            <p:nvPr/>
          </p:nvSpPr>
          <p:spPr bwMode="auto">
            <a:xfrm>
              <a:off x="3858332" y="5238105"/>
              <a:ext cx="1139804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>
                  <a:solidFill>
                    <a:srgbClr val="C00000"/>
                  </a:solidFill>
                  <a:ea typeface="MS PGothic" pitchFamily="34" charset="-128"/>
                  <a:cs typeface="Arial Unicode MS" pitchFamily="34" charset="-128"/>
                </a:rPr>
                <a:t>USERS</a:t>
              </a:r>
            </a:p>
          </p:txBody>
        </p:sp>
      </p:grpSp>
      <p:cxnSp>
        <p:nvCxnSpPr>
          <p:cNvPr id="15" name="Connecteur droit avec flèche 14"/>
          <p:cNvCxnSpPr/>
          <p:nvPr/>
        </p:nvCxnSpPr>
        <p:spPr bwMode="auto">
          <a:xfrm>
            <a:off x="5732414" y="2584689"/>
            <a:ext cx="0" cy="590538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avec flèche 43"/>
          <p:cNvCxnSpPr>
            <a:cxnSpLocks noChangeShapeType="1"/>
          </p:cNvCxnSpPr>
          <p:nvPr/>
        </p:nvCxnSpPr>
        <p:spPr bwMode="auto">
          <a:xfrm>
            <a:off x="2396498" y="4749521"/>
            <a:ext cx="971859" cy="671454"/>
          </a:xfrm>
          <a:prstGeom prst="straightConnector1">
            <a:avLst/>
          </a:prstGeom>
          <a:noFill/>
          <a:ln w="50800" algn="ctr">
            <a:solidFill>
              <a:srgbClr val="1F3692"/>
            </a:solidFill>
            <a:round/>
            <a:headEnd/>
            <a:tailEnd type="arrow" w="med" len="med"/>
          </a:ln>
        </p:spPr>
      </p:cxnSp>
      <p:cxnSp>
        <p:nvCxnSpPr>
          <p:cNvPr id="17" name="Connecteur droit avec flèche 45"/>
          <p:cNvCxnSpPr>
            <a:cxnSpLocks noChangeShapeType="1"/>
          </p:cNvCxnSpPr>
          <p:nvPr/>
        </p:nvCxnSpPr>
        <p:spPr bwMode="auto">
          <a:xfrm flipH="1">
            <a:off x="4695670" y="4772234"/>
            <a:ext cx="919669" cy="658677"/>
          </a:xfrm>
          <a:prstGeom prst="straightConnector1">
            <a:avLst/>
          </a:prstGeom>
          <a:noFill/>
          <a:ln w="50800" algn="ctr">
            <a:solidFill>
              <a:srgbClr val="003F7E"/>
            </a:solidFill>
            <a:round/>
            <a:headEnd/>
            <a:tailEnd type="arrow" w="med" len="med"/>
          </a:ln>
        </p:spPr>
      </p:cxnSp>
      <p:cxnSp>
        <p:nvCxnSpPr>
          <p:cNvPr id="18" name="Connecteur droit avec flèche 47"/>
          <p:cNvCxnSpPr>
            <a:cxnSpLocks noChangeShapeType="1"/>
          </p:cNvCxnSpPr>
          <p:nvPr/>
        </p:nvCxnSpPr>
        <p:spPr bwMode="auto">
          <a:xfrm flipH="1" flipV="1">
            <a:off x="1936664" y="4772234"/>
            <a:ext cx="1270892" cy="928394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19" name="Connecteur droit avec flèche 53"/>
          <p:cNvCxnSpPr>
            <a:cxnSpLocks noChangeShapeType="1"/>
          </p:cNvCxnSpPr>
          <p:nvPr/>
        </p:nvCxnSpPr>
        <p:spPr bwMode="auto">
          <a:xfrm flipV="1">
            <a:off x="5003167" y="4772234"/>
            <a:ext cx="1224344" cy="887227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/>
            <a:tailEnd type="arrow" w="med" len="med"/>
          </a:ln>
        </p:spPr>
      </p:cxnSp>
      <p:pic>
        <p:nvPicPr>
          <p:cNvPr id="20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74591"/>
            <a:ext cx="1936664" cy="105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5629" y="1908977"/>
            <a:ext cx="1639042" cy="99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16" y="4772234"/>
            <a:ext cx="2333025" cy="104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9279" y="4576335"/>
            <a:ext cx="2396499" cy="160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3" descr="Drapeau de l'Allemag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62301" y="2072408"/>
            <a:ext cx="360000" cy="27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5" descr="Drapeau du Danemar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48854" y="5218507"/>
            <a:ext cx="360000" cy="34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7" descr="Drapeau de la Finland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62301" y="3858002"/>
            <a:ext cx="360000" cy="28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Drapeau de la Franc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62301" y="1173824"/>
            <a:ext cx="360000" cy="30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2" descr="Drapeau des Pays-Ba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062301" y="2549320"/>
            <a:ext cx="360000" cy="30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4" descr="Drapeau de la Pologn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048854" y="5707189"/>
            <a:ext cx="360000" cy="2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6" descr="Drapeau du Royaume-Uni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048854" y="4870879"/>
            <a:ext cx="360000" cy="23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8" descr="Drapeau de la Suèd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062301" y="2989414"/>
            <a:ext cx="360000" cy="28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0" descr="Drapeau de la Norvèg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062301" y="1612068"/>
            <a:ext cx="360000" cy="33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ZoneTexte 58"/>
          <p:cNvSpPr txBox="1"/>
          <p:nvPr/>
        </p:nvSpPr>
        <p:spPr>
          <a:xfrm>
            <a:off x="9533964" y="1143000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CHIMERE (INERIS)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9533964" y="1604682"/>
            <a:ext cx="2189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EMEP (MET </a:t>
            </a:r>
            <a:r>
              <a:rPr lang="fr-FR" dirty="0" err="1" smtClean="0">
                <a:solidFill>
                  <a:schemeClr val="accent1"/>
                </a:solidFill>
              </a:rPr>
              <a:t>Norway</a:t>
            </a:r>
            <a:r>
              <a:rPr lang="fr-FR" dirty="0" smtClean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9533964" y="2066364"/>
            <a:ext cx="19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EURAD-IM (RIUUK)</a:t>
            </a:r>
          </a:p>
        </p:txBody>
      </p:sp>
      <p:pic>
        <p:nvPicPr>
          <p:cNvPr id="62" name="Picture 93" descr="Drapeau de la Franc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62301" y="3429978"/>
            <a:ext cx="360000" cy="30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ZoneTexte 62"/>
          <p:cNvSpPr txBox="1"/>
          <p:nvPr/>
        </p:nvSpPr>
        <p:spPr>
          <a:xfrm>
            <a:off x="9533964" y="2528046"/>
            <a:ext cx="271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LOTOS-EUROS (KNMI/TNO)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9533964" y="2989728"/>
            <a:ext cx="1570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MATCH (SMHI)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9533964" y="3806258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SILAM (FMI)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9533964" y="3408116"/>
            <a:ext cx="256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MOCAGE (</a:t>
            </a:r>
            <a:r>
              <a:rPr lang="fr-FR" dirty="0" err="1" smtClean="0">
                <a:solidFill>
                  <a:schemeClr val="accent1"/>
                </a:solidFill>
              </a:rPr>
              <a:t>Meteo</a:t>
            </a:r>
            <a:r>
              <a:rPr lang="fr-FR" dirty="0" smtClean="0">
                <a:solidFill>
                  <a:schemeClr val="accent1"/>
                </a:solidFill>
              </a:rPr>
              <a:t>-France)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9520517" y="4800597"/>
            <a:ext cx="2007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AQUM (Met Office)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9520517" y="5235386"/>
            <a:ext cx="2150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DEHM (Aarhus </a:t>
            </a:r>
            <a:r>
              <a:rPr lang="fr-FR" dirty="0" err="1" smtClean="0">
                <a:solidFill>
                  <a:schemeClr val="accent1"/>
                </a:solidFill>
              </a:rPr>
              <a:t>Univ</a:t>
            </a:r>
            <a:r>
              <a:rPr lang="fr-FR" dirty="0" smtClean="0">
                <a:solidFill>
                  <a:schemeClr val="accent1"/>
                </a:solidFill>
              </a:rPr>
              <a:t>.)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9520517" y="5697068"/>
            <a:ext cx="2456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GEM-AQ (</a:t>
            </a:r>
            <a:r>
              <a:rPr lang="fr-FR" dirty="0" err="1" smtClean="0">
                <a:solidFill>
                  <a:schemeClr val="accent1"/>
                </a:solidFill>
              </a:rPr>
              <a:t>Warsaw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>
                <a:solidFill>
                  <a:schemeClr val="accent1"/>
                </a:solidFill>
              </a:rPr>
              <a:t>Univ</a:t>
            </a:r>
            <a:r>
              <a:rPr lang="fr-FR" dirty="0" smtClean="0">
                <a:solidFill>
                  <a:schemeClr val="accent1"/>
                </a:solidFill>
              </a:rPr>
              <a:t>.)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8960226" y="824755"/>
            <a:ext cx="220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u="sng" dirty="0" smtClean="0">
                <a:solidFill>
                  <a:schemeClr val="accent1"/>
                </a:solidFill>
              </a:rPr>
              <a:t>7 </a:t>
            </a:r>
            <a:r>
              <a:rPr lang="fr-FR" b="1" i="1" u="sng" dirty="0" err="1" smtClean="0">
                <a:solidFill>
                  <a:schemeClr val="accent1"/>
                </a:solidFill>
              </a:rPr>
              <a:t>operational</a:t>
            </a:r>
            <a:r>
              <a:rPr lang="fr-FR" b="1" i="1" u="sng" dirty="0" smtClean="0">
                <a:solidFill>
                  <a:schemeClr val="accent1"/>
                </a:solidFill>
              </a:rPr>
              <a:t> </a:t>
            </a:r>
            <a:r>
              <a:rPr lang="fr-FR" b="1" i="1" u="sng" dirty="0" err="1" smtClean="0">
                <a:solidFill>
                  <a:schemeClr val="accent1"/>
                </a:solidFill>
              </a:rPr>
              <a:t>models</a:t>
            </a:r>
            <a:endParaRPr lang="fr-FR" b="1" i="1" u="sng" dirty="0" smtClean="0">
              <a:solidFill>
                <a:schemeClr val="accent1"/>
              </a:solidFill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8964709" y="4513732"/>
            <a:ext cx="296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u="sng" dirty="0" smtClean="0">
                <a:solidFill>
                  <a:schemeClr val="accent1"/>
                </a:solidFill>
              </a:rPr>
              <a:t>3 </a:t>
            </a:r>
            <a:r>
              <a:rPr lang="fr-FR" b="1" i="1" u="sng" dirty="0" err="1" smtClean="0">
                <a:solidFill>
                  <a:schemeClr val="accent1"/>
                </a:solidFill>
              </a:rPr>
              <a:t>models</a:t>
            </a:r>
            <a:r>
              <a:rPr lang="fr-FR" b="1" i="1" u="sng" dirty="0" smtClean="0">
                <a:solidFill>
                  <a:schemeClr val="accent1"/>
                </a:solidFill>
              </a:rPr>
              <a:t> </a:t>
            </a:r>
            <a:r>
              <a:rPr lang="fr-FR" b="1" i="1" u="sng" dirty="0" err="1" smtClean="0">
                <a:solidFill>
                  <a:schemeClr val="accent1"/>
                </a:solidFill>
              </a:rPr>
              <a:t>under</a:t>
            </a:r>
            <a:r>
              <a:rPr lang="fr-FR" b="1" i="1" u="sng" dirty="0" smtClean="0">
                <a:solidFill>
                  <a:schemeClr val="accent1"/>
                </a:solidFill>
              </a:rPr>
              <a:t> </a:t>
            </a:r>
            <a:r>
              <a:rPr lang="fr-FR" b="1" i="1" u="sng" dirty="0" err="1" smtClean="0">
                <a:solidFill>
                  <a:schemeClr val="accent1"/>
                </a:solidFill>
              </a:rPr>
              <a:t>development</a:t>
            </a:r>
            <a:endParaRPr lang="fr-FR" b="1" i="1" u="sng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4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Surface observations for CAMS over Europe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are surface observations used?</a:t>
            </a:r>
            <a:endParaRPr lang="en-GB" dirty="0"/>
          </a:p>
        </p:txBody>
      </p:sp>
      <p:pic>
        <p:nvPicPr>
          <p:cNvPr id="4" name="Picture 5" descr="Z:\plum\Projets\COPERNICUS\CAMS_50\Assemblies\GA_2016\figures\obs_EE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1888" y="2802965"/>
            <a:ext cx="3676650" cy="2736850"/>
          </a:xfrm>
          <a:prstGeom prst="rect">
            <a:avLst/>
          </a:prstGeom>
          <a:noFill/>
        </p:spPr>
      </p:pic>
      <p:pic>
        <p:nvPicPr>
          <p:cNvPr id="5" name="Picture 6" descr="Z:\plum\Projets\COPERNICUS\CAMS_50\Assemblies\GA_2016\figures\pdflogo-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1888" y="5539815"/>
            <a:ext cx="3260725" cy="665163"/>
          </a:xfrm>
          <a:prstGeom prst="rect">
            <a:avLst/>
          </a:prstGeom>
          <a:noFill/>
        </p:spPr>
      </p:pic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5581463" y="2942665"/>
            <a:ext cx="1460500" cy="1752600"/>
          </a:xfrm>
          <a:prstGeom prst="flowChartMagneticDisk">
            <a:avLst/>
          </a:prstGeom>
          <a:gradFill rotWithShape="0">
            <a:gsLst>
              <a:gs pos="0">
                <a:schemeClr val="bg2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530663" y="3634815"/>
            <a:ext cx="15652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i="1"/>
              <a:t>Monitoring</a:t>
            </a:r>
          </a:p>
          <a:p>
            <a:pPr algn="ctr"/>
            <a:r>
              <a:rPr lang="fr-FR" i="1"/>
              <a:t>Filtering</a:t>
            </a: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V="1">
            <a:off x="5038538" y="3942790"/>
            <a:ext cx="542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7389627" y="4720665"/>
            <a:ext cx="2668774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/>
              <a:t>Verification</a:t>
            </a:r>
          </a:p>
          <a:p>
            <a:r>
              <a:rPr lang="fr-FR"/>
              <a:t>of regional CAMS products</a:t>
            </a:r>
          </a:p>
          <a:p>
            <a:r>
              <a:rPr lang="fr-FR"/>
              <a:t>(NRT forecasts, analyses,</a:t>
            </a:r>
          </a:p>
          <a:p>
            <a:r>
              <a:rPr lang="fr-FR"/>
              <a:t>re-analyses)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361888" y="1663140"/>
            <a:ext cx="462915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Surface observations from </a:t>
            </a:r>
            <a:r>
              <a:rPr lang="fr-FR" i="1"/>
              <a:t>EIONET</a:t>
            </a:r>
          </a:p>
          <a:p>
            <a:r>
              <a:rPr lang="fr-FR" sz="2000"/>
              <a:t>- « Near-Real time » (NRT) dataflow</a:t>
            </a:r>
          </a:p>
          <a:p>
            <a:r>
              <a:rPr lang="fr-FR" sz="2000"/>
              <a:t>- A posteriori validated dataflow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7030851" y="4098365"/>
            <a:ext cx="542925" cy="596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 flipV="1">
            <a:off x="7041963" y="3204603"/>
            <a:ext cx="500063" cy="595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7580125" y="2194953"/>
            <a:ext cx="2232616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dirty="0"/>
              <a:t>Data assimilation</a:t>
            </a:r>
          </a:p>
          <a:p>
            <a:r>
              <a:rPr lang="fr-FR" dirty="0"/>
              <a:t>in </a:t>
            </a:r>
            <a:r>
              <a:rPr lang="fr-FR" dirty="0" err="1"/>
              <a:t>regional</a:t>
            </a:r>
            <a:r>
              <a:rPr lang="fr-FR" dirty="0"/>
              <a:t> </a:t>
            </a:r>
            <a:r>
              <a:rPr lang="fr-FR" dirty="0" err="1"/>
              <a:t>models</a:t>
            </a:r>
            <a:endParaRPr lang="fr-FR" dirty="0"/>
          </a:p>
          <a:p>
            <a:r>
              <a:rPr lang="fr-FR" dirty="0"/>
              <a:t>(NRT analyses,</a:t>
            </a:r>
          </a:p>
          <a:p>
            <a:r>
              <a:rPr lang="fr-FR" dirty="0" err="1"/>
              <a:t>re</a:t>
            </a:r>
            <a:r>
              <a:rPr lang="fr-FR" dirty="0"/>
              <a:t>-analyses)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5924363" y="4720665"/>
            <a:ext cx="804863" cy="155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600" i="1"/>
              <a:t>Ozone</a:t>
            </a:r>
          </a:p>
          <a:p>
            <a:pPr algn="ctr"/>
            <a:r>
              <a:rPr lang="fr-FR" sz="1600" i="1"/>
              <a:t>NO</a:t>
            </a:r>
            <a:r>
              <a:rPr lang="fr-FR" sz="1600" i="1" baseline="-25000"/>
              <a:t>2</a:t>
            </a:r>
          </a:p>
          <a:p>
            <a:pPr algn="ctr"/>
            <a:r>
              <a:rPr lang="fr-FR" sz="1600" i="1"/>
              <a:t>SO</a:t>
            </a:r>
            <a:r>
              <a:rPr lang="fr-FR" sz="1600" i="1" baseline="-25000"/>
              <a:t>2</a:t>
            </a:r>
          </a:p>
          <a:p>
            <a:pPr algn="ctr"/>
            <a:r>
              <a:rPr lang="fr-FR" sz="1600" i="1"/>
              <a:t>CO</a:t>
            </a:r>
          </a:p>
          <a:p>
            <a:pPr algn="ctr"/>
            <a:r>
              <a:rPr lang="fr-FR" sz="1600" i="1"/>
              <a:t>PM10</a:t>
            </a:r>
          </a:p>
          <a:p>
            <a:pPr algn="ctr"/>
            <a:r>
              <a:rPr lang="fr-FR" sz="1600" i="1"/>
              <a:t>PM2.5</a:t>
            </a:r>
          </a:p>
        </p:txBody>
      </p:sp>
    </p:spTree>
    <p:extLst>
      <p:ext uri="{BB962C8B-B14F-4D97-AF65-F5344CB8AC3E}">
        <p14:creationId xmlns:p14="http://schemas.microsoft.com/office/powerpoint/2010/main" val="91634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Surface observations for CAMS over Europe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Selection of stations: use of an objective, homogeneous, and pollutant-specific classification (</a:t>
            </a:r>
            <a:r>
              <a:rPr lang="en-GB" dirty="0" err="1" smtClean="0"/>
              <a:t>Joly</a:t>
            </a:r>
            <a:r>
              <a:rPr lang="en-GB" dirty="0" smtClean="0"/>
              <a:t> and </a:t>
            </a:r>
            <a:r>
              <a:rPr lang="en-GB" dirty="0" err="1" smtClean="0"/>
              <a:t>Peuch</a:t>
            </a:r>
            <a:r>
              <a:rPr lang="en-GB" dirty="0" smtClean="0"/>
              <a:t>, 2012, </a:t>
            </a:r>
            <a:r>
              <a:rPr lang="en-GB" i="1" dirty="0" smtClean="0"/>
              <a:t>Atmos. </a:t>
            </a:r>
            <a:r>
              <a:rPr lang="en-GB" i="1" dirty="0" err="1" smtClean="0"/>
              <a:t>Env</a:t>
            </a:r>
            <a:r>
              <a:rPr lang="en-GB" i="1" dirty="0" smtClean="0"/>
              <a:t>.):</a:t>
            </a:r>
          </a:p>
          <a:p>
            <a:pPr lvl="1"/>
            <a:r>
              <a:rPr lang="en-GB" dirty="0" smtClean="0"/>
              <a:t>Based on the past hourly time series only,</a:t>
            </a:r>
          </a:p>
          <a:p>
            <a:pPr lvl="1"/>
            <a:r>
              <a:rPr lang="en-GB" dirty="0" smtClean="0"/>
              <a:t>For each station and pollutant, 8 indicators are defined that cover the main features of the measured pollutant behaviour (diurnal cycle, week-end effect, winter/summer ratios...),</a:t>
            </a:r>
          </a:p>
          <a:p>
            <a:pPr lvl="1"/>
            <a:r>
              <a:rPr lang="en-GB" dirty="0" smtClean="0"/>
              <a:t>Classification relies on a Linear </a:t>
            </a:r>
            <a:r>
              <a:rPr lang="en-GB" dirty="0" err="1" smtClean="0"/>
              <a:t>Discriminant</a:t>
            </a:r>
            <a:r>
              <a:rPr lang="en-GB" dirty="0" smtClean="0"/>
              <a:t> Analysis,</a:t>
            </a:r>
          </a:p>
          <a:p>
            <a:pPr lvl="1">
              <a:buNone/>
            </a:pPr>
            <a:r>
              <a:rPr lang="en-GB" dirty="0" smtClean="0"/>
              <a:t>	</a:t>
            </a:r>
            <a:r>
              <a:rPr lang="en-GB" dirty="0" smtClean="0">
                <a:sym typeface="Wingdings" pitchFamily="2" charset="2"/>
              </a:rPr>
              <a:t> 10 classes are defined, and </a:t>
            </a:r>
            <a:r>
              <a:rPr lang="en-GB" b="1" dirty="0" smtClean="0">
                <a:sym typeface="Wingdings" pitchFamily="2" charset="2"/>
              </a:rPr>
              <a:t>the stations classified as 1-5 are kept</a:t>
            </a:r>
            <a:r>
              <a:rPr lang="en-GB" dirty="0" smtClean="0">
                <a:sym typeface="Wingdings" pitchFamily="2" charset="2"/>
              </a:rPr>
              <a:t> (background) for assimilation and evaluation in CAMS-Regional. </a:t>
            </a: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1634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Surface observations for CAMS over Europe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Cross-validation with meta-data (</a:t>
            </a:r>
            <a:r>
              <a:rPr lang="en-GB" dirty="0" err="1" smtClean="0"/>
              <a:t>Joly</a:t>
            </a:r>
            <a:r>
              <a:rPr lang="en-GB" dirty="0" smtClean="0"/>
              <a:t> and </a:t>
            </a:r>
            <a:r>
              <a:rPr lang="en-GB" dirty="0" err="1" smtClean="0"/>
              <a:t>Peuch</a:t>
            </a:r>
            <a:r>
              <a:rPr lang="en-GB" dirty="0" smtClean="0"/>
              <a:t>, 2012): </a:t>
            </a:r>
          </a:p>
        </p:txBody>
      </p:sp>
      <p:pic>
        <p:nvPicPr>
          <p:cNvPr id="4" name="Image 3" descr="O3_classific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3349" y="2174657"/>
            <a:ext cx="5505737" cy="2160000"/>
          </a:xfrm>
          <a:prstGeom prst="rect">
            <a:avLst/>
          </a:prstGeom>
        </p:spPr>
      </p:pic>
      <p:pic>
        <p:nvPicPr>
          <p:cNvPr id="5" name="Image 4" descr="NO2_classificat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57137" y="2160371"/>
            <a:ext cx="5598063" cy="2160000"/>
          </a:xfrm>
          <a:prstGeom prst="rect">
            <a:avLst/>
          </a:prstGeom>
        </p:spPr>
      </p:pic>
      <p:pic>
        <p:nvPicPr>
          <p:cNvPr id="6" name="Image 5" descr="legend_classificati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8139" y="4425587"/>
            <a:ext cx="8591139" cy="183177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173895" y="6419656"/>
            <a:ext cx="4330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T: </a:t>
            </a:r>
            <a:r>
              <a:rPr lang="fr-FR" dirty="0" err="1" smtClean="0"/>
              <a:t>Traffic</a:t>
            </a:r>
            <a:r>
              <a:rPr lang="fr-FR" dirty="0" smtClean="0"/>
              <a:t> – U: </a:t>
            </a:r>
            <a:r>
              <a:rPr lang="fr-FR" dirty="0" err="1" smtClean="0"/>
              <a:t>Urban</a:t>
            </a:r>
            <a:r>
              <a:rPr lang="fr-FR" dirty="0" smtClean="0"/>
              <a:t> – S: </a:t>
            </a:r>
            <a:r>
              <a:rPr lang="fr-FR" dirty="0" err="1" smtClean="0"/>
              <a:t>Suburban</a:t>
            </a:r>
            <a:r>
              <a:rPr lang="fr-FR" dirty="0" smtClean="0"/>
              <a:t> – R: Rural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634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Surface observations for CAMS over Europe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Ozone: Cross-validation with meta-data (</a:t>
            </a:r>
            <a:r>
              <a:rPr lang="en-GB" dirty="0" err="1" smtClean="0"/>
              <a:t>Joly</a:t>
            </a:r>
            <a:r>
              <a:rPr lang="en-GB" dirty="0" smtClean="0"/>
              <a:t> and </a:t>
            </a:r>
            <a:r>
              <a:rPr lang="en-GB" dirty="0" err="1" smtClean="0"/>
              <a:t>Peuch</a:t>
            </a:r>
            <a:r>
              <a:rPr lang="en-GB" dirty="0" smtClean="0"/>
              <a:t>, 2012) </a:t>
            </a:r>
          </a:p>
          <a:p>
            <a:endParaRPr lang="en-GB" dirty="0" smtClean="0"/>
          </a:p>
        </p:txBody>
      </p:sp>
      <p:pic>
        <p:nvPicPr>
          <p:cNvPr id="4" name="Image 3" descr="O3_ma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7388" y="1411792"/>
            <a:ext cx="9592052" cy="4182135"/>
          </a:xfrm>
          <a:prstGeom prst="rect">
            <a:avLst/>
          </a:prstGeom>
        </p:spPr>
      </p:pic>
      <p:pic>
        <p:nvPicPr>
          <p:cNvPr id="5" name="Image 4" descr="legend_map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0824" y="5614478"/>
            <a:ext cx="9861176" cy="75654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173895" y="6419656"/>
            <a:ext cx="4330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T: </a:t>
            </a:r>
            <a:r>
              <a:rPr lang="fr-FR" dirty="0" err="1" smtClean="0"/>
              <a:t>Traffic</a:t>
            </a:r>
            <a:r>
              <a:rPr lang="fr-FR" dirty="0" smtClean="0"/>
              <a:t> – U: </a:t>
            </a:r>
            <a:r>
              <a:rPr lang="fr-FR" dirty="0" err="1" smtClean="0"/>
              <a:t>Urban</a:t>
            </a:r>
            <a:r>
              <a:rPr lang="fr-FR" dirty="0" smtClean="0"/>
              <a:t> – S: </a:t>
            </a:r>
            <a:r>
              <a:rPr lang="fr-FR" dirty="0" err="1" smtClean="0"/>
              <a:t>Suburban</a:t>
            </a:r>
            <a:r>
              <a:rPr lang="fr-FR" dirty="0" smtClean="0"/>
              <a:t> – R: Rural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634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Surface observations for CAMS over Europe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016" y="932723"/>
            <a:ext cx="10345002" cy="5097431"/>
          </a:xfrm>
        </p:spPr>
        <p:txBody>
          <a:bodyPr/>
          <a:lstStyle/>
          <a:p>
            <a:r>
              <a:rPr lang="en-GB" dirty="0" smtClean="0"/>
              <a:t>The classification that is used in CAMS-Regional is being revised in order to:</a:t>
            </a:r>
            <a:endParaRPr lang="en-GB" i="1" dirty="0" smtClean="0"/>
          </a:p>
          <a:p>
            <a:pPr lvl="1"/>
            <a:r>
              <a:rPr lang="en-GB" dirty="0" smtClean="0"/>
              <a:t>Update with regards to the surface measurements available (</a:t>
            </a:r>
            <a:r>
              <a:rPr lang="en-GB" dirty="0" smtClean="0">
                <a:sym typeface="Wingdings" pitchFamily="2" charset="2"/>
              </a:rPr>
              <a:t></a:t>
            </a:r>
            <a:r>
              <a:rPr lang="en-GB" dirty="0" smtClean="0"/>
              <a:t>2014),</a:t>
            </a:r>
          </a:p>
          <a:p>
            <a:pPr lvl="1"/>
            <a:r>
              <a:rPr lang="en-GB" dirty="0" smtClean="0"/>
              <a:t>Classify the stations for all the pollutants evaluated in CAMS-Regional: O</a:t>
            </a:r>
            <a:r>
              <a:rPr lang="en-GB" baseline="-25000" dirty="0" smtClean="0"/>
              <a:t>3</a:t>
            </a:r>
            <a:r>
              <a:rPr lang="en-GB" dirty="0" smtClean="0"/>
              <a:t>, NO</a:t>
            </a:r>
            <a:r>
              <a:rPr lang="en-GB" baseline="-25000" dirty="0" smtClean="0"/>
              <a:t>2</a:t>
            </a:r>
            <a:r>
              <a:rPr lang="en-GB" dirty="0" smtClean="0"/>
              <a:t>, PM10, </a:t>
            </a:r>
            <a:r>
              <a:rPr lang="en-GB" b="1" dirty="0" smtClean="0"/>
              <a:t>PM2.5, SO</a:t>
            </a:r>
            <a:r>
              <a:rPr lang="en-GB" b="1" baseline="-25000" dirty="0" smtClean="0"/>
              <a:t>2</a:t>
            </a:r>
            <a:r>
              <a:rPr lang="en-GB" b="1" dirty="0" smtClean="0"/>
              <a:t>, CO (in test)</a:t>
            </a:r>
            <a:r>
              <a:rPr lang="en-GB" dirty="0" smtClean="0"/>
              <a:t>,</a:t>
            </a:r>
          </a:p>
          <a:p>
            <a:pPr lvl="1"/>
            <a:r>
              <a:rPr lang="en-GB" dirty="0" smtClean="0"/>
              <a:t>Investigate some refinements of the method:</a:t>
            </a:r>
          </a:p>
          <a:p>
            <a:pPr lvl="2"/>
            <a:r>
              <a:rPr lang="en-GB" dirty="0" smtClean="0"/>
              <a:t>Indicators: improvement of the definition/computation, addition of 6 new  indicators, transformation of asymmetric distributions using a Box-Cox procedure, refinement of the detection of outliers (using a learning method),</a:t>
            </a:r>
          </a:p>
          <a:p>
            <a:pPr lvl="2"/>
            <a:r>
              <a:rPr lang="en-GB" dirty="0" smtClean="0"/>
              <a:t>A Principal Component Analysis is now used,</a:t>
            </a:r>
          </a:p>
          <a:p>
            <a:pPr lvl="2"/>
            <a:r>
              <a:rPr lang="en-GB" dirty="0" smtClean="0"/>
              <a:t>The LDA is multiple in order to separate the 4 groups of stations,</a:t>
            </a:r>
          </a:p>
          <a:p>
            <a:pPr lvl="2"/>
            <a:r>
              <a:rPr lang="en-GB" dirty="0" smtClean="0"/>
              <a:t>New procedure to affect each station in its class.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1634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>
                <a:solidFill>
                  <a:schemeClr val="bg2"/>
                </a:solidFill>
              </a:rPr>
              <a:t>The Regional CAMS over Europe</a:t>
            </a:r>
          </a:p>
          <a:p>
            <a:r>
              <a:rPr lang="en-GB" dirty="0" smtClean="0">
                <a:solidFill>
                  <a:schemeClr val="bg2"/>
                </a:solidFill>
              </a:rPr>
              <a:t>Surface observations for CAMS over Europe</a:t>
            </a:r>
          </a:p>
          <a:p>
            <a:r>
              <a:rPr lang="en-GB" dirty="0" smtClean="0"/>
              <a:t>CAMS assimilation over Europe</a:t>
            </a:r>
          </a:p>
          <a:p>
            <a:r>
              <a:rPr lang="en-GB" dirty="0" smtClean="0">
                <a:solidFill>
                  <a:schemeClr val="bg2"/>
                </a:solidFill>
              </a:rPr>
              <a:t>Conclusion and perspectives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34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tmosphere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1809</Words>
  <Application>Microsoft Macintosh PowerPoint</Application>
  <PresentationFormat>Custom</PresentationFormat>
  <Paragraphs>273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Atmosphere</vt:lpstr>
      <vt:lpstr>PowerPoint Presentation</vt:lpstr>
      <vt:lpstr>Plan</vt:lpstr>
      <vt:lpstr>The Regional CAMS over Europe</vt:lpstr>
      <vt:lpstr>Surface observations for CAMS over Europe</vt:lpstr>
      <vt:lpstr>Surface observations for CAMS over Europe</vt:lpstr>
      <vt:lpstr>Surface observations for CAMS over Europe</vt:lpstr>
      <vt:lpstr>Surface observations for CAMS over Europe</vt:lpstr>
      <vt:lpstr>Surface observations for CAMS over Europe</vt:lpstr>
      <vt:lpstr>Plan</vt:lpstr>
      <vt:lpstr>CAMS assimilation over Europe</vt:lpstr>
      <vt:lpstr>CAMS assimilation over Europe</vt:lpstr>
      <vt:lpstr>CAMS assimilation over Europe</vt:lpstr>
      <vt:lpstr>CAMS assimilation over Europe</vt:lpstr>
      <vt:lpstr>CAMS assimilation over Europe</vt:lpstr>
      <vt:lpstr>CAMS assimilation over Europe</vt:lpstr>
      <vt:lpstr>CAMS assimilation over Europe</vt:lpstr>
      <vt:lpstr>CAMS assimilation over Europe</vt:lpstr>
      <vt:lpstr>CAMS assimilation over Europe</vt:lpstr>
      <vt:lpstr>CAMS assimilation over Europe</vt:lpstr>
      <vt:lpstr>CAMS assimilation over Europe</vt:lpstr>
      <vt:lpstr>CAMS assimilation over Europe</vt:lpstr>
      <vt:lpstr>Conclusion </vt:lpstr>
      <vt:lpstr>Perspectives </vt:lpstr>
    </vt:vector>
  </TitlesOfParts>
  <Company>ECMWF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Armstrong-</dc:creator>
  <cp:lastModifiedBy>Laura ChaJkowski, CMP CMM [Legend]</cp:lastModifiedBy>
  <cp:revision>144</cp:revision>
  <dcterms:created xsi:type="dcterms:W3CDTF">2016-12-07T13:29:23Z</dcterms:created>
  <dcterms:modified xsi:type="dcterms:W3CDTF">2017-01-10T21:16:10Z</dcterms:modified>
</cp:coreProperties>
</file>