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352" r:id="rId4"/>
    <p:sldId id="341" r:id="rId5"/>
    <p:sldId id="342" r:id="rId6"/>
    <p:sldId id="345" r:id="rId7"/>
    <p:sldId id="346" r:id="rId8"/>
    <p:sldId id="353" r:id="rId9"/>
    <p:sldId id="350" r:id="rId10"/>
    <p:sldId id="343" r:id="rId11"/>
    <p:sldId id="354" r:id="rId12"/>
    <p:sldId id="355" r:id="rId13"/>
    <p:sldId id="356" r:id="rId14"/>
    <p:sldId id="358" r:id="rId15"/>
    <p:sldId id="359" r:id="rId16"/>
    <p:sldId id="357" r:id="rId17"/>
    <p:sldId id="34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FFAB"/>
    <a:srgbClr val="B6FF89"/>
    <a:srgbClr val="091A4F"/>
    <a:srgbClr val="F8F8F8"/>
    <a:srgbClr val="102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9EB94-F5AD-452B-B5FD-14B74BEC6075}" type="datetimeFigureOut">
              <a:rPr lang="en-US" smtClean="0"/>
              <a:t>01-10-2017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937EE-F0B7-4AC3-94B7-22809C3A5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0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102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7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1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3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7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2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3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3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23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0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91A4F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91A4F"/>
                </a:solidFill>
              </a:defRPr>
            </a:lvl1pPr>
          </a:lstStyle>
          <a:p>
            <a:r>
              <a:rPr lang="en-US" dirty="0" smtClean="0"/>
              <a:t>ARL Science Review, June 21-23,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91A4F"/>
                </a:solidFill>
              </a:defRPr>
            </a:lvl1pPr>
          </a:lstStyle>
          <a:p>
            <a:fld id="{66CAC88C-31F3-4764-B964-B930D18D7C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719" cy="6858000"/>
          </a:xfrm>
          <a:prstGeom prst="rect">
            <a:avLst/>
          </a:prstGeom>
          <a:gradFill>
            <a:gsLst>
              <a:gs pos="0">
                <a:srgbClr val="F8F8F8"/>
              </a:gs>
              <a:gs pos="95000">
                <a:srgbClr val="F5F5F5"/>
              </a:gs>
              <a:gs pos="99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59" y="0"/>
            <a:ext cx="9121141" cy="4571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109205" y="0"/>
            <a:ext cx="45719" cy="6858000"/>
          </a:xfrm>
          <a:prstGeom prst="rect">
            <a:avLst/>
          </a:prstGeom>
          <a:gradFill>
            <a:gsLst>
              <a:gs pos="0">
                <a:srgbClr val="F8F8F8"/>
              </a:gs>
              <a:gs pos="95000">
                <a:srgbClr val="F5F5F5"/>
              </a:gs>
              <a:gs pos="99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8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Rapid Update of Anthropogenic </a:t>
            </a:r>
            <a:r>
              <a:rPr lang="en-US" sz="3600" dirty="0" err="1" smtClean="0"/>
              <a:t>NO</a:t>
            </a:r>
            <a:r>
              <a:rPr lang="en-US" sz="3600" baseline="-25000" dirty="0" err="1" smtClean="0"/>
              <a:t>x</a:t>
            </a:r>
            <a:r>
              <a:rPr lang="en-US" sz="3600" dirty="0" smtClean="0"/>
              <a:t> Emissions with Fused Satellite and Ground Observations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610600" cy="6858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rgbClr val="F8F8F8"/>
                </a:solidFill>
              </a:rPr>
              <a:t>Daniel Tong</a:t>
            </a:r>
          </a:p>
          <a:p>
            <a:r>
              <a:rPr lang="en-US" b="1" dirty="0" smtClean="0">
                <a:solidFill>
                  <a:srgbClr val="F8F8F8"/>
                </a:solidFill>
              </a:rPr>
              <a:t>NOAA Air Resources Lab &amp; George Mason University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The 8</a:t>
            </a:r>
            <a:r>
              <a:rPr lang="en-US" b="0" baseline="30000" dirty="0" smtClean="0"/>
              <a:t>th</a:t>
            </a:r>
            <a:r>
              <a:rPr lang="en-US" b="0" dirty="0" smtClean="0"/>
              <a:t> IWAQFR, Toronto, Ontario</a:t>
            </a:r>
            <a:endParaRPr lang="en-US" b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416675"/>
            <a:ext cx="2133600" cy="365125"/>
          </a:xfrm>
        </p:spPr>
        <p:txBody>
          <a:bodyPr/>
          <a:lstStyle/>
          <a:p>
            <a:fld id="{66CAC88C-31F3-4764-B964-B930D18D7C5C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Picture 8" descr="Screen Shot 2016-05-26 at 3.05.2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8991600" cy="2057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0" y="5867400"/>
            <a:ext cx="1676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8F8F8"/>
                </a:solidFill>
              </a:rPr>
              <a:t>January 9, 2017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4196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8F8F8"/>
                </a:solidFill>
              </a:rPr>
              <a:t>Li Pan</a:t>
            </a:r>
            <a:r>
              <a:rPr lang="en-US" sz="2000" b="1" baseline="30000" dirty="0" smtClean="0">
                <a:solidFill>
                  <a:srgbClr val="F8F8F8"/>
                </a:solidFill>
              </a:rPr>
              <a:t>1,2</a:t>
            </a:r>
            <a:r>
              <a:rPr lang="en-US" sz="2000" b="1" dirty="0" smtClean="0">
                <a:solidFill>
                  <a:srgbClr val="F8F8F8"/>
                </a:solidFill>
              </a:rPr>
              <a:t>, </a:t>
            </a:r>
            <a:r>
              <a:rPr lang="en-US" sz="2000" b="1" dirty="0" err="1">
                <a:solidFill>
                  <a:srgbClr val="F8F8F8"/>
                </a:solidFill>
              </a:rPr>
              <a:t>Lok</a:t>
            </a:r>
            <a:r>
              <a:rPr lang="en-US" sz="2000" b="1" dirty="0">
                <a:solidFill>
                  <a:srgbClr val="F8F8F8"/>
                </a:solidFill>
              </a:rPr>
              <a:t> </a:t>
            </a:r>
            <a:r>
              <a:rPr lang="en-US" sz="2000" b="1" dirty="0" smtClean="0">
                <a:solidFill>
                  <a:srgbClr val="F8F8F8"/>
                </a:solidFill>
              </a:rPr>
              <a:t>Lamsal</a:t>
            </a:r>
            <a:r>
              <a:rPr lang="en-US" sz="2000" b="1" baseline="30000" dirty="0">
                <a:solidFill>
                  <a:srgbClr val="F8F8F8"/>
                </a:solidFill>
              </a:rPr>
              <a:t>3</a:t>
            </a:r>
            <a:r>
              <a:rPr lang="en-US" sz="2000" b="1" dirty="0" smtClean="0">
                <a:solidFill>
                  <a:srgbClr val="F8F8F8"/>
                </a:solidFill>
              </a:rPr>
              <a:t>, </a:t>
            </a:r>
            <a:r>
              <a:rPr lang="en-US" sz="2000" b="1" dirty="0">
                <a:solidFill>
                  <a:srgbClr val="F8F8F8"/>
                </a:solidFill>
              </a:rPr>
              <a:t>Pius Lee</a:t>
            </a:r>
            <a:r>
              <a:rPr lang="en-US" sz="2000" b="1" baseline="30000" dirty="0">
                <a:solidFill>
                  <a:srgbClr val="F8F8F8"/>
                </a:solidFill>
              </a:rPr>
              <a:t>1</a:t>
            </a:r>
            <a:r>
              <a:rPr lang="en-US" sz="2000" b="1" dirty="0">
                <a:solidFill>
                  <a:srgbClr val="F8F8F8"/>
                </a:solidFill>
              </a:rPr>
              <a:t>, </a:t>
            </a:r>
            <a:r>
              <a:rPr lang="en-US" sz="2000" b="1" dirty="0" err="1">
                <a:solidFill>
                  <a:srgbClr val="F8F8F8"/>
                </a:solidFill>
              </a:rPr>
              <a:t>Youhua</a:t>
            </a:r>
            <a:r>
              <a:rPr lang="en-US" sz="2000" b="1" dirty="0">
                <a:solidFill>
                  <a:srgbClr val="F8F8F8"/>
                </a:solidFill>
              </a:rPr>
              <a:t> </a:t>
            </a:r>
            <a:r>
              <a:rPr lang="en-US" sz="2000" b="1" dirty="0" smtClean="0">
                <a:solidFill>
                  <a:srgbClr val="F8F8F8"/>
                </a:solidFill>
              </a:rPr>
              <a:t>Tang</a:t>
            </a:r>
            <a:r>
              <a:rPr lang="en-US" sz="2000" b="1" baseline="30000" dirty="0" smtClean="0">
                <a:solidFill>
                  <a:srgbClr val="F8F8F8"/>
                </a:solidFill>
              </a:rPr>
              <a:t>1,3</a:t>
            </a:r>
            <a:r>
              <a:rPr lang="en-US" sz="2000" b="1" dirty="0" smtClean="0">
                <a:solidFill>
                  <a:srgbClr val="F8F8F8"/>
                </a:solidFill>
              </a:rPr>
              <a:t>, </a:t>
            </a:r>
            <a:r>
              <a:rPr lang="en-US" sz="2000" b="1" dirty="0" err="1">
                <a:solidFill>
                  <a:srgbClr val="F8F8F8"/>
                </a:solidFill>
              </a:rPr>
              <a:t>Hyuncheol</a:t>
            </a:r>
            <a:r>
              <a:rPr lang="en-US" sz="2000" b="1" dirty="0">
                <a:solidFill>
                  <a:srgbClr val="F8F8F8"/>
                </a:solidFill>
              </a:rPr>
              <a:t> </a:t>
            </a:r>
            <a:r>
              <a:rPr lang="en-US" sz="2000" b="1" dirty="0" smtClean="0">
                <a:solidFill>
                  <a:srgbClr val="F8F8F8"/>
                </a:solidFill>
              </a:rPr>
              <a:t>Kim</a:t>
            </a:r>
            <a:r>
              <a:rPr lang="en-US" sz="2000" b="1" baseline="30000" dirty="0" smtClean="0">
                <a:solidFill>
                  <a:srgbClr val="F8F8F8"/>
                </a:solidFill>
              </a:rPr>
              <a:t>1,2</a:t>
            </a:r>
            <a:r>
              <a:rPr lang="en-US" sz="2000" b="1" dirty="0" smtClean="0">
                <a:solidFill>
                  <a:srgbClr val="F8F8F8"/>
                </a:solidFill>
              </a:rPr>
              <a:t>, </a:t>
            </a:r>
            <a:r>
              <a:rPr lang="en-US" sz="2000" b="1" dirty="0">
                <a:solidFill>
                  <a:srgbClr val="F8F8F8"/>
                </a:solidFill>
              </a:rPr>
              <a:t>Jeffrey </a:t>
            </a:r>
            <a:r>
              <a:rPr lang="en-US" sz="2000" b="1" dirty="0" smtClean="0">
                <a:solidFill>
                  <a:srgbClr val="F8F8F8"/>
                </a:solidFill>
              </a:rPr>
              <a:t>McQueen</a:t>
            </a:r>
            <a:r>
              <a:rPr lang="en-US" sz="2000" b="1" baseline="30000" dirty="0" smtClean="0">
                <a:solidFill>
                  <a:srgbClr val="F8F8F8"/>
                </a:solidFill>
              </a:rPr>
              <a:t>1</a:t>
            </a:r>
            <a:r>
              <a:rPr lang="en-US" sz="2000" b="1" dirty="0" smtClean="0">
                <a:solidFill>
                  <a:srgbClr val="F8F8F8"/>
                </a:solidFill>
              </a:rPr>
              <a:t>, </a:t>
            </a:r>
            <a:r>
              <a:rPr lang="en-US" sz="2000" b="1" dirty="0" err="1">
                <a:solidFill>
                  <a:srgbClr val="F8F8F8"/>
                </a:solidFill>
              </a:rPr>
              <a:t>Jianping</a:t>
            </a:r>
            <a:r>
              <a:rPr lang="en-US" sz="2000" b="1" dirty="0">
                <a:solidFill>
                  <a:srgbClr val="F8F8F8"/>
                </a:solidFill>
              </a:rPr>
              <a:t> </a:t>
            </a:r>
            <a:r>
              <a:rPr lang="en-US" sz="2000" b="1" dirty="0" smtClean="0">
                <a:solidFill>
                  <a:srgbClr val="F8F8F8"/>
                </a:solidFill>
              </a:rPr>
              <a:t>Huang</a:t>
            </a:r>
            <a:r>
              <a:rPr lang="en-US" sz="2000" b="1" baseline="30000" dirty="0">
                <a:solidFill>
                  <a:srgbClr val="F8F8F8"/>
                </a:solidFill>
              </a:rPr>
              <a:t>1</a:t>
            </a:r>
            <a:r>
              <a:rPr lang="en-US" sz="2000" b="1" dirty="0" smtClean="0">
                <a:solidFill>
                  <a:srgbClr val="F8F8F8"/>
                </a:solidFill>
              </a:rPr>
              <a:t>, </a:t>
            </a:r>
            <a:r>
              <a:rPr lang="en-US" sz="2000" b="1" dirty="0" err="1">
                <a:solidFill>
                  <a:srgbClr val="F8F8F8"/>
                </a:solidFill>
              </a:rPr>
              <a:t>Hochun</a:t>
            </a:r>
            <a:r>
              <a:rPr lang="en-US" sz="2000" b="1" dirty="0">
                <a:solidFill>
                  <a:srgbClr val="F8F8F8"/>
                </a:solidFill>
              </a:rPr>
              <a:t> </a:t>
            </a:r>
            <a:r>
              <a:rPr lang="en-US" sz="2000" b="1" dirty="0" smtClean="0">
                <a:solidFill>
                  <a:srgbClr val="F8F8F8"/>
                </a:solidFill>
              </a:rPr>
              <a:t>Huang</a:t>
            </a:r>
            <a:r>
              <a:rPr lang="en-US" sz="2000" b="1" baseline="30000" dirty="0">
                <a:solidFill>
                  <a:srgbClr val="F8F8F8"/>
                </a:solidFill>
              </a:rPr>
              <a:t>1</a:t>
            </a:r>
            <a:r>
              <a:rPr lang="en-US" sz="2000" b="1" dirty="0" smtClean="0">
                <a:solidFill>
                  <a:srgbClr val="F8F8F8"/>
                </a:solidFill>
              </a:rPr>
              <a:t>, </a:t>
            </a:r>
            <a:r>
              <a:rPr lang="en-US" sz="2000" b="1" dirty="0" err="1">
                <a:solidFill>
                  <a:srgbClr val="F8F8F8"/>
                </a:solidFill>
              </a:rPr>
              <a:t>Shobha</a:t>
            </a:r>
            <a:r>
              <a:rPr lang="en-US" sz="2000" b="1" dirty="0">
                <a:solidFill>
                  <a:srgbClr val="F8F8F8"/>
                </a:solidFill>
              </a:rPr>
              <a:t> </a:t>
            </a:r>
            <a:r>
              <a:rPr lang="en-US" sz="2000" b="1" dirty="0" smtClean="0">
                <a:solidFill>
                  <a:srgbClr val="F8F8F8"/>
                </a:solidFill>
              </a:rPr>
              <a:t>Kondragunta</a:t>
            </a:r>
            <a:r>
              <a:rPr lang="en-US" sz="2000" b="1" baseline="30000" dirty="0" smtClean="0">
                <a:solidFill>
                  <a:srgbClr val="F8F8F8"/>
                </a:solidFill>
              </a:rPr>
              <a:t>1</a:t>
            </a:r>
            <a:r>
              <a:rPr lang="en-US" sz="2000" b="1" dirty="0" smtClean="0">
                <a:solidFill>
                  <a:srgbClr val="F8F8F8"/>
                </a:solidFill>
              </a:rPr>
              <a:t>, </a:t>
            </a:r>
            <a:r>
              <a:rPr lang="en-US" sz="2000" b="1" dirty="0">
                <a:solidFill>
                  <a:srgbClr val="F8F8F8"/>
                </a:solidFill>
              </a:rPr>
              <a:t>and </a:t>
            </a:r>
            <a:r>
              <a:rPr lang="en-US" sz="2000" b="1" dirty="0" err="1">
                <a:solidFill>
                  <a:srgbClr val="F8F8F8"/>
                </a:solidFill>
              </a:rPr>
              <a:t>Ivanka</a:t>
            </a:r>
            <a:r>
              <a:rPr lang="en-US" sz="2000" b="1" dirty="0">
                <a:solidFill>
                  <a:srgbClr val="F8F8F8"/>
                </a:solidFill>
              </a:rPr>
              <a:t> </a:t>
            </a:r>
            <a:r>
              <a:rPr lang="en-US" sz="2000" b="1" dirty="0" smtClean="0">
                <a:solidFill>
                  <a:srgbClr val="F8F8F8"/>
                </a:solidFill>
              </a:rPr>
              <a:t>Stajner</a:t>
            </a:r>
            <a:r>
              <a:rPr lang="en-US" sz="2000" b="1" baseline="30000" dirty="0" smtClean="0">
                <a:solidFill>
                  <a:srgbClr val="F8F8F8"/>
                </a:solidFill>
              </a:rPr>
              <a:t>1</a:t>
            </a:r>
            <a:r>
              <a:rPr lang="en-US" sz="2000" b="1" dirty="0" smtClean="0">
                <a:solidFill>
                  <a:srgbClr val="F8F8F8"/>
                </a:solidFill>
              </a:rPr>
              <a:t> </a:t>
            </a:r>
            <a:endParaRPr lang="en-US" sz="2000" b="1" dirty="0">
              <a:solidFill>
                <a:srgbClr val="F8F8F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541020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8F8F8"/>
                </a:solidFill>
              </a:rPr>
              <a:t>1 </a:t>
            </a:r>
            <a:r>
              <a:rPr lang="mr-IN" sz="2000" b="1" dirty="0" smtClean="0">
                <a:solidFill>
                  <a:srgbClr val="F8F8F8"/>
                </a:solidFill>
              </a:rPr>
              <a:t>–</a:t>
            </a:r>
            <a:r>
              <a:rPr lang="en-US" sz="2000" b="1" dirty="0" smtClean="0">
                <a:solidFill>
                  <a:srgbClr val="F8F8F8"/>
                </a:solidFill>
              </a:rPr>
              <a:t> NOAA; 2 </a:t>
            </a:r>
            <a:r>
              <a:rPr lang="mr-IN" sz="2000" b="1" dirty="0" smtClean="0">
                <a:solidFill>
                  <a:srgbClr val="F8F8F8"/>
                </a:solidFill>
              </a:rPr>
              <a:t>–</a:t>
            </a:r>
            <a:r>
              <a:rPr lang="en-US" sz="2000" b="1" dirty="0" smtClean="0">
                <a:solidFill>
                  <a:srgbClr val="F8F8F8"/>
                </a:solidFill>
              </a:rPr>
              <a:t> UMD; 3 - NASA</a:t>
            </a:r>
            <a:endParaRPr lang="en-US" sz="2000" b="1" dirty="0">
              <a:solidFill>
                <a:srgbClr val="F8F8F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3495" y="3429000"/>
            <a:ext cx="27221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(Photo credit: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action.earthday.net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</a:t>
            </a:r>
            <a:endParaRPr lang="en-US" sz="1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1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9234" y="0"/>
            <a:ext cx="8183678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Changes with/without Recession </a:t>
            </a:r>
            <a:r>
              <a:rPr lang="en-US" sz="2800" dirty="0" smtClean="0"/>
              <a:t>(2005 </a:t>
            </a:r>
            <a:r>
              <a:rPr lang="mr-IN" sz="2800" dirty="0" smtClean="0"/>
              <a:t>–</a:t>
            </a:r>
            <a:r>
              <a:rPr lang="en-US" sz="2800" dirty="0" smtClean="0"/>
              <a:t> 2011)</a:t>
            </a:r>
            <a:endParaRPr lang="en-US" sz="2800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The 8</a:t>
            </a:r>
            <a:r>
              <a:rPr lang="en-US" b="0" baseline="30000" dirty="0" smtClean="0"/>
              <a:t>th</a:t>
            </a:r>
            <a:r>
              <a:rPr lang="en-US" b="0" dirty="0" smtClean="0"/>
              <a:t> IWAQFR, Toronto, Ontario</a:t>
            </a:r>
            <a:endParaRPr lang="en-US" b="0" dirty="0"/>
          </a:p>
        </p:txBody>
      </p:sp>
      <p:pic>
        <p:nvPicPr>
          <p:cNvPr id="4" name="Picture 3" descr="Screen Shot 2017-01-09 at 6.11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418239" cy="2590800"/>
          </a:xfrm>
          <a:prstGeom prst="rect">
            <a:avLst/>
          </a:prstGeom>
        </p:spPr>
      </p:pic>
      <p:pic>
        <p:nvPicPr>
          <p:cNvPr id="15" name="Picture 14" descr="Screen Shot 2017-01-09 at 6.11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66" y="1371600"/>
            <a:ext cx="4500634" cy="2590800"/>
          </a:xfrm>
          <a:prstGeom prst="rect">
            <a:avLst/>
          </a:prstGeom>
        </p:spPr>
      </p:pic>
      <p:pic>
        <p:nvPicPr>
          <p:cNvPr id="2" name="Picture 1" descr="Screen Shot 2017-01-09 at 6.16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38600"/>
            <a:ext cx="4376766" cy="259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45159" y="6019800"/>
            <a:ext cx="2598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8F8F8"/>
                </a:solidFill>
              </a:rPr>
              <a:t>(Tong et al., 2015)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43000" y="909935"/>
            <a:ext cx="2529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8F8F8"/>
                </a:solidFill>
              </a:rPr>
              <a:t>Without Recession</a:t>
            </a:r>
            <a:endParaRPr lang="en-US" sz="2400" dirty="0">
              <a:solidFill>
                <a:srgbClr val="F8F8F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6413" y="909935"/>
            <a:ext cx="1423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8F8F8"/>
                </a:solidFill>
              </a:rPr>
              <a:t>Recession</a:t>
            </a:r>
            <a:endParaRPr lang="en-US" sz="24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0"/>
            <a:ext cx="8183678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Will more “realistic” emissions produce better 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prediction?</a:t>
            </a:r>
            <a:endParaRPr lang="en-US" sz="4000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The 8</a:t>
            </a:r>
            <a:r>
              <a:rPr lang="en-US" b="0" baseline="30000" dirty="0" smtClean="0"/>
              <a:t>th</a:t>
            </a:r>
            <a:r>
              <a:rPr lang="en-US" b="0" dirty="0" smtClean="0"/>
              <a:t> IWAQFR, Toronto, Ontario</a:t>
            </a:r>
            <a:endParaRPr lang="en-US" b="0" dirty="0"/>
          </a:p>
        </p:txBody>
      </p:sp>
      <p:pic>
        <p:nvPicPr>
          <p:cNvPr id="2" name="Picture 1" descr="Screen Shot 2017-01-09 at 6.16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8382000" cy="26067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600200"/>
            <a:ext cx="8001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Comparison between model and observations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0292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        BAU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> Emission projection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Recession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> Emission adjusted with fused obs.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9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Research to Operation with NOAA NAQFC </a:t>
            </a:r>
          </a:p>
          <a:p>
            <a:r>
              <a:rPr lang="en-US" sz="4000" dirty="0" smtClean="0"/>
              <a:t>An Experiment in Summer 2016</a:t>
            </a:r>
            <a:endParaRPr lang="en-US" sz="4000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The 8</a:t>
            </a:r>
            <a:r>
              <a:rPr lang="en-US" b="0" baseline="30000" dirty="0" smtClean="0"/>
              <a:t>th</a:t>
            </a:r>
            <a:r>
              <a:rPr lang="en-US" b="0" dirty="0" smtClean="0"/>
              <a:t> IWAQFR, Toronto, Ontario</a:t>
            </a:r>
            <a:endParaRPr lang="en-US" b="0" dirty="0"/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8F8F8"/>
                </a:solidFill>
              </a:rPr>
              <a:t>Can the observation-based emission adjustment be used to improve real-time forecasting?</a:t>
            </a:r>
            <a:endParaRPr lang="en-US" sz="2800" dirty="0">
              <a:solidFill>
                <a:srgbClr val="F8F8F8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29829" y="2667000"/>
            <a:ext cx="840937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SzPct val="75000"/>
              <a:buFont typeface="Wingdings" charset="2"/>
              <a:buChar char="v"/>
            </a:pPr>
            <a:r>
              <a:rPr lang="en-US" sz="2800" dirty="0" smtClean="0">
                <a:solidFill>
                  <a:srgbClr val="F8F8F8"/>
                </a:solidFill>
                <a:latin typeface="+mn-lt"/>
              </a:rPr>
              <a:t>NAQFC Setup: CMAQ 5.0.2, NEI 2011, NAM;</a:t>
            </a:r>
          </a:p>
          <a:p>
            <a:pPr marL="457200" indent="-457200" eaLnBrk="1" hangingPunct="1">
              <a:lnSpc>
                <a:spcPct val="150000"/>
              </a:lnSpc>
              <a:buSzPct val="75000"/>
              <a:buFont typeface="Wingdings" charset="2"/>
              <a:buChar char="v"/>
            </a:pPr>
            <a:r>
              <a:rPr lang="en-US" sz="2800" dirty="0" smtClean="0">
                <a:solidFill>
                  <a:srgbClr val="F8F8F8"/>
                </a:solidFill>
                <a:latin typeface="+mn-lt"/>
              </a:rPr>
              <a:t>NO</a:t>
            </a:r>
            <a:r>
              <a:rPr lang="en-US" sz="2800" baseline="-25000" dirty="0" smtClean="0">
                <a:solidFill>
                  <a:srgbClr val="F8F8F8"/>
                </a:solidFill>
                <a:latin typeface="+mn-lt"/>
              </a:rPr>
              <a:t>2</a:t>
            </a:r>
            <a:r>
              <a:rPr lang="en-US" sz="2800" dirty="0" smtClean="0">
                <a:solidFill>
                  <a:srgbClr val="F8F8F8"/>
                </a:solidFill>
                <a:latin typeface="+mn-lt"/>
              </a:rPr>
              <a:t> observations: AQS, GOME2, OMI (2011 </a:t>
            </a:r>
            <a:r>
              <a:rPr lang="mr-IN" sz="2800" dirty="0" smtClean="0">
                <a:solidFill>
                  <a:srgbClr val="F8F8F8"/>
                </a:solidFill>
                <a:latin typeface="+mn-lt"/>
              </a:rPr>
              <a:t>–</a:t>
            </a:r>
            <a:r>
              <a:rPr lang="en-US" sz="2800" dirty="0" smtClean="0">
                <a:solidFill>
                  <a:srgbClr val="F8F8F8"/>
                </a:solidFill>
                <a:latin typeface="+mn-lt"/>
              </a:rPr>
              <a:t> 2014);</a:t>
            </a:r>
          </a:p>
          <a:p>
            <a:pPr marL="457200" indent="-457200" eaLnBrk="1" hangingPunct="1">
              <a:lnSpc>
                <a:spcPct val="150000"/>
              </a:lnSpc>
              <a:buSzPct val="75000"/>
              <a:buFont typeface="Wingdings" charset="2"/>
              <a:buChar char="v"/>
            </a:pPr>
            <a:r>
              <a:rPr lang="en-US" sz="2800" dirty="0" smtClean="0">
                <a:solidFill>
                  <a:srgbClr val="F8F8F8"/>
                </a:solidFill>
                <a:latin typeface="+mn-lt"/>
              </a:rPr>
              <a:t>Same emission adjustment algorithm;</a:t>
            </a:r>
          </a:p>
          <a:p>
            <a:pPr marL="457200" indent="-457200" eaLnBrk="1" hangingPunct="1">
              <a:lnSpc>
                <a:spcPct val="150000"/>
              </a:lnSpc>
              <a:buSzPct val="75000"/>
              <a:buFont typeface="Wingdings" charset="2"/>
              <a:buChar char="v"/>
            </a:pPr>
            <a:r>
              <a:rPr lang="en-US" sz="2800" dirty="0" smtClean="0">
                <a:solidFill>
                  <a:srgbClr val="F8F8F8"/>
                </a:solidFill>
                <a:latin typeface="+mn-lt"/>
              </a:rPr>
              <a:t>Period: July </a:t>
            </a:r>
            <a:r>
              <a:rPr lang="mr-IN" sz="2800" dirty="0" smtClean="0">
                <a:solidFill>
                  <a:srgbClr val="F8F8F8"/>
                </a:solidFill>
                <a:latin typeface="+mn-lt"/>
              </a:rPr>
              <a:t>–</a:t>
            </a:r>
            <a:r>
              <a:rPr lang="en-US" sz="2800" dirty="0" smtClean="0">
                <a:solidFill>
                  <a:srgbClr val="F8F8F8"/>
                </a:solidFill>
                <a:latin typeface="+mn-lt"/>
              </a:rPr>
              <a:t> August 2016;</a:t>
            </a:r>
          </a:p>
          <a:p>
            <a:pPr marL="457200" indent="-457200" eaLnBrk="1" hangingPunct="1">
              <a:lnSpc>
                <a:spcPct val="150000"/>
              </a:lnSpc>
              <a:buSzPct val="75000"/>
              <a:buFont typeface="Wingdings" charset="2"/>
              <a:buChar char="v"/>
            </a:pPr>
            <a:r>
              <a:rPr lang="en-US" sz="2800" dirty="0" smtClean="0">
                <a:solidFill>
                  <a:srgbClr val="F8F8F8"/>
                </a:solidFill>
                <a:latin typeface="+mn-lt"/>
              </a:rPr>
              <a:t>Evaluation conducted by early-adopter users;</a:t>
            </a:r>
          </a:p>
        </p:txBody>
      </p:sp>
    </p:spTree>
    <p:extLst>
      <p:ext uri="{BB962C8B-B14F-4D97-AF65-F5344CB8AC3E}">
        <p14:creationId xmlns:p14="http://schemas.microsoft.com/office/powerpoint/2010/main" val="122124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Peak 8h 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: Experimental </a:t>
            </a:r>
            <a:r>
              <a:rPr lang="en-US" sz="4000" dirty="0" err="1" smtClean="0"/>
              <a:t>vs</a:t>
            </a:r>
            <a:r>
              <a:rPr lang="en-US" sz="4000" dirty="0" smtClean="0"/>
              <a:t> Operational 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The 8</a:t>
            </a:r>
            <a:r>
              <a:rPr lang="en-US" b="0" baseline="30000" dirty="0" smtClean="0"/>
              <a:t>th</a:t>
            </a:r>
            <a:r>
              <a:rPr lang="en-US" b="0" dirty="0" smtClean="0"/>
              <a:t> IWAQFR, Toronto, Ontario</a:t>
            </a:r>
            <a:endParaRPr lang="en-US" b="0" dirty="0"/>
          </a:p>
        </p:txBody>
      </p:sp>
      <p:pic>
        <p:nvPicPr>
          <p:cNvPr id="2" name="Picture 1" descr="Screen Shot 2017-01-09 at 7.35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1"/>
            <a:ext cx="4571999" cy="2286000"/>
          </a:xfrm>
          <a:prstGeom prst="rect">
            <a:avLst/>
          </a:prstGeom>
        </p:spPr>
      </p:pic>
      <p:pic>
        <p:nvPicPr>
          <p:cNvPr id="5" name="Picture 4" descr="Screen Shot 2017-01-09 at 7.35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343400" cy="2286000"/>
          </a:xfrm>
          <a:prstGeom prst="rect">
            <a:avLst/>
          </a:prstGeom>
        </p:spPr>
      </p:pic>
      <p:pic>
        <p:nvPicPr>
          <p:cNvPr id="6" name="Picture 5" descr="Screen Shot 2017-01-09 at 7.35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3800"/>
            <a:ext cx="4999404" cy="27820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0" y="786824"/>
            <a:ext cx="216718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8F8F8"/>
                </a:solidFill>
              </a:rPr>
              <a:t>Operational</a:t>
            </a:r>
            <a:endParaRPr lang="en-US" sz="3200" dirty="0">
              <a:solidFill>
                <a:srgbClr val="F8F8F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786824"/>
            <a:ext cx="239560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8F8F8"/>
                </a:solidFill>
              </a:rPr>
              <a:t>Experimental</a:t>
            </a:r>
            <a:endParaRPr lang="en-US" sz="3200" dirty="0">
              <a:solidFill>
                <a:srgbClr val="F8F8F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1" y="4114800"/>
            <a:ext cx="289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8F8F8"/>
                </a:solidFill>
              </a:rPr>
              <a:t>Difference in Peak 8h O</a:t>
            </a:r>
            <a:r>
              <a:rPr lang="en-US" sz="3200" baseline="-25000" dirty="0" smtClean="0">
                <a:solidFill>
                  <a:srgbClr val="F8F8F8"/>
                </a:solidFill>
              </a:rPr>
              <a:t>3</a:t>
            </a:r>
            <a:endParaRPr lang="en-US" sz="3200" baseline="-25000" dirty="0">
              <a:solidFill>
                <a:srgbClr val="F8F8F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5562600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8F8F8"/>
                </a:solidFill>
              </a:rPr>
              <a:t>(Courtesy: Joel </a:t>
            </a:r>
            <a:r>
              <a:rPr lang="en-US" sz="2400" dirty="0" err="1" smtClean="0">
                <a:solidFill>
                  <a:srgbClr val="F8F8F8"/>
                </a:solidFill>
              </a:rPr>
              <a:t>Dreessen</a:t>
            </a:r>
            <a:r>
              <a:rPr lang="en-US" sz="2400" dirty="0" smtClean="0">
                <a:solidFill>
                  <a:srgbClr val="F8F8F8"/>
                </a:solidFill>
              </a:rPr>
              <a:t>,  </a:t>
            </a:r>
          </a:p>
          <a:p>
            <a:r>
              <a:rPr lang="en-US" sz="2400" dirty="0" smtClean="0">
                <a:solidFill>
                  <a:srgbClr val="F8F8F8"/>
                </a:solidFill>
              </a:rPr>
              <a:t>Maryland Dept. of </a:t>
            </a:r>
            <a:r>
              <a:rPr lang="en-US" sz="2400" dirty="0" err="1" smtClean="0">
                <a:solidFill>
                  <a:srgbClr val="F8F8F8"/>
                </a:solidFill>
              </a:rPr>
              <a:t>Env</a:t>
            </a:r>
            <a:r>
              <a:rPr lang="en-US" sz="2400" dirty="0" smtClean="0">
                <a:solidFill>
                  <a:srgbClr val="F8F8F8"/>
                </a:solidFill>
              </a:rPr>
              <a:t>.)</a:t>
            </a:r>
            <a:endParaRPr lang="en-US" sz="24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9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1-09 at 7.3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0"/>
            <a:ext cx="7772400" cy="19235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Forecast Over Maryland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The 8</a:t>
            </a:r>
            <a:r>
              <a:rPr lang="en-US" b="0" baseline="30000" dirty="0" smtClean="0"/>
              <a:t>th</a:t>
            </a:r>
            <a:r>
              <a:rPr lang="en-US" b="0" dirty="0" smtClean="0"/>
              <a:t> IWAQFR, Toronto, Ontario</a:t>
            </a:r>
            <a:endParaRPr 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2057400" y="601980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8F8F8"/>
                </a:solidFill>
              </a:rPr>
              <a:t>(Courtesy: Joel </a:t>
            </a:r>
            <a:r>
              <a:rPr lang="en-US" sz="2000" dirty="0" err="1" smtClean="0">
                <a:solidFill>
                  <a:srgbClr val="F8F8F8"/>
                </a:solidFill>
              </a:rPr>
              <a:t>Dreessen</a:t>
            </a:r>
            <a:r>
              <a:rPr lang="en-US" sz="2000" dirty="0" smtClean="0">
                <a:solidFill>
                  <a:srgbClr val="F8F8F8"/>
                </a:solidFill>
              </a:rPr>
              <a:t>,   Maryland Dept. of </a:t>
            </a:r>
            <a:r>
              <a:rPr lang="en-US" sz="2000" dirty="0" err="1" smtClean="0">
                <a:solidFill>
                  <a:srgbClr val="F8F8F8"/>
                </a:solidFill>
              </a:rPr>
              <a:t>Env</a:t>
            </a:r>
            <a:r>
              <a:rPr lang="en-US" sz="2000" dirty="0" smtClean="0">
                <a:solidFill>
                  <a:srgbClr val="F8F8F8"/>
                </a:solidFill>
              </a:rPr>
              <a:t>.)</a:t>
            </a:r>
            <a:endParaRPr lang="en-US" sz="2000" dirty="0">
              <a:solidFill>
                <a:srgbClr val="F8F8F8"/>
              </a:solidFill>
            </a:endParaRPr>
          </a:p>
        </p:txBody>
      </p:sp>
      <p:pic>
        <p:nvPicPr>
          <p:cNvPr id="4" name="Picture 3" descr="Screen Shot 2017-01-09 at 7.36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"/>
            <a:ext cx="4343400" cy="33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5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Forecast Over New England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The 8</a:t>
            </a:r>
            <a:r>
              <a:rPr lang="en-US" b="0" baseline="30000" dirty="0" smtClean="0"/>
              <a:t>th</a:t>
            </a:r>
            <a:r>
              <a:rPr lang="en-US" b="0" dirty="0" smtClean="0"/>
              <a:t> IWAQFR, Toronto, Ontario</a:t>
            </a:r>
            <a:endParaRPr 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2743200" y="6396335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(Courtesy: Michael </a:t>
            </a:r>
            <a:r>
              <a:rPr lang="en-US" sz="2000" dirty="0" err="1" smtClean="0"/>
              <a:t>Geigert</a:t>
            </a:r>
            <a:r>
              <a:rPr lang="en-US" sz="2000" dirty="0" smtClean="0"/>
              <a:t>, Connecticut DEEP)</a:t>
            </a:r>
            <a:endParaRPr lang="en-US" sz="2000" dirty="0"/>
          </a:p>
        </p:txBody>
      </p:sp>
      <p:pic>
        <p:nvPicPr>
          <p:cNvPr id="2" name="Picture 1" descr="Screen Shot 2017-01-09 at 8.12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21050"/>
            <a:ext cx="4191000" cy="5312679"/>
          </a:xfrm>
          <a:prstGeom prst="rect">
            <a:avLst/>
          </a:prstGeom>
        </p:spPr>
      </p:pic>
      <p:pic>
        <p:nvPicPr>
          <p:cNvPr id="5" name="Picture 4" descr="Screen Shot 2017-01-09 at 8.13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8200"/>
            <a:ext cx="3581400" cy="2640732"/>
          </a:xfrm>
          <a:prstGeom prst="rect">
            <a:avLst/>
          </a:prstGeom>
        </p:spPr>
      </p:pic>
      <p:pic>
        <p:nvPicPr>
          <p:cNvPr id="6" name="Picture 5" descr="Screen Shot 2017-01-09 at 8.14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81400"/>
            <a:ext cx="3581400" cy="25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3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19200" y="152400"/>
            <a:ext cx="7010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The 8</a:t>
            </a:r>
            <a:r>
              <a:rPr lang="en-US" b="0" baseline="30000" dirty="0" smtClean="0"/>
              <a:t>th</a:t>
            </a:r>
            <a:r>
              <a:rPr lang="en-US" b="0" dirty="0" smtClean="0"/>
              <a:t> IWAQFR, Toronto, Ontario</a:t>
            </a:r>
            <a:endParaRPr lang="en-US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82228" y="838200"/>
            <a:ext cx="856177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SzPct val="75000"/>
              <a:buFont typeface="Wingdings" charset="2"/>
              <a:buChar char="v"/>
            </a:pPr>
            <a:r>
              <a:rPr lang="en-US" sz="2800" dirty="0" smtClean="0">
                <a:solidFill>
                  <a:srgbClr val="F8F8F8"/>
                </a:solidFill>
                <a:latin typeface="+mn-lt"/>
              </a:rPr>
              <a:t>Development of emission data assimilation capability;</a:t>
            </a:r>
          </a:p>
          <a:p>
            <a:pPr marL="457200" indent="-457200" eaLnBrk="1" hangingPunct="1">
              <a:lnSpc>
                <a:spcPct val="150000"/>
              </a:lnSpc>
              <a:buSzPct val="75000"/>
              <a:buFont typeface="Wingdings" charset="2"/>
              <a:buChar char="v"/>
            </a:pPr>
            <a:r>
              <a:rPr lang="en-US" sz="2800" dirty="0" smtClean="0">
                <a:solidFill>
                  <a:srgbClr val="F8F8F8"/>
                </a:solidFill>
                <a:latin typeface="+mn-lt"/>
              </a:rPr>
              <a:t>Impact of socioeconomic events on air quality;</a:t>
            </a:r>
          </a:p>
          <a:p>
            <a:pPr marL="457200" indent="-457200" eaLnBrk="1" hangingPunct="1">
              <a:lnSpc>
                <a:spcPct val="150000"/>
              </a:lnSpc>
              <a:buSzPct val="75000"/>
              <a:buFont typeface="Wingdings" charset="2"/>
              <a:buChar char="v"/>
            </a:pPr>
            <a:r>
              <a:rPr lang="en-US" sz="2800" dirty="0" smtClean="0">
                <a:solidFill>
                  <a:srgbClr val="F8F8F8"/>
                </a:solidFill>
                <a:latin typeface="+mn-lt"/>
              </a:rPr>
              <a:t>Initial application to NAQFC showing promises;</a:t>
            </a:r>
          </a:p>
          <a:p>
            <a:pPr marL="457200" indent="-457200" eaLnBrk="1" hangingPunct="1">
              <a:lnSpc>
                <a:spcPct val="150000"/>
              </a:lnSpc>
              <a:buSzPct val="75000"/>
              <a:buFont typeface="Wingdings" charset="2"/>
              <a:buChar char="v"/>
            </a:pPr>
            <a:r>
              <a:rPr lang="en-US" sz="2800" dirty="0" smtClean="0">
                <a:solidFill>
                  <a:srgbClr val="F8F8F8"/>
                </a:solidFill>
                <a:latin typeface="+mn-lt"/>
              </a:rPr>
              <a:t>More challenging to forecast peak ozone with decreased emissions in North America ;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4495800"/>
            <a:ext cx="8991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8F8F8"/>
                </a:solidFill>
              </a:rPr>
              <a:t>Reference: 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>
                <a:solidFill>
                  <a:srgbClr val="F8F8F8"/>
                </a:solidFill>
              </a:rPr>
              <a:t>Tong, </a:t>
            </a:r>
            <a:r>
              <a:rPr lang="en-US" sz="1600" dirty="0" smtClean="0">
                <a:solidFill>
                  <a:srgbClr val="F8F8F8"/>
                </a:solidFill>
              </a:rPr>
              <a:t>D.</a:t>
            </a:r>
            <a:r>
              <a:rPr lang="en-US" sz="1600" dirty="0">
                <a:solidFill>
                  <a:srgbClr val="F8F8F8"/>
                </a:solidFill>
              </a:rPr>
              <a:t>, L. Pan, W. Chen, L. </a:t>
            </a:r>
            <a:r>
              <a:rPr lang="en-US" sz="1600" dirty="0" err="1">
                <a:solidFill>
                  <a:srgbClr val="F8F8F8"/>
                </a:solidFill>
              </a:rPr>
              <a:t>Lamsal</a:t>
            </a:r>
            <a:r>
              <a:rPr lang="en-US" sz="1600" dirty="0">
                <a:solidFill>
                  <a:srgbClr val="F8F8F8"/>
                </a:solidFill>
              </a:rPr>
              <a:t>, P. Lee, Y. Tang, H. Kim, S. </a:t>
            </a:r>
            <a:r>
              <a:rPr lang="en-US" sz="1600" dirty="0" err="1">
                <a:solidFill>
                  <a:srgbClr val="F8F8F8"/>
                </a:solidFill>
              </a:rPr>
              <a:t>Kondragunta</a:t>
            </a:r>
            <a:r>
              <a:rPr lang="en-US" sz="1600" dirty="0">
                <a:solidFill>
                  <a:srgbClr val="F8F8F8"/>
                </a:solidFill>
              </a:rPr>
              <a:t>, I. </a:t>
            </a:r>
            <a:r>
              <a:rPr lang="en-US" sz="1600" dirty="0" err="1">
                <a:solidFill>
                  <a:srgbClr val="F8F8F8"/>
                </a:solidFill>
              </a:rPr>
              <a:t>Stajner</a:t>
            </a:r>
            <a:r>
              <a:rPr lang="en-US" sz="1600" dirty="0">
                <a:solidFill>
                  <a:srgbClr val="F8F8F8"/>
                </a:solidFill>
              </a:rPr>
              <a:t>, 2016. Impact of the 2008 Global Recession on air quality over the United States: Implications for surface ozone levels from changes in </a:t>
            </a:r>
            <a:r>
              <a:rPr lang="en-US" sz="1600" dirty="0" err="1">
                <a:solidFill>
                  <a:srgbClr val="F8F8F8"/>
                </a:solidFill>
              </a:rPr>
              <a:t>NO</a:t>
            </a:r>
            <a:r>
              <a:rPr lang="en-US" sz="1600" baseline="-25000" dirty="0" err="1">
                <a:solidFill>
                  <a:srgbClr val="F8F8F8"/>
                </a:solidFill>
              </a:rPr>
              <a:t>x</a:t>
            </a:r>
            <a:r>
              <a:rPr lang="en-US" sz="1600" dirty="0">
                <a:solidFill>
                  <a:srgbClr val="F8F8F8"/>
                </a:solidFill>
              </a:rPr>
              <a:t> emissions. </a:t>
            </a:r>
            <a:r>
              <a:rPr lang="en-US" sz="1600" i="1" dirty="0" err="1" smtClean="0">
                <a:solidFill>
                  <a:srgbClr val="F8F8F8"/>
                </a:solidFill>
              </a:rPr>
              <a:t>Geophys</a:t>
            </a:r>
            <a:r>
              <a:rPr lang="en-US" sz="1600" i="1" dirty="0" smtClean="0">
                <a:solidFill>
                  <a:srgbClr val="F8F8F8"/>
                </a:solidFill>
              </a:rPr>
              <a:t>. Res. Let.</a:t>
            </a:r>
            <a:r>
              <a:rPr lang="en-US" sz="1600" dirty="0" smtClean="0">
                <a:solidFill>
                  <a:srgbClr val="F8F8F8"/>
                </a:solidFill>
              </a:rPr>
              <a:t>, </a:t>
            </a:r>
            <a:r>
              <a:rPr lang="en-US" sz="1600" dirty="0">
                <a:solidFill>
                  <a:srgbClr val="F8F8F8"/>
                </a:solidFill>
              </a:rPr>
              <a:t>43(17), 9280-</a:t>
            </a:r>
            <a:r>
              <a:rPr lang="en-US" sz="1600" dirty="0" smtClean="0">
                <a:solidFill>
                  <a:srgbClr val="F8F8F8"/>
                </a:solidFill>
              </a:rPr>
              <a:t>9288.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>
                <a:solidFill>
                  <a:srgbClr val="F8F8F8"/>
                </a:solidFill>
              </a:rPr>
              <a:t>Tong, </a:t>
            </a:r>
            <a:r>
              <a:rPr lang="en-US" sz="1600" dirty="0" smtClean="0">
                <a:solidFill>
                  <a:srgbClr val="F8F8F8"/>
                </a:solidFill>
              </a:rPr>
              <a:t>D.</a:t>
            </a:r>
            <a:r>
              <a:rPr lang="en-US" sz="1600" dirty="0">
                <a:solidFill>
                  <a:srgbClr val="F8F8F8"/>
                </a:solidFill>
              </a:rPr>
              <a:t>, L. </a:t>
            </a:r>
            <a:r>
              <a:rPr lang="en-US" sz="1600" dirty="0" err="1">
                <a:solidFill>
                  <a:srgbClr val="F8F8F8"/>
                </a:solidFill>
              </a:rPr>
              <a:t>Lamsal</a:t>
            </a:r>
            <a:r>
              <a:rPr lang="en-US" sz="1600" dirty="0">
                <a:solidFill>
                  <a:srgbClr val="F8F8F8"/>
                </a:solidFill>
              </a:rPr>
              <a:t>, L. Pan, C. Ding, H. Kim, P. Lee, T. Chai, and K.E. Pickering, and I. </a:t>
            </a:r>
            <a:r>
              <a:rPr lang="en-US" sz="1600" dirty="0" err="1">
                <a:solidFill>
                  <a:srgbClr val="F8F8F8"/>
                </a:solidFill>
              </a:rPr>
              <a:t>Stajner</a:t>
            </a:r>
            <a:r>
              <a:rPr lang="en-US" sz="1600" dirty="0">
                <a:solidFill>
                  <a:srgbClr val="F8F8F8"/>
                </a:solidFill>
              </a:rPr>
              <a:t>, 2014. Long-term </a:t>
            </a:r>
            <a:r>
              <a:rPr lang="en-US" sz="1600" dirty="0" err="1">
                <a:solidFill>
                  <a:srgbClr val="F8F8F8"/>
                </a:solidFill>
              </a:rPr>
              <a:t>NO</a:t>
            </a:r>
            <a:r>
              <a:rPr lang="en-US" sz="1600" baseline="-25000" dirty="0" err="1">
                <a:solidFill>
                  <a:srgbClr val="F8F8F8"/>
                </a:solidFill>
              </a:rPr>
              <a:t>x</a:t>
            </a:r>
            <a:r>
              <a:rPr lang="en-US" sz="1600" dirty="0">
                <a:solidFill>
                  <a:srgbClr val="F8F8F8"/>
                </a:solidFill>
              </a:rPr>
              <a:t> trends over large cities in the United States during the 2008 Recession: </a:t>
            </a:r>
            <a:r>
              <a:rPr lang="en-US" sz="1600" dirty="0" err="1">
                <a:solidFill>
                  <a:srgbClr val="F8F8F8"/>
                </a:solidFill>
              </a:rPr>
              <a:t>Intercomparison</a:t>
            </a:r>
            <a:r>
              <a:rPr lang="en-US" sz="1600" dirty="0">
                <a:solidFill>
                  <a:srgbClr val="F8F8F8"/>
                </a:solidFill>
              </a:rPr>
              <a:t> of satellite retrievals, ground observations, and emission inventories, </a:t>
            </a:r>
            <a:r>
              <a:rPr lang="en-US" sz="1600" i="1" dirty="0" smtClean="0">
                <a:solidFill>
                  <a:srgbClr val="F8F8F8"/>
                </a:solidFill>
              </a:rPr>
              <a:t>Atmos. Environ.</a:t>
            </a:r>
            <a:r>
              <a:rPr lang="en-US" sz="1600" dirty="0" smtClean="0">
                <a:solidFill>
                  <a:srgbClr val="F8F8F8"/>
                </a:solidFill>
              </a:rPr>
              <a:t>, </a:t>
            </a:r>
            <a:r>
              <a:rPr lang="en-US" sz="1600" dirty="0">
                <a:solidFill>
                  <a:srgbClr val="F8F8F8"/>
                </a:solidFill>
              </a:rPr>
              <a:t>107</a:t>
            </a:r>
            <a:r>
              <a:rPr lang="en-US" sz="1600" dirty="0" smtClean="0">
                <a:solidFill>
                  <a:srgbClr val="F8F8F8"/>
                </a:solidFill>
              </a:rPr>
              <a:t>, 70</a:t>
            </a:r>
            <a:r>
              <a:rPr lang="en-US" sz="1600" dirty="0">
                <a:solidFill>
                  <a:srgbClr val="F8F8F8"/>
                </a:solidFill>
              </a:rPr>
              <a:t>-</a:t>
            </a:r>
            <a:r>
              <a:rPr lang="en-US" sz="1600" dirty="0" smtClean="0">
                <a:solidFill>
                  <a:srgbClr val="F8F8F8"/>
                </a:solidFill>
              </a:rPr>
              <a:t>84. </a:t>
            </a:r>
            <a:endParaRPr lang="en-US" sz="16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9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172200" cy="4381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4000" dirty="0" smtClean="0">
                <a:solidFill>
                  <a:srgbClr val="F8F8F8"/>
                </a:solidFill>
                <a:latin typeface="Calibri" charset="0"/>
              </a:rPr>
              <a:t>Acknowledgment</a:t>
            </a:r>
            <a:endParaRPr lang="en-US" altLang="zh-CN" sz="4000" dirty="0">
              <a:solidFill>
                <a:srgbClr val="F8F8F8"/>
              </a:solidFill>
              <a:latin typeface="Calibri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2400" y="10668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dirty="0" smtClean="0">
                <a:solidFill>
                  <a:srgbClr val="F8F8F8"/>
                </a:solidFill>
              </a:rPr>
              <a:t>NOAA National Air Quality Forecast Capability.</a:t>
            </a:r>
            <a:endParaRPr lang="en-US" sz="2800" dirty="0">
              <a:solidFill>
                <a:srgbClr val="F8F8F8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52400" y="2057400"/>
            <a:ext cx="8991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dirty="0" smtClean="0">
                <a:solidFill>
                  <a:srgbClr val="F8F8F8"/>
                </a:solidFill>
              </a:rPr>
              <a:t>Funding support from NOAA Weather and Air Quality Program and NASA Health and Air Quality Applied Science Team.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ARL Science Review, June 21-23, 2016</a:t>
            </a:r>
            <a:endParaRPr lang="en-US" b="0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416675"/>
            <a:ext cx="2133600" cy="365125"/>
          </a:xfrm>
        </p:spPr>
        <p:txBody>
          <a:bodyPr/>
          <a:lstStyle/>
          <a:p>
            <a:fld id="{66CAC88C-31F3-4764-B964-B930D18D7C5C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2400" y="36576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dirty="0" smtClean="0">
                <a:solidFill>
                  <a:srgbClr val="F8F8F8"/>
                </a:solidFill>
              </a:rPr>
              <a:t>Data producers of AQS, OMI and GOME2 NO</a:t>
            </a:r>
            <a:r>
              <a:rPr lang="en-US" sz="2800" baseline="-25000" dirty="0" smtClean="0">
                <a:solidFill>
                  <a:srgbClr val="F8F8F8"/>
                </a:solidFill>
              </a:rPr>
              <a:t>2</a:t>
            </a:r>
            <a:r>
              <a:rPr lang="en-US" sz="2800" dirty="0" smtClean="0">
                <a:solidFill>
                  <a:srgbClr val="F8F8F8"/>
                </a:solidFill>
              </a:rPr>
              <a:t> products.</a:t>
            </a:r>
          </a:p>
        </p:txBody>
      </p:sp>
    </p:spTree>
    <p:extLst>
      <p:ext uri="{BB962C8B-B14F-4D97-AF65-F5344CB8AC3E}">
        <p14:creationId xmlns:p14="http://schemas.microsoft.com/office/powerpoint/2010/main" val="10794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2</a:t>
            </a:fld>
            <a:endParaRPr lang="en-US" dirty="0"/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1905000" y="-5135"/>
            <a:ext cx="5562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Emission Modeling</a:t>
            </a:r>
            <a:endParaRPr lang="en-US" sz="4000" dirty="0"/>
          </a:p>
        </p:txBody>
      </p:sp>
      <p:pic>
        <p:nvPicPr>
          <p:cNvPr id="11" name="Picture 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3200400" cy="2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5410200" y="6019800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8F8F8"/>
                </a:solidFill>
                <a:latin typeface="Calibri" charset="0"/>
                <a:ea typeface="宋体" charset="0"/>
                <a:cs typeface="宋体" charset="0"/>
              </a:rPr>
              <a:t>Emission Inventories</a:t>
            </a: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838200" y="60198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8F8F8"/>
                </a:solidFill>
                <a:latin typeface="Calibri" charset="0"/>
                <a:ea typeface="宋体" charset="0"/>
                <a:cs typeface="宋体" charset="0"/>
              </a:rPr>
              <a:t>Model-ready Emission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257800" y="914400"/>
            <a:ext cx="3352800" cy="2879796"/>
            <a:chOff x="5257800" y="914400"/>
            <a:chExt cx="3352800" cy="2879796"/>
          </a:xfrm>
        </p:grpSpPr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5791199" y="1269487"/>
              <a:ext cx="2362201" cy="2235713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3000" dirty="0">
                <a:latin typeface="Times New Roman" charset="0"/>
                <a:ea typeface="宋体" charset="0"/>
                <a:cs typeface="宋体" charset="0"/>
              </a:endParaRPr>
            </a:p>
          </p:txBody>
        </p:sp>
        <p:pic>
          <p:nvPicPr>
            <p:cNvPr id="29" name="Picture 27" descr="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9674" y="2163348"/>
              <a:ext cx="860926" cy="579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8" descr="DustStormMaricopa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200400"/>
              <a:ext cx="860926" cy="59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 descr="http://hvo.wr.usgs.gov/kilauea/timeline/20090508_00345_L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524000"/>
              <a:ext cx="860926" cy="59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 descr="http://t1.gstatic.com/images?q=tbn:ANd9GcSzu7Kr8FeDKnc8R9pWPxYo-3Vb-kMf0-ar2hAn8MuuL06E_98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895600"/>
              <a:ext cx="860926" cy="52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" descr="http://t1.gstatic.com/images?q=tbn:ANd9GcQQU6suUGqY8WOIXpdBdK8pdsGVCKdnxc5EpqFNhw7pqmWb-iBv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209800"/>
              <a:ext cx="860926" cy="549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474" y="914400"/>
              <a:ext cx="860926" cy="56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9" descr="http://t3.gstatic.com/images?q=tbn:ANd9GcTGBy19f_E09zZ8NhaooC-ghj-B-S06P0JpHM_fZohcGqhUOVz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695" y="1455411"/>
              <a:ext cx="860926" cy="594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1" descr="http://t0.gstatic.com/images?q=tbn:ANd9GcRspQdSqAtVqAgbl_T3xKojwUSUFGNL38jIqw-1f0NK1l2822xJ9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074" y="2895600"/>
              <a:ext cx="860926" cy="518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16"/>
            <p:cNvSpPr txBox="1">
              <a:spLocks noChangeArrowheads="1"/>
            </p:cNvSpPr>
            <p:nvPr/>
          </p:nvSpPr>
          <p:spPr bwMode="auto">
            <a:xfrm>
              <a:off x="6019800" y="2057400"/>
              <a:ext cx="1828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solidFill>
                    <a:schemeClr val="bg1"/>
                  </a:solidFill>
                  <a:latin typeface="Calibri" charset="0"/>
                  <a:ea typeface="宋体" charset="0"/>
                  <a:cs typeface="宋体" charset="0"/>
                </a:rPr>
                <a:t>Real World Emissions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62000" y="762000"/>
            <a:ext cx="3443247" cy="3200400"/>
            <a:chOff x="762000" y="762000"/>
            <a:chExt cx="3443247" cy="3200400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0" y="762000"/>
              <a:ext cx="1752600" cy="1447800"/>
              <a:chOff x="1981200" y="533400"/>
              <a:chExt cx="1752600" cy="1447800"/>
            </a:xfrm>
          </p:grpSpPr>
          <p:sp>
            <p:nvSpPr>
              <p:cNvPr id="38" name="Oval 36"/>
              <p:cNvSpPr>
                <a:spLocks noChangeArrowheads="1"/>
              </p:cNvSpPr>
              <p:nvPr/>
            </p:nvSpPr>
            <p:spPr bwMode="auto">
              <a:xfrm>
                <a:off x="2133600" y="533400"/>
                <a:ext cx="1447800" cy="1447800"/>
              </a:xfrm>
              <a:prstGeom prst="ellipse">
                <a:avLst/>
              </a:prstGeom>
              <a:solidFill>
                <a:srgbClr val="EAEAEA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Text Box 37"/>
              <p:cNvSpPr txBox="1">
                <a:spLocks noChangeArrowheads="1"/>
              </p:cNvSpPr>
              <p:nvPr/>
            </p:nvSpPr>
            <p:spPr bwMode="auto">
              <a:xfrm>
                <a:off x="1981200" y="838200"/>
                <a:ext cx="17526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 dirty="0"/>
                  <a:t>Air Quality Forecast</a:t>
                </a: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62000" y="2166296"/>
              <a:ext cx="1600200" cy="1796104"/>
              <a:chOff x="1143000" y="1828800"/>
              <a:chExt cx="1600200" cy="1796104"/>
            </a:xfrm>
          </p:grpSpPr>
          <p:sp>
            <p:nvSpPr>
              <p:cNvPr id="40" name="Oval 39" descr="10%"/>
              <p:cNvSpPr>
                <a:spLocks noChangeArrowheads="1"/>
              </p:cNvSpPr>
              <p:nvPr/>
            </p:nvSpPr>
            <p:spPr bwMode="auto">
              <a:xfrm>
                <a:off x="1143000" y="1828800"/>
                <a:ext cx="1600200" cy="1600200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 Box 40"/>
              <p:cNvSpPr txBox="1">
                <a:spLocks noChangeArrowheads="1"/>
              </p:cNvSpPr>
              <p:nvPr/>
            </p:nvSpPr>
            <p:spPr bwMode="auto">
              <a:xfrm rot="18778278">
                <a:off x="1118751" y="2381519"/>
                <a:ext cx="177888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 dirty="0"/>
                  <a:t>Meteorology Forecast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590800" y="2133600"/>
              <a:ext cx="1614447" cy="1736672"/>
              <a:chOff x="3490952" y="2143292"/>
              <a:chExt cx="1400095" cy="1498380"/>
            </a:xfrm>
          </p:grpSpPr>
          <p:sp>
            <p:nvSpPr>
              <p:cNvPr id="42" name="Oval 42"/>
              <p:cNvSpPr>
                <a:spLocks noChangeArrowheads="1"/>
              </p:cNvSpPr>
              <p:nvPr/>
            </p:nvSpPr>
            <p:spPr bwMode="auto">
              <a:xfrm rot="19999100">
                <a:off x="3490952" y="2143292"/>
                <a:ext cx="1400095" cy="1428415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Text Box 43"/>
              <p:cNvSpPr txBox="1">
                <a:spLocks noChangeArrowheads="1"/>
              </p:cNvSpPr>
              <p:nvPr/>
            </p:nvSpPr>
            <p:spPr bwMode="auto">
              <a:xfrm rot="3742549">
                <a:off x="3413170" y="2551504"/>
                <a:ext cx="1441672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 dirty="0"/>
                  <a:t>Emission </a:t>
                </a:r>
                <a:r>
                  <a:rPr lang="en-US" sz="2000" b="1" dirty="0">
                    <a:solidFill>
                      <a:srgbClr val="091A4F"/>
                    </a:solidFill>
                  </a:rPr>
                  <a:t>Forecas</a:t>
                </a:r>
                <a:r>
                  <a:rPr lang="en-US" sz="2200" b="1" dirty="0">
                    <a:solidFill>
                      <a:srgbClr val="091A4F"/>
                    </a:solidFill>
                  </a:rPr>
                  <a:t>t</a:t>
                </a:r>
              </a:p>
            </p:txBody>
          </p:sp>
        </p:grpSp>
        <p:sp>
          <p:nvSpPr>
            <p:cNvPr id="44" name="AutoShape 45"/>
            <p:cNvSpPr>
              <a:spLocks noChangeArrowheads="1"/>
            </p:cNvSpPr>
            <p:nvPr/>
          </p:nvSpPr>
          <p:spPr bwMode="auto">
            <a:xfrm rot="7653477">
              <a:off x="1836747" y="2118146"/>
              <a:ext cx="420560" cy="15240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200" dirty="0">
                <a:solidFill>
                  <a:srgbClr val="FFFF00"/>
                </a:solidFill>
              </a:endParaRPr>
            </a:p>
          </p:txBody>
        </p:sp>
        <p:sp>
          <p:nvSpPr>
            <p:cNvPr id="45" name="AutoShape 46"/>
            <p:cNvSpPr>
              <a:spLocks noChangeArrowheads="1"/>
            </p:cNvSpPr>
            <p:nvPr/>
          </p:nvSpPr>
          <p:spPr bwMode="auto">
            <a:xfrm rot="18596634">
              <a:off x="2005605" y="2208317"/>
              <a:ext cx="362434" cy="153988"/>
            </a:xfrm>
            <a:prstGeom prst="rightArrow">
              <a:avLst>
                <a:gd name="adj1" fmla="val 50000"/>
                <a:gd name="adj2" fmla="val 97165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200" dirty="0">
                <a:solidFill>
                  <a:srgbClr val="FFFF00"/>
                </a:solidFill>
              </a:endParaRPr>
            </a:p>
          </p:txBody>
        </p:sp>
        <p:sp>
          <p:nvSpPr>
            <p:cNvPr id="56" name="AutoShape 48"/>
            <p:cNvSpPr>
              <a:spLocks noChangeArrowheads="1"/>
            </p:cNvSpPr>
            <p:nvPr/>
          </p:nvSpPr>
          <p:spPr bwMode="auto">
            <a:xfrm rot="3181150">
              <a:off x="2645519" y="2145787"/>
              <a:ext cx="396033" cy="167876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200" dirty="0">
                <a:solidFill>
                  <a:srgbClr val="FFFF00"/>
                </a:solidFill>
              </a:endParaRPr>
            </a:p>
          </p:txBody>
        </p:sp>
        <p:sp>
          <p:nvSpPr>
            <p:cNvPr id="57" name="AutoShape 49"/>
            <p:cNvSpPr>
              <a:spLocks noChangeArrowheads="1"/>
            </p:cNvSpPr>
            <p:nvPr/>
          </p:nvSpPr>
          <p:spPr bwMode="auto">
            <a:xfrm rot="13985500">
              <a:off x="2807168" y="2051417"/>
              <a:ext cx="320070" cy="152298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200" dirty="0">
                <a:solidFill>
                  <a:srgbClr val="FFFF00"/>
                </a:solidFill>
              </a:endParaRPr>
            </a:p>
          </p:txBody>
        </p:sp>
        <p:sp>
          <p:nvSpPr>
            <p:cNvPr id="59" name="AutoShape 48"/>
            <p:cNvSpPr>
              <a:spLocks noChangeArrowheads="1"/>
            </p:cNvSpPr>
            <p:nvPr/>
          </p:nvSpPr>
          <p:spPr bwMode="auto">
            <a:xfrm>
              <a:off x="2286000" y="2895600"/>
              <a:ext cx="457200" cy="152400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200" dirty="0">
                <a:solidFill>
                  <a:srgbClr val="FFFF00"/>
                </a:solidFill>
              </a:endParaRPr>
            </a:p>
          </p:txBody>
        </p:sp>
        <p:sp>
          <p:nvSpPr>
            <p:cNvPr id="60" name="AutoShape 49"/>
            <p:cNvSpPr>
              <a:spLocks noChangeArrowheads="1"/>
            </p:cNvSpPr>
            <p:nvPr/>
          </p:nvSpPr>
          <p:spPr bwMode="auto">
            <a:xfrm rot="10800000">
              <a:off x="2286000" y="2743200"/>
              <a:ext cx="457200" cy="152400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2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2" name="Picture 61" descr="Screen Shot 2016-05-31 at 2.23.07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9" y="4114800"/>
            <a:ext cx="3243401" cy="1968500"/>
          </a:xfrm>
          <a:prstGeom prst="rect">
            <a:avLst/>
          </a:prstGeom>
        </p:spPr>
      </p:pic>
      <p:sp>
        <p:nvSpPr>
          <p:cNvPr id="64" name="AutoShape 50"/>
          <p:cNvSpPr>
            <a:spLocks noChangeArrowheads="1"/>
          </p:cNvSpPr>
          <p:nvPr/>
        </p:nvSpPr>
        <p:spPr bwMode="auto">
          <a:xfrm rot="10800000" flipV="1">
            <a:off x="4191000" y="4953000"/>
            <a:ext cx="914400" cy="3810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200" dirty="0"/>
          </a:p>
        </p:txBody>
      </p:sp>
      <p:sp>
        <p:nvSpPr>
          <p:cNvPr id="66" name="AutoShape 50"/>
          <p:cNvSpPr>
            <a:spLocks noChangeArrowheads="1"/>
          </p:cNvSpPr>
          <p:nvPr/>
        </p:nvSpPr>
        <p:spPr bwMode="auto">
          <a:xfrm rot="5400000" flipV="1">
            <a:off x="7543800" y="3657600"/>
            <a:ext cx="6096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200" dirty="0"/>
          </a:p>
        </p:txBody>
      </p:sp>
      <p:sp>
        <p:nvSpPr>
          <p:cNvPr id="68" name="AutoShape 50"/>
          <p:cNvSpPr>
            <a:spLocks noChangeArrowheads="1"/>
          </p:cNvSpPr>
          <p:nvPr/>
        </p:nvSpPr>
        <p:spPr bwMode="auto">
          <a:xfrm rot="5400000" flipV="1">
            <a:off x="5715000" y="3657600"/>
            <a:ext cx="6096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200" dirty="0"/>
          </a:p>
        </p:txBody>
      </p:sp>
      <p:sp>
        <p:nvSpPr>
          <p:cNvPr id="69" name="AutoShape 50"/>
          <p:cNvSpPr>
            <a:spLocks noChangeArrowheads="1"/>
          </p:cNvSpPr>
          <p:nvPr/>
        </p:nvSpPr>
        <p:spPr bwMode="auto">
          <a:xfrm rot="16200000" flipV="1">
            <a:off x="2209800" y="3581400"/>
            <a:ext cx="6096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200" dirty="0"/>
          </a:p>
        </p:txBody>
      </p:sp>
      <p:sp>
        <p:nvSpPr>
          <p:cNvPr id="4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The 8</a:t>
            </a:r>
            <a:r>
              <a:rPr lang="en-US" b="0" baseline="30000" dirty="0" smtClean="0"/>
              <a:t>th</a:t>
            </a:r>
            <a:r>
              <a:rPr lang="en-US" b="0" dirty="0" smtClean="0"/>
              <a:t> IWAQFR, Toronto, Ontario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9138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03200" y="927100"/>
            <a:ext cx="8712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0000"/>
              </a:spcBef>
              <a:buSzPct val="70000"/>
              <a:buFont typeface="Wingdings" charset="0"/>
              <a:buChar char="v"/>
            </a:pPr>
            <a:r>
              <a:rPr lang="en-US" altLang="zh-CN" sz="3200" b="1" dirty="0">
                <a:solidFill>
                  <a:srgbClr val="F8F8F8"/>
                </a:solidFill>
                <a:latin typeface="+mn-lt"/>
                <a:cs typeface="Arial" charset="0"/>
              </a:rPr>
              <a:t>Time lag is a major obstacle for </a:t>
            </a:r>
            <a:r>
              <a:rPr lang="en-US" altLang="zh-CN" sz="3200" b="1" dirty="0" smtClean="0">
                <a:solidFill>
                  <a:srgbClr val="F8F8F8"/>
                </a:solidFill>
                <a:latin typeface="+mn-lt"/>
                <a:cs typeface="Arial" charset="0"/>
              </a:rPr>
              <a:t>AQF.</a:t>
            </a:r>
            <a:endParaRPr lang="en-US" altLang="zh-CN" sz="3200" b="1" dirty="0">
              <a:solidFill>
                <a:srgbClr val="F8F8F8"/>
              </a:solidFill>
              <a:latin typeface="+mn-lt"/>
              <a:cs typeface="Arial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28600" y="34290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0000"/>
              </a:spcBef>
              <a:buSzPct val="70000"/>
              <a:buFont typeface="Wingdings" charset="0"/>
              <a:buChar char="v"/>
            </a:pPr>
            <a:r>
              <a:rPr lang="en-US" altLang="zh-CN" sz="3200" b="1" dirty="0" smtClean="0">
                <a:solidFill>
                  <a:srgbClr val="F8F8F8"/>
                </a:solidFill>
                <a:latin typeface="+mn-lt"/>
                <a:cs typeface="Arial" charset="0"/>
              </a:rPr>
              <a:t> NAQFC Practices:</a:t>
            </a:r>
            <a:endParaRPr lang="en-US" altLang="zh-CN" sz="3200" b="1" dirty="0">
              <a:solidFill>
                <a:srgbClr val="F8F8F8"/>
              </a:solidFill>
              <a:latin typeface="+mn-lt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4097" y="1600200"/>
            <a:ext cx="8494577" cy="1524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dirty="0" smtClean="0">
                <a:solidFill>
                  <a:srgbClr val="F8F8F8"/>
                </a:solidFill>
                <a:latin typeface="+mn-lt"/>
              </a:rPr>
              <a:t>Forecasters want: </a:t>
            </a:r>
            <a:r>
              <a:rPr lang="en-US" sz="3200" i="1" dirty="0" smtClean="0">
                <a:solidFill>
                  <a:srgbClr val="F8F8F8"/>
                </a:solidFill>
                <a:latin typeface="+mn-lt"/>
              </a:rPr>
              <a:t>emissions for tomorrow;</a:t>
            </a:r>
            <a:endParaRPr lang="en-US" sz="3200" dirty="0">
              <a:solidFill>
                <a:srgbClr val="F8F8F8"/>
              </a:solidFill>
              <a:latin typeface="+mn-lt"/>
            </a:endParaRPr>
          </a:p>
          <a:p>
            <a:pPr algn="l">
              <a:defRPr/>
            </a:pPr>
            <a:r>
              <a:rPr lang="en-US" sz="3200" dirty="0" smtClean="0">
                <a:solidFill>
                  <a:srgbClr val="F8F8F8"/>
                </a:solidFill>
                <a:latin typeface="+mn-lt"/>
              </a:rPr>
              <a:t>Data availability: </a:t>
            </a:r>
            <a:r>
              <a:rPr lang="en-US" sz="3200" i="1" dirty="0" smtClean="0">
                <a:solidFill>
                  <a:srgbClr val="F8F8F8"/>
                </a:solidFill>
                <a:latin typeface="+mn-lt"/>
              </a:rPr>
              <a:t>emission data 4+ years old</a:t>
            </a:r>
            <a:r>
              <a:rPr lang="en-US" sz="3200" dirty="0" smtClean="0">
                <a:solidFill>
                  <a:srgbClr val="F8F8F8"/>
                </a:solidFill>
                <a:latin typeface="+mn-lt"/>
              </a:rPr>
              <a:t>.</a:t>
            </a:r>
            <a:endParaRPr lang="en-US" sz="3200" b="1" dirty="0" smtClean="0">
              <a:solidFill>
                <a:srgbClr val="FFFF00"/>
              </a:solidFill>
              <a:latin typeface="+mn-lt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n-lt"/>
              </a:rPr>
              <a:t>How to overcome this problem?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3962400"/>
            <a:ext cx="75438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>
                <a:solidFill>
                  <a:srgbClr val="F8F8F8"/>
                </a:solidFill>
                <a:latin typeface="+mn-lt"/>
              </a:rPr>
              <a:t>Option 1, no update (2007-2011</a:t>
            </a:r>
            <a:r>
              <a:rPr lang="en-US" sz="3200" dirty="0" smtClean="0">
                <a:solidFill>
                  <a:srgbClr val="F8F8F8"/>
                </a:solidFill>
                <a:latin typeface="+mn-lt"/>
              </a:rPr>
              <a:t>);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F8F8F8"/>
                </a:solidFill>
                <a:latin typeface="+mn-lt"/>
              </a:rPr>
              <a:t>Option </a:t>
            </a:r>
            <a:r>
              <a:rPr lang="en-US" sz="3200" dirty="0">
                <a:solidFill>
                  <a:srgbClr val="F8F8F8"/>
                </a:solidFill>
                <a:latin typeface="+mn-lt"/>
              </a:rPr>
              <a:t>2, use EPA </a:t>
            </a:r>
            <a:r>
              <a:rPr lang="en-US" sz="3200" dirty="0" smtClean="0">
                <a:solidFill>
                  <a:srgbClr val="F8F8F8"/>
                </a:solidFill>
                <a:latin typeface="+mn-lt"/>
              </a:rPr>
              <a:t>projection </a:t>
            </a:r>
            <a:r>
              <a:rPr lang="en-US" sz="3200" dirty="0">
                <a:solidFill>
                  <a:srgbClr val="F8F8F8"/>
                </a:solidFill>
                <a:latin typeface="+mn-lt"/>
              </a:rPr>
              <a:t>(2012-</a:t>
            </a:r>
            <a:r>
              <a:rPr lang="en-US" sz="3200" dirty="0" smtClean="0">
                <a:solidFill>
                  <a:srgbClr val="F8F8F8"/>
                </a:solidFill>
                <a:latin typeface="+mn-lt"/>
              </a:rPr>
              <a:t>2016).</a:t>
            </a:r>
            <a:endParaRPr lang="en-US" sz="3200" dirty="0">
              <a:solidFill>
                <a:srgbClr val="F8F8F8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i="1" dirty="0">
                <a:solidFill>
                  <a:srgbClr val="F8F8F8"/>
                </a:solidFill>
                <a:latin typeface="+mn-lt"/>
              </a:rPr>
              <a:t>Option 3, emission data </a:t>
            </a:r>
            <a:r>
              <a:rPr lang="en-US" sz="3200" i="1" dirty="0" smtClean="0">
                <a:solidFill>
                  <a:srgbClr val="F8F8F8"/>
                </a:solidFill>
                <a:latin typeface="+mn-lt"/>
              </a:rPr>
              <a:t>assimilation.</a:t>
            </a:r>
            <a:endParaRPr lang="en-US" sz="3200" i="1" dirty="0">
              <a:solidFill>
                <a:srgbClr val="F8F8F8"/>
              </a:solidFill>
              <a:latin typeface="+mn-lt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1524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Emission for Air Quality Forecasting</a:t>
            </a:r>
            <a:endParaRPr lang="en-US" sz="4000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The 8</a:t>
            </a:r>
            <a:r>
              <a:rPr lang="en-US" b="0" baseline="30000" dirty="0" smtClean="0"/>
              <a:t>th</a:t>
            </a:r>
            <a:r>
              <a:rPr lang="en-US" b="0" dirty="0" smtClean="0"/>
              <a:t> IWAQFR, Toronto, Ontario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708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4</a:t>
            </a:fld>
            <a:endParaRPr lang="en-US" dirty="0"/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152400" y="1524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NAQFC Ozone Forecast</a:t>
            </a:r>
            <a:endParaRPr lang="en-US" sz="4000" dirty="0"/>
          </a:p>
        </p:txBody>
      </p:sp>
      <p:pic>
        <p:nvPicPr>
          <p:cNvPr id="8" name="Picture 7" descr="Screen Shot 2016-04-01 at 1.36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2" y="1192048"/>
            <a:ext cx="5713558" cy="2313152"/>
          </a:xfrm>
          <a:prstGeom prst="rect">
            <a:avLst/>
          </a:prstGeom>
        </p:spPr>
      </p:pic>
      <p:pic>
        <p:nvPicPr>
          <p:cNvPr id="9" name="Picture 8" descr="Screen Shot 2016-04-01 at 1.36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57600"/>
            <a:ext cx="5715000" cy="26090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-1415256" y="3244057"/>
            <a:ext cx="37200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8F8F8"/>
                </a:solidFill>
              </a:rPr>
              <a:t>Peak 8h Ozone (ppb)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781800" y="1447800"/>
            <a:ext cx="16502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8F8F8"/>
                </a:solidFill>
              </a:rPr>
              <a:t>2009: </a:t>
            </a:r>
          </a:p>
          <a:p>
            <a:pPr algn="ctr"/>
            <a:r>
              <a:rPr lang="en-US" sz="3200" dirty="0" smtClean="0">
                <a:solidFill>
                  <a:srgbClr val="F8F8F8"/>
                </a:solidFill>
              </a:rPr>
              <a:t>NEI Only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858000" y="4114800"/>
            <a:ext cx="1905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8F8F8"/>
                </a:solidFill>
              </a:rPr>
              <a:t>2012: </a:t>
            </a:r>
          </a:p>
          <a:p>
            <a:pPr algn="ctr"/>
            <a:r>
              <a:rPr lang="en-US" sz="3200" dirty="0" smtClean="0">
                <a:solidFill>
                  <a:srgbClr val="F8F8F8"/>
                </a:solidFill>
              </a:rPr>
              <a:t>NEI with Projection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6418935" y="2590800"/>
            <a:ext cx="2743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8F8F8"/>
                </a:solidFill>
              </a:rPr>
              <a:t>(NEI: National Emission Inventory)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45159" y="6019800"/>
            <a:ext cx="2598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8F8F8"/>
                </a:solidFill>
              </a:rPr>
              <a:t>(Tong et al., 2015)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76600" y="1600200"/>
            <a:ext cx="1752600" cy="3352800"/>
            <a:chOff x="3276600" y="1600200"/>
            <a:chExt cx="1752600" cy="3352800"/>
          </a:xfrm>
        </p:grpSpPr>
        <p:sp>
          <p:nvSpPr>
            <p:cNvPr id="12" name="Oval 11"/>
            <p:cNvSpPr/>
            <p:nvPr/>
          </p:nvSpPr>
          <p:spPr>
            <a:xfrm>
              <a:off x="3276600" y="1600200"/>
              <a:ext cx="1752600" cy="9144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276600" y="4038600"/>
              <a:ext cx="1752600" cy="9144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The 8</a:t>
            </a:r>
            <a:r>
              <a:rPr lang="en-US" b="0" baseline="30000" dirty="0" smtClean="0"/>
              <a:t>th</a:t>
            </a:r>
            <a:r>
              <a:rPr lang="en-US" b="0" dirty="0" smtClean="0"/>
              <a:t> IWAQFR, Toronto, Ontario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3170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5</a:t>
            </a:fld>
            <a:endParaRPr lang="en-US" dirty="0"/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5105400" y="1143000"/>
            <a:ext cx="3657600" cy="5946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NO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Changes from OMI</a:t>
            </a:r>
            <a:endParaRPr lang="en-US" sz="2800" dirty="0"/>
          </a:p>
        </p:txBody>
      </p:sp>
      <p:pic>
        <p:nvPicPr>
          <p:cNvPr id="15" name="Picture 5" descr="Description: OMI_2005-2012-d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56" y="1676400"/>
            <a:ext cx="52139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79376" y="1701224"/>
            <a:ext cx="10166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8F8F8"/>
                </a:solidFill>
              </a:rPr>
              <a:t>2005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7974976" y="1701224"/>
            <a:ext cx="10166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8F8F8"/>
                </a:solidFill>
              </a:rPr>
              <a:t>2012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6096000" y="5715000"/>
            <a:ext cx="1727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Difference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The 8</a:t>
            </a:r>
            <a:r>
              <a:rPr lang="en-US" b="0" baseline="30000" dirty="0" smtClean="0"/>
              <a:t>th</a:t>
            </a:r>
            <a:r>
              <a:rPr lang="en-US" b="0" dirty="0" smtClean="0"/>
              <a:t> IWAQFR, Toronto, Ontario</a:t>
            </a:r>
            <a:endParaRPr lang="en-US" b="0" dirty="0"/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52400" y="36725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2008 Global Economic Recession</a:t>
            </a:r>
            <a:endParaRPr lang="en-US" sz="4000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28600" y="6858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rgbClr val="FFFF00"/>
              </a:buClr>
              <a:buSzPct val="70000"/>
              <a:buFont typeface="Wingdings" charset="0"/>
              <a:buChar char="v"/>
            </a:pPr>
            <a:r>
              <a:rPr lang="en-US" altLang="zh-CN" sz="2800" dirty="0">
                <a:solidFill>
                  <a:srgbClr val="F8F8F8"/>
                </a:solidFill>
                <a:latin typeface="Calibri" charset="0"/>
                <a:cs typeface="Arial" charset="0"/>
              </a:rPr>
              <a:t>Cause: </a:t>
            </a:r>
            <a:r>
              <a:rPr lang="en-US" altLang="zh-CN" sz="2800" dirty="0" smtClean="0">
                <a:solidFill>
                  <a:srgbClr val="F8F8F8"/>
                </a:solidFill>
                <a:latin typeface="Calibri" charset="0"/>
                <a:cs typeface="Arial" charset="0"/>
              </a:rPr>
              <a:t>Housing bubble in 2007 followed by a </a:t>
            </a:r>
            <a:r>
              <a:rPr lang="en-US" altLang="zh-CN" sz="2800" dirty="0">
                <a:solidFill>
                  <a:srgbClr val="F8F8F8"/>
                </a:solidFill>
                <a:latin typeface="Calibri" charset="0"/>
                <a:cs typeface="Arial" charset="0"/>
              </a:rPr>
              <a:t>subprime mortgage crisis in 2008</a:t>
            </a:r>
            <a:r>
              <a:rPr lang="en-US" altLang="zh-CN" sz="2800" dirty="0" smtClean="0">
                <a:solidFill>
                  <a:srgbClr val="F8F8F8"/>
                </a:solidFill>
                <a:latin typeface="Calibri" charset="0"/>
                <a:cs typeface="Arial" charset="0"/>
              </a:rPr>
              <a:t>;</a:t>
            </a:r>
            <a:endParaRPr lang="en-US" altLang="zh-CN" sz="2800" dirty="0">
              <a:solidFill>
                <a:srgbClr val="F8F8F8"/>
              </a:solidFill>
              <a:latin typeface="Calibri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828800"/>
            <a:ext cx="3886200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Clr>
                <a:srgbClr val="FFFF00"/>
              </a:buClr>
              <a:buSzPct val="70000"/>
              <a:buFont typeface="Wingdings" charset="0"/>
              <a:buChar char="v"/>
            </a:pPr>
            <a:r>
              <a:rPr lang="en-US" altLang="zh-CN" sz="2800" dirty="0" smtClean="0">
                <a:solidFill>
                  <a:srgbClr val="F8F8F8"/>
                </a:solidFill>
                <a:latin typeface="Calibri" charset="0"/>
                <a:cs typeface="Arial" charset="0"/>
              </a:rPr>
              <a:t> Impacts</a:t>
            </a:r>
            <a:r>
              <a:rPr lang="en-US" altLang="zh-CN" sz="2800" dirty="0">
                <a:solidFill>
                  <a:srgbClr val="F8F8F8"/>
                </a:solidFill>
                <a:latin typeface="Calibri" charset="0"/>
                <a:cs typeface="Arial" charset="0"/>
              </a:rPr>
              <a:t>: </a:t>
            </a:r>
            <a:endParaRPr lang="en-US" altLang="zh-CN" sz="2800" dirty="0" smtClean="0">
              <a:solidFill>
                <a:srgbClr val="F8F8F8"/>
              </a:solidFill>
              <a:latin typeface="Calibri" charset="0"/>
              <a:cs typeface="Arial" charset="0"/>
            </a:endParaRPr>
          </a:p>
          <a:p>
            <a:pPr>
              <a:spcBef>
                <a:spcPct val="10000"/>
              </a:spcBef>
              <a:buClr>
                <a:srgbClr val="FFFF00"/>
              </a:buClr>
              <a:buSzPct val="70000"/>
            </a:pPr>
            <a:r>
              <a:rPr lang="en-US" altLang="zh-CN" sz="2400" dirty="0" smtClean="0">
                <a:solidFill>
                  <a:srgbClr val="F8F8F8"/>
                </a:solidFill>
                <a:latin typeface="Calibri" charset="0"/>
                <a:cs typeface="Arial" charset="0"/>
              </a:rPr>
              <a:t> - Unemployment </a:t>
            </a:r>
            <a:r>
              <a:rPr lang="en-US" altLang="zh-CN" sz="2400" dirty="0">
                <a:solidFill>
                  <a:srgbClr val="F8F8F8"/>
                </a:solidFill>
                <a:latin typeface="Calibri" charset="0"/>
                <a:cs typeface="Arial" charset="0"/>
              </a:rPr>
              <a:t>rate: </a:t>
            </a:r>
            <a:r>
              <a:rPr lang="en-US" altLang="zh-CN" sz="2400" dirty="0" smtClean="0">
                <a:solidFill>
                  <a:srgbClr val="F8F8F8"/>
                </a:solidFill>
                <a:latin typeface="Calibri" charset="0"/>
                <a:cs typeface="Arial" charset="0"/>
              </a:rPr>
              <a:t> </a:t>
            </a:r>
            <a:r>
              <a:rPr lang="en-US" altLang="zh-CN" sz="2400" dirty="0" smtClean="0">
                <a:solidFill>
                  <a:srgbClr val="F8F8F8"/>
                </a:solidFill>
                <a:latin typeface="Calibri" charset="0"/>
                <a:cs typeface="Arial" charset="0"/>
                <a:sym typeface="Wingdings" charset="0"/>
              </a:rPr>
              <a:t>10.1</a:t>
            </a:r>
            <a:r>
              <a:rPr lang="en-US" altLang="zh-CN" sz="2400" dirty="0">
                <a:solidFill>
                  <a:srgbClr val="F8F8F8"/>
                </a:solidFill>
                <a:latin typeface="Calibri" charset="0"/>
                <a:cs typeface="Arial" charset="0"/>
                <a:sym typeface="Wingdings" charset="0"/>
              </a:rPr>
              <a:t>%  </a:t>
            </a:r>
            <a:r>
              <a:rPr lang="en-US" altLang="zh-CN" sz="2400" dirty="0" smtClean="0">
                <a:solidFill>
                  <a:srgbClr val="F8F8F8"/>
                </a:solidFill>
                <a:latin typeface="Calibri" charset="0"/>
                <a:cs typeface="Arial" charset="0"/>
                <a:sym typeface="Wingdings" charset="0"/>
              </a:rPr>
              <a:t>in </a:t>
            </a:r>
            <a:r>
              <a:rPr lang="en-US" altLang="zh-CN" sz="2400" dirty="0">
                <a:solidFill>
                  <a:srgbClr val="F8F8F8"/>
                </a:solidFill>
                <a:latin typeface="Calibri" charset="0"/>
                <a:cs typeface="Arial" charset="0"/>
                <a:sym typeface="Wingdings" charset="0"/>
              </a:rPr>
              <a:t>2009</a:t>
            </a:r>
            <a:r>
              <a:rPr lang="en-US" altLang="zh-CN" sz="2400" dirty="0" smtClean="0">
                <a:solidFill>
                  <a:srgbClr val="F8F8F8"/>
                </a:solidFill>
                <a:latin typeface="Calibri" charset="0"/>
                <a:cs typeface="Arial" charset="0"/>
              </a:rPr>
              <a:t>.</a:t>
            </a:r>
          </a:p>
          <a:p>
            <a:pPr>
              <a:spcBef>
                <a:spcPct val="10000"/>
              </a:spcBef>
              <a:buClr>
                <a:srgbClr val="FFFF00"/>
              </a:buClr>
              <a:buSzPct val="70000"/>
            </a:pPr>
            <a:r>
              <a:rPr lang="en-US" altLang="zh-CN" sz="2400" dirty="0">
                <a:solidFill>
                  <a:srgbClr val="F8F8F8"/>
                </a:solidFill>
                <a:latin typeface="Calibri" charset="0"/>
                <a:cs typeface="Arial" charset="0"/>
              </a:rPr>
              <a:t> </a:t>
            </a:r>
            <a:r>
              <a:rPr lang="en-US" altLang="zh-CN" sz="2400" dirty="0" smtClean="0">
                <a:solidFill>
                  <a:srgbClr val="F8F8F8"/>
                </a:solidFill>
                <a:latin typeface="Calibri" charset="0"/>
                <a:cs typeface="Arial" charset="0"/>
              </a:rPr>
              <a:t>- Poverty </a:t>
            </a:r>
            <a:r>
              <a:rPr lang="en-US" altLang="zh-CN" sz="2400" dirty="0">
                <a:solidFill>
                  <a:srgbClr val="F8F8F8"/>
                </a:solidFill>
                <a:latin typeface="Calibri" charset="0"/>
                <a:cs typeface="Arial" charset="0"/>
              </a:rPr>
              <a:t>rate: </a:t>
            </a:r>
            <a:r>
              <a:rPr lang="en-US" altLang="zh-CN" sz="2400" dirty="0" smtClean="0">
                <a:solidFill>
                  <a:srgbClr val="F8F8F8"/>
                </a:solidFill>
                <a:latin typeface="Calibri" charset="0"/>
                <a:cs typeface="Arial" charset="0"/>
                <a:sym typeface="Wingdings" charset="0"/>
              </a:rPr>
              <a:t>16%;</a:t>
            </a:r>
          </a:p>
          <a:p>
            <a:pPr>
              <a:spcBef>
                <a:spcPct val="10000"/>
              </a:spcBef>
              <a:buClr>
                <a:srgbClr val="FFFF00"/>
              </a:buClr>
              <a:buSzPct val="70000"/>
            </a:pPr>
            <a:r>
              <a:rPr lang="en-US" altLang="zh-CN" sz="2400" dirty="0">
                <a:solidFill>
                  <a:srgbClr val="F8F8F8"/>
                </a:solidFill>
                <a:latin typeface="Calibri" charset="0"/>
                <a:cs typeface="Arial" charset="0"/>
                <a:sym typeface="Wingdings" charset="0"/>
              </a:rPr>
              <a:t> </a:t>
            </a:r>
            <a:r>
              <a:rPr lang="en-US" altLang="zh-CN" sz="2400" dirty="0" smtClean="0">
                <a:solidFill>
                  <a:srgbClr val="F8F8F8"/>
                </a:solidFill>
                <a:latin typeface="Calibri" charset="0"/>
                <a:cs typeface="Arial" charset="0"/>
                <a:sym typeface="Wingdings" charset="0"/>
              </a:rPr>
              <a:t>- GDP</a:t>
            </a:r>
            <a:r>
              <a:rPr lang="en-US" altLang="zh-CN" sz="2400" dirty="0">
                <a:solidFill>
                  <a:srgbClr val="F8F8F8"/>
                </a:solidFill>
                <a:latin typeface="Calibri" charset="0"/>
                <a:cs typeface="Arial" charset="0"/>
                <a:sym typeface="Wingdings" charset="0"/>
              </a:rPr>
              <a:t>: contract by 5.1%</a:t>
            </a:r>
            <a:r>
              <a:rPr lang="en-US" altLang="zh-CN" sz="2400" dirty="0" smtClean="0">
                <a:solidFill>
                  <a:srgbClr val="F8F8F8"/>
                </a:solidFill>
                <a:latin typeface="Calibri" charset="0"/>
                <a:cs typeface="Arial" charset="0"/>
                <a:sym typeface="Wingdings" charset="0"/>
              </a:rPr>
              <a:t>;</a:t>
            </a:r>
            <a:endParaRPr lang="en-US" altLang="zh-CN" sz="2400" dirty="0">
              <a:solidFill>
                <a:srgbClr val="F8F8F8"/>
              </a:solidFill>
              <a:latin typeface="Calibri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191000"/>
            <a:ext cx="358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Clr>
                <a:srgbClr val="FFFF00"/>
              </a:buClr>
              <a:buSzPct val="70000"/>
              <a:buFont typeface="Wingdings" charset="0"/>
              <a:buChar char="v"/>
            </a:pPr>
            <a:r>
              <a:rPr lang="en-US" altLang="zh-CN" sz="2800" dirty="0" smtClean="0">
                <a:solidFill>
                  <a:srgbClr val="F8F8F8"/>
                </a:solidFill>
                <a:latin typeface="Calibri" charset="0"/>
                <a:cs typeface="Arial" charset="0"/>
              </a:rPr>
              <a:t> Worst </a:t>
            </a:r>
            <a:r>
              <a:rPr lang="en-US" altLang="zh-CN" sz="2800" dirty="0">
                <a:solidFill>
                  <a:srgbClr val="F8F8F8"/>
                </a:solidFill>
                <a:latin typeface="Calibri" charset="0"/>
                <a:cs typeface="Arial" charset="0"/>
              </a:rPr>
              <a:t>economic recession since the Great Depression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28600" y="6029980"/>
            <a:ext cx="8561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70000"/>
            </a:pPr>
            <a:r>
              <a:rPr lang="en-US" altLang="zh-CN" sz="2800" dirty="0">
                <a:solidFill>
                  <a:srgbClr val="FFFF00"/>
                </a:solidFill>
                <a:latin typeface="Calibri" charset="0"/>
                <a:cs typeface="Arial" charset="0"/>
              </a:rPr>
              <a:t>Question: </a:t>
            </a:r>
            <a:r>
              <a:rPr lang="en-US" altLang="zh-CN" sz="2800" dirty="0" smtClean="0">
                <a:solidFill>
                  <a:srgbClr val="FFFF00"/>
                </a:solidFill>
                <a:latin typeface="Calibri" charset="0"/>
                <a:cs typeface="Arial" charset="0"/>
              </a:rPr>
              <a:t>Was the change reflected in NAQFC emissions?</a:t>
            </a:r>
            <a:endParaRPr lang="en-US" altLang="zh-CN" sz="2800" dirty="0">
              <a:solidFill>
                <a:srgbClr val="FFFF00"/>
              </a:solidFill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2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1524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4000" dirty="0" err="1">
                <a:solidFill>
                  <a:srgbClr val="F8F8F8"/>
                </a:solidFill>
                <a:latin typeface="+mj-lt"/>
                <a:ea typeface="SimSun" charset="0"/>
                <a:cs typeface="SimSun" charset="0"/>
              </a:rPr>
              <a:t>NO</a:t>
            </a:r>
            <a:r>
              <a:rPr lang="en-US" altLang="zh-CN" sz="4000" baseline="-25000" dirty="0" err="1">
                <a:solidFill>
                  <a:srgbClr val="F8F8F8"/>
                </a:solidFill>
                <a:latin typeface="+mj-lt"/>
                <a:ea typeface="SimSun" charset="0"/>
                <a:cs typeface="SimSun" charset="0"/>
              </a:rPr>
              <a:t>x</a:t>
            </a:r>
            <a:r>
              <a:rPr lang="en-US" altLang="zh-CN" sz="4000" dirty="0">
                <a:solidFill>
                  <a:srgbClr val="F8F8F8"/>
                </a:solidFill>
                <a:latin typeface="+mj-lt"/>
                <a:ea typeface="SimSun" charset="0"/>
                <a:cs typeface="SimSun" charset="0"/>
              </a:rPr>
              <a:t> Trends from OMI, AQS and NAQFC</a:t>
            </a:r>
            <a:endParaRPr lang="zh-CN" altLang="en-US" sz="4000" dirty="0">
              <a:solidFill>
                <a:srgbClr val="F8F8F8"/>
              </a:solidFill>
              <a:latin typeface="+mj-lt"/>
              <a:ea typeface="SimSun" charset="0"/>
              <a:cs typeface="SimSun" charset="0"/>
            </a:endParaRPr>
          </a:p>
        </p:txBody>
      </p:sp>
      <p:pic>
        <p:nvPicPr>
          <p:cNvPr id="15" name="Picture 1" descr="Description: NOx_CMAQ_c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22" y="2057400"/>
            <a:ext cx="397247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4483" y="914400"/>
            <a:ext cx="4881265" cy="5393928"/>
            <a:chOff x="304800" y="914400"/>
            <a:chExt cx="4881265" cy="539392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02" y="914400"/>
              <a:ext cx="4454463" cy="5393928"/>
            </a:xfrm>
            <a:prstGeom prst="rect">
              <a:avLst/>
            </a:prstGeom>
          </p:spPr>
        </p:pic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2900065" y="914400"/>
              <a:ext cx="9667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b="1" dirty="0">
                  <a:solidFill>
                    <a:srgbClr val="000000"/>
                  </a:solidFill>
                  <a:cs typeface="+mn-cs"/>
                </a:rPr>
                <a:t>Atlanta</a:t>
              </a:r>
              <a:endParaRPr lang="zh-CN" altLang="en-US" sz="18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2823865" y="3592314"/>
              <a:ext cx="15446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b="1" dirty="0">
                  <a:solidFill>
                    <a:srgbClr val="000000"/>
                  </a:solidFill>
                  <a:cs typeface="+mn-cs"/>
                </a:rPr>
                <a:t>Philadelphia</a:t>
              </a:r>
              <a:endParaRPr lang="zh-CN" altLang="en-US" sz="18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" y="914400"/>
              <a:ext cx="492443" cy="539392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Comparison to 2005 values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6065" y="4827740"/>
              <a:ext cx="3534667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+mn-cs"/>
                </a:rPr>
                <a:t>OMI = Ozone </a:t>
              </a:r>
              <a:r>
                <a:rPr lang="en-US" sz="1600" b="1" dirty="0" smtClean="0">
                  <a:solidFill>
                    <a:srgbClr val="000000"/>
                  </a:solidFill>
                  <a:cs typeface="+mn-cs"/>
                </a:rPr>
                <a:t>Monitoring </a:t>
              </a:r>
              <a:r>
                <a:rPr lang="en-US" sz="1600" b="1" dirty="0">
                  <a:solidFill>
                    <a:srgbClr val="000000"/>
                  </a:solidFill>
                  <a:cs typeface="+mn-cs"/>
                </a:rPr>
                <a:t>Instrument on NASA’s Aura </a:t>
              </a:r>
              <a:r>
                <a:rPr lang="en-US" sz="1600" b="1" dirty="0" smtClean="0">
                  <a:solidFill>
                    <a:srgbClr val="000000"/>
                  </a:solidFill>
                  <a:cs typeface="+mn-cs"/>
                </a:rPr>
                <a:t>Satellite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800" b="1" dirty="0">
                <a:solidFill>
                  <a:srgbClr val="000000"/>
                </a:solidFill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+mn-cs"/>
                </a:rPr>
                <a:t>AQS = Air Quality </a:t>
              </a:r>
              <a:r>
                <a:rPr lang="en-US" sz="1600" b="1" dirty="0" smtClean="0">
                  <a:solidFill>
                    <a:srgbClr val="000000"/>
                  </a:solidFill>
                  <a:cs typeface="+mn-cs"/>
                </a:rPr>
                <a:t>System </a:t>
              </a:r>
              <a:endParaRPr lang="en-US" sz="1600" b="1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09465" y="2236940"/>
              <a:ext cx="1676400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</a:rPr>
                <a:t>OMI (Space)</a:t>
              </a:r>
            </a:p>
            <a:p>
              <a:endParaRPr lang="en-US" sz="200" b="1" dirty="0" smtClean="0">
                <a:solidFill>
                  <a:srgbClr val="000000"/>
                </a:solidFill>
              </a:endParaRPr>
            </a:p>
            <a:p>
              <a:r>
                <a:rPr lang="en-US" sz="1600" b="1" dirty="0" smtClean="0">
                  <a:solidFill>
                    <a:srgbClr val="000000"/>
                  </a:solidFill>
                </a:rPr>
                <a:t>AQS (Ground)</a:t>
              </a:r>
            </a:p>
            <a:p>
              <a:endParaRPr lang="en-US" sz="200" b="1" dirty="0" smtClean="0">
                <a:solidFill>
                  <a:srgbClr val="000000"/>
                </a:solidFill>
              </a:endParaRPr>
            </a:p>
            <a:p>
              <a:r>
                <a:rPr lang="en-US" sz="1600" b="1" dirty="0" smtClean="0">
                  <a:solidFill>
                    <a:srgbClr val="000000"/>
                  </a:solidFill>
                </a:rPr>
                <a:t>NAQFC  (Model)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7543800" y="1752600"/>
            <a:ext cx="457200" cy="1371600"/>
          </a:xfrm>
          <a:prstGeom prst="straightConnector1">
            <a:avLst/>
          </a:prstGeom>
          <a:ln w="4445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53200" y="1295400"/>
            <a:ext cx="1977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8F8F8"/>
                </a:solidFill>
              </a:rPr>
              <a:t>Philadelphia</a:t>
            </a:r>
            <a:endParaRPr lang="en-US" sz="28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162800" y="3886200"/>
            <a:ext cx="685800" cy="137160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553200" y="5118100"/>
            <a:ext cx="1248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8F8F8"/>
                </a:solidFill>
              </a:rPr>
              <a:t>Atlanta</a:t>
            </a:r>
            <a:endParaRPr lang="en-US" sz="2800" dirty="0"/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The 8</a:t>
            </a:r>
            <a:r>
              <a:rPr lang="en-US" b="0" baseline="30000" dirty="0" smtClean="0"/>
              <a:t>th</a:t>
            </a:r>
            <a:r>
              <a:rPr lang="en-US" b="0" dirty="0" smtClean="0"/>
              <a:t> IWAQFR, Toronto, Ontario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5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1625" y="76200"/>
            <a:ext cx="86899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zh-CN" sz="4000" dirty="0" smtClean="0">
                <a:solidFill>
                  <a:srgbClr val="F8F8F8"/>
                </a:solidFill>
                <a:latin typeface="+mj-lt"/>
                <a:ea typeface="SimSun" pitchFamily="2" charset="-122"/>
                <a:cs typeface="+mn-cs"/>
              </a:rPr>
              <a:t>NO</a:t>
            </a:r>
            <a:r>
              <a:rPr lang="en-US" altLang="zh-CN" sz="4000" baseline="-25000" dirty="0" smtClean="0">
                <a:solidFill>
                  <a:srgbClr val="F8F8F8"/>
                </a:solidFill>
                <a:latin typeface="+mj-lt"/>
                <a:ea typeface="SimSun" pitchFamily="2" charset="-122"/>
                <a:cs typeface="+mn-cs"/>
              </a:rPr>
              <a:t>x</a:t>
            </a:r>
            <a:r>
              <a:rPr lang="en-US" altLang="zh-CN" sz="4000" dirty="0" smtClean="0">
                <a:solidFill>
                  <a:srgbClr val="F8F8F8"/>
                </a:solidFill>
                <a:latin typeface="+mj-lt"/>
                <a:ea typeface="SimSun" pitchFamily="2" charset="-122"/>
                <a:cs typeface="+mn-cs"/>
              </a:rPr>
              <a:t> Trends during the Great Recession</a:t>
            </a:r>
            <a:endParaRPr lang="zh-CN" altLang="en-US" sz="4000" dirty="0" smtClean="0">
              <a:solidFill>
                <a:srgbClr val="F8F8F8"/>
              </a:solidFill>
              <a:latin typeface="+mj-lt"/>
              <a:ea typeface="SimSun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66800" y="5029200"/>
            <a:ext cx="7239000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70000"/>
              <a:buFont typeface="Wingdings" charset="0"/>
              <a:buChar char="v"/>
              <a:defRPr/>
            </a:pPr>
            <a:r>
              <a:rPr lang="en-US" sz="2800" dirty="0" smtClean="0">
                <a:solidFill>
                  <a:srgbClr val="F8F8F8"/>
                </a:solidFill>
                <a:latin typeface="+mj-lt"/>
              </a:rPr>
              <a:t>Consistent trends from </a:t>
            </a:r>
            <a:r>
              <a:rPr lang="en-US" sz="2800" dirty="0">
                <a:solidFill>
                  <a:srgbClr val="F8F8F8"/>
                </a:solidFill>
                <a:latin typeface="+mj-lt"/>
              </a:rPr>
              <a:t>OMI and </a:t>
            </a:r>
            <a:r>
              <a:rPr lang="en-US" sz="2800" dirty="0" smtClean="0">
                <a:solidFill>
                  <a:srgbClr val="F8F8F8"/>
                </a:solidFill>
                <a:latin typeface="+mj-lt"/>
              </a:rPr>
              <a:t>AQS</a:t>
            </a:r>
            <a:r>
              <a:rPr lang="en-US" altLang="zh-CN" sz="2800" dirty="0" smtClean="0">
                <a:solidFill>
                  <a:srgbClr val="F8F8F8"/>
                </a:solidFill>
                <a:latin typeface="+mj-lt"/>
                <a:cs typeface="Arial" charset="0"/>
              </a:rPr>
              <a:t>;</a:t>
            </a:r>
            <a:endParaRPr lang="en-US" altLang="zh-CN" sz="2800" dirty="0">
              <a:solidFill>
                <a:srgbClr val="F8F8F8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70000"/>
              <a:buFont typeface="Wingdings" charset="0"/>
              <a:buChar char="v"/>
              <a:defRPr/>
            </a:pPr>
            <a:r>
              <a:rPr lang="en-US" altLang="zh-CN" sz="2800" dirty="0" smtClean="0">
                <a:solidFill>
                  <a:srgbClr val="F8F8F8"/>
                </a:solidFill>
                <a:latin typeface="Calibri" charset="0"/>
                <a:cs typeface="Arial" charset="0"/>
              </a:rPr>
              <a:t>Faster NOx reduction during the Recession and slower after that.</a:t>
            </a:r>
            <a:endParaRPr lang="en-US" altLang="zh-CN" sz="2800" dirty="0">
              <a:solidFill>
                <a:srgbClr val="F8F8F8"/>
              </a:solidFill>
              <a:latin typeface="Calibri" charset="0"/>
              <a:cs typeface="Arial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6000" y="5931319"/>
            <a:ext cx="2531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B0F0"/>
                </a:solidFill>
                <a:latin typeface="+mn-lt"/>
              </a:rPr>
              <a:t>(Tong et al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., </a:t>
            </a:r>
            <a:r>
              <a:rPr lang="en-US" b="1" dirty="0">
                <a:solidFill>
                  <a:srgbClr val="00B0F0"/>
                </a:solidFill>
                <a:latin typeface="+mn-lt"/>
              </a:rPr>
              <a:t>2015)</a:t>
            </a:r>
          </a:p>
        </p:txBody>
      </p:sp>
      <p:pic>
        <p:nvPicPr>
          <p:cNvPr id="4" name="Picture 3" descr="Screen Shot 2016-05-31 at 2.4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410200" cy="4083589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The 8</a:t>
            </a:r>
            <a:r>
              <a:rPr lang="en-US" b="0" baseline="30000" dirty="0" smtClean="0"/>
              <a:t>th</a:t>
            </a:r>
            <a:r>
              <a:rPr lang="en-US" b="0" dirty="0" smtClean="0"/>
              <a:t> IWAQFR, Toronto, Ontario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5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1625" y="76200"/>
            <a:ext cx="86899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zh-CN" sz="4000" dirty="0" smtClean="0">
                <a:solidFill>
                  <a:srgbClr val="F8F8F8"/>
                </a:solidFill>
                <a:latin typeface="+mj-lt"/>
                <a:ea typeface="SimSun" pitchFamily="2" charset="-122"/>
                <a:cs typeface="+mn-cs"/>
              </a:rPr>
              <a:t>Recession Impact on Surface Ozone</a:t>
            </a:r>
            <a:endParaRPr lang="zh-CN" altLang="en-US" sz="4000" dirty="0" smtClean="0">
              <a:solidFill>
                <a:srgbClr val="F8F8F8"/>
              </a:solidFill>
              <a:latin typeface="+mj-lt"/>
              <a:ea typeface="SimSun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66800" y="4953000"/>
            <a:ext cx="7239000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70000"/>
              <a:buFont typeface="Wingdings" charset="0"/>
              <a:buChar char="v"/>
              <a:defRPr/>
            </a:pPr>
            <a:r>
              <a:rPr lang="en-US" sz="2800" dirty="0" smtClean="0">
                <a:solidFill>
                  <a:srgbClr val="F8F8F8"/>
                </a:solidFill>
                <a:latin typeface="+mj-lt"/>
              </a:rPr>
              <a:t>2011 Meteorology</a:t>
            </a:r>
            <a:r>
              <a:rPr lang="en-US" altLang="zh-CN" sz="2800" dirty="0" smtClean="0">
                <a:solidFill>
                  <a:srgbClr val="F8F8F8"/>
                </a:solidFill>
                <a:latin typeface="+mj-lt"/>
                <a:cs typeface="Arial" charset="0"/>
              </a:rPr>
              <a:t>;</a:t>
            </a:r>
            <a:endParaRPr lang="en-US" altLang="zh-CN" sz="2800" dirty="0">
              <a:solidFill>
                <a:srgbClr val="F8F8F8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70000"/>
              <a:buFont typeface="Wingdings" charset="0"/>
              <a:buChar char="v"/>
              <a:defRPr/>
            </a:pPr>
            <a:r>
              <a:rPr lang="en-US" altLang="zh-CN" sz="2800" dirty="0" smtClean="0">
                <a:solidFill>
                  <a:srgbClr val="F8F8F8"/>
                </a:solidFill>
                <a:latin typeface="Calibri" charset="0"/>
                <a:cs typeface="Arial" charset="0"/>
              </a:rPr>
              <a:t>NOAA NAQFC </a:t>
            </a:r>
            <a:r>
              <a:rPr lang="en-US" altLang="zh-CN" sz="2800" dirty="0" err="1" smtClean="0">
                <a:solidFill>
                  <a:srgbClr val="F8F8F8"/>
                </a:solidFill>
                <a:latin typeface="Calibri" charset="0"/>
                <a:cs typeface="Arial" charset="0"/>
              </a:rPr>
              <a:t>testbed</a:t>
            </a:r>
            <a:r>
              <a:rPr lang="en-US" altLang="zh-CN" sz="2800" dirty="0" smtClean="0">
                <a:solidFill>
                  <a:srgbClr val="F8F8F8"/>
                </a:solidFill>
                <a:latin typeface="Calibri" charset="0"/>
                <a:cs typeface="Arial" charset="0"/>
              </a:rPr>
              <a:t> (revised CMAQ 4.7).</a:t>
            </a:r>
            <a:endParaRPr lang="en-US" altLang="zh-CN" sz="2800" dirty="0">
              <a:solidFill>
                <a:srgbClr val="F8F8F8"/>
              </a:solidFill>
              <a:latin typeface="Calibri" charset="0"/>
              <a:cs typeface="Arial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The 8</a:t>
            </a:r>
            <a:r>
              <a:rPr lang="en-US" b="0" baseline="30000" dirty="0" smtClean="0"/>
              <a:t>th</a:t>
            </a:r>
            <a:r>
              <a:rPr lang="en-US" b="0" dirty="0" smtClean="0"/>
              <a:t> IWAQFR, Toronto, Ontario</a:t>
            </a:r>
            <a:endParaRPr lang="en-US" b="0" dirty="0"/>
          </a:p>
        </p:txBody>
      </p:sp>
      <p:pic>
        <p:nvPicPr>
          <p:cNvPr id="5" name="Picture 4" descr="Screen Shot 2017-01-09 at 4.53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244590" cy="2743200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4800" y="990600"/>
            <a:ext cx="86629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what extent has the 2008 economic recession affected US air quality?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0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 txBox="1">
            <a:spLocks/>
          </p:cNvSpPr>
          <p:nvPr/>
        </p:nvSpPr>
        <p:spPr>
          <a:xfrm>
            <a:off x="990600" y="0"/>
            <a:ext cx="75438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“Recession” Emissions</a:t>
            </a:r>
            <a:endParaRPr lang="en-US" sz="4000" dirty="0"/>
          </a:p>
        </p:txBody>
      </p:sp>
      <p:sp>
        <p:nvSpPr>
          <p:cNvPr id="6" name="Slide Number Placeholder 17"/>
          <p:cNvSpPr txBox="1">
            <a:spLocks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0" latinLnBrk="0" hangingPunct="0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fld id="{DF74BFAB-7822-C24A-82E6-6BFA9090D5E6}" type="slidenum">
              <a:rPr lang="en-US" altLang="zh-CN" sz="1200" smtClean="0">
                <a:solidFill>
                  <a:srgbClr val="1D4577"/>
                </a:solidFill>
                <a:latin typeface="Calibri" charset="0"/>
                <a:ea typeface="SimSun" charset="0"/>
                <a:cs typeface="SimSun" charset="0"/>
              </a:rPr>
              <a:pPr eaLnBrk="1" hangingPunct="1"/>
              <a:t>9</a:t>
            </a:fld>
            <a:endParaRPr lang="en-US" altLang="zh-CN" sz="1200" dirty="0">
              <a:solidFill>
                <a:srgbClr val="1D4577"/>
              </a:solidFill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685800"/>
            <a:ext cx="86629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Use fused satellite (OMI) </a:t>
            </a:r>
            <a:r>
              <a:rPr lang="en-US" sz="2800" dirty="0">
                <a:solidFill>
                  <a:schemeClr val="bg1"/>
                </a:solidFill>
              </a:rPr>
              <a:t>and </a:t>
            </a:r>
            <a:r>
              <a:rPr lang="en-US" sz="2800" dirty="0" smtClean="0">
                <a:solidFill>
                  <a:schemeClr val="bg1"/>
                </a:solidFill>
              </a:rPr>
              <a:t>ground (AQS) </a:t>
            </a:r>
            <a:r>
              <a:rPr lang="en-US" sz="2800" dirty="0">
                <a:solidFill>
                  <a:schemeClr val="bg1"/>
                </a:solidFill>
              </a:rPr>
              <a:t>data </a:t>
            </a:r>
            <a:r>
              <a:rPr lang="en-US" sz="2800" dirty="0" smtClean="0">
                <a:solidFill>
                  <a:schemeClr val="bg1"/>
                </a:solidFill>
              </a:rPr>
              <a:t>to obtain realistic emission changes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648200" y="1600200"/>
            <a:ext cx="32887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n-lt"/>
              </a:rPr>
              <a:t>Fusing AQS &amp; OMI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3" descr="Screen Shot 2016-01-07 at 9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581400" cy="78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0068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33400" y="4800600"/>
            <a:ext cx="36360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8F8F8"/>
                </a:solidFill>
              </a:rPr>
              <a:t>Comparison of OMI and AQS (x100) Samples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480284" y="3200400"/>
            <a:ext cx="45634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8F8F8"/>
                </a:solidFill>
              </a:rPr>
              <a:t>State-level </a:t>
            </a:r>
            <a:r>
              <a:rPr lang="en-US" sz="2800" dirty="0" smtClean="0">
                <a:solidFill>
                  <a:srgbClr val="F8F8F8"/>
                </a:solidFill>
              </a:rPr>
              <a:t>Changing Factors</a:t>
            </a:r>
            <a:endParaRPr lang="en-US" sz="2800" dirty="0">
              <a:solidFill>
                <a:srgbClr val="F8F8F8"/>
              </a:solidFill>
            </a:endParaRPr>
          </a:p>
        </p:txBody>
      </p:sp>
      <p:pic>
        <p:nvPicPr>
          <p:cNvPr id="13" name="Picture 1" descr="Screen Shot 2016-01-07 at 9.27.50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22" y="3733800"/>
            <a:ext cx="42182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251534" y="6178370"/>
            <a:ext cx="1564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8F8F8"/>
                </a:solidFill>
              </a:rPr>
              <a:t>(2005 to 2012)</a:t>
            </a:r>
            <a:endParaRPr lang="en-US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b="0" dirty="0" smtClean="0"/>
              <a:t>The 8</a:t>
            </a:r>
            <a:r>
              <a:rPr lang="en-US" b="0" baseline="30000" dirty="0" smtClean="0"/>
              <a:t>th</a:t>
            </a:r>
            <a:r>
              <a:rPr lang="en-US" b="0" dirty="0" smtClean="0"/>
              <a:t> IWAQFR, Toronto, Ontario</a:t>
            </a:r>
            <a:endParaRPr lang="en-US" b="0" dirty="0"/>
          </a:p>
        </p:txBody>
      </p:sp>
      <p:sp>
        <p:nvSpPr>
          <p:cNvPr id="16" name="Rectangle 15"/>
          <p:cNvSpPr/>
          <p:nvPr/>
        </p:nvSpPr>
        <p:spPr>
          <a:xfrm>
            <a:off x="304800" y="60198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8F8F8"/>
                </a:solidFill>
              </a:rPr>
              <a:t>(Source: Tong et al., 2015)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693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ggi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27455</TotalTime>
  <Words>985</Words>
  <Application>Microsoft Macintosh PowerPoint</Application>
  <PresentationFormat>On-screen Show (4:3)</PresentationFormat>
  <Paragraphs>144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MaggieK</vt:lpstr>
      <vt:lpstr>Rapid Update of Anthropogenic NOx Emissions with Fused Satellite and Ground Observations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Acknowledgment</vt:lpstr>
    </vt:vector>
  </TitlesOfParts>
  <Company>ARL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Kerchner</dc:creator>
  <cp:lastModifiedBy>Laura ChaJkowski, CMP CMM [Legend]</cp:lastModifiedBy>
  <cp:revision>280</cp:revision>
  <dcterms:created xsi:type="dcterms:W3CDTF">2016-01-20T16:28:12Z</dcterms:created>
  <dcterms:modified xsi:type="dcterms:W3CDTF">2017-01-10T17:13:04Z</dcterms:modified>
</cp:coreProperties>
</file>