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53" r:id="rId2"/>
    <p:sldMasterId id="2147483868" r:id="rId3"/>
    <p:sldMasterId id="2147483883" r:id="rId4"/>
    <p:sldMasterId id="2147483898" r:id="rId5"/>
    <p:sldMasterId id="2147483913" r:id="rId6"/>
    <p:sldMasterId id="2147483928" r:id="rId7"/>
  </p:sldMasterIdLst>
  <p:notesMasterIdLst>
    <p:notesMasterId r:id="rId32"/>
  </p:notesMasterIdLst>
  <p:handoutMasterIdLst>
    <p:handoutMasterId r:id="rId33"/>
  </p:handoutMasterIdLst>
  <p:sldIdLst>
    <p:sldId id="256" r:id="rId8"/>
    <p:sldId id="355" r:id="rId9"/>
    <p:sldId id="356" r:id="rId10"/>
    <p:sldId id="418" r:id="rId11"/>
    <p:sldId id="417" r:id="rId12"/>
    <p:sldId id="359" r:id="rId13"/>
    <p:sldId id="398" r:id="rId14"/>
    <p:sldId id="399" r:id="rId15"/>
    <p:sldId id="400" r:id="rId16"/>
    <p:sldId id="401" r:id="rId17"/>
    <p:sldId id="402" r:id="rId18"/>
    <p:sldId id="404" r:id="rId19"/>
    <p:sldId id="409" r:id="rId20"/>
    <p:sldId id="410" r:id="rId21"/>
    <p:sldId id="411" r:id="rId22"/>
    <p:sldId id="358" r:id="rId23"/>
    <p:sldId id="413" r:id="rId24"/>
    <p:sldId id="415" r:id="rId25"/>
    <p:sldId id="416" r:id="rId26"/>
    <p:sldId id="419" r:id="rId27"/>
    <p:sldId id="286" r:id="rId28"/>
    <p:sldId id="369" r:id="rId29"/>
    <p:sldId id="420" r:id="rId30"/>
    <p:sldId id="412" r:id="rId3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33CC"/>
    <a:srgbClr val="FFFFFF"/>
    <a:srgbClr val="99CCFF"/>
    <a:srgbClr val="66CCFF"/>
    <a:srgbClr val="FF3300"/>
    <a:srgbClr val="99FF33"/>
    <a:srgbClr val="66FF33"/>
    <a:srgbClr val="00A0F0"/>
    <a:srgbClr val="00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2985" autoAdjust="0"/>
  </p:normalViewPr>
  <p:slideViewPr>
    <p:cSldViewPr snapToGrid="0">
      <p:cViewPr>
        <p:scale>
          <a:sx n="100" d="100"/>
          <a:sy n="100" d="100"/>
        </p:scale>
        <p:origin x="-1504" y="-28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72" y="2388"/>
      </p:cViewPr>
      <p:guideLst>
        <p:guide orient="horz" pos="2934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kchya.Upadhayay\Documents\AQ%20Verification%20statistics\Ozone%20max%20calculation%20from%20Perry's%20data\Ozone%20stats%202016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4346693505417"/>
          <c:y val="0.0884375911344415"/>
          <c:w val="0.917148086752314"/>
          <c:h val="0.878915864683581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marker>
            <c:symbol val="x"/>
            <c:size val="7"/>
            <c:spPr>
              <a:ln>
                <a:solidFill>
                  <a:sysClr val="windowText" lastClr="000000"/>
                </a:solidFill>
              </a:ln>
            </c:spPr>
          </c:marker>
          <c:dPt>
            <c:idx val="150"/>
            <c:marker>
              <c:spPr>
                <a:ln>
                  <a:solidFill>
                    <a:sysClr val="windowText" lastClr="000000">
                      <a:alpha val="81000"/>
                    </a:sysClr>
                  </a:solidFill>
                </a:ln>
                <a:effectLst>
                  <a:glow>
                    <a:schemeClr val="accent1">
                      <a:alpha val="40000"/>
                    </a:schemeClr>
                  </a:glow>
                </a:effectLst>
              </c:spPr>
            </c:marker>
            <c:bubble3D val="0"/>
            <c:spPr>
              <a:ln>
                <a:solidFill>
                  <a:sysClr val="windowText" lastClr="000000">
                    <a:alpha val="55000"/>
                  </a:sysClr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dPt>
          <c:xVal>
            <c:numRef>
              <c:f>Sheet1!$B$1:$EV$1</c:f>
              <c:numCache>
                <c:formatCode>m/d/yyyy</c:formatCode>
                <c:ptCount val="151"/>
                <c:pt idx="0">
                  <c:v>42461.0</c:v>
                </c:pt>
                <c:pt idx="1">
                  <c:v>42462.0</c:v>
                </c:pt>
                <c:pt idx="2">
                  <c:v>42463.0</c:v>
                </c:pt>
                <c:pt idx="3">
                  <c:v>42464.0</c:v>
                </c:pt>
                <c:pt idx="4">
                  <c:v>42465.0</c:v>
                </c:pt>
                <c:pt idx="5">
                  <c:v>42466.0</c:v>
                </c:pt>
                <c:pt idx="6">
                  <c:v>42467.0</c:v>
                </c:pt>
                <c:pt idx="7">
                  <c:v>42468.0</c:v>
                </c:pt>
                <c:pt idx="8">
                  <c:v>42469.0</c:v>
                </c:pt>
                <c:pt idx="9">
                  <c:v>42470.0</c:v>
                </c:pt>
                <c:pt idx="10">
                  <c:v>42471.0</c:v>
                </c:pt>
                <c:pt idx="11">
                  <c:v>42472.0</c:v>
                </c:pt>
                <c:pt idx="12">
                  <c:v>42473.0</c:v>
                </c:pt>
                <c:pt idx="13">
                  <c:v>42474.0</c:v>
                </c:pt>
                <c:pt idx="14">
                  <c:v>42475.0</c:v>
                </c:pt>
                <c:pt idx="15">
                  <c:v>42476.0</c:v>
                </c:pt>
                <c:pt idx="16">
                  <c:v>42477.0</c:v>
                </c:pt>
                <c:pt idx="17">
                  <c:v>42478.0</c:v>
                </c:pt>
                <c:pt idx="18">
                  <c:v>42479.0</c:v>
                </c:pt>
                <c:pt idx="19">
                  <c:v>42480.0</c:v>
                </c:pt>
                <c:pt idx="20">
                  <c:v>42481.0</c:v>
                </c:pt>
                <c:pt idx="21">
                  <c:v>42482.0</c:v>
                </c:pt>
                <c:pt idx="22">
                  <c:v>42483.0</c:v>
                </c:pt>
                <c:pt idx="23">
                  <c:v>42484.0</c:v>
                </c:pt>
                <c:pt idx="24">
                  <c:v>42485.0</c:v>
                </c:pt>
                <c:pt idx="25">
                  <c:v>42486.0</c:v>
                </c:pt>
                <c:pt idx="26">
                  <c:v>42487.0</c:v>
                </c:pt>
                <c:pt idx="27">
                  <c:v>42488.0</c:v>
                </c:pt>
                <c:pt idx="28">
                  <c:v>42489.0</c:v>
                </c:pt>
                <c:pt idx="29">
                  <c:v>42490.0</c:v>
                </c:pt>
                <c:pt idx="30">
                  <c:v>42491.0</c:v>
                </c:pt>
                <c:pt idx="31">
                  <c:v>42492.0</c:v>
                </c:pt>
                <c:pt idx="32">
                  <c:v>42493.0</c:v>
                </c:pt>
                <c:pt idx="33">
                  <c:v>42494.0</c:v>
                </c:pt>
                <c:pt idx="34">
                  <c:v>42495.0</c:v>
                </c:pt>
                <c:pt idx="35">
                  <c:v>42496.0</c:v>
                </c:pt>
                <c:pt idx="36">
                  <c:v>42497.0</c:v>
                </c:pt>
                <c:pt idx="37">
                  <c:v>42498.0</c:v>
                </c:pt>
                <c:pt idx="38">
                  <c:v>42499.0</c:v>
                </c:pt>
                <c:pt idx="39">
                  <c:v>42500.0</c:v>
                </c:pt>
                <c:pt idx="40">
                  <c:v>42501.0</c:v>
                </c:pt>
                <c:pt idx="41">
                  <c:v>42502.0</c:v>
                </c:pt>
                <c:pt idx="42">
                  <c:v>42503.0</c:v>
                </c:pt>
                <c:pt idx="43">
                  <c:v>42504.0</c:v>
                </c:pt>
                <c:pt idx="44">
                  <c:v>42505.0</c:v>
                </c:pt>
                <c:pt idx="45">
                  <c:v>42506.0</c:v>
                </c:pt>
                <c:pt idx="46">
                  <c:v>42507.0</c:v>
                </c:pt>
                <c:pt idx="47">
                  <c:v>42508.0</c:v>
                </c:pt>
                <c:pt idx="48">
                  <c:v>42509.0</c:v>
                </c:pt>
                <c:pt idx="49">
                  <c:v>42510.0</c:v>
                </c:pt>
                <c:pt idx="50">
                  <c:v>42511.0</c:v>
                </c:pt>
                <c:pt idx="51">
                  <c:v>42512.0</c:v>
                </c:pt>
                <c:pt idx="52">
                  <c:v>42513.0</c:v>
                </c:pt>
                <c:pt idx="53">
                  <c:v>42514.0</c:v>
                </c:pt>
                <c:pt idx="54">
                  <c:v>42515.0</c:v>
                </c:pt>
                <c:pt idx="55">
                  <c:v>42516.0</c:v>
                </c:pt>
                <c:pt idx="56">
                  <c:v>42517.0</c:v>
                </c:pt>
                <c:pt idx="57">
                  <c:v>42518.0</c:v>
                </c:pt>
                <c:pt idx="58">
                  <c:v>42519.0</c:v>
                </c:pt>
                <c:pt idx="59">
                  <c:v>42520.0</c:v>
                </c:pt>
                <c:pt idx="60">
                  <c:v>42521.0</c:v>
                </c:pt>
                <c:pt idx="61">
                  <c:v>42522.0</c:v>
                </c:pt>
                <c:pt idx="62">
                  <c:v>42523.0</c:v>
                </c:pt>
                <c:pt idx="63">
                  <c:v>42524.0</c:v>
                </c:pt>
                <c:pt idx="64">
                  <c:v>42525.0</c:v>
                </c:pt>
                <c:pt idx="65">
                  <c:v>42526.0</c:v>
                </c:pt>
                <c:pt idx="66">
                  <c:v>42527.0</c:v>
                </c:pt>
                <c:pt idx="67">
                  <c:v>42528.0</c:v>
                </c:pt>
                <c:pt idx="68">
                  <c:v>42529.0</c:v>
                </c:pt>
                <c:pt idx="69">
                  <c:v>42530.0</c:v>
                </c:pt>
                <c:pt idx="70">
                  <c:v>42531.0</c:v>
                </c:pt>
                <c:pt idx="71">
                  <c:v>42532.0</c:v>
                </c:pt>
                <c:pt idx="72">
                  <c:v>42533.0</c:v>
                </c:pt>
                <c:pt idx="73">
                  <c:v>42534.0</c:v>
                </c:pt>
                <c:pt idx="74">
                  <c:v>42535.0</c:v>
                </c:pt>
                <c:pt idx="75">
                  <c:v>42536.0</c:v>
                </c:pt>
                <c:pt idx="76">
                  <c:v>42537.0</c:v>
                </c:pt>
                <c:pt idx="77">
                  <c:v>42538.0</c:v>
                </c:pt>
                <c:pt idx="78">
                  <c:v>42539.0</c:v>
                </c:pt>
                <c:pt idx="79">
                  <c:v>42540.0</c:v>
                </c:pt>
                <c:pt idx="80">
                  <c:v>42541.0</c:v>
                </c:pt>
                <c:pt idx="81">
                  <c:v>42542.0</c:v>
                </c:pt>
                <c:pt idx="82">
                  <c:v>42543.0</c:v>
                </c:pt>
                <c:pt idx="83">
                  <c:v>42544.0</c:v>
                </c:pt>
                <c:pt idx="84">
                  <c:v>42545.0</c:v>
                </c:pt>
                <c:pt idx="85">
                  <c:v>42546.0</c:v>
                </c:pt>
                <c:pt idx="86">
                  <c:v>42547.0</c:v>
                </c:pt>
                <c:pt idx="87">
                  <c:v>42548.0</c:v>
                </c:pt>
                <c:pt idx="88">
                  <c:v>42549.0</c:v>
                </c:pt>
                <c:pt idx="89">
                  <c:v>42550.0</c:v>
                </c:pt>
                <c:pt idx="90">
                  <c:v>42551.0</c:v>
                </c:pt>
                <c:pt idx="91">
                  <c:v>42552.0</c:v>
                </c:pt>
                <c:pt idx="92">
                  <c:v>42553.0</c:v>
                </c:pt>
                <c:pt idx="93">
                  <c:v>42554.0</c:v>
                </c:pt>
                <c:pt idx="94">
                  <c:v>42555.0</c:v>
                </c:pt>
                <c:pt idx="95">
                  <c:v>42556.0</c:v>
                </c:pt>
                <c:pt idx="96">
                  <c:v>42557.0</c:v>
                </c:pt>
                <c:pt idx="97">
                  <c:v>42558.0</c:v>
                </c:pt>
                <c:pt idx="98">
                  <c:v>42559.0</c:v>
                </c:pt>
                <c:pt idx="99">
                  <c:v>42560.0</c:v>
                </c:pt>
                <c:pt idx="100">
                  <c:v>42561.0</c:v>
                </c:pt>
                <c:pt idx="101">
                  <c:v>42562.0</c:v>
                </c:pt>
                <c:pt idx="102">
                  <c:v>42563.0</c:v>
                </c:pt>
                <c:pt idx="103">
                  <c:v>42564.0</c:v>
                </c:pt>
                <c:pt idx="104">
                  <c:v>42565.0</c:v>
                </c:pt>
                <c:pt idx="105">
                  <c:v>42566.0</c:v>
                </c:pt>
                <c:pt idx="106">
                  <c:v>42567.0</c:v>
                </c:pt>
                <c:pt idx="107">
                  <c:v>42568.0</c:v>
                </c:pt>
                <c:pt idx="108">
                  <c:v>42569.0</c:v>
                </c:pt>
                <c:pt idx="109">
                  <c:v>42570.0</c:v>
                </c:pt>
                <c:pt idx="110">
                  <c:v>42571.0</c:v>
                </c:pt>
                <c:pt idx="111">
                  <c:v>42572.0</c:v>
                </c:pt>
                <c:pt idx="112">
                  <c:v>42573.0</c:v>
                </c:pt>
                <c:pt idx="113">
                  <c:v>42574.0</c:v>
                </c:pt>
                <c:pt idx="114">
                  <c:v>42575.0</c:v>
                </c:pt>
                <c:pt idx="115">
                  <c:v>42576.0</c:v>
                </c:pt>
                <c:pt idx="116">
                  <c:v>42577.0</c:v>
                </c:pt>
                <c:pt idx="117">
                  <c:v>42578.0</c:v>
                </c:pt>
                <c:pt idx="118">
                  <c:v>42579.0</c:v>
                </c:pt>
                <c:pt idx="119">
                  <c:v>42580.0</c:v>
                </c:pt>
                <c:pt idx="120">
                  <c:v>42581.0</c:v>
                </c:pt>
                <c:pt idx="121">
                  <c:v>42582.0</c:v>
                </c:pt>
                <c:pt idx="122">
                  <c:v>42583.0</c:v>
                </c:pt>
                <c:pt idx="123">
                  <c:v>42584.0</c:v>
                </c:pt>
                <c:pt idx="124">
                  <c:v>42585.0</c:v>
                </c:pt>
                <c:pt idx="125">
                  <c:v>42586.0</c:v>
                </c:pt>
                <c:pt idx="126">
                  <c:v>42587.0</c:v>
                </c:pt>
                <c:pt idx="127">
                  <c:v>42588.0</c:v>
                </c:pt>
                <c:pt idx="128">
                  <c:v>42589.0</c:v>
                </c:pt>
                <c:pt idx="129">
                  <c:v>42590.0</c:v>
                </c:pt>
                <c:pt idx="130">
                  <c:v>42591.0</c:v>
                </c:pt>
                <c:pt idx="131">
                  <c:v>42592.0</c:v>
                </c:pt>
                <c:pt idx="132">
                  <c:v>42593.0</c:v>
                </c:pt>
                <c:pt idx="133">
                  <c:v>42594.0</c:v>
                </c:pt>
                <c:pt idx="134">
                  <c:v>42595.0</c:v>
                </c:pt>
                <c:pt idx="135">
                  <c:v>42596.0</c:v>
                </c:pt>
                <c:pt idx="136">
                  <c:v>42597.0</c:v>
                </c:pt>
                <c:pt idx="137">
                  <c:v>42598.0</c:v>
                </c:pt>
                <c:pt idx="138">
                  <c:v>42599.0</c:v>
                </c:pt>
                <c:pt idx="139">
                  <c:v>42600.0</c:v>
                </c:pt>
                <c:pt idx="140">
                  <c:v>42601.0</c:v>
                </c:pt>
                <c:pt idx="141">
                  <c:v>42602.0</c:v>
                </c:pt>
                <c:pt idx="142">
                  <c:v>42603.0</c:v>
                </c:pt>
                <c:pt idx="143">
                  <c:v>42604.0</c:v>
                </c:pt>
                <c:pt idx="144">
                  <c:v>42605.0</c:v>
                </c:pt>
                <c:pt idx="145">
                  <c:v>42606.0</c:v>
                </c:pt>
                <c:pt idx="146">
                  <c:v>42607.0</c:v>
                </c:pt>
                <c:pt idx="147">
                  <c:v>42608.0</c:v>
                </c:pt>
                <c:pt idx="148">
                  <c:v>42609.0</c:v>
                </c:pt>
                <c:pt idx="149">
                  <c:v>42610.0</c:v>
                </c:pt>
                <c:pt idx="150">
                  <c:v>42611.0</c:v>
                </c:pt>
              </c:numCache>
            </c:numRef>
          </c:xVal>
          <c:yVal>
            <c:numRef>
              <c:f>Sheet1!$B$2:$EV$2</c:f>
              <c:numCache>
                <c:formatCode>General</c:formatCode>
                <c:ptCount val="151"/>
                <c:pt idx="0">
                  <c:v>1.0</c:v>
                </c:pt>
                <c:pt idx="1">
                  <c:v>0.998</c:v>
                </c:pt>
                <c:pt idx="2">
                  <c:v>0.996</c:v>
                </c:pt>
                <c:pt idx="3">
                  <c:v>0.996</c:v>
                </c:pt>
                <c:pt idx="4">
                  <c:v>0.993</c:v>
                </c:pt>
                <c:pt idx="5">
                  <c:v>0.999</c:v>
                </c:pt>
                <c:pt idx="6">
                  <c:v>0.998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0.999</c:v>
                </c:pt>
                <c:pt idx="12">
                  <c:v>1.0</c:v>
                </c:pt>
                <c:pt idx="13">
                  <c:v>0.999</c:v>
                </c:pt>
                <c:pt idx="14">
                  <c:v>0.998</c:v>
                </c:pt>
                <c:pt idx="15">
                  <c:v>0.985</c:v>
                </c:pt>
                <c:pt idx="16">
                  <c:v>0.96</c:v>
                </c:pt>
                <c:pt idx="17">
                  <c:v>0.917</c:v>
                </c:pt>
                <c:pt idx="18">
                  <c:v>0.941</c:v>
                </c:pt>
                <c:pt idx="19">
                  <c:v>0.966</c:v>
                </c:pt>
                <c:pt idx="20">
                  <c:v>0.993</c:v>
                </c:pt>
                <c:pt idx="21">
                  <c:v>0.998</c:v>
                </c:pt>
                <c:pt idx="22">
                  <c:v>0.995</c:v>
                </c:pt>
                <c:pt idx="23">
                  <c:v>0.997</c:v>
                </c:pt>
                <c:pt idx="24">
                  <c:v>1.0</c:v>
                </c:pt>
                <c:pt idx="25">
                  <c:v>0.999</c:v>
                </c:pt>
                <c:pt idx="26">
                  <c:v>0.998</c:v>
                </c:pt>
                <c:pt idx="27">
                  <c:v>1.0</c:v>
                </c:pt>
                <c:pt idx="28">
                  <c:v>0.997</c:v>
                </c:pt>
                <c:pt idx="29">
                  <c:v>1.0</c:v>
                </c:pt>
                <c:pt idx="30">
                  <c:v>1.0</c:v>
                </c:pt>
                <c:pt idx="31">
                  <c:v>0.998</c:v>
                </c:pt>
                <c:pt idx="32">
                  <c:v>0.999</c:v>
                </c:pt>
                <c:pt idx="33">
                  <c:v>0.998</c:v>
                </c:pt>
                <c:pt idx="34">
                  <c:v>0.999</c:v>
                </c:pt>
                <c:pt idx="35">
                  <c:v>0.995</c:v>
                </c:pt>
                <c:pt idx="36">
                  <c:v>0.993</c:v>
                </c:pt>
                <c:pt idx="37">
                  <c:v>0.992</c:v>
                </c:pt>
                <c:pt idx="38">
                  <c:v>0.992</c:v>
                </c:pt>
                <c:pt idx="39">
                  <c:v>0.998</c:v>
                </c:pt>
                <c:pt idx="40">
                  <c:v>0.993</c:v>
                </c:pt>
                <c:pt idx="41">
                  <c:v>0.973</c:v>
                </c:pt>
                <c:pt idx="42">
                  <c:v>0.975</c:v>
                </c:pt>
                <c:pt idx="43">
                  <c:v>0.999</c:v>
                </c:pt>
                <c:pt idx="44">
                  <c:v>0.997</c:v>
                </c:pt>
                <c:pt idx="45">
                  <c:v>1.0</c:v>
                </c:pt>
                <c:pt idx="46">
                  <c:v>1.0</c:v>
                </c:pt>
                <c:pt idx="48">
                  <c:v>0.998</c:v>
                </c:pt>
                <c:pt idx="49">
                  <c:v>1.0</c:v>
                </c:pt>
                <c:pt idx="50">
                  <c:v>0.998</c:v>
                </c:pt>
                <c:pt idx="51">
                  <c:v>0.999</c:v>
                </c:pt>
                <c:pt idx="52">
                  <c:v>0.966</c:v>
                </c:pt>
                <c:pt idx="53">
                  <c:v>0.893</c:v>
                </c:pt>
                <c:pt idx="54">
                  <c:v>0.865</c:v>
                </c:pt>
                <c:pt idx="55">
                  <c:v>0.929</c:v>
                </c:pt>
                <c:pt idx="56">
                  <c:v>0.977</c:v>
                </c:pt>
                <c:pt idx="57">
                  <c:v>0.97</c:v>
                </c:pt>
                <c:pt idx="58">
                  <c:v>0.993</c:v>
                </c:pt>
                <c:pt idx="59">
                  <c:v>0.987</c:v>
                </c:pt>
                <c:pt idx="61">
                  <c:v>0.967</c:v>
                </c:pt>
                <c:pt idx="62">
                  <c:v>0.97</c:v>
                </c:pt>
                <c:pt idx="63">
                  <c:v>0.942</c:v>
                </c:pt>
                <c:pt idx="64">
                  <c:v>0.929</c:v>
                </c:pt>
                <c:pt idx="66">
                  <c:v>0.967</c:v>
                </c:pt>
                <c:pt idx="67">
                  <c:v>0.967</c:v>
                </c:pt>
                <c:pt idx="68">
                  <c:v>0.956</c:v>
                </c:pt>
                <c:pt idx="69">
                  <c:v>0.951</c:v>
                </c:pt>
                <c:pt idx="70">
                  <c:v>0.915</c:v>
                </c:pt>
                <c:pt idx="71">
                  <c:v>0.928</c:v>
                </c:pt>
                <c:pt idx="72">
                  <c:v>0.994</c:v>
                </c:pt>
                <c:pt idx="73">
                  <c:v>0.962</c:v>
                </c:pt>
                <c:pt idx="74">
                  <c:v>0.975</c:v>
                </c:pt>
                <c:pt idx="75">
                  <c:v>0.981</c:v>
                </c:pt>
                <c:pt idx="76">
                  <c:v>0.981</c:v>
                </c:pt>
                <c:pt idx="77">
                  <c:v>0.977</c:v>
                </c:pt>
                <c:pt idx="78">
                  <c:v>0.961</c:v>
                </c:pt>
                <c:pt idx="79">
                  <c:v>0.909</c:v>
                </c:pt>
                <c:pt idx="80">
                  <c:v>0.923</c:v>
                </c:pt>
                <c:pt idx="81">
                  <c:v>0.946</c:v>
                </c:pt>
                <c:pt idx="82">
                  <c:v>0.974</c:v>
                </c:pt>
                <c:pt idx="83">
                  <c:v>0.964</c:v>
                </c:pt>
                <c:pt idx="84">
                  <c:v>0.952</c:v>
                </c:pt>
                <c:pt idx="85">
                  <c:v>0.931</c:v>
                </c:pt>
                <c:pt idx="86">
                  <c:v>0.944</c:v>
                </c:pt>
                <c:pt idx="87">
                  <c:v>0.946</c:v>
                </c:pt>
                <c:pt idx="88">
                  <c:v>0.958</c:v>
                </c:pt>
                <c:pt idx="89">
                  <c:v>0.956</c:v>
                </c:pt>
                <c:pt idx="90">
                  <c:v>0.955</c:v>
                </c:pt>
                <c:pt idx="94">
                  <c:v>0.984</c:v>
                </c:pt>
                <c:pt idx="95">
                  <c:v>0.958</c:v>
                </c:pt>
                <c:pt idx="96">
                  <c:v>0.926</c:v>
                </c:pt>
                <c:pt idx="97">
                  <c:v>0.941</c:v>
                </c:pt>
                <c:pt idx="98">
                  <c:v>0.938</c:v>
                </c:pt>
                <c:pt idx="99">
                  <c:v>0.984</c:v>
                </c:pt>
                <c:pt idx="100">
                  <c:v>0.998</c:v>
                </c:pt>
                <c:pt idx="101">
                  <c:v>0.976</c:v>
                </c:pt>
                <c:pt idx="102">
                  <c:v>0.968</c:v>
                </c:pt>
                <c:pt idx="103">
                  <c:v>0.964</c:v>
                </c:pt>
                <c:pt idx="104">
                  <c:v>0.963</c:v>
                </c:pt>
                <c:pt idx="105">
                  <c:v>0.947</c:v>
                </c:pt>
                <c:pt idx="106">
                  <c:v>0.95</c:v>
                </c:pt>
                <c:pt idx="107">
                  <c:v>0.975</c:v>
                </c:pt>
                <c:pt idx="108">
                  <c:v>0.977</c:v>
                </c:pt>
                <c:pt idx="109">
                  <c:v>0.968</c:v>
                </c:pt>
                <c:pt idx="110">
                  <c:v>0.942</c:v>
                </c:pt>
                <c:pt idx="111">
                  <c:v>0.913</c:v>
                </c:pt>
                <c:pt idx="112">
                  <c:v>0.921</c:v>
                </c:pt>
                <c:pt idx="113">
                  <c:v>0.893</c:v>
                </c:pt>
                <c:pt idx="114">
                  <c:v>0.943</c:v>
                </c:pt>
                <c:pt idx="115">
                  <c:v>0.916</c:v>
                </c:pt>
                <c:pt idx="116">
                  <c:v>0.939</c:v>
                </c:pt>
                <c:pt idx="117">
                  <c:v>0.923</c:v>
                </c:pt>
                <c:pt idx="118">
                  <c:v>0.912</c:v>
                </c:pt>
                <c:pt idx="119">
                  <c:v>0.952</c:v>
                </c:pt>
                <c:pt idx="120">
                  <c:v>0.956</c:v>
                </c:pt>
                <c:pt idx="121">
                  <c:v>0.991</c:v>
                </c:pt>
                <c:pt idx="122">
                  <c:v>0.959</c:v>
                </c:pt>
                <c:pt idx="123">
                  <c:v>0.923</c:v>
                </c:pt>
                <c:pt idx="124">
                  <c:v>0.922</c:v>
                </c:pt>
                <c:pt idx="125">
                  <c:v>0.923</c:v>
                </c:pt>
                <c:pt idx="126">
                  <c:v>0.955</c:v>
                </c:pt>
                <c:pt idx="127">
                  <c:v>0.972</c:v>
                </c:pt>
                <c:pt idx="129">
                  <c:v>0.975</c:v>
                </c:pt>
                <c:pt idx="130">
                  <c:v>0.968</c:v>
                </c:pt>
                <c:pt idx="131">
                  <c:v>0.949</c:v>
                </c:pt>
                <c:pt idx="132">
                  <c:v>0.923</c:v>
                </c:pt>
                <c:pt idx="133">
                  <c:v>0.959</c:v>
                </c:pt>
                <c:pt idx="135">
                  <c:v>0.96</c:v>
                </c:pt>
                <c:pt idx="136">
                  <c:v>0.949</c:v>
                </c:pt>
                <c:pt idx="137">
                  <c:v>0.952</c:v>
                </c:pt>
                <c:pt idx="138">
                  <c:v>0.951</c:v>
                </c:pt>
                <c:pt idx="139">
                  <c:v>0.976</c:v>
                </c:pt>
                <c:pt idx="140">
                  <c:v>0.94</c:v>
                </c:pt>
                <c:pt idx="141">
                  <c:v>0.945</c:v>
                </c:pt>
                <c:pt idx="142">
                  <c:v>0.983</c:v>
                </c:pt>
                <c:pt idx="143">
                  <c:v>0.991</c:v>
                </c:pt>
                <c:pt idx="144">
                  <c:v>0.981</c:v>
                </c:pt>
                <c:pt idx="145">
                  <c:v>0.961</c:v>
                </c:pt>
                <c:pt idx="146">
                  <c:v>0.969</c:v>
                </c:pt>
              </c:numCache>
            </c:numRef>
          </c:yVal>
          <c:smooth val="1"/>
        </c:ser>
        <c:ser>
          <c:idx val="1"/>
          <c:order val="1"/>
          <c:marker>
            <c:symbol val="triangle"/>
            <c:size val="7"/>
            <c:spPr>
              <a:solidFill>
                <a:schemeClr val="tx2">
                  <a:lumMod val="20000"/>
                  <a:lumOff val="80000"/>
                </a:schemeClr>
              </a:solidFill>
            </c:spPr>
          </c:marker>
          <c:dPt>
            <c:idx val="0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Pt>
            <c:idx val="2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Pt>
            <c:idx val="3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Pt>
            <c:idx val="4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Sheet1!$N$4:$R$4</c:f>
              <c:numCache>
                <c:formatCode>m/d/yyyy</c:formatCode>
                <c:ptCount val="5"/>
                <c:pt idx="0">
                  <c:v>42490.0</c:v>
                </c:pt>
                <c:pt idx="1">
                  <c:v>42521.0</c:v>
                </c:pt>
                <c:pt idx="2">
                  <c:v>42551.0</c:v>
                </c:pt>
                <c:pt idx="3">
                  <c:v>42582.0</c:v>
                </c:pt>
                <c:pt idx="4">
                  <c:v>42607.0</c:v>
                </c:pt>
              </c:numCache>
            </c:numRef>
          </c:xVal>
          <c:yVal>
            <c:numRef>
              <c:f>Sheet1!$N$5:$R$5</c:f>
              <c:numCache>
                <c:formatCode>0.00</c:formatCode>
                <c:ptCount val="5"/>
                <c:pt idx="0">
                  <c:v>0.990733333333333</c:v>
                </c:pt>
                <c:pt idx="1">
                  <c:v>0.981931034482758</c:v>
                </c:pt>
                <c:pt idx="2">
                  <c:v>0.95451724137931</c:v>
                </c:pt>
                <c:pt idx="3">
                  <c:v>0.950642857142857</c:v>
                </c:pt>
                <c:pt idx="4">
                  <c:v>0.955913043478261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4336184"/>
        <c:axId val="2074101816"/>
      </c:scatterChart>
      <c:valAx>
        <c:axId val="2074336184"/>
        <c:scaling>
          <c:orientation val="minMax"/>
          <c:max val="42613.0"/>
          <c:min val="42461.0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050" b="1" i="0" baseline="0"/>
            </a:pPr>
            <a:endParaRPr lang="en-US"/>
          </a:p>
        </c:txPr>
        <c:crossAx val="2074101816"/>
        <c:crossesAt val="0.8"/>
        <c:crossBetween val="midCat"/>
        <c:majorUnit val="30.0"/>
      </c:valAx>
      <c:valAx>
        <c:axId val="2074101816"/>
        <c:scaling>
          <c:orientation val="minMax"/>
          <c:max val="1.0"/>
          <c:min val="0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2074336184"/>
        <c:crosses val="autoZero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0.05125</cdr:x>
      <cdr:y>0.44766</cdr:y>
    </cdr:from>
    <cdr:to>
      <cdr:x>0.96544</cdr:x>
      <cdr:y>0.44998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48065" y="766439"/>
          <a:ext cx="6208738" cy="397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0.10423</cdr:x>
      <cdr:y>0.58212</cdr:y>
    </cdr:from>
    <cdr:to>
      <cdr:x>0.86321</cdr:x>
      <cdr:y>0.80382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707856" y="808153"/>
          <a:ext cx="515468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rgbClr val="FFFFFF"/>
              </a:solidFill>
              <a:latin typeface="Garamond" pitchFamily="18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000000"/>
              </a:solidFill>
            </a:rPr>
            <a:t>Fraction correct of daily maximum of 8h average </a:t>
          </a:r>
          <a:r>
            <a:rPr lang="en-US" dirty="0" err="1" smtClean="0">
              <a:solidFill>
                <a:srgbClr val="000000"/>
              </a:solidFill>
            </a:rPr>
            <a:t>wrt</a:t>
          </a:r>
          <a:r>
            <a:rPr lang="en-US" dirty="0" smtClean="0">
              <a:solidFill>
                <a:srgbClr val="000000"/>
              </a:solidFill>
            </a:rPr>
            <a:t> 70 ppb threshold</a:t>
          </a:r>
          <a:endParaRPr lang="en-US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3039944" cy="46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4" tIns="46619" rIns="93234" bIns="46619" numCol="1" anchor="t" anchorCtr="0" compatLnSpc="1">
            <a:prstTxWarp prst="textNoShape">
              <a:avLst/>
            </a:prstTxWarp>
          </a:bodyPr>
          <a:lstStyle>
            <a:lvl1pPr algn="l" defTabSz="93273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156" y="5"/>
            <a:ext cx="3039944" cy="46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4" tIns="46619" rIns="93234" bIns="46619" numCol="1" anchor="t" anchorCtr="0" compatLnSpc="1">
            <a:prstTxWarp prst="textNoShape">
              <a:avLst/>
            </a:prstTxWarp>
          </a:bodyPr>
          <a:lstStyle>
            <a:lvl1pPr algn="r" defTabSz="93273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41103"/>
            <a:ext cx="3039944" cy="46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4" tIns="46619" rIns="93234" bIns="46619" numCol="1" anchor="b" anchorCtr="0" compatLnSpc="1">
            <a:prstTxWarp prst="textNoShape">
              <a:avLst/>
            </a:prstTxWarp>
          </a:bodyPr>
          <a:lstStyle>
            <a:lvl1pPr algn="l" defTabSz="93273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 IWAQFR workshop</a:t>
            </a: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156" y="8841103"/>
            <a:ext cx="3039944" cy="46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4" tIns="46619" rIns="93234" bIns="46619" numCol="1" anchor="b" anchorCtr="0" compatLnSpc="1">
            <a:prstTxWarp prst="textNoShape">
              <a:avLst/>
            </a:prstTxWarp>
          </a:bodyPr>
          <a:lstStyle>
            <a:lvl1pPr algn="r" defTabSz="93273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fld id="{A1BFAFCD-483E-49CB-A247-08423879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77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080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9" tIns="46177" rIns="92349" bIns="46177" numCol="1" anchor="t" anchorCtr="0" compatLnSpc="1">
            <a:prstTxWarp prst="textNoShape">
              <a:avLst/>
            </a:prstTxWarp>
          </a:bodyPr>
          <a:lstStyle>
            <a:lvl1pPr algn="l" defTabSz="923186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426" y="0"/>
            <a:ext cx="3008080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9" tIns="46177" rIns="92349" bIns="46177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93738"/>
            <a:ext cx="4614863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876" y="4382348"/>
            <a:ext cx="5163763" cy="42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9" tIns="46177" rIns="92349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2"/>
            <a:ext cx="3008080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9" tIns="46177" rIns="92349" bIns="46177" numCol="1" anchor="b" anchorCtr="0" compatLnSpc="1">
            <a:prstTxWarp prst="textNoShape">
              <a:avLst/>
            </a:prstTxWarp>
          </a:bodyPr>
          <a:lstStyle>
            <a:lvl1pPr algn="l" defTabSz="923186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 IWAQFR workshop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426" y="8842692"/>
            <a:ext cx="3008080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9" tIns="46177" rIns="92349" bIns="46177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fld id="{4CBB29B4-8B3F-4DF6-B140-98723E311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9519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4550" cy="34909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839" y="4422143"/>
            <a:ext cx="5149424" cy="41881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IWAQFR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C587-09FA-4727-841B-9925334C82E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IWAQFR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2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IWAQFR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A1F41-C7CA-4228-B2A6-4EFCFA84552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2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0" descr="N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3415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7123-E828-45EA-8B83-FF48D93C3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5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46B0-C064-433A-9AB4-C5132DD1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0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D6BB-5D01-4457-8210-17B77E096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1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120A-5039-4805-A600-44EC4D05C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6C29-B611-4DB9-A606-82F3982A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2F3-E3BC-4EFD-8322-B7467558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8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0" descr="N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52402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3415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7123-E828-45EA-8B83-FF48D93C3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D451-1B60-4B32-99BC-17F3F193E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0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A771-12E1-4FED-8D25-75B8AAA34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2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2718-9AB5-44AD-AD39-C3C573D90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1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91AB-A394-4F8C-A0A5-3887385B8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D451-1B60-4B32-99BC-17F3F193E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EAF5-11D6-4F00-9516-846280B8E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3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23C2-C7AE-4EF9-B030-8D961EE0B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0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F917-100E-4EE5-9931-9B6B7AD08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52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1AE8-4948-491E-80A5-4E8A92585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28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46B0-C064-433A-9AB4-C5132DD1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68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D6BB-5D01-4457-8210-17B77E096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68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120A-5039-4805-A600-44EC4D05C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11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6C29-B611-4DB9-A606-82F3982A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4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2F3-E3BC-4EFD-8322-B7467558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4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0" descr="N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3415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7123-E828-45EA-8B83-FF48D93C3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A771-12E1-4FED-8D25-75B8AAA34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D451-1B60-4B32-99BC-17F3F193E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5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A771-12E1-4FED-8D25-75B8AAA34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0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2718-9AB5-44AD-AD39-C3C573D90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3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91AB-A394-4F8C-A0A5-3887385B8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76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EAF5-11D6-4F00-9516-846280B8E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95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23C2-C7AE-4EF9-B030-8D961EE0B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29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F917-100E-4EE5-9931-9B6B7AD08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94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1AE8-4948-491E-80A5-4E8A92585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4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46B0-C064-433A-9AB4-C5132DD1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47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D6BB-5D01-4457-8210-17B77E096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4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2718-9AB5-44AD-AD39-C3C573D90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120A-5039-4805-A600-44EC4D05C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44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6C29-B611-4DB9-A606-82F3982A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29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2F3-E3BC-4EFD-8322-B7467558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48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0" descr="N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3415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7123-E828-45EA-8B83-FF48D93C3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5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D451-1B60-4B32-99BC-17F3F193E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9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A771-12E1-4FED-8D25-75B8AAA34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0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2718-9AB5-44AD-AD39-C3C573D90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8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91AB-A394-4F8C-A0A5-3887385B8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48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EAF5-11D6-4F00-9516-846280B8E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04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23C2-C7AE-4EF9-B030-8D961EE0B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6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91AB-A394-4F8C-A0A5-3887385B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01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F917-100E-4EE5-9931-9B6B7AD08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98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1AE8-4948-491E-80A5-4E8A92585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01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46B0-C064-433A-9AB4-C5132DD1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05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D6BB-5D01-4457-8210-17B77E096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40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120A-5039-4805-A600-44EC4D05C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96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6C29-B611-4DB9-A606-82F3982A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99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2F3-E3BC-4EFD-8322-B7467558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89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0" descr="N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3415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7123-E828-45EA-8B83-FF48D93C3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1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D451-1B60-4B32-99BC-17F3F193E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4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A771-12E1-4FED-8D25-75B8AAA34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7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EAF5-11D6-4F00-9516-846280B8E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4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2718-9AB5-44AD-AD39-C3C573D90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34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91AB-A394-4F8C-A0A5-3887385B8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7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EAF5-11D6-4F00-9516-846280B8E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83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23C2-C7AE-4EF9-B030-8D961EE0B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08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F917-100E-4EE5-9931-9B6B7AD08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3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1AE8-4948-491E-80A5-4E8A92585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24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46B0-C064-433A-9AB4-C5132DD1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03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D6BB-5D01-4457-8210-17B77E096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604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120A-5039-4805-A600-44EC4D05C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6C29-B611-4DB9-A606-82F3982A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23C2-C7AE-4EF9-B030-8D961EE0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2F3-E3BC-4EFD-8322-B7467558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79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0" descr="N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3415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7123-E828-45EA-8B83-FF48D93C3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D451-1B60-4B32-99BC-17F3F193E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4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A771-12E1-4FED-8D25-75B8AAA34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6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2718-9AB5-44AD-AD39-C3C573D90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839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91AB-A394-4F8C-A0A5-3887385B8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74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EAF5-11D6-4F00-9516-846280B8E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07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23C2-C7AE-4EF9-B030-8D961EE0B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425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F917-100E-4EE5-9931-9B6B7AD08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73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1AE8-4948-491E-80A5-4E8A92585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3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F917-100E-4EE5-9931-9B6B7AD08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46B0-C064-433A-9AB4-C5132DD1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95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D6BB-5D01-4457-8210-17B77E096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13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120A-5039-4805-A600-44EC4D05C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6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6C29-B611-4DB9-A606-82F3982A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347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2F3-E3BC-4EFD-8322-B7467558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6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37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158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1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3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1AE8-4948-491E-80A5-4E8A9258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2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851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981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00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76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47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3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wmf"/><Relationship Id="rId17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wmf"/><Relationship Id="rId17" Type="http://schemas.openxmlformats.org/officeDocument/2006/relationships/image" Target="../media/image2.w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1.wmf"/><Relationship Id="rId17" Type="http://schemas.openxmlformats.org/officeDocument/2006/relationships/image" Target="../media/image2.wm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6" Type="http://schemas.openxmlformats.org/officeDocument/2006/relationships/image" Target="../media/image1.wmf"/><Relationship Id="rId17" Type="http://schemas.openxmlformats.org/officeDocument/2006/relationships/image" Target="../media/image2.wmf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theme" Target="../theme/theme5.xml"/><Relationship Id="rId16" Type="http://schemas.openxmlformats.org/officeDocument/2006/relationships/image" Target="../media/image1.wmf"/><Relationship Id="rId17" Type="http://schemas.openxmlformats.org/officeDocument/2006/relationships/image" Target="../media/image2.wmf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<Relationship Id="rId15" Type="http://schemas.openxmlformats.org/officeDocument/2006/relationships/theme" Target="../theme/theme6.xml"/><Relationship Id="rId16" Type="http://schemas.openxmlformats.org/officeDocument/2006/relationships/image" Target="../media/image1.wmf"/><Relationship Id="rId17" Type="http://schemas.openxmlformats.org/officeDocument/2006/relationships/image" Target="../media/image2.wmf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53C0E7-3EEF-4963-838E-E70028E3D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68" descr="NO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0" descr="NW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3529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53C0E7-3EEF-4963-838E-E70028E3D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68" descr="NO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0" descr="NW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52402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53C0E7-3EEF-4963-838E-E70028E3D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68" descr="NO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0" descr="NW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4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53C0E7-3EEF-4963-838E-E70028E3D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68" descr="NO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0" descr="NW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01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53C0E7-3EEF-4963-838E-E70028E3D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68" descr="NO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0" descr="NW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53C0E7-3EEF-4963-838E-E70028E3D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68" descr="NO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0" descr="NW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2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959A072-B70C-2F47-8FF7-1EFF829362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01-11-2017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E455C0E-CE55-1643-93FB-5D65E67244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5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9.gif"/><Relationship Id="rId3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gif"/><Relationship Id="rId3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rquality.weather.gov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76563" y="3530600"/>
            <a:ext cx="5521325" cy="952500"/>
          </a:xfrm>
        </p:spPr>
        <p:txBody>
          <a:bodyPr anchor="b">
            <a:spAutoFit/>
          </a:bodyPr>
          <a:lstStyle/>
          <a:p>
            <a:pPr marL="0" indent="0" eaLnBrk="1" hangingPunct="1">
              <a:defRPr/>
            </a:pPr>
            <a:endParaRPr lang="en-US" sz="2600" b="0"/>
          </a:p>
          <a:p>
            <a:pPr marL="0" indent="0" eaLnBrk="1" hangingPunct="1">
              <a:defRPr/>
            </a:pPr>
            <a:endParaRPr lang="en-US" b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203325" y="5057775"/>
            <a:ext cx="608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 New Roman" pitchFamily="18" charset="0"/>
              <a:buNone/>
            </a:pPr>
            <a:endParaRPr lang="en-US" sz="20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Times New Roman" pitchFamily="18" charset="0"/>
              <a:buNone/>
            </a:pPr>
            <a:endParaRPr lang="en-US" sz="2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0458" y="670928"/>
            <a:ext cx="8770026" cy="61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Update on operational air quality predictions for the United States: new predictions of fine particulate matter (PM2.5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Ivanka Stajner</a:t>
            </a:r>
            <a:r>
              <a:rPr lang="en-US" sz="2800" b="1" baseline="30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Jeff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McQueen</a:t>
            </a:r>
            <a:r>
              <a:rPr lang="en-US" sz="2800" b="1" baseline="30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Pius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Lee</a:t>
            </a:r>
            <a:r>
              <a:rPr lang="en-US" sz="2800" b="1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Ariel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Stein</a:t>
            </a:r>
            <a:r>
              <a:rPr lang="en-US" sz="2800" b="1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Phil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Dickerson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Sikchya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Upadhayay</a:t>
            </a:r>
            <a:r>
              <a:rPr lang="en-US" sz="2800" b="1" baseline="30000" dirty="0" smtClean="0">
                <a:solidFill>
                  <a:schemeClr val="tx1"/>
                </a:solidFill>
                <a:latin typeface="+mn-lt"/>
              </a:rPr>
              <a:t>1,4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514350" indent="-514350" algn="ctr">
              <a:buAutoNum type="arabicParenBoth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NOAA NWS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(2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NOAA ARL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(3)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EPA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Syneren</a:t>
            </a:r>
            <a:r>
              <a:rPr lang="en-US" sz="2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+mn-lt"/>
              </a:rPr>
              <a:t>Technologies</a:t>
            </a:r>
            <a:endParaRPr lang="en-US" sz="1600" b="1" i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lvl="3"/>
            <a:endParaRPr lang="en-US" sz="1600" b="1" i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lvl="3"/>
            <a:r>
              <a:rPr lang="en-US" sz="16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with contributions from the entire NAQFC Implementation Team</a:t>
            </a:r>
          </a:p>
          <a:p>
            <a:pPr lvl="3"/>
            <a:r>
              <a:rPr lang="en-US" sz="16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sz="16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nd global aerosol and atmospheric composition prediction developers</a:t>
            </a:r>
            <a:endParaRPr lang="en-US" sz="1600" b="1" i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8th </a:t>
            </a:r>
            <a:r>
              <a:rPr lang="en-US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International Workshop on Air Quality Forecasting </a:t>
            </a:r>
            <a:r>
              <a:rPr lang="en-US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Research, Toronto</a:t>
            </a:r>
            <a:r>
              <a:rPr lang="en-US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                   January 10, 2017</a:t>
            </a:r>
            <a:endParaRPr lang="en-US" b="0" i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07" y="228600"/>
            <a:ext cx="7419975" cy="533400"/>
          </a:xfrm>
        </p:spPr>
        <p:txBody>
          <a:bodyPr/>
          <a:lstStyle/>
          <a:p>
            <a:r>
              <a:rPr lang="en-US" dirty="0" smtClean="0"/>
              <a:t>Bias correction for PM2.5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25344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396062"/>
            <a:ext cx="8001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cs typeface="+mn-cs"/>
              </a:rPr>
              <a:t>U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+mn-cs"/>
              </a:rPr>
              <a:t>nsystematic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+mn-cs"/>
              </a:rPr>
              <a:t>component of the RMSE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+mn-cs"/>
              </a:rPr>
              <a:t>(top panel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+mn-cs"/>
              </a:rPr>
              <a:t>) and systematic component of RMSE (bottom panel) using hourly values for the month of November evaluated at the 518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+mn-cs"/>
              </a:rPr>
              <a:t>AIRNow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+mn-cs"/>
              </a:rPr>
              <a:t> PM2.5 sites. </a:t>
            </a:r>
            <a:endParaRPr lang="en-US" sz="120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399" y="1981200"/>
            <a:ext cx="2505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Raw: Hourly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+mn-cs"/>
              </a:rPr>
              <a:t>AIRNow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 data available in real-time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PERS:  Persistence forecast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7-day: 7-day running mean subtraction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KF: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+mn-cs"/>
              </a:rPr>
              <a:t>Kalman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-filter approach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ANKF: Analog forecast technique followed by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+mn-cs"/>
              </a:rPr>
              <a:t>Kalman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 filter  approach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AN: Analog </a:t>
            </a: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Forecast 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technique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KF-AN: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+mn-cs"/>
              </a:rPr>
              <a:t>Kalman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-filter approach followed by Analog forecast technique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7775" y="990600"/>
            <a:ext cx="6477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+mn-cs"/>
              </a:rPr>
              <a:t>Quality control of the observations is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essential</a:t>
            </a:r>
            <a:endParaRPr lang="en-US" sz="200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+mn-cs"/>
              </a:rPr>
              <a:t>Five different post-processing techniques were tested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775430"/>
            <a:ext cx="6229350" cy="3482370"/>
          </a:xfrm>
        </p:spPr>
      </p:pic>
      <p:sp>
        <p:nvSpPr>
          <p:cNvPr id="5" name="TextBox 4"/>
          <p:cNvSpPr txBox="1"/>
          <p:nvPr/>
        </p:nvSpPr>
        <p:spPr>
          <a:xfrm>
            <a:off x="152400" y="5996226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I. </a:t>
            </a:r>
            <a:r>
              <a:rPr lang="en-US" i="1" dirty="0" err="1">
                <a:solidFill>
                  <a:srgbClr val="000000"/>
                </a:solidFill>
                <a:latin typeface="Arial"/>
                <a:cs typeface="+mn-cs"/>
              </a:rPr>
              <a:t>Djalalova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, L. </a:t>
            </a:r>
            <a:r>
              <a:rPr lang="en-US" i="1" dirty="0" err="1">
                <a:solidFill>
                  <a:srgbClr val="000000"/>
                </a:solidFill>
                <a:latin typeface="Arial"/>
                <a:cs typeface="+mn-cs"/>
              </a:rPr>
              <a:t>Delle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/>
                <a:cs typeface="+mn-cs"/>
              </a:rPr>
              <a:t>Monache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, and J. </a:t>
            </a:r>
            <a:r>
              <a:rPr lang="en-US" i="1" dirty="0" err="1">
                <a:solidFill>
                  <a:srgbClr val="000000"/>
                </a:solidFill>
                <a:latin typeface="Arial"/>
                <a:cs typeface="+mn-cs"/>
              </a:rPr>
              <a:t>Wilczak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: PM2.5  analog forecast and </a:t>
            </a:r>
            <a:r>
              <a:rPr lang="en-US" i="1" dirty="0" err="1">
                <a:solidFill>
                  <a:srgbClr val="000000"/>
                </a:solidFill>
                <a:latin typeface="Arial"/>
                <a:cs typeface="+mn-cs"/>
              </a:rPr>
              <a:t>Kalman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 filter post-processing for the Community Multiscale Air Quality (CMAQ) model, Atmospheric Environment,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2015.</a:t>
            </a:r>
            <a:endParaRPr lang="en-US" i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43304" y="4037610"/>
            <a:ext cx="2398815" cy="368135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17" y="96669"/>
            <a:ext cx="7543800" cy="9139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</a:t>
            </a:r>
            <a:r>
              <a:rPr lang="en-US" dirty="0" smtClean="0"/>
              <a:t>aw and bias-corrected </a:t>
            </a:r>
            <a:br>
              <a:rPr lang="en-US" dirty="0" smtClean="0"/>
            </a:br>
            <a:r>
              <a:rPr lang="en-US" dirty="0" smtClean="0"/>
              <a:t>PM2.5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86229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/>
          <a:stretch/>
        </p:blipFill>
        <p:spPr bwMode="auto">
          <a:xfrm>
            <a:off x="250165" y="1393179"/>
            <a:ext cx="3245893" cy="207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/>
          <a:stretch/>
        </p:blipFill>
        <p:spPr>
          <a:xfrm>
            <a:off x="3408475" y="1546780"/>
            <a:ext cx="3192780" cy="2058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3530" y="2353025"/>
            <a:ext cx="125444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Winter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(Jan 2015)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/>
          <a:stretch/>
        </p:blipFill>
        <p:spPr bwMode="auto">
          <a:xfrm>
            <a:off x="176708" y="4228937"/>
            <a:ext cx="3392805" cy="184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>
          <a:xfrm>
            <a:off x="3408475" y="4232346"/>
            <a:ext cx="3019425" cy="1749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471" y="3659094"/>
            <a:ext cx="23337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Western US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7980" y="3647451"/>
            <a:ext cx="23337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Eastern US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Content Placeholder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12319" r="66691" b="73676"/>
          <a:stretch/>
        </p:blipFill>
        <p:spPr>
          <a:xfrm>
            <a:off x="6362849" y="3551965"/>
            <a:ext cx="1121401" cy="12595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0615" y="3717496"/>
            <a:ext cx="1580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Observations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Previous model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Current model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Bias correction of current model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en-US" sz="1200" i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0942" y="3223769"/>
            <a:ext cx="266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Regional mean for each of 48 prediction hours</a:t>
            </a:r>
            <a:endParaRPr lang="en-US" i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362849" y="4780259"/>
            <a:ext cx="1157766" cy="24062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4531" y="5002165"/>
            <a:ext cx="12934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Summer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(July 2015)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0165" y="6091408"/>
            <a:ext cx="853978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" defTabSz="2507943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altLang="en-US" i="1" dirty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Huang </a:t>
            </a:r>
            <a:r>
              <a:rPr lang="en-US" altLang="en-US" i="1" dirty="0" smtClean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et </a:t>
            </a:r>
            <a:r>
              <a:rPr lang="en-US" altLang="en-US" i="1" dirty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a</a:t>
            </a:r>
            <a:r>
              <a:rPr lang="en-US" altLang="en-US" i="1" dirty="0" smtClean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l., </a:t>
            </a:r>
            <a:r>
              <a:rPr lang="en-US" altLang="en-US" i="1" dirty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Improving NOAA NAQFC PM2.5 predictions with a bias correction approach, Weather and </a:t>
            </a:r>
            <a:r>
              <a:rPr lang="en-US" altLang="en-US" i="1" dirty="0" smtClean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Forecasting, 2016.</a:t>
            </a:r>
            <a:endParaRPr lang="en-US" altLang="en-US" i="1" dirty="0">
              <a:solidFill>
                <a:schemeClr val="tx1"/>
              </a:solidFill>
              <a:latin typeface="Trebuchet MS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0" y="171575"/>
            <a:ext cx="7543800" cy="533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esting of the CMAQ system </a:t>
            </a:r>
            <a:br>
              <a:rPr lang="en-US" dirty="0" smtClean="0"/>
            </a:br>
            <a:r>
              <a:rPr lang="en-US" dirty="0" smtClean="0"/>
              <a:t>updates proposed for FY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66" y="1415791"/>
            <a:ext cx="8716881" cy="535714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smtClean="0">
                <a:effectLst/>
              </a:rPr>
              <a:t>Update to CMAQ v5.0.2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Better representation of wildfire smoke </a:t>
            </a:r>
            <a:r>
              <a:rPr lang="en-US" sz="2400" b="0" i="0" dirty="0" smtClean="0">
                <a:effectLst/>
              </a:rPr>
              <a:t>emissions (updated </a:t>
            </a:r>
            <a:r>
              <a:rPr lang="en-US" sz="2400" b="0" i="0" dirty="0" err="1" smtClean="0">
                <a:effectLst/>
              </a:rPr>
              <a:t>BlueSky</a:t>
            </a:r>
            <a:r>
              <a:rPr lang="en-US" sz="2400" b="0" i="0" dirty="0" smtClean="0">
                <a:effectLst/>
              </a:rPr>
              <a:t> system and 24-hour “analysis cycle” to include emissions when they were observed) </a:t>
            </a:r>
            <a:endParaRPr lang="en-US" sz="2400" b="0" i="0" dirty="0"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Updated mobile NOx emissions: NEI 2005 projected to 2011 using Cross-State Air Pollution Rule (CSAPR) projection for US sources and then adjusted further to the forecast year using trends from surface and satellite observations from 2011 to </a:t>
            </a:r>
            <a:r>
              <a:rPr lang="en-US" sz="2400" b="0" i="0" dirty="0" smtClean="0">
                <a:effectLst/>
              </a:rPr>
              <a:t>2014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smtClean="0">
                <a:effectLst/>
              </a:rPr>
              <a:t>Update of bias correction method to KFAN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smtClean="0">
                <a:effectLst/>
              </a:rPr>
              <a:t>Use updated NAM v4 meteorology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8986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1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ncep.noaa.gov/mmb/aq/fvsv5/aug15/PM25-1SFC_favgvso01-24_AQMW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3"/>
          <a:stretch/>
        </p:blipFill>
        <p:spPr bwMode="auto">
          <a:xfrm>
            <a:off x="-163776" y="3084394"/>
            <a:ext cx="7424384" cy="37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0" y="219075"/>
            <a:ext cx="7543800" cy="533400"/>
          </a:xfrm>
        </p:spPr>
        <p:txBody>
          <a:bodyPr/>
          <a:lstStyle/>
          <a:p>
            <a:r>
              <a:rPr lang="en-US" dirty="0" smtClean="0"/>
              <a:t>Representation of wildfires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02" y="952285"/>
            <a:ext cx="7677150" cy="178139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</a:rPr>
              <a:t>Better </a:t>
            </a:r>
            <a:r>
              <a:rPr lang="en-US" sz="2000" b="0" i="0" dirty="0">
                <a:effectLst/>
              </a:rPr>
              <a:t>representation of wildfire smoke emissions </a:t>
            </a:r>
            <a:r>
              <a:rPr lang="en-US" sz="2000" b="0" i="0" dirty="0" smtClean="0">
                <a:effectLst/>
              </a:rPr>
              <a:t>based on detections of wildfire locations from satellite imagery, </a:t>
            </a:r>
            <a:r>
              <a:rPr lang="en-US" sz="2000" b="0" i="0" dirty="0" err="1" smtClean="0">
                <a:effectLst/>
              </a:rPr>
              <a:t>BlueSky</a:t>
            </a:r>
            <a:r>
              <a:rPr lang="en-US" sz="2000" b="0" i="0" dirty="0" smtClean="0">
                <a:effectLst/>
              </a:rPr>
              <a:t> system emissions, included over previous 24 hours when fires were detected and projected with reduced intensity into the 48 hour forecast period</a:t>
            </a:r>
            <a:endParaRPr lang="en-US" sz="2000" b="0" i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12319" r="76628" b="73676"/>
          <a:stretch/>
        </p:blipFill>
        <p:spPr>
          <a:xfrm>
            <a:off x="6269622" y="3343699"/>
            <a:ext cx="990986" cy="125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7388" y="3509230"/>
            <a:ext cx="1580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Observations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Current model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New model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Bias correction of current model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en-US" sz="1200" i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7715" y="3165631"/>
            <a:ext cx="266156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Daily mean for Western US</a:t>
            </a:r>
            <a:endParaRPr lang="en-US" i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69622" y="4571993"/>
            <a:ext cx="1157766" cy="24062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43552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71519" y="3956074"/>
            <a:ext cx="197689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PM2.5 in August 2015</a:t>
            </a:r>
            <a:endParaRPr lang="en-US" i="1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7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40" y="48618"/>
            <a:ext cx="7543800" cy="533400"/>
          </a:xfrm>
        </p:spPr>
        <p:txBody>
          <a:bodyPr/>
          <a:lstStyle/>
          <a:p>
            <a:r>
              <a:rPr lang="en-US" dirty="0" smtClean="0"/>
              <a:t>Representation of wildfires – </a:t>
            </a:r>
            <a:br>
              <a:rPr lang="en-US" dirty="0" smtClean="0"/>
            </a:br>
            <a:r>
              <a:rPr lang="en-US" dirty="0" smtClean="0"/>
              <a:t>NW U.S. example on August 23,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emc.ncep.noaa.gov/mmb/aq/cmaq502np1/2015082212/aqmNW10PMMX01sfc_DAY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b="16375"/>
          <a:stretch/>
        </p:blipFill>
        <p:spPr bwMode="auto">
          <a:xfrm>
            <a:off x="841375" y="1190624"/>
            <a:ext cx="762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1375" y="5793155"/>
            <a:ext cx="6933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Wildfires are strongly impacting air quality in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Observed daily maximum of hourly PM2.5 exceeds 55 µg/m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and even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100 µg/m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Operational system predicts values below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25 µg/m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for many of these monitors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Updated system in testing predicts values much closer observed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384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7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38569"/>
              </p:ext>
            </p:extLst>
          </p:nvPr>
        </p:nvGraphicFramePr>
        <p:xfrm>
          <a:off x="2105024" y="1043676"/>
          <a:ext cx="6248401" cy="4998719"/>
        </p:xfrm>
        <a:graphic>
          <a:graphicData uri="http://schemas.openxmlformats.org/drawingml/2006/table">
            <a:tbl>
              <a:tblPr firstRow="1" bandRow="1"/>
              <a:tblGrid>
                <a:gridCol w="774654"/>
                <a:gridCol w="612625"/>
                <a:gridCol w="1041597"/>
                <a:gridCol w="613595"/>
                <a:gridCol w="739211"/>
                <a:gridCol w="779386"/>
                <a:gridCol w="859736"/>
                <a:gridCol w="827597"/>
              </a:tblGrid>
              <a:tr h="455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[µg/m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size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Obs.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RMSE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Corr.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coeff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2678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CONUS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13100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PROD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10.0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6.78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-3.22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10.12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0.34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502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9.08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-0.92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8.40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0.66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678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PC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3000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PROD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14.0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5.67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-8.33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14.98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0.57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502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12.22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-1.78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12.14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0.63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678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RM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1235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PROD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12.9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5.56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-7.46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19.46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0.61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502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12.91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0.01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15.77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0.70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678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NE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1850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PROD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7.8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7.91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0.11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3.78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0.56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502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7.74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-0.06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3.87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0.52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UM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2400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PROD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7.7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8.08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0.38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4.02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0.54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502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8.05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0.35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3.98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0.53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SE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2050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PROD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9.2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6.85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-2.35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5.35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0.29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502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6.72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-2.48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4.61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0.38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678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LM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1550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PROD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10.2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6.70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-3.30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5.79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0.25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8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502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7.70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-2.30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5.28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0.31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 descr="http://testbed.arl.noaa.gov/TCHAI/Reg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29625"/>
            <a:ext cx="1876425" cy="139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555" y="60993"/>
            <a:ext cx="876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24hour average PM2.5  Concentration for PROD vs. Aug 502EMI_ana-assisted-Forecast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9818" y="-13438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24 hour average PM2.5  concentrations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egional statistics for August 2015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109684" y="3936384"/>
            <a:ext cx="1183136" cy="1473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387246" y="3742922"/>
            <a:ext cx="905574" cy="1019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337519" y="3382251"/>
            <a:ext cx="955301" cy="789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766144" y="3382251"/>
            <a:ext cx="526676" cy="175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905580" y="2929625"/>
            <a:ext cx="1387240" cy="329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82219" y="2390775"/>
            <a:ext cx="1910601" cy="813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29456" y="6102078"/>
            <a:ext cx="7151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CONUS-wide statistics are improved.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Largest improvements are for wildfire-impacted western US regions 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613525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508416" y="2167482"/>
            <a:ext cx="3901922" cy="1236212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7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6629400" y="1095071"/>
            <a:ext cx="20955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912813">
              <a:spcAft>
                <a:spcPts val="1000"/>
              </a:spcAft>
            </a:pPr>
            <a:r>
              <a:rPr lang="en-US" sz="1300" dirty="0">
                <a:solidFill>
                  <a:srgbClr val="000000"/>
                </a:solidFill>
                <a:latin typeface="Arial"/>
              </a:rPr>
              <a:t>Standalone prediction of airborne dust from dust storms:</a:t>
            </a:r>
          </a:p>
          <a:p>
            <a:pPr marL="0" lvl="1" defTabSz="912813">
              <a:spcAft>
                <a:spcPts val="100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</a:rPr>
              <a:t>Wind-driven dust emitted where surface winds exceed thresholds over source regions</a:t>
            </a:r>
          </a:p>
          <a:p>
            <a:pPr marL="90488" indent="-90488" defTabSz="912813">
              <a:spcAft>
                <a:spcPts val="100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</a:rPr>
              <a:t>Source regions with emission potential estimated from MODIS deep blue </a:t>
            </a:r>
            <a:r>
              <a:rPr lang="en-US" sz="1300" dirty="0" smtClean="0">
                <a:solidFill>
                  <a:srgbClr val="000000"/>
                </a:solidFill>
                <a:latin typeface="Arial"/>
              </a:rPr>
              <a:t>climatology for 2003-2006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300" dirty="0" err="1" smtClean="0">
                <a:solidFill>
                  <a:srgbClr val="000000"/>
                </a:solidFill>
                <a:latin typeface="Arial"/>
              </a:rPr>
              <a:t>Ginoux</a:t>
            </a:r>
            <a:r>
              <a:rPr lang="en-US" sz="1300" dirty="0" smtClean="0">
                <a:solidFill>
                  <a:srgbClr val="000000"/>
                </a:solidFill>
                <a:latin typeface="Arial"/>
              </a:rPr>
              <a:t> et. al. 2010).  </a:t>
            </a:r>
            <a:endParaRPr lang="en-US" sz="1300" dirty="0">
              <a:solidFill>
                <a:srgbClr val="000000"/>
              </a:solidFill>
              <a:latin typeface="Arial"/>
            </a:endParaRPr>
          </a:p>
          <a:p>
            <a:pPr marL="0" lvl="1" defTabSz="912813">
              <a:spcAft>
                <a:spcPts val="100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</a:rPr>
              <a:t> Emissions modulated by real-time soil moisture.</a:t>
            </a:r>
          </a:p>
          <a:p>
            <a:pPr marL="0" lvl="1" defTabSz="912813">
              <a:spcAft>
                <a:spcPts val="100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</a:rPr>
              <a:t> HYSPLIT model for transport, dispersion and deposition (</a:t>
            </a:r>
            <a:r>
              <a:rPr lang="en-US" sz="1300" dirty="0" err="1">
                <a:solidFill>
                  <a:srgbClr val="000000"/>
                </a:solidFill>
                <a:latin typeface="Arial"/>
              </a:rPr>
              <a:t>Draxler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 et al., JGR, 2010)</a:t>
            </a:r>
          </a:p>
          <a:p>
            <a:pPr marL="0" lvl="1" defTabSz="912813">
              <a:spcAft>
                <a:spcPts val="100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</a:rPr>
              <a:t> Wet deposition updates </a:t>
            </a:r>
            <a:r>
              <a:rPr lang="en-US" sz="1300" dirty="0" smtClean="0">
                <a:solidFill>
                  <a:srgbClr val="000000"/>
                </a:solidFill>
                <a:latin typeface="Arial"/>
              </a:rPr>
              <a:t>in July 2013</a:t>
            </a:r>
            <a:endParaRPr lang="en-US" sz="1300" dirty="0">
              <a:solidFill>
                <a:srgbClr val="000000"/>
              </a:solidFill>
              <a:latin typeface="Arial"/>
            </a:endParaRPr>
          </a:p>
          <a:p>
            <a:pPr marL="0" lvl="1" defTabSz="912813">
              <a:spcAft>
                <a:spcPts val="100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</a:rPr>
              <a:t> Developed satellite product for verification (</a:t>
            </a:r>
            <a:r>
              <a:rPr lang="en-US" sz="1300" dirty="0" err="1">
                <a:solidFill>
                  <a:srgbClr val="000000"/>
                </a:solidFill>
                <a:latin typeface="Arial"/>
              </a:rPr>
              <a:t>Ciren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 et.al., JGR 2014)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23900" y="187325"/>
            <a:ext cx="7543800" cy="533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/>
              </a:rPr>
              <a:t>CONUS d</a:t>
            </a:r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ust predictions</a:t>
            </a:r>
            <a:endParaRPr lang="en-US" sz="3200" b="1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2243552" y="694377"/>
            <a:ext cx="5448300" cy="2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lnSpc>
                <a:spcPct val="85000"/>
              </a:lnSpc>
              <a:spcAft>
                <a:spcPct val="40000"/>
              </a:spcAft>
            </a:pPr>
            <a:r>
              <a:rPr lang="en-US" b="1" dirty="0">
                <a:solidFill>
                  <a:srgbClr val="000000"/>
                </a:solidFill>
              </a:rPr>
              <a:t>Operational Predictions at http://airquality.weather.gov/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488730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1171575"/>
            <a:ext cx="6104323" cy="509237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9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10937" y="95534"/>
            <a:ext cx="4885899" cy="5988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0967" y="5647057"/>
            <a:ext cx="8595357" cy="1088111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48350" y="5038725"/>
            <a:ext cx="3162300" cy="601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94" y="181259"/>
            <a:ext cx="7543800" cy="533400"/>
          </a:xfrm>
        </p:spPr>
        <p:txBody>
          <a:bodyPr/>
          <a:lstStyle/>
          <a:p>
            <a:r>
              <a:rPr lang="en-US" dirty="0" smtClean="0"/>
              <a:t>Smoke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187358"/>
            <a:ext cx="3636325" cy="4060918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i="0" dirty="0" smtClean="0">
                <a:effectLst/>
              </a:rPr>
              <a:t>Smoke predictions for CONUS (continental US), Alaska and Hawaii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i="0" dirty="0" smtClean="0">
                <a:effectLst/>
              </a:rPr>
              <a:t>NESDIS provides wildfire locations detected from satellite imagery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 smtClean="0">
                <a:effectLst/>
              </a:rPr>
              <a:t>Bluesky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smtClean="0">
                <a:effectLst/>
              </a:rPr>
              <a:t>provides emissions estimates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i="0" dirty="0" smtClean="0">
                <a:effectLst/>
              </a:rPr>
              <a:t>HYSPLIT </a:t>
            </a:r>
            <a:r>
              <a:rPr lang="en-US" sz="1400" b="0" i="0" dirty="0">
                <a:effectLst/>
              </a:rPr>
              <a:t>model for transport, dispersion and </a:t>
            </a:r>
            <a:r>
              <a:rPr lang="en-US" sz="1400" b="0" i="0" dirty="0" smtClean="0">
                <a:effectLst/>
              </a:rPr>
              <a:t>deposition (</a:t>
            </a:r>
            <a:r>
              <a:rPr lang="en-US" sz="1400" b="0" i="0" dirty="0" err="1" smtClean="0">
                <a:effectLst/>
              </a:rPr>
              <a:t>Rolph</a:t>
            </a:r>
            <a:r>
              <a:rPr lang="en-US" sz="1400" b="0" i="0" dirty="0" smtClean="0">
                <a:effectLst/>
              </a:rPr>
              <a:t> et. al., W&amp;F, 2009)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I</a:t>
            </a:r>
            <a:r>
              <a:rPr lang="en-US" sz="1400" b="0" i="0" dirty="0" smtClean="0">
                <a:effectLst/>
              </a:rPr>
              <a:t>ncreased plume rise, decreased wet deposition, changes in daily emissions cycling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i="0" dirty="0" smtClean="0">
                <a:effectLst/>
              </a:rPr>
              <a:t>Developed </a:t>
            </a:r>
            <a:r>
              <a:rPr lang="en-US" sz="1400" b="0" i="0" dirty="0">
                <a:effectLst/>
              </a:rPr>
              <a:t>satellite product for verification </a:t>
            </a:r>
            <a:r>
              <a:rPr lang="en-US" sz="1400" b="0" i="0" dirty="0" smtClean="0">
                <a:effectLst/>
              </a:rPr>
              <a:t>(</a:t>
            </a:r>
            <a:r>
              <a:rPr lang="en-US" sz="1400" b="0" i="0" dirty="0" err="1" smtClean="0">
                <a:effectLst/>
              </a:rPr>
              <a:t>Kondragunta</a:t>
            </a:r>
            <a:r>
              <a:rPr lang="en-US" sz="1400" b="0" i="0" dirty="0" smtClean="0">
                <a:effectLst/>
              </a:rPr>
              <a:t> </a:t>
            </a:r>
            <a:r>
              <a:rPr lang="en-US" sz="1400" b="0" i="0" dirty="0">
                <a:effectLst/>
              </a:rPr>
              <a:t>et.al. AMS 2008</a:t>
            </a:r>
            <a:r>
              <a:rPr lang="en-US" sz="1400" b="0" i="0" dirty="0" smtClean="0">
                <a:effectLst/>
              </a:rPr>
              <a:t>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i="0" dirty="0" smtClean="0">
                <a:effectLst/>
              </a:rPr>
              <a:t>Implemented HYSPLIT version 7.4 (no impact on smoke predictions)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</a:endParaRPr>
          </a:p>
          <a:p>
            <a:pPr marL="0" indent="0">
              <a:spcAft>
                <a:spcPts val="1800"/>
              </a:spcAft>
            </a:pPr>
            <a:endParaRPr lang="en-US" sz="1200" b="0" i="0" dirty="0" smtClean="0">
              <a:effectLst/>
            </a:endParaRP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75425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6512" y="694377"/>
            <a:ext cx="5448300" cy="2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lnSpc>
                <a:spcPct val="85000"/>
              </a:lnSpc>
              <a:spcAft>
                <a:spcPct val="40000"/>
              </a:spcAft>
            </a:pPr>
            <a:r>
              <a:rPr lang="en-US" b="1" dirty="0">
                <a:solidFill>
                  <a:srgbClr val="000000"/>
                </a:solidFill>
              </a:rPr>
              <a:t>Operational Predictions at </a:t>
            </a:r>
            <a:r>
              <a:rPr lang="en-US" b="1" dirty="0">
                <a:solidFill>
                  <a:srgbClr val="3333CC"/>
                </a:solidFill>
              </a:rPr>
              <a:t>http://airquality.weather.gov/</a:t>
            </a:r>
          </a:p>
        </p:txBody>
      </p:sp>
      <p:pic>
        <p:nvPicPr>
          <p:cNvPr id="1026" name="Picture 2" descr="C:\Users\Sikchya.Upadhayay\Documents\airquality.weather.gov_08262016\images\conus\dynamic\smokes_2016082223_con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9" y="1235900"/>
            <a:ext cx="5275647" cy="43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0968" y="5612886"/>
            <a:ext cx="878966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Testing updated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BlueSky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System v3.5.1 for smoke emissions  (first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BlueSky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update since predictions became operational in 2007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Testing predictions driven by newer parallel version of NAM meteorological predictions (NAM v4).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Testing ECCC sources for Canadian wildfires.</a:t>
            </a:r>
          </a:p>
          <a:p>
            <a:pPr>
              <a:spcAft>
                <a:spcPts val="180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04" y="205848"/>
            <a:ext cx="7543800" cy="533400"/>
          </a:xfrm>
        </p:spPr>
        <p:txBody>
          <a:bodyPr/>
          <a:lstStyle/>
          <a:p>
            <a:r>
              <a:rPr lang="en-US" dirty="0" smtClean="0"/>
              <a:t>Testing of smoke dispersion with ECCC smoke emissions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9" y="2132614"/>
            <a:ext cx="4345464" cy="32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92" y="2132614"/>
            <a:ext cx="4440895" cy="33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0968" y="1530521"/>
            <a:ext cx="275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Current Operational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036" y="1567451"/>
            <a:ext cx="347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With ECCC emissions for Canadian sources and new </a:t>
            </a:r>
            <a:r>
              <a:rPr lang="en-US" sz="1600" b="1" dirty="0" err="1" smtClean="0">
                <a:solidFill>
                  <a:srgbClr val="000000"/>
                </a:solidFill>
              </a:rPr>
              <a:t>BlueSky</a:t>
            </a:r>
            <a:r>
              <a:rPr lang="en-US" sz="1600" b="1" dirty="0" smtClean="0">
                <a:solidFill>
                  <a:srgbClr val="000000"/>
                </a:solidFill>
              </a:rPr>
              <a:t> for the US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968" y="5612886"/>
            <a:ext cx="87896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Operational predictions use default quartz complex fuel load values for Canada and Alaska.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Test predictions with smoke emissions provided by ECCC for Canada and updated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BlueSky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for the US show impacts on smoke concentrations both near the sources and far downwind</a:t>
            </a:r>
          </a:p>
          <a:p>
            <a:pPr>
              <a:spcAft>
                <a:spcPts val="180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7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85" y="4009307"/>
            <a:ext cx="3962073" cy="2468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4" y="76201"/>
            <a:ext cx="3962073" cy="64734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8226" y="1114346"/>
            <a:ext cx="4681182" cy="270843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171450" lvl="1" indent="-171450" algn="just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Canadian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smoke fire emissions from Environment and Climate Change Canada (ECCC) “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FireWork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” are used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171450" indent="-171450" algn="just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Comparison of temporally-resolved diurnal emissions profile (red bars) versus  uniform daily emissions (blue bars)</a:t>
            </a:r>
          </a:p>
          <a:p>
            <a:pPr marL="171450" indent="-171450" algn="just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Impacts on smoke predictions are seen locally and far downstream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161" y="311169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3361" y="2889561"/>
            <a:ext cx="2284092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Local suppression at night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783360" y="4666044"/>
            <a:ext cx="2887887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Local enhancement  during the day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63507" y="166341"/>
            <a:ext cx="4025360" cy="10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Impacts of diurnal variability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613525"/>
            <a:ext cx="457200" cy="244475"/>
          </a:xfrm>
        </p:spPr>
        <p:txBody>
          <a:bodyPr/>
          <a:lstStyle/>
          <a:p>
            <a:pPr>
              <a:defRPr/>
            </a:pPr>
            <a:fld id="{5594120A-5039-4805-A600-44EC4D05C3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2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11456"/>
            <a:ext cx="6915150" cy="838200"/>
          </a:xfrm>
        </p:spPr>
        <p:txBody>
          <a:bodyPr/>
          <a:lstStyle/>
          <a:p>
            <a:pPr defTabSz="912813" eaLnBrk="1" hangingPunct="1">
              <a:lnSpc>
                <a:spcPct val="100000"/>
              </a:lnSpc>
              <a:defRPr/>
            </a:pPr>
            <a:r>
              <a:rPr lang="en-US" sz="2800" dirty="0" smtClean="0"/>
              <a:t>National Air Quality Forecast Capability</a:t>
            </a:r>
            <a:br>
              <a:rPr lang="en-US" sz="2800" dirty="0" smtClean="0"/>
            </a:br>
            <a:r>
              <a:rPr lang="en-US" sz="2800" i="1" dirty="0" smtClean="0"/>
              <a:t> status in January 2017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77926" y="1392300"/>
            <a:ext cx="6400800" cy="8397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defRPr/>
            </a:pPr>
            <a:endParaRPr lang="en-US" sz="700" i="0" dirty="0" smtClean="0">
              <a:solidFill>
                <a:srgbClr val="000000"/>
              </a:solidFill>
              <a:effectLst/>
            </a:endParaRPr>
          </a:p>
          <a:p>
            <a:pPr marL="457200" indent="-457200" eaLnBrk="1" hangingPunct="1">
              <a:lnSpc>
                <a:spcPct val="50000"/>
              </a:lnSpc>
              <a:buFontTx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effectLst/>
              </a:rPr>
              <a:t>Improving the basis for air quality alerts</a:t>
            </a:r>
          </a:p>
          <a:p>
            <a:pPr marL="457200" indent="-457200" eaLnBrk="1" hangingPunct="1">
              <a:lnSpc>
                <a:spcPct val="50000"/>
              </a:lnSpc>
              <a:buFontTx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effectLst/>
              </a:rPr>
              <a:t>Providing air quality information for people at risk</a:t>
            </a:r>
            <a:r>
              <a:rPr lang="en-US" b="0" dirty="0" smtClean="0">
                <a:solidFill>
                  <a:srgbClr val="000000"/>
                </a:solidFill>
                <a:effectLst/>
              </a:rPr>
              <a:t> </a:t>
            </a:r>
            <a:endParaRPr lang="en-US" sz="2400" b="0" dirty="0" smtClean="0">
              <a:solidFill>
                <a:srgbClr val="000000"/>
              </a:solidFill>
              <a:effectLst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en-US" sz="2400" b="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-18093" y="2302335"/>
            <a:ext cx="3765852" cy="35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Aft>
                <a:spcPct val="2500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Prediction Capabilities:  </a:t>
            </a:r>
          </a:p>
          <a:p>
            <a:pPr marL="457200" indent="-457200">
              <a:spcAft>
                <a:spcPct val="25000"/>
              </a:spcAft>
              <a:buFontTx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Operations:  </a:t>
            </a:r>
          </a:p>
          <a:p>
            <a:pPr marL="457200">
              <a:spcAft>
                <a:spcPct val="2500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Ozone nationwide</a:t>
            </a:r>
          </a:p>
          <a:p>
            <a:pPr marL="457200">
              <a:spcAft>
                <a:spcPct val="2500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Smoke nationwide</a:t>
            </a:r>
          </a:p>
          <a:p>
            <a:pPr>
              <a:spcAft>
                <a:spcPct val="2500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        Dust over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CONUS</a:t>
            </a:r>
          </a:p>
          <a:p>
            <a:pPr marL="457200" indent="-457200">
              <a:spcAft>
                <a:spcPct val="2500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Fine particulate </a:t>
            </a:r>
            <a:r>
              <a:rPr lang="en-US" sz="1600" i="1" dirty="0">
                <a:solidFill>
                  <a:srgbClr val="000000"/>
                </a:solidFill>
                <a:latin typeface="Arial"/>
              </a:rPr>
              <a:t>matter (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PM2.5) predictions </a:t>
            </a:r>
          </a:p>
          <a:p>
            <a:pPr marL="457200" indent="-457200">
              <a:spcAft>
                <a:spcPct val="25000"/>
              </a:spcAft>
              <a:defRPr/>
            </a:pPr>
            <a:endParaRPr lang="en-US" sz="1600" i="1" dirty="0" smtClean="0">
              <a:solidFill>
                <a:srgbClr val="000000"/>
              </a:solidFill>
              <a:latin typeface="Arial"/>
            </a:endParaRPr>
          </a:p>
          <a:p>
            <a:pPr marL="457200" indent="-457200">
              <a:spcAft>
                <a:spcPct val="25000"/>
              </a:spcAft>
              <a:buFontTx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Testing of improvements:  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marL="457200">
              <a:spcAft>
                <a:spcPct val="25000"/>
              </a:spcAft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Ozone</a:t>
            </a: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marL="457200">
              <a:spcAft>
                <a:spcPct val="25000"/>
              </a:spcAft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Smoke</a:t>
            </a:r>
          </a:p>
          <a:p>
            <a:pPr marL="457200">
              <a:spcAft>
                <a:spcPct val="25000"/>
              </a:spcAft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PM2.5</a:t>
            </a: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spcAft>
                <a:spcPct val="25000"/>
              </a:spcAft>
              <a:defRPr/>
            </a:pP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spcAft>
                <a:spcPct val="25000"/>
              </a:spcAft>
              <a:defRPr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457200" indent="-457200">
              <a:spcAft>
                <a:spcPct val="2500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marL="457200" indent="-457200" algn="ctr">
              <a:spcAft>
                <a:spcPct val="2500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</a:t>
            </a:r>
            <a:endParaRPr lang="en-US" sz="1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18994" y="2703442"/>
            <a:ext cx="5399413" cy="3552740"/>
            <a:chOff x="3721881" y="2578580"/>
            <a:chExt cx="5399413" cy="3552740"/>
          </a:xfrm>
        </p:grpSpPr>
        <p:grpSp>
          <p:nvGrpSpPr>
            <p:cNvPr id="2" name="Group 1"/>
            <p:cNvGrpSpPr/>
            <p:nvPr/>
          </p:nvGrpSpPr>
          <p:grpSpPr>
            <a:xfrm>
              <a:off x="3721881" y="2578580"/>
              <a:ext cx="5399413" cy="3476846"/>
              <a:chOff x="3721881" y="2578580"/>
              <a:chExt cx="5399413" cy="3476846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721881" y="2578580"/>
                <a:ext cx="5399413" cy="347684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>
                  <a:cs typeface="Arial" charset="0"/>
                </a:endParaRPr>
              </a:p>
            </p:txBody>
          </p:sp>
          <p:pic>
            <p:nvPicPr>
              <p:cNvPr id="6" name="Picture 4" descr="D:\Users\Ivanka.Stajner\Pictures\conus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0916" y="2730714"/>
                <a:ext cx="5141345" cy="318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 bwMode="auto">
            <a:xfrm>
              <a:off x="7102552" y="2904540"/>
              <a:ext cx="1733107" cy="1786269"/>
            </a:xfrm>
            <a:prstGeom prst="rect">
              <a:avLst/>
            </a:prstGeom>
            <a:solidFill>
              <a:srgbClr val="00B0F0">
                <a:alpha val="21961"/>
              </a:srgbClr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>
                  <a:solidFill>
                    <a:srgbClr val="000000"/>
                  </a:solidFill>
                </a:rPr>
                <a:t>2004: ozone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943604" y="2830112"/>
              <a:ext cx="2966483" cy="2998381"/>
            </a:xfrm>
            <a:prstGeom prst="rect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cs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892489" y="4552585"/>
              <a:ext cx="2560520" cy="132944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3892489" y="2762612"/>
              <a:ext cx="0" cy="17899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892489" y="2762612"/>
              <a:ext cx="50756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968113" y="2766314"/>
              <a:ext cx="2883" cy="31050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410477" y="5871395"/>
              <a:ext cx="256051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295995" y="4788776"/>
              <a:ext cx="1320426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</a:rPr>
                <a:t>2005: ozone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27787" y="3592953"/>
              <a:ext cx="2443361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</a:rPr>
                <a:t>2007: ozone and smoke</a:t>
              </a:r>
            </a:p>
            <a:p>
              <a:r>
                <a:rPr lang="en-US" sz="1800" b="1" dirty="0">
                  <a:solidFill>
                    <a:srgbClr val="000000"/>
                  </a:solidFill>
                </a:rPr>
                <a:t>2012: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dust</a:t>
              </a:r>
            </a:p>
            <a:p>
              <a:r>
                <a:rPr lang="en-US" sz="1800" b="1" dirty="0" smtClean="0">
                  <a:solidFill>
                    <a:srgbClr val="000000"/>
                  </a:solidFill>
                </a:rPr>
                <a:t>2016: PM2.5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86159" y="5149799"/>
              <a:ext cx="1114536" cy="738664"/>
            </a:xfrm>
            <a:prstGeom prst="rect">
              <a:avLst/>
            </a:prstGeom>
            <a:solidFill>
              <a:srgbClr val="CC9900">
                <a:alpha val="34118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2009: smoke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2010: </a:t>
              </a:r>
              <a:r>
                <a:rPr lang="en-US" b="1" dirty="0" smtClean="0">
                  <a:solidFill>
                    <a:srgbClr val="000000"/>
                  </a:solidFill>
                </a:rPr>
                <a:t>ozone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2016: PM2.5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23364" y="5392656"/>
              <a:ext cx="1120240" cy="738664"/>
            </a:xfrm>
            <a:prstGeom prst="rect">
              <a:avLst/>
            </a:prstGeom>
            <a:solidFill>
              <a:srgbClr val="00A0F0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2010: </a:t>
              </a:r>
              <a:r>
                <a:rPr lang="en-US" b="1" dirty="0" smtClean="0">
                  <a:solidFill>
                    <a:srgbClr val="000000"/>
                  </a:solidFill>
                </a:rPr>
                <a:t>ozone &amp; smoke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2016: PM2.5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64094" y="6489340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161920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48" y="224641"/>
            <a:ext cx="7543800" cy="533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953989"/>
            <a:ext cx="8977745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1800" i="0" dirty="0">
                <a:solidFill>
                  <a:schemeClr val="tx2"/>
                </a:solidFill>
                <a:effectLst/>
              </a:rPr>
              <a:t>US national AQ forecasting </a:t>
            </a:r>
            <a:r>
              <a:rPr lang="en-US" sz="1800" i="0" dirty="0" smtClean="0">
                <a:solidFill>
                  <a:schemeClr val="tx2"/>
                </a:solidFill>
                <a:effectLst/>
              </a:rPr>
              <a:t>capability operational predictions:</a:t>
            </a:r>
            <a:endParaRPr lang="en-US" sz="500" i="0" dirty="0">
              <a:solidFill>
                <a:schemeClr val="tx2"/>
              </a:solidFill>
              <a:effectLst/>
            </a:endParaRPr>
          </a:p>
          <a:p>
            <a:pPr marL="285750" lvl="0" indent="-28575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0" dirty="0" smtClean="0">
                <a:solidFill>
                  <a:srgbClr val="000000"/>
                </a:solidFill>
                <a:effectLst/>
              </a:rPr>
              <a:t>Ozone</a:t>
            </a:r>
            <a:r>
              <a:rPr lang="en-US" sz="1800" b="0" i="0" dirty="0" smtClean="0">
                <a:solidFill>
                  <a:srgbClr val="000000"/>
                </a:solidFill>
                <a:effectLst/>
              </a:rPr>
              <a:t> nationwide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; CMAQ with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CB05 mechanism</a:t>
            </a:r>
            <a:endParaRPr lang="en-US" sz="500" i="0" dirty="0">
              <a:solidFill>
                <a:schemeClr val="tx2"/>
              </a:solidFill>
              <a:effectLst/>
            </a:endParaRPr>
          </a:p>
          <a:p>
            <a:pPr marL="285750" indent="-28575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0" dirty="0" smtClean="0">
                <a:solidFill>
                  <a:schemeClr val="tx2"/>
                </a:solidFill>
                <a:effectLst/>
              </a:rPr>
              <a:t>PM2.5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- </a:t>
            </a:r>
            <a:r>
              <a:rPr lang="en-US" sz="1800" b="0" i="0" dirty="0">
                <a:solidFill>
                  <a:srgbClr val="3333CC"/>
                </a:solidFill>
                <a:effectLst/>
              </a:rPr>
              <a:t>new since February </a:t>
            </a:r>
            <a:r>
              <a:rPr lang="en-US" sz="1800" b="0" i="0" dirty="0" smtClean="0">
                <a:solidFill>
                  <a:srgbClr val="3333CC"/>
                </a:solidFill>
                <a:effectLst/>
              </a:rPr>
              <a:t>2016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;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CMAQ with NEI, wildfire and dust emissions, dust LBCs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from global predictions 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0" dirty="0">
                <a:solidFill>
                  <a:schemeClr val="tx2"/>
                </a:solidFill>
                <a:effectLst/>
              </a:rPr>
              <a:t>Smoke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nationwide</a:t>
            </a:r>
            <a:endParaRPr lang="en-US" sz="500" b="0" i="0" dirty="0">
              <a:solidFill>
                <a:schemeClr val="tx2"/>
              </a:solidFill>
              <a:effectLst/>
            </a:endParaRPr>
          </a:p>
          <a:p>
            <a:pPr marL="285750" indent="-28575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0" dirty="0" smtClean="0">
                <a:solidFill>
                  <a:schemeClr val="tx2"/>
                </a:solidFill>
                <a:effectLst/>
              </a:rPr>
              <a:t>Dust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for CONUS </a:t>
            </a:r>
            <a:endParaRPr lang="en-US" sz="500" b="0" i="0" dirty="0">
              <a:solidFill>
                <a:schemeClr val="tx2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1800" i="0" dirty="0" smtClean="0">
                <a:solidFill>
                  <a:schemeClr val="tx2"/>
                </a:solidFill>
                <a:effectLst/>
              </a:rPr>
              <a:t>Current </a:t>
            </a:r>
            <a:r>
              <a:rPr lang="en-US" sz="1800" i="0" dirty="0">
                <a:solidFill>
                  <a:schemeClr val="tx2"/>
                </a:solidFill>
                <a:effectLst/>
              </a:rPr>
              <a:t>testing and plans to improve O3 and PM2.5 accuracy and utility: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Updating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to newer CMAQ version 5.0.2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Updated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wildfire smoke emissions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(updated </a:t>
            </a:r>
            <a:r>
              <a:rPr lang="en-US" sz="1800" b="0" i="0" dirty="0" err="1" smtClean="0">
                <a:solidFill>
                  <a:schemeClr val="tx2"/>
                </a:solidFill>
                <a:effectLst/>
              </a:rPr>
              <a:t>BlueSky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system and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Canadian sources)</a:t>
            </a:r>
            <a:endParaRPr lang="en-US" sz="1800" b="0" i="0" dirty="0">
              <a:solidFill>
                <a:schemeClr val="tx2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>
                <a:effectLst/>
              </a:rPr>
              <a:t> </a:t>
            </a:r>
            <a:r>
              <a:rPr lang="en-US" sz="1800" b="0" i="0" dirty="0" smtClean="0">
                <a:effectLst/>
              </a:rPr>
              <a:t> Update </a:t>
            </a:r>
            <a:r>
              <a:rPr lang="en-US" sz="1800" b="0" i="0" dirty="0">
                <a:effectLst/>
              </a:rPr>
              <a:t>NOx emissions using recent observed trends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Refinement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of bias correction for PM2.5 using KFAN approach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Linkage with additional aerosols from global predictions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Extend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predictions to 72 hours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Update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display, dissemination and web presence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 Finer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resolution (longer term)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400800" cy="533400"/>
          </a:xfrm>
        </p:spPr>
        <p:txBody>
          <a:bodyPr/>
          <a:lstStyle/>
          <a:p>
            <a:pPr eaLnBrk="1" hangingPunct="1">
              <a:lnSpc>
                <a:spcPct val="55000"/>
              </a:lnSpc>
              <a:defRPr/>
            </a:pPr>
            <a:r>
              <a:rPr lang="en-US" sz="2800" dirty="0" smtClean="0">
                <a:latin typeface="+mn-lt"/>
              </a:rPr>
              <a:t>Operational AQ forecast guidance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u="sng" dirty="0" smtClean="0">
                <a:solidFill>
                  <a:srgbClr val="0033CC"/>
                </a:solidFill>
                <a:latin typeface="+mn-lt"/>
              </a:rPr>
              <a:t>airquality.weather.gov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6255" y="6348350"/>
            <a:ext cx="897774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55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Further information: 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https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://www.weather.gov/sti/stimodeling_airquality</a:t>
            </a:r>
          </a:p>
          <a:p>
            <a:pPr>
              <a:lnSpc>
                <a:spcPct val="55000"/>
              </a:lnSpc>
              <a:defRPr/>
            </a:pP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3014" name="Picture 6" descr="ozone01_20070920_Lo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344613"/>
            <a:ext cx="39338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smokes_20070920_Loo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3508375"/>
            <a:ext cx="34909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67250" y="1981200"/>
            <a:ext cx="447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Ozone products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Nationwide since 2010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en-US" sz="20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81075" y="4940812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Smoke Products</a:t>
            </a:r>
            <a:b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Nationwide since 2010</a:t>
            </a:r>
          </a:p>
          <a:p>
            <a:pPr>
              <a:lnSpc>
                <a:spcPct val="95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Dust Products</a:t>
            </a:r>
          </a:p>
          <a:p>
            <a:pPr>
              <a:lnSpc>
                <a:spcPct val="950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Implemented 2012</a:t>
            </a:r>
            <a:endParaRPr lang="en-US" sz="16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4120A-5039-4805-A600-44EC4D05C3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032" y="152400"/>
            <a:ext cx="7645400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Acknowledgments: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>
                <a:solidFill>
                  <a:schemeClr val="accent2"/>
                </a:solidFill>
              </a:rPr>
              <a:t>  </a:t>
            </a:r>
            <a:r>
              <a:rPr lang="en-US" sz="2800" i="1" dirty="0" smtClean="0">
                <a:solidFill>
                  <a:schemeClr val="accent2"/>
                </a:solidFill>
              </a:rPr>
              <a:t>AQF implementation </a:t>
            </a:r>
            <a:r>
              <a:rPr lang="en-US" sz="2800" i="1" dirty="0">
                <a:solidFill>
                  <a:schemeClr val="accent2"/>
                </a:solidFill>
              </a:rPr>
              <a:t>t</a:t>
            </a:r>
            <a:r>
              <a:rPr lang="en-US" sz="2800" i="1" dirty="0" smtClean="0">
                <a:solidFill>
                  <a:schemeClr val="accent2"/>
                </a:solidFill>
              </a:rPr>
              <a:t>eam </a:t>
            </a:r>
            <a:r>
              <a:rPr lang="en-US" sz="2800" i="1" dirty="0">
                <a:solidFill>
                  <a:schemeClr val="accent2"/>
                </a:solidFill>
              </a:rPr>
              <a:t>m</a:t>
            </a:r>
            <a:r>
              <a:rPr lang="en-US" sz="2800" i="1" dirty="0" smtClean="0">
                <a:solidFill>
                  <a:schemeClr val="accent2"/>
                </a:solidFill>
              </a:rPr>
              <a:t>embers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9504"/>
            <a:ext cx="9144000" cy="56594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50" dirty="0" smtClean="0"/>
              <a:t>Special thanks to previous NOAA and EPA team members who contributed to the system development </a:t>
            </a:r>
          </a:p>
          <a:p>
            <a:pPr marL="0" indent="0">
              <a:lnSpc>
                <a:spcPct val="15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50" u="sng" dirty="0" smtClean="0"/>
              <a:t>NOAA/NWS/OSTI</a:t>
            </a:r>
            <a:r>
              <a:rPr lang="en-US" sz="1050" dirty="0" smtClean="0"/>
              <a:t>	Ivanka Stajner		         NAQFC Manager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50" u="sng" dirty="0" smtClean="0"/>
              <a:t>NWS/AFSO</a:t>
            </a:r>
            <a:r>
              <a:rPr lang="en-US" sz="1050" dirty="0" smtClean="0"/>
              <a:t>	                         Jannie Ferrell 		         Outreach, Feedback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50" u="sng" dirty="0" smtClean="0"/>
              <a:t>NWS/OD </a:t>
            </a:r>
            <a:r>
              <a:rPr lang="en-US" sz="1050" dirty="0" smtClean="0"/>
              <a:t>                       	Cynthia Jones      	         Data Communications</a:t>
            </a:r>
          </a:p>
          <a:p>
            <a:pPr marL="0" inden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sz="1050" u="sng" dirty="0" smtClean="0"/>
              <a:t>NWS/OSTI/MDL </a:t>
            </a:r>
            <a:r>
              <a:rPr lang="en-US" sz="1050" dirty="0" smtClean="0"/>
              <a:t>	Marc </a:t>
            </a:r>
            <a:r>
              <a:rPr lang="en-US" sz="1050" dirty="0" err="1" smtClean="0"/>
              <a:t>Saccucci</a:t>
            </a:r>
            <a:r>
              <a:rPr lang="en-US" sz="1050" dirty="0" smtClean="0"/>
              <a:t>,	         Dev. Verification, NDGD Product Development</a:t>
            </a:r>
          </a:p>
          <a:p>
            <a:pPr marL="0" inden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sz="1050" dirty="0" smtClean="0"/>
              <a:t>		Dave Ruth		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50" u="sng" dirty="0" smtClean="0"/>
              <a:t>NWS/OSTI</a:t>
            </a:r>
            <a:r>
              <a:rPr lang="en-US" sz="1050" dirty="0" smtClean="0"/>
              <a:t>	</a:t>
            </a:r>
            <a:r>
              <a:rPr lang="en-US" sz="1050" dirty="0"/>
              <a:t>	S</a:t>
            </a:r>
            <a:r>
              <a:rPr lang="en-US" sz="1050" dirty="0" smtClean="0"/>
              <a:t>ikchya Upadhayay	         Program Support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50" u="sng" dirty="0" smtClean="0"/>
              <a:t>NESDIS/NCDC</a:t>
            </a:r>
            <a:r>
              <a:rPr lang="en-US" sz="1050" dirty="0" smtClean="0"/>
              <a:t>	Alan Hall		         Product Archiving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50" u="sng" dirty="0" smtClean="0"/>
              <a:t>NWS/NCEP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buFontTx/>
              <a:buNone/>
              <a:defRPr/>
            </a:pPr>
            <a:r>
              <a:rPr lang="en-US" sz="1050" dirty="0" smtClean="0"/>
              <a:t>Jeff McQueen, </a:t>
            </a:r>
            <a:r>
              <a:rPr lang="en-US" sz="1050" dirty="0" err="1"/>
              <a:t>Jianping</a:t>
            </a:r>
            <a:r>
              <a:rPr lang="en-US" sz="1050" dirty="0"/>
              <a:t> </a:t>
            </a:r>
            <a:r>
              <a:rPr lang="en-US" sz="1050" dirty="0" smtClean="0"/>
              <a:t>Huang, Ho-Chun Huang 	        AQF model interface development, testing, &amp; integration	 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50" dirty="0" smtClean="0"/>
              <a:t>Jun Wang, *Sarah Lu </a:t>
            </a:r>
            <a:r>
              <a:rPr lang="en-US" sz="1050" dirty="0"/>
              <a:t>	</a:t>
            </a:r>
            <a:r>
              <a:rPr lang="en-US" sz="1050" dirty="0" smtClean="0"/>
              <a:t>		</a:t>
            </a:r>
            <a:r>
              <a:rPr lang="en-US" sz="1050" dirty="0"/>
              <a:t> </a:t>
            </a:r>
            <a:r>
              <a:rPr lang="en-US" sz="1050" dirty="0" smtClean="0"/>
              <a:t>       Global dust aerosol and  feedback testing 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50" dirty="0" smtClean="0"/>
              <a:t>*Brad Ferrier, *Eric Rogers, 	                                 NAM  coordination	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50" dirty="0" smtClean="0"/>
              <a:t>*</a:t>
            </a:r>
            <a:r>
              <a:rPr lang="en-US" sz="1050" dirty="0" err="1" smtClean="0"/>
              <a:t>Hui-Ya</a:t>
            </a:r>
            <a:r>
              <a:rPr lang="en-US" sz="1050" dirty="0" smtClean="0"/>
              <a:t> Chuang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50" dirty="0" smtClean="0"/>
              <a:t>Geoff Manikin			         Smoke and dust product testing and integration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50" dirty="0" smtClean="0"/>
              <a:t>Rebecca Cosgrove, Chris Magee		         NCO transition and systems testing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50" dirty="0" smtClean="0"/>
              <a:t>Mike </a:t>
            </a:r>
            <a:r>
              <a:rPr lang="en-US" sz="1050" dirty="0" err="1" smtClean="0"/>
              <a:t>Bodner</a:t>
            </a:r>
            <a:r>
              <a:rPr lang="en-US" sz="1050" dirty="0" smtClean="0"/>
              <a:t>, Andrew Orrison	  	         HPC coordination and AQF </a:t>
            </a:r>
            <a:r>
              <a:rPr lang="en-US" sz="1050" dirty="0" err="1" smtClean="0"/>
              <a:t>webdrawer</a:t>
            </a:r>
            <a:endParaRPr lang="en-US" sz="1050" dirty="0" smtClean="0"/>
          </a:p>
          <a:p>
            <a:pPr marL="0" inden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sz="1050" u="sng" dirty="0" smtClean="0"/>
              <a:t>NOAA/OAR/ARL</a:t>
            </a:r>
          </a:p>
          <a:p>
            <a:pPr lvl="1">
              <a:lnSpc>
                <a:spcPct val="7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1050" dirty="0" smtClean="0"/>
              <a:t>Pius Lee, Daniel Tong, </a:t>
            </a:r>
            <a:r>
              <a:rPr lang="en-US" sz="1050" dirty="0" err="1"/>
              <a:t>Tianfeng</a:t>
            </a:r>
            <a:r>
              <a:rPr lang="en-US" sz="1050" dirty="0"/>
              <a:t> Chai </a:t>
            </a:r>
            <a:r>
              <a:rPr lang="en-US" sz="1050" dirty="0" smtClean="0"/>
              <a:t>	         	         CMAQ development, adaptation of AQ simulations for AQF</a:t>
            </a:r>
          </a:p>
          <a:p>
            <a:pPr lvl="1">
              <a:lnSpc>
                <a:spcPct val="7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1050" dirty="0" smtClean="0"/>
              <a:t>Li Pan, Hyun-</a:t>
            </a:r>
            <a:r>
              <a:rPr lang="en-US" sz="1050" dirty="0" err="1" smtClean="0"/>
              <a:t>Cheol</a:t>
            </a:r>
            <a:r>
              <a:rPr lang="en-US" sz="1050" dirty="0" smtClean="0"/>
              <a:t> Kim, </a:t>
            </a:r>
            <a:r>
              <a:rPr lang="en-US" sz="1050" dirty="0" err="1" smtClean="0"/>
              <a:t>Youhua</a:t>
            </a:r>
            <a:r>
              <a:rPr lang="en-US" sz="1050" dirty="0" smtClean="0"/>
              <a:t> Tang		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  <a:defRPr/>
            </a:pPr>
            <a:r>
              <a:rPr lang="en-US" sz="1050" dirty="0" smtClean="0"/>
              <a:t>Ariel Stein		         	         	         HYSPLIT adaptations</a:t>
            </a:r>
            <a:endParaRPr lang="en-US" sz="1050" u="sng" dirty="0" smtClean="0"/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50" u="sng" dirty="0" smtClean="0"/>
              <a:t>NESDIS/STAR</a:t>
            </a:r>
            <a:r>
              <a:rPr lang="en-US" sz="1050" dirty="0" smtClean="0"/>
              <a:t>   </a:t>
            </a:r>
            <a:r>
              <a:rPr lang="en-US" sz="1050" dirty="0" err="1" smtClean="0"/>
              <a:t>Shobha</a:t>
            </a:r>
            <a:r>
              <a:rPr lang="en-US" sz="1050" dirty="0" smtClean="0"/>
              <a:t> </a:t>
            </a:r>
            <a:r>
              <a:rPr lang="en-US" sz="1050" dirty="0" err="1" smtClean="0"/>
              <a:t>Kondragunta</a:t>
            </a:r>
            <a:r>
              <a:rPr lang="en-US" sz="1050" dirty="0"/>
              <a:t> </a:t>
            </a:r>
            <a:r>
              <a:rPr lang="en-US" sz="1050" dirty="0" smtClean="0"/>
              <a:t>             	         Smoke and dust verification product development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50" u="sng" dirty="0" smtClean="0"/>
              <a:t>NESDIS/OSDPD</a:t>
            </a:r>
            <a:r>
              <a:rPr lang="en-US" sz="1050" dirty="0" smtClean="0"/>
              <a:t>     </a:t>
            </a:r>
            <a:r>
              <a:rPr lang="en-US" sz="1050" dirty="0" err="1" smtClean="0"/>
              <a:t>Liqun</a:t>
            </a:r>
            <a:r>
              <a:rPr lang="en-US" sz="1050" dirty="0" smtClean="0"/>
              <a:t> Ma, Mark </a:t>
            </a:r>
            <a:r>
              <a:rPr lang="en-US" sz="1050" dirty="0" err="1" smtClean="0"/>
              <a:t>Ruminski</a:t>
            </a:r>
            <a:r>
              <a:rPr lang="en-US" sz="1050" dirty="0" smtClean="0"/>
              <a:t>	         Production of smoke and dust verification products, 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50" dirty="0"/>
              <a:t>	</a:t>
            </a:r>
            <a:r>
              <a:rPr lang="en-US" sz="1050" dirty="0" smtClean="0"/>
              <a:t>			         HMS product integration with smoke forecast tool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50" u="sng" dirty="0" smtClean="0"/>
              <a:t>EPA/OAQPS</a:t>
            </a:r>
            <a:r>
              <a:rPr lang="en-US" sz="1050" dirty="0" smtClean="0"/>
              <a:t>  partners:</a:t>
            </a:r>
            <a:endParaRPr lang="en-US" sz="1050" u="sng" dirty="0" smtClean="0"/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50" dirty="0" smtClean="0"/>
              <a:t>Chet Wayland, Phil Dickerson, Brad Johns, John White              </a:t>
            </a:r>
            <a:r>
              <a:rPr lang="en-US" sz="1050" dirty="0" err="1" smtClean="0"/>
              <a:t>AIRNow</a:t>
            </a:r>
            <a:r>
              <a:rPr lang="en-US" sz="1050" dirty="0" smtClean="0"/>
              <a:t> development, coordination with NAQFC</a:t>
            </a:r>
          </a:p>
          <a:p>
            <a:pPr marL="0" indent="0">
              <a:defRPr/>
            </a:pPr>
            <a:endParaRPr lang="en-US" sz="105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478832"/>
            <a:ext cx="1802096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5000"/>
              </a:lnSpc>
              <a:spcBef>
                <a:spcPct val="40000"/>
              </a:spcBef>
              <a:spcAft>
                <a:spcPct val="40000"/>
              </a:spcAft>
              <a:buClr>
                <a:srgbClr val="000099"/>
              </a:buClr>
              <a:defRPr/>
            </a:pPr>
            <a:r>
              <a:rPr lang="en-US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* 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Guest</a:t>
            </a:r>
            <a:r>
              <a:rPr lang="en-US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Contributors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4120A-5039-4805-A600-44EC4D05C3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4120A-5039-4805-A600-44EC4D05C3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2" descr="imap://ivanka%2Estajner@mail.nems.noaa.gov:993/fetch%3EUID%3E/INBOX%3E59534?part=1.1.2.2&amp;filename=my_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ivanka%2Estajner@mail.nems.noaa.gov:993/fetch%3EUID%3E/INBOX%3E59534?part=1.1.2.2&amp;filename=my_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4"/>
          <a:stretch/>
        </p:blipFill>
        <p:spPr bwMode="auto">
          <a:xfrm>
            <a:off x="-1" y="115958"/>
            <a:ext cx="5595583" cy="64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467" y="160338"/>
            <a:ext cx="4763069" cy="533400"/>
          </a:xfrm>
        </p:spPr>
        <p:txBody>
          <a:bodyPr/>
          <a:lstStyle/>
          <a:p>
            <a:pPr algn="l"/>
            <a:r>
              <a:rPr lang="en-US" sz="4000" dirty="0" smtClean="0"/>
              <a:t>Recent fires </a:t>
            </a:r>
            <a:br>
              <a:rPr lang="en-US" sz="4000" dirty="0" smtClean="0"/>
            </a:br>
            <a:r>
              <a:rPr lang="en-US" sz="4000" dirty="0" smtClean="0"/>
              <a:t>in SE 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569" y="1744591"/>
            <a:ext cx="3712191" cy="32117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</a:rPr>
              <a:t>Example for November 14,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</a:rPr>
              <a:t>Test prediction from the new CMAQ 5.0.2 system (top) shows larger impact of fires in SE US on PM2.5 </a:t>
            </a:r>
            <a:r>
              <a:rPr lang="en-US" sz="2000" b="0" i="0" dirty="0">
                <a:effectLst/>
              </a:rPr>
              <a:t>than </a:t>
            </a:r>
            <a:r>
              <a:rPr lang="en-US" sz="2000" b="0" i="0" dirty="0" smtClean="0">
                <a:effectLst/>
              </a:rPr>
              <a:t>the </a:t>
            </a:r>
            <a:r>
              <a:rPr lang="en-US" sz="2000" b="0" i="0" dirty="0">
                <a:effectLst/>
              </a:rPr>
              <a:t>operational </a:t>
            </a:r>
            <a:r>
              <a:rPr lang="en-US" sz="2000" b="0" i="0" dirty="0" smtClean="0">
                <a:effectLst/>
              </a:rPr>
              <a:t>prediction </a:t>
            </a:r>
            <a:r>
              <a:rPr lang="en-US" sz="2000" b="0" i="0" dirty="0">
                <a:effectLst/>
              </a:rPr>
              <a:t>(bottom)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</a:rPr>
              <a:t>Test prediction (top) shows better agreement with observed PM2.5 than the operational prediction (bottom)</a:t>
            </a: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79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53" y="79738"/>
            <a:ext cx="75438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Ozone predictions</a:t>
            </a:r>
            <a:endParaRPr lang="en-US" dirty="0">
              <a:latin typeface="+mn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992220" y="590664"/>
            <a:ext cx="55024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Operational predictions at http://airquality.weather.gov</a:t>
            </a:r>
            <a:endParaRPr lang="en-US" sz="1600" b="1" dirty="0">
              <a:solidFill>
                <a:srgbClr val="000000"/>
              </a:solidFill>
              <a:latin typeface="Arial"/>
              <a:hlinkClick r:id="rId2"/>
            </a:endParaRPr>
          </a:p>
          <a:p>
            <a:pPr algn="ctr">
              <a:lnSpc>
                <a:spcPct val="80000"/>
              </a:lnSpc>
              <a:spcAft>
                <a:spcPct val="40000"/>
              </a:spcAft>
            </a:pP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77540" y="6520905"/>
            <a:ext cx="5566460" cy="307777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139558"/>
            <a:ext cx="4454434" cy="186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5613" indent="-455613" defTabSz="912813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Model: Linked numerical prediction system</a:t>
            </a:r>
          </a:p>
          <a:p>
            <a:pPr marL="455613" indent="-455613" defTabSz="912813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Operationally 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integrated on NCEP’s supercomputer</a:t>
            </a:r>
          </a:p>
          <a:p>
            <a:pPr marL="379413" indent="-379413" defTabSz="912813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NOAA/EPA </a:t>
            </a: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Community </a:t>
            </a:r>
            <a:r>
              <a:rPr lang="en-US" sz="1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Multiscale</a:t>
            </a: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Air </a:t>
            </a:r>
            <a:r>
              <a:rPr lang="en-U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Q</a:t>
            </a: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uality (CMAQ) model</a:t>
            </a:r>
            <a:endParaRPr lang="en-US" sz="11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79413" indent="-379413" defTabSz="912813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NOAA/NCEP  North American Mesoscale (NAM) </a:t>
            </a:r>
            <a:r>
              <a:rPr lang="en-U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numerical  </a:t>
            </a: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weather </a:t>
            </a:r>
            <a:r>
              <a:rPr lang="en-U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prediction</a:t>
            </a: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455613" indent="-455613" defTabSz="912813">
              <a:lnSpc>
                <a:spcPct val="80000"/>
              </a:lnSpc>
              <a:spcAft>
                <a:spcPct val="40000"/>
              </a:spcAft>
              <a:defRPr/>
            </a:pPr>
            <a:endParaRPr 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455613" indent="-455613" defTabSz="912813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Observational 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Input:  </a:t>
            </a:r>
          </a:p>
          <a:p>
            <a:pPr marL="379413" indent="-379413" defTabSz="912813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NWS </a:t>
            </a: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compilation weather observations</a:t>
            </a:r>
          </a:p>
          <a:p>
            <a:pPr marL="379413" indent="-379413" defTabSz="912813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EPA </a:t>
            </a:r>
            <a:r>
              <a:rPr lang="en-U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emissions </a:t>
            </a:r>
            <a:r>
              <a:rPr lang="en-US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inventory</a:t>
            </a:r>
          </a:p>
          <a:p>
            <a:pPr marL="836613" lvl="1" indent="-379413" defTabSz="912813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endParaRPr lang="en-US" sz="11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836613" lvl="1" indent="-379413" defTabSz="912813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endParaRPr lang="en-US" sz="11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08" y="3000591"/>
            <a:ext cx="4311559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Gridded forecast guidance products</a:t>
            </a:r>
          </a:p>
          <a:p>
            <a:pPr marL="381000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On NWS servers: </a:t>
            </a:r>
            <a:r>
              <a:rPr lang="en-US" sz="105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airquality.weather.gov</a:t>
            </a: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and ftp-servers </a:t>
            </a:r>
            <a:r>
              <a:rPr lang="en-US" sz="105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(</a:t>
            </a: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12km resolution, </a:t>
            </a:r>
            <a:r>
              <a:rPr lang="en-US" sz="105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hourly </a:t>
            </a: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for 48 hours)</a:t>
            </a:r>
          </a:p>
          <a:p>
            <a:pPr marL="381000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On EPA servers</a:t>
            </a:r>
          </a:p>
          <a:p>
            <a:pPr marL="381000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Updated 2x daily</a:t>
            </a:r>
            <a:endParaRPr lang="en-US" sz="1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endParaRPr lang="en-US" sz="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Verification basis, near-real time:</a:t>
            </a:r>
            <a:r>
              <a:rPr lang="en-U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  <a:r>
              <a:rPr lang="en-US" sz="105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Ground-level </a:t>
            </a:r>
            <a:r>
              <a:rPr lang="en-US" sz="105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AIRNow</a:t>
            </a: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observations of surface ozone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defRPr/>
            </a:pPr>
            <a:endParaRPr lang="en-US" sz="5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Customer outreach/feedback</a:t>
            </a:r>
          </a:p>
          <a:p>
            <a:pPr marL="381000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State &amp; Local AQ forecasters coordinated with EPA</a:t>
            </a:r>
          </a:p>
          <a:p>
            <a:pPr marL="381000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05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Public and Private Sector AQ constituents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857907" y="5018450"/>
            <a:ext cx="2096026" cy="484748"/>
            <a:chOff x="6164380" y="1270000"/>
            <a:chExt cx="3030336" cy="484748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6164380" y="1270000"/>
              <a:ext cx="3030336" cy="484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 b="1" dirty="0">
                <a:solidFill>
                  <a:srgbClr val="000000"/>
                </a:solidFill>
                <a:latin typeface="Arial"/>
              </a:endParaRPr>
            </a:p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Arial"/>
                </a:rPr>
                <a:t>CONUS, </a:t>
              </a:r>
              <a:r>
                <a:rPr lang="en-US" sz="1000" b="1" dirty="0" err="1">
                  <a:solidFill>
                    <a:srgbClr val="000000"/>
                  </a:solidFill>
                  <a:latin typeface="Arial"/>
                </a:rPr>
                <a:t>wrt</a:t>
              </a:r>
              <a:r>
                <a:rPr lang="en-US" sz="1000" b="1" dirty="0">
                  <a:solidFill>
                    <a:srgbClr val="000000"/>
                  </a:solidFill>
                  <a:latin typeface="Arial"/>
                </a:rPr>
                <a:t>  </a:t>
              </a:r>
              <a:r>
                <a:rPr lang="en-US" sz="1000" b="1" dirty="0" smtClean="0">
                  <a:solidFill>
                    <a:srgbClr val="000000"/>
                  </a:solidFill>
                  <a:latin typeface="Arial"/>
                </a:rPr>
                <a:t>70 </a:t>
              </a:r>
              <a:r>
                <a:rPr lang="en-US" sz="1000" b="1" dirty="0" smtClean="0">
                  <a:solidFill>
                    <a:srgbClr val="000000"/>
                  </a:solidFill>
                  <a:latin typeface="Arial"/>
                </a:rPr>
                <a:t>ppb </a:t>
              </a:r>
              <a:r>
                <a:rPr lang="en-US" sz="1000" b="1" dirty="0">
                  <a:solidFill>
                    <a:srgbClr val="000000"/>
                  </a:solidFill>
                  <a:latin typeface="Arial"/>
                </a:rPr>
                <a:t>Threshold</a:t>
              </a: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6970712" y="1286535"/>
              <a:ext cx="1336675" cy="246221"/>
            </a:xfrm>
            <a:prstGeom prst="rect">
              <a:avLst/>
            </a:prstGeom>
            <a:gradFill rotWithShape="1">
              <a:gsLst>
                <a:gs pos="0">
                  <a:srgbClr val="EAEAEA">
                    <a:alpha val="0"/>
                  </a:srgb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Arial"/>
                </a:rPr>
                <a:t>Operational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922066" y="5659131"/>
            <a:ext cx="2031867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</a:rPr>
              <a:t>Maintaining prediction accuracy as the warning threshold is lowered (now 70 ppb) and emissions of pollutants are changing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63" y="1179088"/>
            <a:ext cx="4575970" cy="364300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8897"/>
              </p:ext>
            </p:extLst>
          </p:nvPr>
        </p:nvGraphicFramePr>
        <p:xfrm>
          <a:off x="0" y="5358809"/>
          <a:ext cx="6791519" cy="138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97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4" b="9959"/>
          <a:stretch/>
        </p:blipFill>
        <p:spPr bwMode="auto">
          <a:xfrm>
            <a:off x="775297" y="924050"/>
            <a:ext cx="7325653" cy="33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7" y="879038"/>
            <a:ext cx="4454463" cy="4584220"/>
          </a:xfrm>
          <a:prstGeom prst="rect">
            <a:avLst/>
          </a:prstGeom>
        </p:spPr>
      </p:pic>
      <p:sp>
        <p:nvSpPr>
          <p:cNvPr id="5130" name="Title 1"/>
          <p:cNvSpPr>
            <a:spLocks noGrp="1"/>
          </p:cNvSpPr>
          <p:nvPr>
            <p:ph type="ctrTitle"/>
          </p:nvPr>
        </p:nvSpPr>
        <p:spPr>
          <a:xfrm>
            <a:off x="997895" y="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/>
              <a:t>NOx changes</a:t>
            </a:r>
          </a:p>
        </p:txBody>
      </p:sp>
      <p:sp>
        <p:nvSpPr>
          <p:cNvPr id="5132" name="Rectangle 21"/>
          <p:cNvSpPr>
            <a:spLocks noChangeArrowheads="1"/>
          </p:cNvSpPr>
          <p:nvPr/>
        </p:nvSpPr>
        <p:spPr bwMode="auto">
          <a:xfrm>
            <a:off x="2438400" y="87185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rgbClr val="000000"/>
                </a:solidFill>
              </a:rPr>
              <a:t>Atlanta</a:t>
            </a: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5134" name="Rectangle 23"/>
          <p:cNvSpPr>
            <a:spLocks noChangeArrowheads="1"/>
          </p:cNvSpPr>
          <p:nvPr/>
        </p:nvSpPr>
        <p:spPr bwMode="auto">
          <a:xfrm>
            <a:off x="2438400" y="3142835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rgbClr val="000000"/>
                </a:solidFill>
              </a:rPr>
              <a:t>Philadelphia</a:t>
            </a: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437123-E828-45EA-8B83-FF48D93C37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108" y="871850"/>
            <a:ext cx="369332" cy="2186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to 2005 values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108" y="3081650"/>
            <a:ext cx="369332" cy="20250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to 2005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1729" y="2043405"/>
            <a:ext cx="2110878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OMI NO</a:t>
            </a:r>
            <a:r>
              <a:rPr lang="en-US" sz="900" b="1" baseline="-250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noFill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AQS </a:t>
            </a:r>
            <a:r>
              <a: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</a:t>
            </a:r>
            <a:r>
              <a:rPr lang="en-US" sz="900" b="1" baseline="-250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NAQFC NO</a:t>
            </a:r>
            <a:r>
              <a:rPr lang="en-US" sz="900" b="1" baseline="-250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</a:t>
            </a:r>
            <a:r>
              <a: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Emissions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090" y="4276422"/>
            <a:ext cx="353466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</a:rPr>
              <a:t>OMI = Ozone monitoring Instrument on NASA’s Aura Satellite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</a:rPr>
              <a:t>AQS = Air Quality System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736914" y="4287218"/>
            <a:ext cx="4407086" cy="239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00000"/>
                </a:solidFill>
                <a:effectLst/>
              </a:rPr>
              <a:t>Difference between NOx emissions used in 2012 and 2011 (blue indicates decrease in 2012).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00000"/>
                </a:solidFill>
                <a:effectLst/>
              </a:rPr>
              <a:t>Mobile and </a:t>
            </a:r>
            <a:r>
              <a:rPr lang="en-US" sz="1600" b="0" i="0" kern="0" dirty="0" err="1" smtClean="0">
                <a:solidFill>
                  <a:srgbClr val="000000"/>
                </a:solidFill>
                <a:effectLst/>
              </a:rPr>
              <a:t>nonroad</a:t>
            </a:r>
            <a:r>
              <a:rPr lang="en-US" sz="1600" b="0" i="0" kern="0" dirty="0" smtClean="0">
                <a:solidFill>
                  <a:srgbClr val="000000"/>
                </a:solidFill>
                <a:effectLst/>
              </a:rPr>
              <a:t> emissions are based on projections for 2012.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00000"/>
                </a:solidFill>
                <a:effectLst/>
              </a:rPr>
              <a:t>Further updates are being tested (</a:t>
            </a:r>
            <a:r>
              <a:rPr lang="en-US" sz="1600" b="0" dirty="0" smtClean="0">
                <a:effectLst/>
              </a:rPr>
              <a:t>Tong et al. </a:t>
            </a:r>
            <a:r>
              <a:rPr lang="en-US" sz="1600" b="0" dirty="0">
                <a:effectLst/>
              </a:rPr>
              <a:t>Impact of the 2008 Global Recession on air quality over the </a:t>
            </a:r>
            <a:r>
              <a:rPr lang="en-US" sz="1600" b="0" dirty="0" smtClean="0">
                <a:effectLst/>
              </a:rPr>
              <a:t>US: </a:t>
            </a:r>
            <a:r>
              <a:rPr lang="en-US" sz="1600" b="0" dirty="0">
                <a:effectLst/>
              </a:rPr>
              <a:t>Implications for surface ozone levels from changes in NOx emissions, </a:t>
            </a:r>
            <a:r>
              <a:rPr lang="en-US" sz="1600" b="0" dirty="0" smtClean="0">
                <a:effectLst/>
              </a:rPr>
              <a:t>GRL, 2016).</a:t>
            </a:r>
            <a:r>
              <a:rPr lang="en-US" sz="1600" b="0" kern="0" dirty="0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64286" y="2947719"/>
            <a:ext cx="8803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Atlanta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6096000" y="3008984"/>
            <a:ext cx="224383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803715" y="2187431"/>
            <a:ext cx="224383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5565" y="2160822"/>
            <a:ext cx="139333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Philadelphia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60" y="5717381"/>
            <a:ext cx="4853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Comparison of projected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emissions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with surface and satellite observations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shows that projected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reductions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from 2005 to 2012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are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similar to observed </a:t>
            </a:r>
            <a:r>
              <a:rPr lang="en-US" sz="1600" i="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Tong et. al. Long-term NOx trends over large cities in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US, Atm. </a:t>
            </a:r>
            <a:r>
              <a:rPr lang="en-US" i="1" dirty="0" err="1" smtClean="0">
                <a:solidFill>
                  <a:srgbClr val="000000"/>
                </a:solidFill>
                <a:latin typeface="Arial"/>
              </a:rPr>
              <a:t>Env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. 2015)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4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98" y="124713"/>
            <a:ext cx="7543800" cy="5334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ap service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50" y="938151"/>
            <a:ext cx="9215250" cy="591984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74925" y="6577900"/>
            <a:ext cx="457200" cy="244475"/>
          </a:xfrm>
        </p:spPr>
        <p:txBody>
          <a:bodyPr/>
          <a:lstStyle/>
          <a:p>
            <a:pPr>
              <a:defRPr/>
            </a:pPr>
            <a:fld id="{5594120A-5039-4805-A600-44EC4D05C3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https://mail.google.com/mail/?ui=2&amp;ik=30c620a6d5&amp;view=fimg&amp;th=15705e11c913e58f&amp;attid=0.1.1&amp;disp=emb&amp;attbid=ANGjdJ_CSVRcJvo7gIr5Mbt_lOtq0IdYv04-WXtu7dY3Er-5SCRwgIQA_vzb2Q9xUd14WLv4PWg5zemcfaSInT2QXr-zvnTYwvXBalZoL-ICB8Z6SIvxYKoX5VFhSCM&amp;sz=s0-l75-ft&amp;ats=1473429647130&amp;rm=15705e11c913e58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7560" y="6149438"/>
            <a:ext cx="5510152" cy="613557"/>
          </a:xfrm>
        </p:spPr>
        <p:txBody>
          <a:bodyPr/>
          <a:lstStyle/>
          <a:p>
            <a:pPr marL="0" indent="0"/>
            <a:r>
              <a:rPr lang="en-US" sz="1800" i="0" dirty="0" smtClean="0">
                <a:effectLst/>
              </a:rPr>
              <a:t>Example of ozone predictions in web enabled map service currently in testing</a:t>
            </a:r>
            <a:endParaRPr lang="en-US" sz="1800" i="0" dirty="0"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076205" y="633405"/>
            <a:ext cx="5510152" cy="61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r>
              <a:rPr lang="en-US" sz="1800" i="0" kern="0" dirty="0" smtClean="0">
                <a:effectLst/>
              </a:rPr>
              <a:t>New product dissemination option in testing</a:t>
            </a:r>
            <a:endParaRPr lang="en-US" sz="1800" i="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932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58" y="1052736"/>
            <a:ext cx="4185858" cy="32620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139825"/>
            <a:ext cx="9144000" cy="5718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5"/>
          <p:cNvSpPr txBox="1">
            <a:spLocks/>
          </p:cNvSpPr>
          <p:nvPr/>
        </p:nvSpPr>
        <p:spPr bwMode="auto">
          <a:xfrm>
            <a:off x="5251434" y="4913143"/>
            <a:ext cx="3674853" cy="16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i="1" kern="0" dirty="0">
                <a:solidFill>
                  <a:srgbClr val="000000"/>
                </a:solidFill>
                <a:latin typeface="Arial"/>
              </a:rPr>
              <a:t>Improving sources for </a:t>
            </a:r>
            <a:r>
              <a:rPr lang="en-US" b="1" i="1" u="sng" kern="0" dirty="0">
                <a:solidFill>
                  <a:srgbClr val="000000"/>
                </a:solidFill>
                <a:latin typeface="Arial"/>
              </a:rPr>
              <a:t>wildfire smoke </a:t>
            </a:r>
            <a:r>
              <a:rPr lang="en-US" b="1" i="1" kern="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US" b="1" i="1" kern="0" dirty="0" smtClean="0">
                <a:solidFill>
                  <a:srgbClr val="000000"/>
                </a:solidFill>
                <a:latin typeface="Arial"/>
              </a:rPr>
              <a:t>dust</a:t>
            </a:r>
            <a:endParaRPr lang="en-US" i="1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i="1" kern="0" dirty="0">
                <a:solidFill>
                  <a:srgbClr val="000000"/>
                </a:solidFill>
                <a:latin typeface="Arial"/>
              </a:rPr>
              <a:t>Chemical mechanisms </a:t>
            </a:r>
            <a:r>
              <a:rPr lang="en-US" i="1" kern="0" dirty="0" err="1">
                <a:solidFill>
                  <a:srgbClr val="000000"/>
                </a:solidFill>
                <a:latin typeface="Arial"/>
              </a:rPr>
              <a:t>eg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. SOA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i="1" kern="0" dirty="0">
                <a:solidFill>
                  <a:srgbClr val="000000"/>
                </a:solidFill>
                <a:latin typeface="Arial"/>
              </a:rPr>
              <a:t>Meteorology </a:t>
            </a:r>
            <a:r>
              <a:rPr lang="en-US" i="1" kern="0" dirty="0" err="1">
                <a:solidFill>
                  <a:srgbClr val="000000"/>
                </a:solidFill>
                <a:latin typeface="Arial"/>
              </a:rPr>
              <a:t>eg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. PBL height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i="1" kern="0" dirty="0">
                <a:solidFill>
                  <a:srgbClr val="000000"/>
                </a:solidFill>
                <a:latin typeface="Arial"/>
              </a:rPr>
              <a:t>Chemical boundary conditions/trans-boundary inputs</a:t>
            </a:r>
          </a:p>
          <a:p>
            <a:pPr marL="342900" indent="-342900" eaLnBrk="0" hangingPunct="0">
              <a:lnSpc>
                <a:spcPct val="85000"/>
              </a:lnSpc>
              <a:spcAft>
                <a:spcPct val="40000"/>
              </a:spcAft>
              <a:buFont typeface="Arial" pitchFamily="34" charset="0"/>
              <a:buNone/>
              <a:defRPr/>
            </a:pPr>
            <a:endParaRPr lang="en-US" sz="1600" i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754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n-lt"/>
              </a:rPr>
              <a:t>PM2.5 predictions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037826" y="449825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Forecast challenges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7852" y="1153473"/>
            <a:ext cx="4780657" cy="22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eaLnBrk="1" hangingPunct="1">
              <a:lnSpc>
                <a:spcPct val="100000"/>
              </a:lnSpc>
              <a:spcAft>
                <a:spcPct val="0"/>
              </a:spcAft>
              <a:buFont typeface="Symbol" pitchFamily="18" charset="2"/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</a:rPr>
              <a:t>Predictions for 48h at 12km resolution over CONUS </a:t>
            </a: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Font typeface="Symbol" pitchFamily="18" charset="2"/>
              <a:buNone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From NEI sources only before summer 2014</a:t>
            </a: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Font typeface="Symbol" pitchFamily="18" charset="2"/>
              <a:buChar char="·"/>
            </a:pPr>
            <a:r>
              <a:rPr lang="en-US" sz="1400" i="0" dirty="0" smtClean="0">
                <a:solidFill>
                  <a:srgbClr val="000000"/>
                </a:solidFill>
                <a:effectLst/>
              </a:rPr>
              <a:t>CMAQ: </a:t>
            </a: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sz="1400" i="0" dirty="0" smtClean="0">
                <a:solidFill>
                  <a:srgbClr val="000000"/>
                </a:solidFill>
                <a:effectLst/>
              </a:rPr>
              <a:t>	CB05 gases, AERO-4 aerosols</a:t>
            </a: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Font typeface="Symbol" pitchFamily="18" charset="2"/>
              <a:buChar char="·"/>
            </a:pPr>
            <a:r>
              <a:rPr lang="en-US" sz="1400" i="0" dirty="0">
                <a:solidFill>
                  <a:srgbClr val="000000"/>
                </a:solidFill>
                <a:effectLst/>
              </a:rPr>
              <a:t>S</a:t>
            </a:r>
            <a:r>
              <a:rPr lang="en-US" sz="1400" i="0" dirty="0" smtClean="0">
                <a:solidFill>
                  <a:srgbClr val="000000"/>
                </a:solidFill>
                <a:effectLst/>
              </a:rPr>
              <a:t>ea salt emissions</a:t>
            </a: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Font typeface="Symbol" pitchFamily="18" charset="2"/>
              <a:buChar char="·"/>
            </a:pPr>
            <a:r>
              <a:rPr lang="en-US" sz="1400" i="0" dirty="0">
                <a:solidFill>
                  <a:srgbClr val="000000"/>
                </a:solidFill>
                <a:effectLst/>
              </a:rPr>
              <a:t>W</a:t>
            </a:r>
            <a:r>
              <a:rPr lang="en-US" sz="1400" i="0" dirty="0" smtClean="0">
                <a:solidFill>
                  <a:srgbClr val="000000"/>
                </a:solidFill>
                <a:effectLst/>
              </a:rPr>
              <a:t>ildfire and dust emissions and suppression of soil emissions from snow/ice covered terrain included since summer 2014 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(Lee et al., Weather and Forecasting 2016)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b="0" kern="0" dirty="0" smtClean="0">
                <a:solidFill>
                  <a:srgbClr val="000000"/>
                </a:solidFill>
                <a:effectLst/>
              </a:rPr>
              <a:t>Model predictions exhibit seasonal prediction biases:</a:t>
            </a:r>
          </a:p>
          <a:p>
            <a:pPr marL="114300" lvl="1" indent="0">
              <a:lnSpc>
                <a:spcPct val="90000"/>
              </a:lnSpc>
              <a:buFontTx/>
              <a:buNone/>
              <a:defRPr/>
            </a:pPr>
            <a:r>
              <a:rPr lang="en-US" sz="1300" b="0" kern="0" dirty="0" smtClean="0">
                <a:solidFill>
                  <a:srgbClr val="000000"/>
                </a:solidFill>
                <a:effectLst/>
              </a:rPr>
              <a:t>     overestimate in the winter; underestimate in summer</a:t>
            </a:r>
            <a:endParaRPr lang="en-US" sz="1300" b="0" kern="0" dirty="0">
              <a:solidFill>
                <a:srgbClr val="000000"/>
              </a:solidFill>
              <a:effectLst/>
            </a:endParaRPr>
          </a:p>
          <a:p>
            <a:pPr lvl="1">
              <a:lnSpc>
                <a:spcPct val="90000"/>
              </a:lnSpc>
              <a:defRPr/>
            </a:pPr>
            <a:endParaRPr lang="en-US" sz="1200" b="0" kern="0" dirty="0" smtClean="0">
              <a:solidFill>
                <a:srgbClr val="000000"/>
              </a:solidFill>
              <a:effectLst/>
            </a:endParaRPr>
          </a:p>
          <a:p>
            <a:pPr lvl="1">
              <a:lnSpc>
                <a:spcPct val="90000"/>
              </a:lnSpc>
              <a:defRPr/>
            </a:pPr>
            <a:endParaRPr lang="en-US" sz="1200" b="0" kern="0" dirty="0" smtClean="0">
              <a:solidFill>
                <a:srgbClr val="000000"/>
              </a:solidFill>
              <a:effectLst/>
            </a:endParaRP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sz="1200" b="0" dirty="0" smtClean="0">
              <a:solidFill>
                <a:srgbClr val="000000"/>
              </a:solidFill>
              <a:effectLst/>
            </a:endParaRP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sz="1200" i="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65855" y="6489340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27933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NAQFC PM2.5 test predictions</a:t>
            </a:r>
          </a:p>
        </p:txBody>
      </p:sp>
      <p:pic>
        <p:nvPicPr>
          <p:cNvPr id="11" name="Picture 6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4621" y="1439756"/>
            <a:ext cx="686107" cy="45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692808"/>
            <a:ext cx="3187901" cy="2650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" y="4124324"/>
            <a:ext cx="3024844" cy="22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67" y="130194"/>
            <a:ext cx="7543800" cy="9139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CMAQ system update </a:t>
            </a:r>
            <a:br>
              <a:rPr lang="en-US" sz="3600" dirty="0" smtClean="0"/>
            </a:br>
            <a:r>
              <a:rPr lang="en-US" sz="3600" dirty="0" smtClean="0"/>
              <a:t>in February 2016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86229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5003" y="3098382"/>
            <a:ext cx="9025247" cy="282667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L</a:t>
            </a:r>
            <a:r>
              <a:rPr lang="en-US" b="0" i="0" dirty="0" smtClean="0">
                <a:effectLst/>
              </a:rPr>
              <a:t>ateral </a:t>
            </a:r>
            <a:r>
              <a:rPr lang="en-US" b="0" i="0" dirty="0">
                <a:effectLst/>
              </a:rPr>
              <a:t>boundary conditions from global dust </a:t>
            </a:r>
            <a:r>
              <a:rPr lang="en-US" b="0" i="0" dirty="0" smtClean="0">
                <a:effectLst/>
              </a:rPr>
              <a:t>predictions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dirty="0"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</a:rPr>
              <a:t>Increased vertical resolution from 22 to 35 layers in CMAQ </a:t>
            </a:r>
            <a:r>
              <a:rPr lang="en-US" b="0" i="0" dirty="0">
                <a:effectLst/>
              </a:rPr>
              <a:t>v4.6 (to better align CMAQ and global model </a:t>
            </a:r>
            <a:r>
              <a:rPr lang="en-US" b="0" i="0" dirty="0" smtClean="0">
                <a:effectLst/>
              </a:rPr>
              <a:t>levels)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dirty="0" smtClean="0"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</a:rPr>
              <a:t>Analog </a:t>
            </a:r>
            <a:r>
              <a:rPr lang="en-US" b="0" i="0" dirty="0">
                <a:effectLst/>
              </a:rPr>
              <a:t>forecast technique for PM2.5 bias </a:t>
            </a:r>
            <a:r>
              <a:rPr lang="en-US" b="0" i="0" dirty="0" smtClean="0">
                <a:effectLst/>
              </a:rPr>
              <a:t>correction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US" b="0" i="0" dirty="0"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b="0" i="0" dirty="0" smtClean="0"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b="0" i="0" dirty="0" smtClean="0"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</p:txBody>
      </p:sp>
      <p:sp>
        <p:nvSpPr>
          <p:cNvPr id="18" name="Content Placeholder 7"/>
          <p:cNvSpPr txBox="1">
            <a:spLocks/>
          </p:cNvSpPr>
          <p:nvPr/>
        </p:nvSpPr>
        <p:spPr bwMode="auto">
          <a:xfrm>
            <a:off x="683618" y="1553785"/>
            <a:ext cx="7623412" cy="1420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b="0" i="0" kern="0" dirty="0" smtClean="0">
                <a:solidFill>
                  <a:srgbClr val="000000"/>
                </a:solidFill>
                <a:effectLst/>
              </a:rPr>
              <a:t>Public release of raw model predictions and bias-corrected PM2.5 predictions</a:t>
            </a:r>
          </a:p>
        </p:txBody>
      </p:sp>
    </p:spTree>
    <p:extLst>
      <p:ext uri="{BB962C8B-B14F-4D97-AF65-F5344CB8AC3E}">
        <p14:creationId xmlns:p14="http://schemas.microsoft.com/office/powerpoint/2010/main" val="38784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-smass25-zgbc.201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863" y="1507806"/>
            <a:ext cx="837757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124010"/>
            <a:ext cx="7239000" cy="98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NGAC simulation of Saharan dust </a:t>
            </a:r>
            <a:r>
              <a:rPr lang="en-US" sz="3600" b="1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ayer </a:t>
            </a:r>
            <a:r>
              <a:rPr lang="en-US" sz="3600" b="1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ransport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78" y="1254986"/>
            <a:ext cx="9037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CC"/>
                </a:solidFill>
                <a:latin typeface="Arial" charset="0"/>
              </a:rPr>
              <a:t>Goddard Chemistry Aerosol Radiation and Transport (GOCART) model is the aerosol component </a:t>
            </a:r>
            <a:r>
              <a:rPr lang="en-US" sz="1600" b="1" dirty="0" smtClean="0">
                <a:solidFill>
                  <a:srgbClr val="0000CC"/>
                </a:solidFill>
                <a:latin typeface="Arial" charset="0"/>
              </a:rPr>
              <a:t>of </a:t>
            </a:r>
            <a:r>
              <a:rPr lang="en-US" sz="1600" b="1" dirty="0">
                <a:solidFill>
                  <a:srgbClr val="0000CC"/>
                </a:solidFill>
                <a:latin typeface="Arial" charset="0"/>
              </a:rPr>
              <a:t>NGAC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CC"/>
                </a:solidFill>
                <a:latin typeface="Arial" charset="0"/>
              </a:rPr>
              <a:t>NGAC is a global in-line aerosol forecast system (</a:t>
            </a:r>
            <a:r>
              <a:rPr lang="en-US" sz="1600" b="1" dirty="0" smtClean="0">
                <a:solidFill>
                  <a:srgbClr val="0000CC"/>
                </a:solidFill>
                <a:latin typeface="Arial" charset="0"/>
              </a:rPr>
              <a:t>GFS-GOCART) that produces </a:t>
            </a:r>
            <a:r>
              <a:rPr lang="en-US" sz="1600" b="1" dirty="0">
                <a:solidFill>
                  <a:srgbClr val="0000CC"/>
                </a:solidFill>
                <a:latin typeface="Arial" charset="0"/>
              </a:rPr>
              <a:t>120-hour global dust </a:t>
            </a:r>
            <a:r>
              <a:rPr lang="en-US" sz="1600" b="1" dirty="0" smtClean="0">
                <a:solidFill>
                  <a:srgbClr val="0000CC"/>
                </a:solidFill>
                <a:latin typeface="Arial" charset="0"/>
              </a:rPr>
              <a:t>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CC"/>
                </a:solidFill>
                <a:latin typeface="Arial" charset="0"/>
              </a:rPr>
              <a:t>Global-regional </a:t>
            </a:r>
            <a:r>
              <a:rPr lang="en-US" sz="1600" b="1" dirty="0" smtClean="0">
                <a:solidFill>
                  <a:srgbClr val="0000CC"/>
                </a:solidFill>
                <a:latin typeface="Arial" charset="0"/>
              </a:rPr>
              <a:t>linkage: NGAC provides dust lateral boundary conditions for CMAQ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61920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9388" y="5910039"/>
            <a:ext cx="862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i="1" dirty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Lu </a:t>
            </a:r>
            <a:r>
              <a:rPr lang="en-US" altLang="en-US" sz="1200" i="1" dirty="0" smtClean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et </a:t>
            </a:r>
            <a:r>
              <a:rPr lang="en-US" altLang="en-US" sz="1200" i="1" dirty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a</a:t>
            </a:r>
            <a:r>
              <a:rPr lang="en-US" altLang="en-US" sz="1200" i="1" dirty="0" smtClean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l., The </a:t>
            </a:r>
            <a:r>
              <a:rPr lang="en-US" altLang="en-US" sz="1200" i="1" dirty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implementation of NEMS GFS Aerosol Component (NGAC) Version 1.0 for global dust forecasting at NOAA/NCEP, </a:t>
            </a:r>
            <a:r>
              <a:rPr lang="en-US" altLang="en-US" sz="1200" i="1" dirty="0" err="1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Geosci</a:t>
            </a:r>
            <a:r>
              <a:rPr lang="en-US" altLang="en-US" sz="1200" i="1" dirty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. Model Dev., </a:t>
            </a:r>
            <a:r>
              <a:rPr lang="en-US" altLang="en-US" sz="1200" i="1" dirty="0" smtClean="0">
                <a:solidFill>
                  <a:schemeClr val="tx1"/>
                </a:solidFill>
                <a:latin typeface="Trebuchet MS" pitchFamily="34" charset="0"/>
                <a:cs typeface="Calibri" pitchFamily="34" charset="0"/>
              </a:rPr>
              <a:t>2016.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86229"/>
            <a:ext cx="457200" cy="244475"/>
          </a:xfrm>
        </p:spPr>
        <p:txBody>
          <a:bodyPr/>
          <a:lstStyle/>
          <a:p>
            <a:pPr>
              <a:defRPr/>
            </a:pPr>
            <a:fld id="{5EB9D451-1B60-4B32-99BC-17F3F193E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5109" y="17477"/>
            <a:ext cx="75438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</a:t>
            </a:r>
            <a:r>
              <a:rPr lang="en-US" dirty="0" smtClean="0"/>
              <a:t>mpact of NGAC LBCs on </a:t>
            </a:r>
            <a:br>
              <a:rPr lang="en-US" dirty="0" smtClean="0"/>
            </a:br>
            <a:r>
              <a:rPr lang="en-US" dirty="0" smtClean="0"/>
              <a:t>CMAQ predictions of PM2.5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823C2-C7AE-4EF9-B030-8D961EE0BA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07133"/>
            <a:ext cx="42862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54587"/>
              </p:ext>
            </p:extLst>
          </p:nvPr>
        </p:nvGraphicFramePr>
        <p:xfrm>
          <a:off x="4823638" y="1307133"/>
          <a:ext cx="3905694" cy="344317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01898"/>
                <a:gridCol w="1301898"/>
                <a:gridCol w="1301898"/>
              </a:tblGrid>
              <a:tr h="65972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CMAQ</a:t>
                      </a:r>
                      <a:r>
                        <a:rPr lang="en-US" sz="1200" b="1" baseline="0" dirty="0" smtClean="0"/>
                        <a:t> with default LBCs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CMAQ</a:t>
                      </a:r>
                      <a:r>
                        <a:rPr lang="en-US" sz="1200" b="1" baseline="0" dirty="0" smtClean="0"/>
                        <a:t> with NGAC LBCs</a:t>
                      </a:r>
                      <a:endParaRPr lang="en-US" sz="1200" b="1" dirty="0" smtClean="0"/>
                    </a:p>
                  </a:txBody>
                  <a:tcPr anchor="ctr"/>
                </a:tc>
              </a:tr>
              <a:tr h="69586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Whole domain</a:t>
                      </a:r>
                    </a:p>
                    <a:p>
                      <a:r>
                        <a:rPr lang="en-US" sz="1200" dirty="0" smtClean="0"/>
                        <a:t>July 1 –</a:t>
                      </a:r>
                      <a:r>
                        <a:rPr lang="en-US" sz="1200" baseline="0" dirty="0" smtClean="0"/>
                        <a:t> Aug 3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-2.82</a:t>
                      </a:r>
                    </a:p>
                    <a:p>
                      <a:r>
                        <a:rPr lang="en-US" sz="1200" dirty="0" smtClean="0"/>
                        <a:t>Y=1.627+0.583*X  R=0.42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-0.88</a:t>
                      </a:r>
                    </a:p>
                    <a:p>
                      <a:r>
                        <a:rPr lang="en-US" sz="1200" dirty="0" smtClean="0"/>
                        <a:t>Y=3.365+0.600*X</a:t>
                      </a:r>
                      <a:r>
                        <a:rPr lang="en-US" sz="1200" baseline="0" dirty="0" smtClean="0"/>
                        <a:t> R=0.44</a:t>
                      </a:r>
                      <a:endParaRPr lang="en-US" sz="1200" dirty="0"/>
                    </a:p>
                  </a:txBody>
                  <a:tcPr anchor="ctr"/>
                </a:tc>
              </a:tr>
              <a:tr h="69586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South of 38°N, East of -105°W</a:t>
                      </a:r>
                    </a:p>
                    <a:p>
                      <a:r>
                        <a:rPr lang="en-US" sz="1200" dirty="0" smtClean="0"/>
                        <a:t>July 1 – Aug 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-4.54</a:t>
                      </a:r>
                    </a:p>
                    <a:p>
                      <a:r>
                        <a:rPr lang="en-US" sz="1200" dirty="0" smtClean="0"/>
                        <a:t>Y=2.169+.442*X    R=0.37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-1.76</a:t>
                      </a:r>
                    </a:p>
                    <a:p>
                      <a:r>
                        <a:rPr lang="en-US" sz="1200" dirty="0" smtClean="0"/>
                        <a:t>Y=2.770+.617*X    R=0.41</a:t>
                      </a:r>
                      <a:endParaRPr lang="en-US" sz="1200" dirty="0"/>
                    </a:p>
                  </a:txBody>
                  <a:tcPr anchor="ctr"/>
                </a:tc>
              </a:tr>
              <a:tr h="69586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Whole domain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July 18– July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-2.79</a:t>
                      </a:r>
                    </a:p>
                    <a:p>
                      <a:r>
                        <a:rPr lang="en-US" sz="1200" dirty="0" smtClean="0"/>
                        <a:t>Y=2.059+0.520*X R=0.31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-0.33</a:t>
                      </a:r>
                    </a:p>
                    <a:p>
                      <a:r>
                        <a:rPr lang="en-US" sz="1200" dirty="0" smtClean="0"/>
                        <a:t>Y=2.584+0.795*X R=0.37</a:t>
                      </a:r>
                      <a:endParaRPr lang="en-US" sz="1200" dirty="0"/>
                    </a:p>
                  </a:txBody>
                  <a:tcPr anchor="ctr"/>
                </a:tc>
              </a:tr>
              <a:tr h="69586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South of 38°N, East of -105°W</a:t>
                      </a:r>
                    </a:p>
                    <a:p>
                      <a:r>
                        <a:rPr lang="en-US" sz="1200" dirty="0" smtClean="0"/>
                        <a:t>July 18– July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-4.79</a:t>
                      </a:r>
                    </a:p>
                    <a:p>
                      <a:r>
                        <a:rPr lang="en-US" sz="1200" dirty="0" smtClean="0"/>
                        <a:t>Y=2.804+.342*X    R=0.27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MB= -0.46</a:t>
                      </a:r>
                    </a:p>
                    <a:p>
                      <a:r>
                        <a:rPr lang="en-US" sz="1200" dirty="0" smtClean="0"/>
                        <a:t>Y=-0.415+.980*X    R=0.41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14504" y="5303917"/>
            <a:ext cx="4108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/>
              </a:rPr>
              <a:t>Time series of PM2.5 from EPA AIRNOW observations (black dot), CMAQ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baseline run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using static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Lateral Boundary Conditions (LBCs)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(green dot) and CMAQ experimental run using NGAC LBCs (blue square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) at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Miami, FL (top panel) and Kenner, LA (bottom panel).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6847" y="4321913"/>
            <a:ext cx="172192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Observed</a:t>
            </a:r>
          </a:p>
          <a:p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CMAQ default</a:t>
            </a:r>
          </a:p>
          <a:p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CMAQ with NGAC LBCs</a:t>
            </a:r>
            <a:endParaRPr lang="en-US" sz="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6847" y="1634132"/>
            <a:ext cx="162889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Observed</a:t>
            </a:r>
          </a:p>
          <a:p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CMAQ default</a:t>
            </a:r>
          </a:p>
          <a:p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CMAQ with NGAC LBCs</a:t>
            </a:r>
            <a:endParaRPr lang="en-US" sz="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4130" y="6496328"/>
            <a:ext cx="1634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Credit: </a:t>
            </a:r>
            <a:r>
              <a:rPr lang="en-US" dirty="0" err="1" smtClean="0">
                <a:solidFill>
                  <a:srgbClr val="000000"/>
                </a:solidFill>
              </a:rPr>
              <a:t>Youhua</a:t>
            </a:r>
            <a:r>
              <a:rPr lang="en-US" dirty="0" smtClean="0">
                <a:solidFill>
                  <a:srgbClr val="000000"/>
                </a:solidFill>
              </a:rPr>
              <a:t> Tang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61920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Designs\noaa.pot</Template>
  <TotalTime>145297</TotalTime>
  <Words>2121</Words>
  <Application>Microsoft Macintosh PowerPoint</Application>
  <PresentationFormat>On-screen Show (4:3)</PresentationFormat>
  <Paragraphs>416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noaa</vt:lpstr>
      <vt:lpstr>6_noaa</vt:lpstr>
      <vt:lpstr>7_noaa</vt:lpstr>
      <vt:lpstr>1_noaa</vt:lpstr>
      <vt:lpstr>2_noaa</vt:lpstr>
      <vt:lpstr>3_noaa</vt:lpstr>
      <vt:lpstr>Office Theme</vt:lpstr>
      <vt:lpstr>PowerPoint Presentation</vt:lpstr>
      <vt:lpstr>National Air Quality Forecast Capability  status in January 2017 </vt:lpstr>
      <vt:lpstr>Ozone predictions</vt:lpstr>
      <vt:lpstr>NOx changes</vt:lpstr>
      <vt:lpstr>Map service</vt:lpstr>
      <vt:lpstr>PM2.5 predictions</vt:lpstr>
      <vt:lpstr>CMAQ system update  in February 2016</vt:lpstr>
      <vt:lpstr>PowerPoint Presentation</vt:lpstr>
      <vt:lpstr>Impact of NGAC LBCs on  CMAQ predictions of PM2.5</vt:lpstr>
      <vt:lpstr>Bias correction for PM2.5 predictions</vt:lpstr>
      <vt:lpstr>Raw and bias-corrected  PM2.5 predictions</vt:lpstr>
      <vt:lpstr>Testing of the CMAQ system  updates proposed for FY 17</vt:lpstr>
      <vt:lpstr>Representation of wildfires</vt:lpstr>
      <vt:lpstr>Representation of wildfires –  NW U.S. example on August 23, 2015 </vt:lpstr>
      <vt:lpstr>PowerPoint Presentation</vt:lpstr>
      <vt:lpstr>PowerPoint Presentation</vt:lpstr>
      <vt:lpstr>Smoke predictions</vt:lpstr>
      <vt:lpstr>Testing of smoke dispersion with ECCC smoke emissions </vt:lpstr>
      <vt:lpstr>PowerPoint Presentation</vt:lpstr>
      <vt:lpstr>Summary</vt:lpstr>
      <vt:lpstr>Operational AQ forecast guidance  airquality.weather.gov</vt:lpstr>
      <vt:lpstr>Acknowledgments:   AQF implementation team members</vt:lpstr>
      <vt:lpstr>Backup</vt:lpstr>
      <vt:lpstr>Recent fires  in SE US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 3rd Quarter Review 2001</dc:title>
  <dc:creator>David Pascual</dc:creator>
  <cp:lastModifiedBy>Laura ChaJkowski, CMP CMM [Legend]</cp:lastModifiedBy>
  <cp:revision>2664</cp:revision>
  <cp:lastPrinted>2017-01-03T18:40:13Z</cp:lastPrinted>
  <dcterms:created xsi:type="dcterms:W3CDTF">2001-08-02T19:44:25Z</dcterms:created>
  <dcterms:modified xsi:type="dcterms:W3CDTF">2017-01-11T19:52:25Z</dcterms:modified>
</cp:coreProperties>
</file>