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6" r:id="rId1"/>
  </p:sldMasterIdLst>
  <p:notesMasterIdLst>
    <p:notesMasterId r:id="rId36"/>
  </p:notesMasterIdLst>
  <p:sldIdLst>
    <p:sldId id="256" r:id="rId2"/>
    <p:sldId id="308" r:id="rId3"/>
    <p:sldId id="341" r:id="rId4"/>
    <p:sldId id="281" r:id="rId5"/>
    <p:sldId id="305" r:id="rId6"/>
    <p:sldId id="342" r:id="rId7"/>
    <p:sldId id="355" r:id="rId8"/>
    <p:sldId id="282" r:id="rId9"/>
    <p:sldId id="344" r:id="rId10"/>
    <p:sldId id="359" r:id="rId11"/>
    <p:sldId id="307" r:id="rId12"/>
    <p:sldId id="357" r:id="rId13"/>
    <p:sldId id="343" r:id="rId14"/>
    <p:sldId id="361" r:id="rId15"/>
    <p:sldId id="266" r:id="rId16"/>
    <p:sldId id="310" r:id="rId17"/>
    <p:sldId id="312" r:id="rId18"/>
    <p:sldId id="317" r:id="rId19"/>
    <p:sldId id="318" r:id="rId20"/>
    <p:sldId id="354" r:id="rId21"/>
    <p:sldId id="360" r:id="rId22"/>
    <p:sldId id="347" r:id="rId23"/>
    <p:sldId id="339" r:id="rId24"/>
    <p:sldId id="327" r:id="rId25"/>
    <p:sldId id="328" r:id="rId26"/>
    <p:sldId id="329" r:id="rId27"/>
    <p:sldId id="330" r:id="rId28"/>
    <p:sldId id="337" r:id="rId29"/>
    <p:sldId id="332" r:id="rId30"/>
    <p:sldId id="333" r:id="rId31"/>
    <p:sldId id="334" r:id="rId32"/>
    <p:sldId id="348" r:id="rId33"/>
    <p:sldId id="338" r:id="rId34"/>
    <p:sldId id="34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01" autoAdjust="0"/>
  </p:normalViewPr>
  <p:slideViewPr>
    <p:cSldViewPr>
      <p:cViewPr>
        <p:scale>
          <a:sx n="70" d="100"/>
          <a:sy n="70" d="100"/>
        </p:scale>
        <p:origin x="-2648" y="-9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E75A2-7DEE-438B-AF6C-636AD39A74CF}" type="datetimeFigureOut">
              <a:rPr lang="en-US" smtClean="0"/>
              <a:t>01-10-2017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7B08B-59C8-4F3E-BC4B-2F210D5A9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63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7B08B-59C8-4F3E-BC4B-2F210D5A91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34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7B08B-59C8-4F3E-BC4B-2F210D5A91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22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7B08B-59C8-4F3E-BC4B-2F210D5A91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10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7B08B-59C8-4F3E-BC4B-2F210D5A91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88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7B08B-59C8-4F3E-BC4B-2F210D5A915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77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D1774AA-A799-4BBF-8A12-83D7108854C7}" type="datetime1">
              <a:rPr lang="en-US" smtClean="0"/>
              <a:t>01-10-2017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F42FF0F-864B-48DD-8E01-769082618D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9331-A680-4929-B326-70A55D9F9BF8}" type="datetime1">
              <a:rPr lang="en-US" smtClean="0"/>
              <a:t>01-10-2017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FF0F-864B-48DD-8E01-769082618D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EBA1-709D-4770-B9EB-D6D4E03519C0}" type="datetime1">
              <a:rPr lang="en-US" smtClean="0"/>
              <a:t>01-10-2017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FF0F-864B-48DD-8E01-769082618D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AB59-E87D-4759-97C7-313A3F239E92}" type="datetime1">
              <a:rPr lang="en-US" smtClean="0"/>
              <a:t>01-10-2017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FF0F-864B-48DD-8E01-769082618D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720E-E138-4903-A185-E02FD86DC822}" type="datetime1">
              <a:rPr lang="en-US" smtClean="0"/>
              <a:t>01-10-2017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FF0F-864B-48DD-8E01-769082618D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C4BB-4DA9-4339-91E5-E0DD1F37E8A3}" type="datetime1">
              <a:rPr lang="en-US" smtClean="0"/>
              <a:t>01-10-2017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FF0F-864B-48DD-8E01-769082618D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0166E0A-5B74-4899-A04E-1951528EDFE1}" type="datetime1">
              <a:rPr lang="en-US" smtClean="0"/>
              <a:t>01-10-2017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F42FF0F-864B-48DD-8E01-769082618D93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D8EC0AB-50DE-42BD-9084-B212E28B0F4F}" type="datetime1">
              <a:rPr lang="en-US" smtClean="0"/>
              <a:t>01-10-2017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F42FF0F-864B-48DD-8E01-769082618D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4503-16DF-4DAA-B491-0821C656C6B7}" type="datetime1">
              <a:rPr lang="en-US" smtClean="0"/>
              <a:t>01-10-2017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FF0F-864B-48DD-8E01-769082618D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2C70-D44E-4E15-BD3D-3889FA5D82CD}" type="datetime1">
              <a:rPr lang="en-US" smtClean="0"/>
              <a:t>01-10-2017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FF0F-864B-48DD-8E01-769082618D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4A0C6-BA41-4EC0-B7C0-C37BBFCBED8E}" type="datetime1">
              <a:rPr lang="en-US" smtClean="0"/>
              <a:t>01-10-2017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FF0F-864B-48DD-8E01-769082618D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CD2F42B-2BD2-44CE-8A17-87B1BEC2557C}" type="datetime1">
              <a:rPr lang="en-US" smtClean="0"/>
              <a:t>01-10-2017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F42FF0F-864B-48DD-8E01-769082618D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qOkIo1OFsNZCGM&amp;tbnid=nylzVtWyl1uvlM:&amp;ved=0CAUQjRw&amp;url=http://www.troopers.ny.gov/Counter_Terrorism/&amp;ei=unaFUrKeI4G2sASAtIHgAQ&amp;bvm=bv.56643336,d.cWc&amp;psig=AFQjCNE1IIZFsIotFLUdJxbmBg5nGW4evg&amp;ust=1384564786978928" TargetMode="External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hyperlink" Target="http://www.google.com/url?sa=i&amp;rct=j&amp;q=&amp;esrc=s&amp;frm=1&amp;source=images&amp;cd=&amp;cad=rja&amp;docid=qOkIo1OFsNZCGM&amp;tbnid=nylzVtWyl1uvlM:&amp;ved=0CAUQjRw&amp;url=http://www.troopers.ny.gov/Counter_Terrorism/&amp;ei=unaFUrKeI4G2sASAtIHgAQ&amp;bvm=bv.56643336,d.cWc&amp;psig=AFQjCNE1IIZFsIotFLUdJxbmBg5nGW4evg&amp;ust=1384564786978928" TargetMode="External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qOkIo1OFsNZCGM&amp;tbnid=nylzVtWyl1uvlM:&amp;ved=0CAUQjRw&amp;url=http://www.troopers.ny.gov/Counter_Terrorism/&amp;ei=unaFUrKeI4G2sASAtIHgAQ&amp;bvm=bv.56643336,d.cWc&amp;psig=AFQjCNE1IIZFsIotFLUdJxbmBg5nGW4evg&amp;ust=1384564786978928" TargetMode="External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qOkIo1OFsNZCGM&amp;tbnid=nylzVtWyl1uvlM:&amp;ved=0CAUQjRw&amp;url=http://www.troopers.ny.gov/Counter_Terrorism/&amp;ei=unaFUrKeI4G2sASAtIHgAQ&amp;bvm=bv.56643336,d.cWc&amp;psig=AFQjCNE1IIZFsIotFLUdJxbmBg5nGW4evg&amp;ust=1384564786978928" TargetMode="External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hyperlink" Target="http://www.google.com/url?sa=i&amp;rct=j&amp;q=&amp;esrc=s&amp;frm=1&amp;source=images&amp;cd=&amp;cad=rja&amp;docid=qOkIo1OFsNZCGM&amp;tbnid=nylzVtWyl1uvlM:&amp;ved=0CAUQjRw&amp;url=http://www.troopers.ny.gov/Counter_Terrorism/&amp;ei=unaFUrKeI4G2sASAtIHgAQ&amp;bvm=bv.56643336,d.cWc&amp;psig=AFQjCNE1IIZFsIotFLUdJxbmBg5nGW4evg&amp;ust=1384564786978928" TargetMode="External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.gif"/><Relationship Id="rId5" Type="http://schemas.openxmlformats.org/officeDocument/2006/relationships/hyperlink" Target="http://www.google.com/url?sa=i&amp;rct=j&amp;q=&amp;esrc=s&amp;frm=1&amp;source=images&amp;cd=&amp;cad=rja&amp;docid=qOkIo1OFsNZCGM&amp;tbnid=nylzVtWyl1uvlM:&amp;ved=0CAUQjRw&amp;url=http://www.troopers.ny.gov/Counter_Terrorism/&amp;ei=unaFUrKeI4G2sASAtIHgAQ&amp;bvm=bv.56643336,d.cWc&amp;psig=AFQjCNE1IIZFsIotFLUdJxbmBg5nGW4evg&amp;ust=1384564786978928" TargetMode="External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2.gif"/><Relationship Id="rId5" Type="http://schemas.openxmlformats.org/officeDocument/2006/relationships/hyperlink" Target="http://www.google.com/url?sa=i&amp;rct=j&amp;q=&amp;esrc=s&amp;frm=1&amp;source=images&amp;cd=&amp;cad=rja&amp;docid=qOkIo1OFsNZCGM&amp;tbnid=nylzVtWyl1uvlM:&amp;ved=0CAUQjRw&amp;url=http://www.troopers.ny.gov/Counter_Terrorism/&amp;ei=unaFUrKeI4G2sASAtIHgAQ&amp;bvm=bv.56643336,d.cWc&amp;psig=AFQjCNE1IIZFsIotFLUdJxbmBg5nGW4evg&amp;ust=1384564786978928" TargetMode="External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2.gif"/><Relationship Id="rId5" Type="http://schemas.openxmlformats.org/officeDocument/2006/relationships/hyperlink" Target="http://www.google.com/url?sa=i&amp;rct=j&amp;q=&amp;esrc=s&amp;frm=1&amp;source=images&amp;cd=&amp;cad=rja&amp;docid=qOkIo1OFsNZCGM&amp;tbnid=nylzVtWyl1uvlM:&amp;ved=0CAUQjRw&amp;url=http://www.troopers.ny.gov/Counter_Terrorism/&amp;ei=unaFUrKeI4G2sASAtIHgAQ&amp;bvm=bv.56643336,d.cWc&amp;psig=AFQjCNE1IIZFsIotFLUdJxbmBg5nGW4evg&amp;ust=1384564786978928" TargetMode="External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2.gif"/><Relationship Id="rId5" Type="http://schemas.openxmlformats.org/officeDocument/2006/relationships/hyperlink" Target="http://www.google.com/url?sa=i&amp;rct=j&amp;q=&amp;esrc=s&amp;frm=1&amp;source=images&amp;cd=&amp;cad=rja&amp;docid=qOkIo1OFsNZCGM&amp;tbnid=nylzVtWyl1uvlM:&amp;ved=0CAUQjRw&amp;url=http://www.troopers.ny.gov/Counter_Terrorism/&amp;ei=unaFUrKeI4G2sASAtIHgAQ&amp;bvm=bv.56643336,d.cWc&amp;psig=AFQjCNE1IIZFsIotFLUdJxbmBg5nGW4evg&amp;ust=1384564786978928" TargetMode="External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.gif"/><Relationship Id="rId6" Type="http://schemas.openxmlformats.org/officeDocument/2006/relationships/hyperlink" Target="http://www.google.com/url?sa=i&amp;rct=j&amp;q=&amp;esrc=s&amp;frm=1&amp;source=images&amp;cd=&amp;cad=rja&amp;docid=qOkIo1OFsNZCGM&amp;tbnid=nylzVtWyl1uvlM:&amp;ved=0CAUQjRw&amp;url=http://www.troopers.ny.gov/Counter_Terrorism/&amp;ei=unaFUrKeI4G2sASAtIHgAQ&amp;bvm=bv.56643336,d.cWc&amp;psig=AFQjCNE1IIZFsIotFLUdJxbmBg5nGW4evg&amp;ust=1384564786978928" TargetMode="External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qOkIo1OFsNZCGM&amp;tbnid=nylzVtWyl1uvlM:&amp;ved=0CAUQjRw&amp;url=http://www.troopers.ny.gov/Counter_Terrorism/&amp;ei=unaFUrKeI4G2sASAtIHgAQ&amp;bvm=bv.56643336,d.cWc&amp;psig=AFQjCNE1IIZFsIotFLUdJxbmBg5nGW4evg&amp;ust=1384564786978928" TargetMode="External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.gif"/><Relationship Id="rId5" Type="http://schemas.openxmlformats.org/officeDocument/2006/relationships/hyperlink" Target="http://www.google.com/url?sa=i&amp;rct=j&amp;q=&amp;esrc=s&amp;frm=1&amp;source=images&amp;cd=&amp;cad=rja&amp;docid=qOkIo1OFsNZCGM&amp;tbnid=nylzVtWyl1uvlM:&amp;ved=0CAUQjRw&amp;url=http://www.troopers.ny.gov/Counter_Terrorism/&amp;ei=unaFUrKeI4G2sASAtIHgAQ&amp;bvm=bv.56643336,d.cWc&amp;psig=AFQjCNE1IIZFsIotFLUdJxbmBg5nGW4evg&amp;ust=1384564786978928" TargetMode="External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qOkIo1OFsNZCGM&amp;tbnid=nylzVtWyl1uvlM:&amp;ved=0CAUQjRw&amp;url=http://www.troopers.ny.gov/Counter_Terrorism/&amp;ei=unaFUrKeI4G2sASAtIHgAQ&amp;bvm=bv.56643336,d.cWc&amp;psig=AFQjCNE1IIZFsIotFLUdJxbmBg5nGW4evg&amp;ust=1384564786978928" TargetMode="External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qOkIo1OFsNZCGM&amp;tbnid=nylzVtWyl1uvlM:&amp;ved=0CAUQjRw&amp;url=http://www.troopers.ny.gov/Counter_Terrorism/&amp;ei=unaFUrKeI4G2sASAtIHgAQ&amp;bvm=bv.56643336,d.cWc&amp;psig=AFQjCNE1IIZFsIotFLUdJxbmBg5nGW4evg&amp;ust=1384564786978928" TargetMode="External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hud.com/story/news/local/rockland/2016/11/14/harriman-state-park-fires/93790612/" TargetMode="External"/><Relationship Id="rId4" Type="http://schemas.openxmlformats.org/officeDocument/2006/relationships/image" Target="../media/image2.gif"/><Relationship Id="rId5" Type="http://schemas.openxmlformats.org/officeDocument/2006/relationships/hyperlink" Target="http://www.google.com/url?sa=i&amp;rct=j&amp;q=&amp;esrc=s&amp;frm=1&amp;source=images&amp;cd=&amp;cad=rja&amp;docid=qOkIo1OFsNZCGM&amp;tbnid=nylzVtWyl1uvlM:&amp;ved=0CAUQjRw&amp;url=http://www.troopers.ny.gov/Counter_Terrorism/&amp;ei=unaFUrKeI4G2sASAtIHgAQ&amp;bvm=bv.56643336,d.cWc&amp;psig=AFQjCNE1IIZFsIotFLUdJxbmBg5nGW4evg&amp;ust=1384564786978928" TargetMode="External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hyperlink" Target="http://www.google.com/url?sa=i&amp;rct=j&amp;q=&amp;esrc=s&amp;frm=1&amp;source=images&amp;cd=&amp;cad=rja&amp;docid=qOkIo1OFsNZCGM&amp;tbnid=nylzVtWyl1uvlM:&amp;ved=0CAUQjRw&amp;url=http://www.troopers.ny.gov/Counter_Terrorism/&amp;ei=unaFUrKeI4G2sASAtIHgAQ&amp;bvm=bv.56643336,d.cWc&amp;psig=AFQjCNE1IIZFsIotFLUdJxbmBg5nGW4evg&amp;ust=1384564786978928" TargetMode="External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hyperlink" Target="http://www.google.com/url?sa=i&amp;rct=j&amp;q=&amp;esrc=s&amp;frm=1&amp;source=images&amp;cd=&amp;cad=rja&amp;docid=qOkIo1OFsNZCGM&amp;tbnid=nylzVtWyl1uvlM:&amp;ved=0CAUQjRw&amp;url=http://www.troopers.ny.gov/Counter_Terrorism/&amp;ei=unaFUrKeI4G2sASAtIHgAQ&amp;bvm=bv.56643336,d.cWc&amp;psig=AFQjCNE1IIZFsIotFLUdJxbmBg5nGW4evg&amp;ust=1384564786978928" TargetMode="External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hyperlink" Target="http://www.google.com/url?sa=i&amp;rct=j&amp;q=&amp;esrc=s&amp;frm=1&amp;source=images&amp;cd=&amp;cad=rja&amp;docid=qOkIo1OFsNZCGM&amp;tbnid=nylzVtWyl1uvlM:&amp;ved=0CAUQjRw&amp;url=http://www.troopers.ny.gov/Counter_Terrorism/&amp;ei=unaFUrKeI4G2sASAtIHgAQ&amp;bvm=bv.56643336,d.cWc&amp;psig=AFQjCNE1IIZFsIotFLUdJxbmBg5nGW4evg&amp;ust=1384564786978928" TargetMode="External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hyperlink" Target="http://www.google.com/url?sa=i&amp;rct=j&amp;q=&amp;esrc=s&amp;frm=1&amp;source=images&amp;cd=&amp;cad=rja&amp;docid=qOkIo1OFsNZCGM&amp;tbnid=nylzVtWyl1uvlM:&amp;ved=0CAUQjRw&amp;url=http://www.troopers.ny.gov/Counter_Terrorism/&amp;ei=unaFUrKeI4G2sASAtIHgAQ&amp;bvm=bv.56643336,d.cWc&amp;psig=AFQjCNE1IIZFsIotFLUdJxbmBg5nGW4evg&amp;ust=1384564786978928" TargetMode="External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hyperlink" Target="http://www.google.com/url?sa=i&amp;rct=j&amp;q=&amp;esrc=s&amp;frm=1&amp;source=images&amp;cd=&amp;cad=rja&amp;docid=qOkIo1OFsNZCGM&amp;tbnid=nylzVtWyl1uvlM:&amp;ved=0CAUQjRw&amp;url=http://www.troopers.ny.gov/Counter_Terrorism/&amp;ei=unaFUrKeI4G2sASAtIHgAQ&amp;bvm=bv.56643336,d.cWc&amp;psig=AFQjCNE1IIZFsIotFLUdJxbmBg5nGW4evg&amp;ust=1384564786978928" TargetMode="External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hyperlink" Target="http://www.google.com/url?sa=i&amp;rct=j&amp;q=&amp;esrc=s&amp;frm=1&amp;source=images&amp;cd=&amp;cad=rja&amp;docid=qOkIo1OFsNZCGM&amp;tbnid=nylzVtWyl1uvlM:&amp;ved=0CAUQjRw&amp;url=http://www.troopers.ny.gov/Counter_Terrorism/&amp;ei=unaFUrKeI4G2sASAtIHgAQ&amp;bvm=bv.56643336,d.cWc&amp;psig=AFQjCNE1IIZFsIotFLUdJxbmBg5nGW4evg&amp;ust=1384564786978928" TargetMode="External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qOkIo1OFsNZCGM&amp;tbnid=nylzVtWyl1uvlM:&amp;ved=0CAUQjRw&amp;url=http://www.troopers.ny.gov/Counter_Terrorism/&amp;ei=unaFUrKeI4G2sASAtIHgAQ&amp;bvm=bv.56643336,d.cWc&amp;psig=AFQjCNE1IIZFsIotFLUdJxbmBg5nGW4evg&amp;ust=1384564786978928" TargetMode="External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hyperlink" Target="http://www.google.com/url?sa=i&amp;rct=j&amp;q=&amp;esrc=s&amp;frm=1&amp;source=images&amp;cd=&amp;cad=rja&amp;docid=qOkIo1OFsNZCGM&amp;tbnid=nylzVtWyl1uvlM:&amp;ved=0CAUQjRw&amp;url=http://www.troopers.ny.gov/Counter_Terrorism/&amp;ei=unaFUrKeI4G2sASAtIHgAQ&amp;bvm=bv.56643336,d.cWc&amp;psig=AFQjCNE1IIZFsIotFLUdJxbmBg5nGW4evg&amp;ust=1384564786978928" TargetMode="External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hyperlink" Target="http://www.google.com/url?sa=i&amp;rct=j&amp;q=&amp;esrc=s&amp;frm=1&amp;source=images&amp;cd=&amp;cad=rja&amp;docid=qOkIo1OFsNZCGM&amp;tbnid=nylzVtWyl1uvlM:&amp;ved=0CAUQjRw&amp;url=http://www.troopers.ny.gov/Counter_Terrorism/&amp;ei=unaFUrKeI4G2sASAtIHgAQ&amp;bvm=bv.56643336,d.cWc&amp;psig=AFQjCNE1IIZFsIotFLUdJxbmBg5nGW4evg&amp;ust=1384564786978928" TargetMode="External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qOkIo1OFsNZCGM&amp;tbnid=nylzVtWyl1uvlM:&amp;ved=0CAUQjRw&amp;url=http://www.troopers.ny.gov/Counter_Terrorism/&amp;ei=unaFUrKeI4G2sASAtIHgAQ&amp;bvm=bv.56643336,d.cWc&amp;psig=AFQjCNE1IIZFsIotFLUdJxbmBg5nGW4evg&amp;ust=1384564786978928" TargetMode="External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qOkIo1OFsNZCGM&amp;tbnid=nylzVtWyl1uvlM:&amp;ved=0CAUQjRw&amp;url=http://www.troopers.ny.gov/Counter_Terrorism/&amp;ei=unaFUrKeI4G2sASAtIHgAQ&amp;bvm=bv.56643336,d.cWc&amp;psig=AFQjCNE1IIZFsIotFLUdJxbmBg5nGW4evg&amp;ust=1384564786978928" TargetMode="External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qOkIo1OFsNZCGM&amp;tbnid=nylzVtWyl1uvlM:&amp;ved=0CAUQjRw&amp;url=http://www.troopers.ny.gov/Counter_Terrorism/&amp;ei=unaFUrKeI4G2sASAtIHgAQ&amp;bvm=bv.56643336,d.cWc&amp;psig=AFQjCNE1IIZFsIotFLUdJxbmBg5nGW4evg&amp;ust=1384564786978928" TargetMode="External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.gif"/><Relationship Id="rId5" Type="http://schemas.openxmlformats.org/officeDocument/2006/relationships/hyperlink" Target="http://www.google.com/url?sa=i&amp;rct=j&amp;q=&amp;esrc=s&amp;frm=1&amp;source=images&amp;cd=&amp;cad=rja&amp;docid=qOkIo1OFsNZCGM&amp;tbnid=nylzVtWyl1uvlM:&amp;ved=0CAUQjRw&amp;url=http://www.troopers.ny.gov/Counter_Terrorism/&amp;ei=unaFUrKeI4G2sASAtIHgAQ&amp;bvm=bv.56643336,d.cWc&amp;psig=AFQjCNE1IIZFsIotFLUdJxbmBg5nGW4evg&amp;ust=1384564786978928" TargetMode="External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qOkIo1OFsNZCGM&amp;tbnid=nylzVtWyl1uvlM:&amp;ved=0CAUQjRw&amp;url=http://www.troopers.ny.gov/Counter_Terrorism/&amp;ei=unaFUrKeI4G2sASAtIHgAQ&amp;bvm=bv.56643336,d.cWc&amp;psig=AFQjCNE1IIZFsIotFLUdJxbmBg5nGW4evg&amp;ust=1384564786978928" TargetMode="External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qOkIo1OFsNZCGM&amp;tbnid=nylzVtWyl1uvlM:&amp;ved=0CAUQjRw&amp;url=http://www.troopers.ny.gov/Counter_Terrorism/&amp;ei=unaFUrKeI4G2sASAtIHgAQ&amp;bvm=bv.56643336,d.cWc&amp;psig=AFQjCNE1IIZFsIotFLUdJxbmBg5nGW4evg&amp;ust=1384564786978928" TargetMode="External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hyperlink" Target="http://www.google.com/url?sa=i&amp;rct=j&amp;q=&amp;esrc=s&amp;frm=1&amp;source=images&amp;cd=&amp;cad=rja&amp;docid=qOkIo1OFsNZCGM&amp;tbnid=nylzVtWyl1uvlM:&amp;ved=0CAUQjRw&amp;url=http://www.troopers.ny.gov/Counter_Terrorism/&amp;ei=unaFUrKeI4G2sASAtIHgAQ&amp;bvm=bv.56643336,d.cWc&amp;psig=AFQjCNE1IIZFsIotFLUdJxbmBg5nGW4evg&amp;ust=1384564786978928" TargetMode="External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qOkIo1OFsNZCGM&amp;tbnid=nylzVtWyl1uvlM:&amp;ved=0CAUQjRw&amp;url=http://www.troopers.ny.gov/Counter_Terrorism/&amp;ei=unaFUrKeI4G2sASAtIHgAQ&amp;bvm=bv.56643336,d.cWc&amp;psig=AFQjCNE1IIZFsIotFLUdJxbmBg5nGW4evg&amp;ust=1384564786978928" TargetMode="External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7.jpe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1"/>
            <a:ext cx="8458200" cy="2347912"/>
          </a:xfrm>
        </p:spPr>
        <p:txBody>
          <a:bodyPr>
            <a:noAutofit/>
          </a:bodyPr>
          <a:lstStyle/>
          <a:p>
            <a:r>
              <a:rPr lang="en-US" sz="2800" dirty="0" smtClean="0"/>
              <a:t>Development </a:t>
            </a:r>
            <a:r>
              <a:rPr lang="en-US" sz="2800" dirty="0"/>
              <a:t>of a high resolution planetary boundary layer height analysis system using aircraft, radiosonde, and NYS </a:t>
            </a:r>
            <a:r>
              <a:rPr lang="en-US" sz="2800" dirty="0" err="1"/>
              <a:t>mesonet</a:t>
            </a:r>
            <a:r>
              <a:rPr lang="en-US" sz="2800" dirty="0"/>
              <a:t> profiler data and the analysis impact on atmospheric transport and dispersion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2819400"/>
          </a:xfrm>
        </p:spPr>
        <p:txBody>
          <a:bodyPr>
            <a:noAutofit/>
          </a:bodyPr>
          <a:lstStyle/>
          <a:p>
            <a:pPr algn="r"/>
            <a:endParaRPr lang="en-US" sz="1400" dirty="0"/>
          </a:p>
          <a:p>
            <a:r>
              <a:rPr lang="en-US" sz="1800" dirty="0" err="1" smtClean="0"/>
              <a:t>Jeongran</a:t>
            </a:r>
            <a:r>
              <a:rPr lang="en-US" sz="1800" dirty="0" smtClean="0"/>
              <a:t> </a:t>
            </a:r>
            <a:r>
              <a:rPr lang="en-US" sz="1800" dirty="0"/>
              <a:t>Yun, Sarah Lu, </a:t>
            </a:r>
            <a:r>
              <a:rPr lang="en-US" sz="1800" dirty="0" err="1"/>
              <a:t>Qilong</a:t>
            </a:r>
            <a:r>
              <a:rPr lang="en-US" sz="1800" dirty="0"/>
              <a:t> Min, </a:t>
            </a:r>
            <a:r>
              <a:rPr lang="en-US" sz="1800" dirty="0" smtClean="0"/>
              <a:t>and Wei-Ting Hung </a:t>
            </a:r>
            <a:r>
              <a:rPr lang="en-US" sz="1800" baseline="30000" dirty="0" smtClean="0"/>
              <a:t>1</a:t>
            </a:r>
            <a:endParaRPr lang="en-US" sz="1800" dirty="0" smtClean="0"/>
          </a:p>
          <a:p>
            <a:r>
              <a:rPr lang="en-US" sz="1800" dirty="0" smtClean="0"/>
              <a:t>Jeff </a:t>
            </a:r>
            <a:r>
              <a:rPr lang="en-US" sz="1800" dirty="0"/>
              <a:t>McQueen, Perry </a:t>
            </a:r>
            <a:r>
              <a:rPr lang="en-US" sz="1800" dirty="0" err="1"/>
              <a:t>Shafran</a:t>
            </a:r>
            <a:r>
              <a:rPr lang="en-US" sz="1800" dirty="0"/>
              <a:t>, Jeff Whiting, Geoff </a:t>
            </a:r>
            <a:r>
              <a:rPr lang="en-US" sz="1800" dirty="0" err="1"/>
              <a:t>DiMego</a:t>
            </a:r>
            <a:r>
              <a:rPr lang="en-US" sz="1800" dirty="0"/>
              <a:t>, Manuel </a:t>
            </a:r>
            <a:r>
              <a:rPr lang="en-US" sz="1800" dirty="0" err="1"/>
              <a:t>Pondeca</a:t>
            </a:r>
            <a:r>
              <a:rPr lang="en-US" sz="1800" dirty="0"/>
              <a:t>, </a:t>
            </a:r>
            <a:r>
              <a:rPr lang="en-US" sz="1800" dirty="0" err="1"/>
              <a:t>Runhua</a:t>
            </a:r>
            <a:r>
              <a:rPr lang="en-US" sz="1800" dirty="0"/>
              <a:t> Yang, </a:t>
            </a:r>
            <a:r>
              <a:rPr lang="en-US" sz="1800" dirty="0" smtClean="0"/>
              <a:t>and </a:t>
            </a:r>
            <a:r>
              <a:rPr lang="en-US" sz="1800" dirty="0" err="1" smtClean="0"/>
              <a:t>Yanqiu</a:t>
            </a:r>
            <a:r>
              <a:rPr lang="en-US" sz="1800" dirty="0" smtClean="0"/>
              <a:t> </a:t>
            </a:r>
            <a:r>
              <a:rPr lang="en-US" sz="1800" dirty="0"/>
              <a:t>Zhu </a:t>
            </a:r>
            <a:r>
              <a:rPr lang="en-US" sz="1800" baseline="30000" dirty="0" smtClean="0"/>
              <a:t>2</a:t>
            </a:r>
            <a:endParaRPr lang="en-US" sz="1800" baseline="30000" dirty="0"/>
          </a:p>
          <a:p>
            <a:r>
              <a:rPr lang="en-US" sz="1800" dirty="0" smtClean="0"/>
              <a:t>Ariel Stein</a:t>
            </a:r>
            <a:r>
              <a:rPr lang="en-US" sz="1800" baseline="30000" dirty="0"/>
              <a:t> 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 </a:t>
            </a:r>
          </a:p>
          <a:p>
            <a:pPr algn="r"/>
            <a:r>
              <a:rPr lang="en-US" sz="1800" baseline="30000" dirty="0" smtClean="0"/>
              <a:t>1</a:t>
            </a:r>
            <a:r>
              <a:rPr lang="en-US" sz="1800" dirty="0" smtClean="0"/>
              <a:t>the </a:t>
            </a:r>
            <a:r>
              <a:rPr lang="en-US" sz="1800" dirty="0"/>
              <a:t>State University of New York, University at Albany</a:t>
            </a:r>
            <a:endParaRPr lang="en-US" sz="1800" dirty="0" smtClean="0"/>
          </a:p>
          <a:p>
            <a:pPr algn="r"/>
            <a:r>
              <a:rPr lang="en-US" sz="1800" baseline="30000" dirty="0"/>
              <a:t>2 </a:t>
            </a:r>
            <a:r>
              <a:rPr lang="en-US" sz="1800" dirty="0" smtClean="0"/>
              <a:t>NOAA/NCEP</a:t>
            </a:r>
            <a:endParaRPr lang="en-US" sz="1800" dirty="0"/>
          </a:p>
          <a:p>
            <a:pPr algn="r"/>
            <a:r>
              <a:rPr lang="en-US" sz="1800" baseline="30000" dirty="0"/>
              <a:t>3 </a:t>
            </a:r>
            <a:r>
              <a:rPr lang="en-US" sz="1800" dirty="0" smtClean="0"/>
              <a:t>NOAA/ARL</a:t>
            </a:r>
            <a:endParaRPr lang="en-US" sz="1800" dirty="0"/>
          </a:p>
          <a:p>
            <a:pPr algn="r"/>
            <a:r>
              <a:rPr lang="en-US" sz="1800" dirty="0" smtClean="0"/>
              <a:t>01/11/2017 ,   8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IWAQFR conference, Toronto, Canada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08737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Enhanced 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Output from Enhanced/Standard data</a:t>
            </a:r>
            <a:r>
              <a:rPr lang="en-US" dirty="0" smtClean="0"/>
              <a:t>:</a:t>
            </a:r>
          </a:p>
          <a:p>
            <a:pPr lvl="1"/>
            <a:r>
              <a:rPr lang="en-US" sz="2200" dirty="0" smtClean="0"/>
              <a:t>Clear sky/cloud classification – sky condition</a:t>
            </a:r>
          </a:p>
          <a:p>
            <a:pPr lvl="1"/>
            <a:r>
              <a:rPr lang="en-US" sz="2200" dirty="0" smtClean="0"/>
              <a:t>Accurate radiation (spectral, direct/diffuse)</a:t>
            </a:r>
          </a:p>
          <a:p>
            <a:pPr lvl="1"/>
            <a:r>
              <a:rPr lang="en-US" sz="2200" dirty="0" smtClean="0"/>
              <a:t>Profiles: Temp., RH, wind, and aerosols</a:t>
            </a:r>
          </a:p>
          <a:p>
            <a:pPr lvl="1"/>
            <a:r>
              <a:rPr lang="en-US" sz="2200" dirty="0" smtClean="0"/>
              <a:t>PBL height, cloud base height, LCL</a:t>
            </a:r>
          </a:p>
          <a:p>
            <a:pPr lvl="1"/>
            <a:r>
              <a:rPr lang="en-US" sz="2200" dirty="0" smtClean="0"/>
              <a:t>Aerosols: AOD &amp; profile, SSA, Angstrom coefficient</a:t>
            </a:r>
          </a:p>
          <a:p>
            <a:pPr lvl="1"/>
            <a:r>
              <a:rPr lang="en-US" sz="2200" dirty="0" smtClean="0"/>
              <a:t>Clouds: cloud fraction, COD, effective radius</a:t>
            </a:r>
          </a:p>
          <a:p>
            <a:pPr lvl="1"/>
            <a:r>
              <a:rPr lang="en-US" sz="2200" dirty="0" smtClean="0"/>
              <a:t>Forecast indices (CAPE, k, </a:t>
            </a:r>
            <a:r>
              <a:rPr lang="en-US" sz="2200" dirty="0" err="1" smtClean="0"/>
              <a:t>etc</a:t>
            </a:r>
            <a:r>
              <a:rPr lang="en-US" sz="2200" dirty="0" smtClean="0"/>
              <a:t>)</a:t>
            </a:r>
            <a:endParaRPr lang="en-US" sz="2200" dirty="0"/>
          </a:p>
          <a:p>
            <a:r>
              <a:rPr lang="en-US" dirty="0" smtClean="0"/>
              <a:t>Complex </a:t>
            </a:r>
            <a:r>
              <a:rPr lang="en-US" dirty="0"/>
              <a:t>process</a:t>
            </a:r>
            <a:r>
              <a:rPr lang="en-US" dirty="0" smtClean="0"/>
              <a:t>:</a:t>
            </a:r>
          </a:p>
          <a:p>
            <a:pPr lvl="1"/>
            <a:r>
              <a:rPr lang="en-US" sz="2200" dirty="0" smtClean="0"/>
              <a:t>Characterize measurement, retrieval uncertainties</a:t>
            </a:r>
          </a:p>
          <a:p>
            <a:pPr lvl="1"/>
            <a:r>
              <a:rPr lang="en-US" sz="2200" dirty="0" smtClean="0"/>
              <a:t>Develop robust retrieval algorithms</a:t>
            </a:r>
          </a:p>
          <a:p>
            <a:pPr lvl="1"/>
            <a:r>
              <a:rPr lang="en-US" sz="2200" dirty="0" smtClean="0"/>
              <a:t>Products developed from synergistic retrieval/analysis approach (multiple sensors)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FF0F-864B-48DD-8E01-769082618D93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15636" y="6547456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2017   8</a:t>
            </a:r>
            <a:r>
              <a:rPr lang="en-US" sz="1400" baseline="30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IWAQFR conference,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Toronto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Canada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-9244"/>
            <a:ext cx="1816814" cy="607485"/>
            <a:chOff x="0" y="-9244"/>
            <a:chExt cx="1816814" cy="607485"/>
          </a:xfrm>
        </p:grpSpPr>
        <p:pic>
          <p:nvPicPr>
            <p:cNvPr id="7" name="Picture 6" descr="Albany logo 4c.gif"/>
            <p:cNvPicPr>
              <a:picLocks noChangeAspect="1"/>
            </p:cNvPicPr>
            <p:nvPr/>
          </p:nvPicPr>
          <p:blipFill>
            <a:blip r:embed="rId2"/>
            <a:srcRect b="29476"/>
            <a:stretch>
              <a:fillRect/>
            </a:stretch>
          </p:blipFill>
          <p:spPr>
            <a:xfrm>
              <a:off x="0" y="0"/>
              <a:ext cx="544258" cy="562121"/>
            </a:xfrm>
            <a:prstGeom prst="rect">
              <a:avLst/>
            </a:prstGeom>
          </p:spPr>
        </p:pic>
        <p:pic>
          <p:nvPicPr>
            <p:cNvPr id="8" name="Picture 2" descr="http://www.troopers.ny.gov/images/DHSES_Logo.jpg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04" t="5417" r="3481" b="5417"/>
            <a:stretch/>
          </p:blipFill>
          <p:spPr bwMode="auto">
            <a:xfrm>
              <a:off x="1163644" y="-9244"/>
              <a:ext cx="653170" cy="54762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31" y="19018"/>
              <a:ext cx="608013" cy="579223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842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FF0F-864B-48DD-8E01-769082618D93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89" y="623950"/>
            <a:ext cx="8785677" cy="5478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47832" y="1357873"/>
            <a:ext cx="2219968" cy="16619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b="1" dirty="0"/>
              <a:t>125 Sites</a:t>
            </a:r>
          </a:p>
          <a:p>
            <a:endParaRPr lang="en-US" sz="600" b="1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b="1" dirty="0"/>
              <a:t>Spaced </a:t>
            </a:r>
            <a:r>
              <a:rPr lang="en-US" b="1" dirty="0" smtClean="0"/>
              <a:t>~19 </a:t>
            </a:r>
            <a:r>
              <a:rPr lang="en-US" b="1" dirty="0"/>
              <a:t>miles apart</a:t>
            </a:r>
          </a:p>
          <a:p>
            <a:endParaRPr lang="en-US" sz="600" b="1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b="1" dirty="0"/>
              <a:t>Reports every 5 minutes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86692" y="4957756"/>
            <a:ext cx="1718981" cy="323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00FF00"/>
                </a:solidFill>
              </a:rPr>
              <a:t>125 Standard Sites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86691" y="5233492"/>
            <a:ext cx="1372889" cy="323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20 Snow Sites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86691" y="5509227"/>
            <a:ext cx="1675248" cy="323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FFFF00"/>
                </a:solidFill>
              </a:rPr>
              <a:t>17 Enhanced Sites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0" y="6304309"/>
            <a:ext cx="830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sz="1600" kern="0" dirty="0" smtClean="0">
                <a:solidFill>
                  <a:srgbClr val="0070C0"/>
                </a:solidFill>
              </a:rPr>
              <a:t>The NYS MESONET</a:t>
            </a:r>
            <a:r>
              <a:rPr lang="en-US" sz="1600" kern="0" dirty="0">
                <a:solidFill>
                  <a:srgbClr val="0070C0"/>
                </a:solidFill>
              </a:rPr>
              <a:t>: Jerald </a:t>
            </a:r>
            <a:r>
              <a:rPr lang="en-US" sz="1600" kern="0" dirty="0" err="1">
                <a:solidFill>
                  <a:srgbClr val="0070C0"/>
                </a:solidFill>
              </a:rPr>
              <a:t>Brotzge</a:t>
            </a:r>
            <a:r>
              <a:rPr lang="en-US" sz="1600" kern="0" dirty="0">
                <a:solidFill>
                  <a:srgbClr val="0070C0"/>
                </a:solidFill>
              </a:rPr>
              <a:t> </a:t>
            </a:r>
            <a:r>
              <a:rPr lang="en-US" sz="1600" kern="0" dirty="0" smtClean="0">
                <a:solidFill>
                  <a:srgbClr val="0070C0"/>
                </a:solidFill>
              </a:rPr>
              <a:t>,Christopher </a:t>
            </a:r>
            <a:r>
              <a:rPr lang="en-US" sz="1600" kern="0" dirty="0" err="1" smtClean="0">
                <a:solidFill>
                  <a:srgbClr val="0070C0"/>
                </a:solidFill>
              </a:rPr>
              <a:t>Thorncroft</a:t>
            </a:r>
            <a:r>
              <a:rPr lang="en-US" sz="1600" kern="0" dirty="0" smtClean="0">
                <a:solidFill>
                  <a:srgbClr val="0070C0"/>
                </a:solidFill>
              </a:rPr>
              <a:t>, and </a:t>
            </a:r>
            <a:r>
              <a:rPr lang="en-US" sz="1600" kern="0" dirty="0" err="1" smtClean="0">
                <a:solidFill>
                  <a:srgbClr val="0070C0"/>
                </a:solidFill>
              </a:rPr>
              <a:t>Everette</a:t>
            </a:r>
            <a:r>
              <a:rPr lang="en-US" sz="1600" kern="0" dirty="0" smtClean="0">
                <a:solidFill>
                  <a:srgbClr val="0070C0"/>
                </a:solidFill>
              </a:rPr>
              <a:t> Joseph</a:t>
            </a:r>
            <a:endParaRPr kumimoji="0" lang="en-US" sz="160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15636" y="6547456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2017   8</a:t>
            </a:r>
            <a:r>
              <a:rPr lang="en-US" sz="1400" baseline="30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IWAQFR conference,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Toronto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Canada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-9244"/>
            <a:ext cx="1816814" cy="607485"/>
            <a:chOff x="0" y="-9244"/>
            <a:chExt cx="1816814" cy="607485"/>
          </a:xfrm>
        </p:grpSpPr>
        <p:pic>
          <p:nvPicPr>
            <p:cNvPr id="15" name="Picture 14" descr="Albany logo 4c.gif"/>
            <p:cNvPicPr>
              <a:picLocks noChangeAspect="1"/>
            </p:cNvPicPr>
            <p:nvPr/>
          </p:nvPicPr>
          <p:blipFill>
            <a:blip r:embed="rId3"/>
            <a:srcRect b="29476"/>
            <a:stretch>
              <a:fillRect/>
            </a:stretch>
          </p:blipFill>
          <p:spPr>
            <a:xfrm>
              <a:off x="0" y="0"/>
              <a:ext cx="544258" cy="562121"/>
            </a:xfrm>
            <a:prstGeom prst="rect">
              <a:avLst/>
            </a:prstGeom>
          </p:spPr>
        </p:pic>
        <p:pic>
          <p:nvPicPr>
            <p:cNvPr id="16" name="Picture 2" descr="http://www.troopers.ny.gov/images/DHSES_Logo.jp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04" t="5417" r="3481" b="5417"/>
            <a:stretch/>
          </p:blipFill>
          <p:spPr bwMode="auto">
            <a:xfrm>
              <a:off x="1163644" y="-9244"/>
              <a:ext cx="653170" cy="54762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31" y="19018"/>
              <a:ext cx="608013" cy="579223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6594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FF0F-864B-48DD-8E01-769082618D93}" type="slidenum">
              <a:rPr lang="en-US" smtClean="0"/>
              <a:t>12</a:t>
            </a:fld>
            <a:endParaRPr lang="en-US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0" y="6304309"/>
            <a:ext cx="830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sz="1600" kern="0" dirty="0" smtClean="0">
                <a:solidFill>
                  <a:srgbClr val="0070C0"/>
                </a:solidFill>
              </a:rPr>
              <a:t>The NYS MESONET</a:t>
            </a:r>
            <a:r>
              <a:rPr lang="en-US" sz="1600" kern="0" dirty="0">
                <a:solidFill>
                  <a:srgbClr val="0070C0"/>
                </a:solidFill>
              </a:rPr>
              <a:t>: Jerald </a:t>
            </a:r>
            <a:r>
              <a:rPr lang="en-US" sz="1600" kern="0" dirty="0" err="1">
                <a:solidFill>
                  <a:srgbClr val="0070C0"/>
                </a:solidFill>
              </a:rPr>
              <a:t>Brotzge</a:t>
            </a:r>
            <a:r>
              <a:rPr lang="en-US" sz="1600" kern="0" dirty="0">
                <a:solidFill>
                  <a:srgbClr val="0070C0"/>
                </a:solidFill>
              </a:rPr>
              <a:t> </a:t>
            </a:r>
            <a:r>
              <a:rPr lang="en-US" sz="1600" kern="0" dirty="0" smtClean="0">
                <a:solidFill>
                  <a:srgbClr val="0070C0"/>
                </a:solidFill>
              </a:rPr>
              <a:t>,Christopher </a:t>
            </a:r>
            <a:r>
              <a:rPr lang="en-US" sz="1600" kern="0" dirty="0" err="1" smtClean="0">
                <a:solidFill>
                  <a:srgbClr val="0070C0"/>
                </a:solidFill>
              </a:rPr>
              <a:t>Thorncroft</a:t>
            </a:r>
            <a:r>
              <a:rPr lang="en-US" sz="1600" kern="0" dirty="0" smtClean="0">
                <a:solidFill>
                  <a:srgbClr val="0070C0"/>
                </a:solidFill>
              </a:rPr>
              <a:t>, and </a:t>
            </a:r>
            <a:r>
              <a:rPr lang="en-US" sz="1600" kern="0" dirty="0" err="1" smtClean="0">
                <a:solidFill>
                  <a:srgbClr val="0070C0"/>
                </a:solidFill>
              </a:rPr>
              <a:t>Everette</a:t>
            </a:r>
            <a:r>
              <a:rPr lang="en-US" sz="1600" kern="0" dirty="0" smtClean="0">
                <a:solidFill>
                  <a:srgbClr val="0070C0"/>
                </a:solidFill>
              </a:rPr>
              <a:t> Joseph</a:t>
            </a:r>
            <a:endParaRPr kumimoji="0" lang="en-US" sz="160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15636" y="6547456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2017   8</a:t>
            </a:r>
            <a:r>
              <a:rPr lang="en-US" sz="1400" baseline="30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IWAQFR conference,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Toronto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Canada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-9244"/>
            <a:ext cx="1816814" cy="607485"/>
            <a:chOff x="0" y="-9244"/>
            <a:chExt cx="1816814" cy="607485"/>
          </a:xfrm>
        </p:grpSpPr>
        <p:pic>
          <p:nvPicPr>
            <p:cNvPr id="15" name="Picture 14" descr="Albany logo 4c.gif"/>
            <p:cNvPicPr>
              <a:picLocks noChangeAspect="1"/>
            </p:cNvPicPr>
            <p:nvPr/>
          </p:nvPicPr>
          <p:blipFill>
            <a:blip r:embed="rId2"/>
            <a:srcRect b="29476"/>
            <a:stretch>
              <a:fillRect/>
            </a:stretch>
          </p:blipFill>
          <p:spPr>
            <a:xfrm>
              <a:off x="0" y="0"/>
              <a:ext cx="544258" cy="562121"/>
            </a:xfrm>
            <a:prstGeom prst="rect">
              <a:avLst/>
            </a:prstGeom>
          </p:spPr>
        </p:pic>
        <p:pic>
          <p:nvPicPr>
            <p:cNvPr id="16" name="Picture 2" descr="http://www.troopers.ny.gov/images/DHSES_Logo.jpg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04" t="5417" r="3481" b="5417"/>
            <a:stretch/>
          </p:blipFill>
          <p:spPr bwMode="auto">
            <a:xfrm>
              <a:off x="1163644" y="-9244"/>
              <a:ext cx="653170" cy="54762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31" y="19018"/>
              <a:ext cx="608013" cy="579223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02" y="573637"/>
            <a:ext cx="9190202" cy="573067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63054" y="5015465"/>
            <a:ext cx="43813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FFFF00"/>
                </a:solidFill>
              </a:rPr>
              <a:t>17 Enhanced </a:t>
            </a:r>
            <a:r>
              <a:rPr lang="en-US" sz="1500" b="1" dirty="0" smtClean="0">
                <a:solidFill>
                  <a:srgbClr val="FFFF00"/>
                </a:solidFill>
              </a:rPr>
              <a:t>Sites: ~ 4000 profiles per day</a:t>
            </a:r>
          </a:p>
          <a:p>
            <a:r>
              <a:rPr lang="en-US" sz="1500" b="1" dirty="0" smtClean="0">
                <a:solidFill>
                  <a:srgbClr val="FFFF00"/>
                </a:solidFill>
              </a:rPr>
              <a:t>vs. 3 Radiosondes: 6 profiles per day</a:t>
            </a:r>
            <a:endParaRPr lang="en-US" sz="15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51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NYS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mesonet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project</a:t>
            </a:r>
          </a:p>
          <a:p>
            <a:r>
              <a:rPr lang="en-US" dirty="0" smtClean="0"/>
              <a:t>PBL analysis system and preliminary results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Dispersion application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Summary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FF0F-864B-48DD-8E01-769082618D93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15636" y="6547456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2017   8</a:t>
            </a:r>
            <a:r>
              <a:rPr lang="en-US" sz="1400" baseline="30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IWAQFR conference,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Toronto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Canada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-9244"/>
            <a:ext cx="1816814" cy="607485"/>
            <a:chOff x="0" y="-9244"/>
            <a:chExt cx="1816814" cy="607485"/>
          </a:xfrm>
        </p:grpSpPr>
        <p:pic>
          <p:nvPicPr>
            <p:cNvPr id="7" name="Picture 6" descr="Albany logo 4c.gif"/>
            <p:cNvPicPr>
              <a:picLocks noChangeAspect="1"/>
            </p:cNvPicPr>
            <p:nvPr/>
          </p:nvPicPr>
          <p:blipFill>
            <a:blip r:embed="rId2"/>
            <a:srcRect b="29476"/>
            <a:stretch>
              <a:fillRect/>
            </a:stretch>
          </p:blipFill>
          <p:spPr>
            <a:xfrm>
              <a:off x="0" y="0"/>
              <a:ext cx="544258" cy="562121"/>
            </a:xfrm>
            <a:prstGeom prst="rect">
              <a:avLst/>
            </a:prstGeom>
          </p:spPr>
        </p:pic>
        <p:pic>
          <p:nvPicPr>
            <p:cNvPr id="8" name="Picture 2" descr="http://www.troopers.ny.gov/images/DHSES_Logo.jpg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04" t="5417" r="3481" b="5417"/>
            <a:stretch/>
          </p:blipFill>
          <p:spPr bwMode="auto">
            <a:xfrm>
              <a:off x="1163644" y="-9244"/>
              <a:ext cx="653170" cy="54762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31" y="19018"/>
              <a:ext cx="608013" cy="579223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1433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Real-time PBL analysis system using multi-platform profile observations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495800" y="2019234"/>
            <a:ext cx="4648200" cy="1098138"/>
          </a:xfrm>
        </p:spPr>
        <p:txBody>
          <a:bodyPr>
            <a:noAutofit/>
          </a:bodyPr>
          <a:lstStyle/>
          <a:p>
            <a:r>
              <a:rPr lang="en-US" sz="1600" dirty="0" smtClean="0"/>
              <a:t>Profile Observations input: Derivation of PBL heights from the following observation data: </a:t>
            </a:r>
          </a:p>
          <a:p>
            <a:pPr lvl="1"/>
            <a:r>
              <a:rPr lang="en-US" sz="1600" dirty="0" smtClean="0"/>
              <a:t>Radiosondes, aircraft profiles, and NYS </a:t>
            </a:r>
            <a:r>
              <a:rPr lang="en-US" sz="1600" dirty="0" err="1"/>
              <a:t>m</a:t>
            </a:r>
            <a:r>
              <a:rPr lang="en-US" sz="1600" dirty="0" err="1" smtClean="0"/>
              <a:t>esonet</a:t>
            </a:r>
            <a:r>
              <a:rPr lang="en-US" sz="1600" dirty="0" smtClean="0"/>
              <a:t> </a:t>
            </a:r>
            <a:r>
              <a:rPr lang="en-US" sz="1600" dirty="0" err="1" smtClean="0"/>
              <a:t>lidar</a:t>
            </a:r>
            <a:r>
              <a:rPr lang="en-US" sz="1600" dirty="0" smtClean="0"/>
              <a:t> profiles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9344" y="2471039"/>
            <a:ext cx="4303820" cy="3414662"/>
            <a:chOff x="208810" y="2073086"/>
            <a:chExt cx="4303820" cy="3414662"/>
          </a:xfrm>
        </p:grpSpPr>
        <p:sp>
          <p:nvSpPr>
            <p:cNvPr id="10" name="Rectangle 9"/>
            <p:cNvSpPr/>
            <p:nvPr/>
          </p:nvSpPr>
          <p:spPr>
            <a:xfrm>
              <a:off x="208810" y="2411640"/>
              <a:ext cx="4303820" cy="21383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31230" y="2994198"/>
              <a:ext cx="10668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Analysis 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397830" y="3145941"/>
              <a:ext cx="533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013566" y="3155637"/>
              <a:ext cx="6858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2683830" y="2994198"/>
              <a:ext cx="10668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Analysis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764506" y="3451398"/>
              <a:ext cx="457200" cy="50454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08810" y="3965735"/>
              <a:ext cx="11840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Profile </a:t>
              </a:r>
            </a:p>
            <a:p>
              <a:pPr algn="ctr"/>
              <a:r>
                <a:rPr lang="en-US" sz="1400" dirty="0" smtClean="0"/>
                <a:t>observations</a:t>
              </a:r>
              <a:endParaRPr lang="en-US" sz="1400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1676400" y="3480826"/>
              <a:ext cx="0" cy="50528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416542" y="3965735"/>
              <a:ext cx="682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Model guess</a:t>
              </a:r>
              <a:endParaRPr lang="en-US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74765" y="4902973"/>
              <a:ext cx="2215806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Dispersion/air quality model application</a:t>
              </a:r>
              <a:endParaRPr lang="en-US" sz="1600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3750630" y="3151889"/>
              <a:ext cx="517124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074230" y="2880842"/>
              <a:ext cx="533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+1 </a:t>
              </a:r>
              <a:r>
                <a:rPr lang="en-US" sz="1200" dirty="0" err="1">
                  <a:solidFill>
                    <a:srgbClr val="FF0000"/>
                  </a:solidFill>
                </a:rPr>
                <a:t>h</a:t>
              </a:r>
              <a:r>
                <a:rPr lang="en-US" sz="1200" dirty="0" err="1" smtClean="0">
                  <a:solidFill>
                    <a:srgbClr val="FF0000"/>
                  </a:solidFill>
                </a:rPr>
                <a:t>r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56710" y="3312898"/>
              <a:ext cx="1752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Repeat as previous cycle</a:t>
              </a:r>
              <a:endParaRPr lang="en-US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51818" y="2719418"/>
              <a:ext cx="7057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Cycle N</a:t>
              </a:r>
              <a:endParaRPr lang="en-US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836230" y="2719418"/>
              <a:ext cx="91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Cycle N+1</a:t>
              </a:r>
              <a:endParaRPr lang="en-US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0466" y="2411641"/>
              <a:ext cx="411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>
                      <a:lumMod val="75000"/>
                    </a:schemeClr>
                  </a:solidFill>
                </a:rPr>
                <a:t>ASRC-NCEP real time PBL analysis system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>
              <a:off x="2838983" y="4550013"/>
              <a:ext cx="2753" cy="33661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64530" y="2073086"/>
              <a:ext cx="3544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Boundary Layer Analysis</a:t>
              </a:r>
              <a:endParaRPr lang="en-US" b="1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FF0F-864B-48DD-8E01-769082618D93}" type="slidenum">
              <a:rPr lang="en-US" smtClean="0"/>
              <a:t>14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115636" y="6547456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2017   8</a:t>
            </a:r>
            <a:r>
              <a:rPr lang="en-US" sz="1400" baseline="30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IWAQFR conference,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Toronto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Canada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0" y="-9244"/>
            <a:ext cx="1816814" cy="607485"/>
            <a:chOff x="0" y="-9244"/>
            <a:chExt cx="1816814" cy="607485"/>
          </a:xfrm>
        </p:grpSpPr>
        <p:pic>
          <p:nvPicPr>
            <p:cNvPr id="30" name="Picture 29" descr="Albany logo 4c.gif"/>
            <p:cNvPicPr>
              <a:picLocks noChangeAspect="1"/>
            </p:cNvPicPr>
            <p:nvPr/>
          </p:nvPicPr>
          <p:blipFill>
            <a:blip r:embed="rId3"/>
            <a:srcRect b="29476"/>
            <a:stretch>
              <a:fillRect/>
            </a:stretch>
          </p:blipFill>
          <p:spPr>
            <a:xfrm>
              <a:off x="0" y="0"/>
              <a:ext cx="544258" cy="562121"/>
            </a:xfrm>
            <a:prstGeom prst="rect">
              <a:avLst/>
            </a:prstGeom>
          </p:spPr>
        </p:pic>
        <p:pic>
          <p:nvPicPr>
            <p:cNvPr id="31" name="Picture 2" descr="http://www.troopers.ny.gov/images/DHSES_Logo.jp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04" t="5417" r="3481" b="5417"/>
            <a:stretch/>
          </p:blipFill>
          <p:spPr bwMode="auto">
            <a:xfrm>
              <a:off x="1163644" y="-9244"/>
              <a:ext cx="653170" cy="54762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31" y="19018"/>
              <a:ext cx="608013" cy="579223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3" name="Content Placeholder 5"/>
          <p:cNvSpPr>
            <a:spLocks noGrp="1"/>
          </p:cNvSpPr>
          <p:nvPr>
            <p:ph sz="half" idx="1"/>
          </p:nvPr>
        </p:nvSpPr>
        <p:spPr>
          <a:xfrm>
            <a:off x="4495800" y="3087574"/>
            <a:ext cx="4648200" cy="1014051"/>
          </a:xfrm>
        </p:spPr>
        <p:txBody>
          <a:bodyPr>
            <a:noAutofit/>
          </a:bodyPr>
          <a:lstStyle/>
          <a:p>
            <a:r>
              <a:rPr lang="en-US" sz="1600" dirty="0" smtClean="0"/>
              <a:t>Model guess input: Evaluation of model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guess used for RTMA (NCEP’s weather model output):</a:t>
            </a:r>
          </a:p>
          <a:p>
            <a:pPr lvl="1"/>
            <a:r>
              <a:rPr lang="en-US" sz="1600" dirty="0" smtClean="0"/>
              <a:t>NAM, RAP, and HRRR</a:t>
            </a:r>
            <a:endParaRPr lang="en-US" sz="1600" dirty="0"/>
          </a:p>
        </p:txBody>
      </p:sp>
      <p:sp>
        <p:nvSpPr>
          <p:cNvPr id="34" name="Content Placeholder 5"/>
          <p:cNvSpPr>
            <a:spLocks noGrp="1"/>
          </p:cNvSpPr>
          <p:nvPr>
            <p:ph sz="half" idx="1"/>
          </p:nvPr>
        </p:nvSpPr>
        <p:spPr>
          <a:xfrm>
            <a:off x="4495800" y="4131421"/>
            <a:ext cx="4648200" cy="1354979"/>
          </a:xfrm>
        </p:spPr>
        <p:txBody>
          <a:bodyPr>
            <a:noAutofit/>
          </a:bodyPr>
          <a:lstStyle/>
          <a:p>
            <a:r>
              <a:rPr lang="en-US" sz="1600" dirty="0" smtClean="0"/>
              <a:t>Analysis output: PBL heights are assimilated into </a:t>
            </a:r>
            <a:r>
              <a:rPr lang="en-US" sz="1600" dirty="0"/>
              <a:t>Real-Time Mesoscale Analysis (</a:t>
            </a:r>
            <a:r>
              <a:rPr lang="en-US" sz="1600" dirty="0" smtClean="0"/>
              <a:t>RTMA), which uses the 2DVar option of the Grid-point </a:t>
            </a:r>
            <a:r>
              <a:rPr lang="en-US" sz="1600" dirty="0"/>
              <a:t>Statistical Interpolation (GSI) </a:t>
            </a:r>
            <a:r>
              <a:rPr lang="en-US" sz="1600" dirty="0" smtClean="0"/>
              <a:t>analysis system </a:t>
            </a:r>
          </a:p>
        </p:txBody>
      </p:sp>
      <p:sp>
        <p:nvSpPr>
          <p:cNvPr id="35" name="Content Placeholder 5"/>
          <p:cNvSpPr>
            <a:spLocks noGrp="1"/>
          </p:cNvSpPr>
          <p:nvPr>
            <p:ph sz="half" idx="1"/>
          </p:nvPr>
        </p:nvSpPr>
        <p:spPr>
          <a:xfrm>
            <a:off x="4495800" y="5410200"/>
            <a:ext cx="4648200" cy="1333432"/>
          </a:xfrm>
        </p:spPr>
        <p:txBody>
          <a:bodyPr>
            <a:noAutofit/>
          </a:bodyPr>
          <a:lstStyle/>
          <a:p>
            <a:r>
              <a:rPr lang="en-US" sz="1600" dirty="0" smtClean="0"/>
              <a:t>Final product will be PBL height analysis (2.5 km resolution, hourly)</a:t>
            </a:r>
          </a:p>
          <a:p>
            <a:r>
              <a:rPr lang="en-US" sz="1600" dirty="0" smtClean="0"/>
              <a:t>Application to air quality/dispersion models with RTMA PBL analyses</a:t>
            </a:r>
          </a:p>
        </p:txBody>
      </p:sp>
    </p:spTree>
    <p:extLst>
      <p:ext uri="{BB962C8B-B14F-4D97-AF65-F5344CB8AC3E}">
        <p14:creationId xmlns:p14="http://schemas.microsoft.com/office/powerpoint/2010/main" val="60725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3" grpId="0" build="p"/>
      <p:bldP spid="34" grpId="0" build="p"/>
      <p:bldP spid="3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Derivation of PBL height from observations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Bulk Richardson Number (RIB) approach (</a:t>
            </a:r>
            <a:r>
              <a:rPr lang="en-US" sz="2400" dirty="0" err="1" smtClean="0"/>
              <a:t>Vogelezang</a:t>
            </a:r>
            <a:r>
              <a:rPr lang="en-US" sz="2400" dirty="0" smtClean="0"/>
              <a:t> and </a:t>
            </a:r>
            <a:r>
              <a:rPr lang="en-US" sz="2400" dirty="0" err="1" smtClean="0"/>
              <a:t>Holtslag</a:t>
            </a:r>
            <a:r>
              <a:rPr lang="en-US" sz="2400" dirty="0" smtClean="0"/>
              <a:t>, 1996)</a:t>
            </a:r>
          </a:p>
          <a:p>
            <a:r>
              <a:rPr lang="en-US" sz="2400" dirty="0" smtClean="0"/>
              <a:t>PBL height is defined as the level where the RIB exceeds the Richardson Critical </a:t>
            </a:r>
            <a:r>
              <a:rPr lang="en-US" sz="2400" dirty="0"/>
              <a:t>N</a:t>
            </a:r>
            <a:r>
              <a:rPr lang="en-US" sz="2400" dirty="0" smtClean="0"/>
              <a:t>umber (0.25)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Modification on PBL height derivation based on RIB gradient</a:t>
            </a:r>
          </a:p>
          <a:p>
            <a:r>
              <a:rPr lang="en-US" sz="2400" dirty="0" smtClean="0"/>
              <a:t>ACARS data:  </a:t>
            </a:r>
            <a:r>
              <a:rPr lang="en-US" sz="2400" dirty="0" err="1" smtClean="0"/>
              <a:t>u,v,t,and</a:t>
            </a:r>
            <a:r>
              <a:rPr lang="en-US" sz="2400" dirty="0" smtClean="0"/>
              <a:t> p from aircraft obs.  </a:t>
            </a:r>
            <a:r>
              <a:rPr lang="en-US" sz="2400" dirty="0"/>
              <a:t>a</a:t>
            </a:r>
            <a:r>
              <a:rPr lang="en-US" sz="2400" dirty="0" smtClean="0"/>
              <a:t>nd moisture fields from model guess</a:t>
            </a:r>
          </a:p>
          <a:p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757818" y="3810000"/>
                <a:ext cx="4531753" cy="979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>
                          <a:latin typeface="Cambria Math" panose="02040503050406030204" pitchFamily="18" charset="0"/>
                        </a:rPr>
                        <m:t>𝑅𝑖</m:t>
                      </m:r>
                      <m:r>
                        <a:rPr lang="en-US" altLang="zh-TW" sz="22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TW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2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</a:rPr>
                                    <m:t>𝑣𝑠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𝑣h</m:t>
                              </m:r>
                            </m:sub>
                          </m:sSub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𝑣𝑠</m:t>
                              </m:r>
                            </m:sub>
                          </m:sSub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altLang="zh-TW" sz="22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  <m:sup/>
                              </m:sSubSup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zh-TW" sz="22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/>
                              </m:sSubSup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altLang="zh-TW" sz="22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  <m:sup/>
                              </m:sSubSup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zh-TW" sz="22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/>
                              </m:sSubSup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𝑏</m:t>
                          </m:r>
                          <m:sSubSup>
                            <m:sSubSup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  <m:sup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818" y="3810000"/>
                <a:ext cx="4531753" cy="9796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FF0F-864B-48DD-8E01-769082618D93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15636" y="6547456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2017   8</a:t>
            </a:r>
            <a:r>
              <a:rPr lang="en-US" sz="1400" baseline="30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IWAQFR conference,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Toronto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Canada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-9244"/>
            <a:ext cx="1816814" cy="607485"/>
            <a:chOff x="0" y="-9244"/>
            <a:chExt cx="1816814" cy="607485"/>
          </a:xfrm>
        </p:grpSpPr>
        <p:pic>
          <p:nvPicPr>
            <p:cNvPr id="9" name="Picture 8" descr="Albany logo 4c.gif"/>
            <p:cNvPicPr>
              <a:picLocks noChangeAspect="1"/>
            </p:cNvPicPr>
            <p:nvPr/>
          </p:nvPicPr>
          <p:blipFill>
            <a:blip r:embed="rId4"/>
            <a:srcRect b="29476"/>
            <a:stretch>
              <a:fillRect/>
            </a:stretch>
          </p:blipFill>
          <p:spPr>
            <a:xfrm>
              <a:off x="0" y="0"/>
              <a:ext cx="544258" cy="562121"/>
            </a:xfrm>
            <a:prstGeom prst="rect">
              <a:avLst/>
            </a:prstGeom>
          </p:spPr>
        </p:pic>
        <p:pic>
          <p:nvPicPr>
            <p:cNvPr id="10" name="Picture 2" descr="http://www.troopers.ny.gov/images/DHSES_Logo.jpg">
              <a:hlinkClick r:id="rId5"/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04" t="5417" r="3481" b="5417"/>
            <a:stretch/>
          </p:blipFill>
          <p:spPr bwMode="auto">
            <a:xfrm>
              <a:off x="1163644" y="-9244"/>
              <a:ext cx="653170" cy="54762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31" y="19018"/>
              <a:ext cx="608013" cy="579223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601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yun\Desktop\00Z\00Z\KABQ_2016042700_air2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94"/>
          <a:stretch/>
        </p:blipFill>
        <p:spPr bwMode="auto">
          <a:xfrm>
            <a:off x="14785" y="2057400"/>
            <a:ext cx="533922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5117" y="914400"/>
            <a:ext cx="8534400" cy="1066800"/>
          </a:xfrm>
        </p:spPr>
        <p:txBody>
          <a:bodyPr>
            <a:noAutofit/>
          </a:bodyPr>
          <a:lstStyle/>
          <a:p>
            <a:r>
              <a:rPr lang="en-US" sz="2500" dirty="0"/>
              <a:t>Derivation of PBL height from </a:t>
            </a:r>
            <a:r>
              <a:rPr lang="en-US" sz="2500" dirty="0" smtClean="0"/>
              <a:t>ACRAS data:</a:t>
            </a:r>
            <a:br>
              <a:rPr lang="en-US" sz="2500" dirty="0" smtClean="0"/>
            </a:br>
            <a:r>
              <a:rPr lang="en-US" sz="2500" dirty="0" smtClean="0"/>
              <a:t>PBLH with RI no. (0.25) vs. PBLH with modification at </a:t>
            </a:r>
            <a:r>
              <a:rPr lang="en-US" sz="2500" dirty="0"/>
              <a:t>Albuquerque International </a:t>
            </a:r>
            <a:r>
              <a:rPr lang="en-US" sz="2500" dirty="0" err="1" smtClean="0"/>
              <a:t>Sunport</a:t>
            </a: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FF0F-864B-48DD-8E01-769082618D93}" type="slidenum">
              <a:rPr lang="en-US" smtClean="0"/>
              <a:t>16</a:t>
            </a:fld>
            <a:endParaRPr lang="en-US"/>
          </a:p>
        </p:txBody>
      </p:sp>
      <p:pic>
        <p:nvPicPr>
          <p:cNvPr id="1027" name="Picture 3" descr="C:\Users\jyun\Desktop\00Z\00Z\KABQ_2016042800_air1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90"/>
          <a:stretch/>
        </p:blipFill>
        <p:spPr bwMode="auto">
          <a:xfrm>
            <a:off x="3707362" y="2079009"/>
            <a:ext cx="5309992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115636" y="6553200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2017   8</a:t>
            </a:r>
            <a:r>
              <a:rPr lang="en-US" sz="1400" baseline="30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IWAQFR conference,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Toronto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Canada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9244"/>
            <a:ext cx="1816814" cy="607485"/>
            <a:chOff x="0" y="-9244"/>
            <a:chExt cx="1816814" cy="607485"/>
          </a:xfrm>
        </p:grpSpPr>
        <p:pic>
          <p:nvPicPr>
            <p:cNvPr id="12" name="Picture 11" descr="Albany logo 4c.gif"/>
            <p:cNvPicPr>
              <a:picLocks noChangeAspect="1"/>
            </p:cNvPicPr>
            <p:nvPr/>
          </p:nvPicPr>
          <p:blipFill>
            <a:blip r:embed="rId4"/>
            <a:srcRect b="29476"/>
            <a:stretch>
              <a:fillRect/>
            </a:stretch>
          </p:blipFill>
          <p:spPr>
            <a:xfrm>
              <a:off x="0" y="0"/>
              <a:ext cx="544258" cy="562121"/>
            </a:xfrm>
            <a:prstGeom prst="rect">
              <a:avLst/>
            </a:prstGeom>
          </p:spPr>
        </p:pic>
        <p:pic>
          <p:nvPicPr>
            <p:cNvPr id="13" name="Picture 2" descr="http://www.troopers.ny.gov/images/DHSES_Logo.jpg">
              <a:hlinkClick r:id="rId5"/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04" t="5417" r="3481" b="5417"/>
            <a:stretch/>
          </p:blipFill>
          <p:spPr bwMode="auto">
            <a:xfrm>
              <a:off x="1163644" y="-9244"/>
              <a:ext cx="653170" cy="54762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31" y="19018"/>
              <a:ext cx="608013" cy="579223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8" name="Straight Arrow Connector 17"/>
          <p:cNvCxnSpPr/>
          <p:nvPr/>
        </p:nvCxnSpPr>
        <p:spPr>
          <a:xfrm flipH="1">
            <a:off x="7314351" y="5135539"/>
            <a:ext cx="542499" cy="228600"/>
          </a:xfrm>
          <a:prstGeom prst="straightConnector1">
            <a:avLst/>
          </a:prstGeom>
          <a:ln w="28575">
            <a:solidFill>
              <a:srgbClr val="00B0F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738001" y="4505235"/>
            <a:ext cx="1423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PBL height when exceeding RI no. 0.25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962353" y="2819400"/>
            <a:ext cx="703997" cy="8382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666350" y="2285998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Modified PBL height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31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14" y="80396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PBL height comparisons between </a:t>
            </a:r>
            <a:br>
              <a:rPr lang="en-US" sz="2800" dirty="0" smtClean="0"/>
            </a:br>
            <a:r>
              <a:rPr lang="en-US" sz="2800" dirty="0" smtClean="0"/>
              <a:t>obs. (radiosonde and ACARS) and model (RAP)</a:t>
            </a:r>
            <a:br>
              <a:rPr lang="en-US" sz="2800" dirty="0" smtClean="0"/>
            </a:br>
            <a:r>
              <a:rPr lang="en-US" sz="2800" dirty="0" smtClean="0"/>
              <a:t>at </a:t>
            </a:r>
            <a:r>
              <a:rPr lang="en-US" sz="2800" dirty="0"/>
              <a:t>Albany International </a:t>
            </a:r>
            <a:r>
              <a:rPr lang="en-US" sz="2800" dirty="0" smtClean="0"/>
              <a:t>Airport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FF0F-864B-48DD-8E01-769082618D93}" type="slidenum">
              <a:rPr lang="en-US" smtClean="0"/>
              <a:t>17</a:t>
            </a:fld>
            <a:endParaRPr lang="en-US"/>
          </a:p>
        </p:txBody>
      </p:sp>
      <p:pic>
        <p:nvPicPr>
          <p:cNvPr id="11" name="Picture 2" descr="C:\Users\jyun\Desktop\PBL_Dispersion Modeling\Wei-Ting\20170105_PBLH cal for IWAQFR conference\right plots\combined_profiles_KALB_2016042712_rap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10"/>
          <a:stretch/>
        </p:blipFill>
        <p:spPr bwMode="auto">
          <a:xfrm>
            <a:off x="-5686" y="1946966"/>
            <a:ext cx="5273458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yun\Desktop\PBL_Dispersion Modeling\Wei-Ting\20170105_PBLH cal for IWAQFR conference\right plots\combined_profiles_KALB_2016042812_rap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3"/>
          <a:stretch/>
        </p:blipFill>
        <p:spPr bwMode="auto">
          <a:xfrm>
            <a:off x="3641678" y="2108522"/>
            <a:ext cx="5311036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848600" y="4038600"/>
            <a:ext cx="533400" cy="152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305800" y="3886200"/>
            <a:ext cx="533400" cy="152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868955" y="3733800"/>
            <a:ext cx="533400" cy="152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868955" y="3581400"/>
            <a:ext cx="533400" cy="152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15636" y="6547456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2017   8</a:t>
            </a:r>
            <a:r>
              <a:rPr lang="en-US" sz="1400" baseline="30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IWAQFR conference,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Toronto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Canada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-9244"/>
            <a:ext cx="1816814" cy="607485"/>
            <a:chOff x="0" y="-9244"/>
            <a:chExt cx="1816814" cy="607485"/>
          </a:xfrm>
        </p:grpSpPr>
        <p:pic>
          <p:nvPicPr>
            <p:cNvPr id="18" name="Picture 17" descr="Albany logo 4c.gif"/>
            <p:cNvPicPr>
              <a:picLocks noChangeAspect="1"/>
            </p:cNvPicPr>
            <p:nvPr/>
          </p:nvPicPr>
          <p:blipFill>
            <a:blip r:embed="rId4"/>
            <a:srcRect b="29476"/>
            <a:stretch>
              <a:fillRect/>
            </a:stretch>
          </p:blipFill>
          <p:spPr>
            <a:xfrm>
              <a:off x="0" y="0"/>
              <a:ext cx="544258" cy="562121"/>
            </a:xfrm>
            <a:prstGeom prst="rect">
              <a:avLst/>
            </a:prstGeom>
          </p:spPr>
        </p:pic>
        <p:pic>
          <p:nvPicPr>
            <p:cNvPr id="19" name="Picture 2" descr="http://www.troopers.ny.gov/images/DHSES_Logo.jpg">
              <a:hlinkClick r:id="rId5"/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04" t="5417" r="3481" b="5417"/>
            <a:stretch/>
          </p:blipFill>
          <p:spPr bwMode="auto">
            <a:xfrm>
              <a:off x="1163644" y="-9244"/>
              <a:ext cx="653170" cy="54762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31" y="19018"/>
              <a:ext cx="608013" cy="579223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1" name="Straight Arrow Connector 20"/>
          <p:cNvCxnSpPr/>
          <p:nvPr/>
        </p:nvCxnSpPr>
        <p:spPr>
          <a:xfrm flipH="1">
            <a:off x="7232059" y="5106981"/>
            <a:ext cx="542499" cy="2286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774558" y="4913504"/>
            <a:ext cx="1237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</a:rPr>
              <a:t>RAP model</a:t>
            </a:r>
            <a:endParaRPr lang="en-US" sz="1400" dirty="0">
              <a:solidFill>
                <a:srgbClr val="00B0F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7164959" y="4531269"/>
            <a:ext cx="665896" cy="419100"/>
          </a:xfrm>
          <a:prstGeom prst="straightConnector1">
            <a:avLst/>
          </a:prstGeom>
          <a:ln w="28575">
            <a:solidFill>
              <a:srgbClr val="00B0F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868955" y="4260033"/>
            <a:ext cx="1181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</a:rPr>
              <a:t>ACARS</a:t>
            </a:r>
            <a:endParaRPr lang="en-US" sz="1400" dirty="0">
              <a:solidFill>
                <a:srgbClr val="00B0F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7164959" y="5335581"/>
            <a:ext cx="665897" cy="514696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837679" y="5696388"/>
            <a:ext cx="1423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</a:rPr>
              <a:t>Radiosonde</a:t>
            </a:r>
            <a:endParaRPr lang="en-US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613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PBL height comparisons between </a:t>
            </a:r>
            <a:br>
              <a:rPr lang="en-US" sz="2800" dirty="0" smtClean="0"/>
            </a:br>
            <a:r>
              <a:rPr lang="en-US" sz="2800" dirty="0" smtClean="0"/>
              <a:t>ACARS obs. (modified PBL height) and RAP model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FF0F-864B-48DD-8E01-769082618D93}" type="slidenum">
              <a:rPr lang="en-US" smtClean="0"/>
              <a:t>18</a:t>
            </a:fld>
            <a:endParaRPr lang="en-US"/>
          </a:p>
        </p:txBody>
      </p:sp>
      <p:pic>
        <p:nvPicPr>
          <p:cNvPr id="5122" name="Picture 2" descr="C:\Users\jyun\Desktop\PBL_Dispersion Modeling\Wei-Ting\20170105_PBLH cal for IWAQFR conference\right plots\contour_map_2016042712_rap_colorbar2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" t="6312" r="5720" b="7950"/>
          <a:stretch/>
        </p:blipFill>
        <p:spPr bwMode="auto">
          <a:xfrm>
            <a:off x="0" y="2743200"/>
            <a:ext cx="4634630" cy="333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yun\Desktop\PBL_Dispersion Modeling\Wei-Ting\20170105_PBLH cal for IWAQFR conference\right plots\contour_map_2016042812_rap_colorbar2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" t="6030" r="5934" b="7326"/>
          <a:stretch/>
        </p:blipFill>
        <p:spPr bwMode="auto">
          <a:xfrm>
            <a:off x="4585569" y="2743200"/>
            <a:ext cx="4572001" cy="334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647700" y="2762250"/>
            <a:ext cx="1143000" cy="1447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575" y="2223640"/>
            <a:ext cx="123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Denver International Airport</a:t>
            </a:r>
            <a:endParaRPr lang="en-US" sz="12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104900" y="4724400"/>
            <a:ext cx="571500" cy="1371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4800" y="6096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Albuquerque International </a:t>
            </a:r>
            <a:r>
              <a:rPr lang="en-US" sz="1200" dirty="0" err="1" smtClean="0"/>
              <a:t>Sunport</a:t>
            </a:r>
            <a:endParaRPr lang="en-US" sz="12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8207829" y="2590800"/>
            <a:ext cx="304800" cy="1447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739743" y="2115919"/>
            <a:ext cx="1240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Albany International Airport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5115636" y="6547456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2017   8</a:t>
            </a:r>
            <a:r>
              <a:rPr lang="en-US" sz="1400" baseline="30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IWAQFR conference,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Toronto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Canada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0" y="-9244"/>
            <a:ext cx="1816814" cy="607485"/>
            <a:chOff x="0" y="-9244"/>
            <a:chExt cx="1816814" cy="607485"/>
          </a:xfrm>
        </p:grpSpPr>
        <p:pic>
          <p:nvPicPr>
            <p:cNvPr id="25" name="Picture 24" descr="Albany logo 4c.gif"/>
            <p:cNvPicPr>
              <a:picLocks noChangeAspect="1"/>
            </p:cNvPicPr>
            <p:nvPr/>
          </p:nvPicPr>
          <p:blipFill>
            <a:blip r:embed="rId4"/>
            <a:srcRect b="29476"/>
            <a:stretch>
              <a:fillRect/>
            </a:stretch>
          </p:blipFill>
          <p:spPr>
            <a:xfrm>
              <a:off x="0" y="0"/>
              <a:ext cx="544258" cy="562121"/>
            </a:xfrm>
            <a:prstGeom prst="rect">
              <a:avLst/>
            </a:prstGeom>
          </p:spPr>
        </p:pic>
        <p:pic>
          <p:nvPicPr>
            <p:cNvPr id="26" name="Picture 2" descr="http://www.troopers.ny.gov/images/DHSES_Logo.jpg">
              <a:hlinkClick r:id="rId5"/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04" t="5417" r="3481" b="5417"/>
            <a:stretch/>
          </p:blipFill>
          <p:spPr bwMode="auto">
            <a:xfrm>
              <a:off x="1163644" y="-9244"/>
              <a:ext cx="653170" cy="54762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31" y="19018"/>
              <a:ext cx="608013" cy="579223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66131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030" y="914400"/>
            <a:ext cx="4232770" cy="2057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PBL height comparison between ACARS obs. (modified PBL height) and NAM model from 4/27 to 4/28 in 2016 and Meteorological profiles at Denver International Airport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FF0F-864B-48DD-8E01-769082618D93}" type="slidenum">
              <a:rPr lang="en-US" smtClean="0"/>
              <a:t>19</a:t>
            </a:fld>
            <a:endParaRPr lang="en-US"/>
          </a:p>
        </p:txBody>
      </p:sp>
      <p:pic>
        <p:nvPicPr>
          <p:cNvPr id="6146" name="Picture 2" descr="C:\Users\jyun\Desktop\PBL_Dispersion Modeling\Wei-Ting\20170105_PBLH cal for IWAQFR conference\right plots\PBLtimeseries_KDEN_20160427_201604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98241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yun\Desktop\PBL_Dispersion Modeling\Wei-Ting\20170105_PBLH cal for IWAQFR conference\right plots\profiles_KDEN_201604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23" y="35185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yun\Desktop\PBL_Dispersion Modeling\Wei-Ting\20170105_PBLH cal for IWAQFR conference\right plots\profiles_KDEN_201604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209" y="35185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15636" y="6547456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2017   8</a:t>
            </a:r>
            <a:r>
              <a:rPr lang="en-US" sz="1400" baseline="30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IWAQFR conference,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Toronto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Canada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9244"/>
            <a:ext cx="1816814" cy="607485"/>
            <a:chOff x="0" y="-9244"/>
            <a:chExt cx="1816814" cy="607485"/>
          </a:xfrm>
        </p:grpSpPr>
        <p:pic>
          <p:nvPicPr>
            <p:cNvPr id="11" name="Picture 10" descr="Albany logo 4c.gif"/>
            <p:cNvPicPr>
              <a:picLocks noChangeAspect="1"/>
            </p:cNvPicPr>
            <p:nvPr/>
          </p:nvPicPr>
          <p:blipFill>
            <a:blip r:embed="rId5"/>
            <a:srcRect b="29476"/>
            <a:stretch>
              <a:fillRect/>
            </a:stretch>
          </p:blipFill>
          <p:spPr>
            <a:xfrm>
              <a:off x="0" y="0"/>
              <a:ext cx="544258" cy="562121"/>
            </a:xfrm>
            <a:prstGeom prst="rect">
              <a:avLst/>
            </a:prstGeom>
          </p:spPr>
        </p:pic>
        <p:pic>
          <p:nvPicPr>
            <p:cNvPr id="12" name="Picture 2" descr="http://www.troopers.ny.gov/images/DHSES_Logo.jpg">
              <a:hlinkClick r:id="rId6"/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04" t="5417" r="3481" b="5417"/>
            <a:stretch/>
          </p:blipFill>
          <p:spPr bwMode="auto">
            <a:xfrm>
              <a:off x="1163644" y="-9244"/>
              <a:ext cx="653170" cy="54762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31" y="19018"/>
              <a:ext cx="608013" cy="579223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23000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NYS </a:t>
            </a:r>
            <a:r>
              <a:rPr lang="en-US" dirty="0" err="1" smtClean="0"/>
              <a:t>mesonet</a:t>
            </a:r>
            <a:r>
              <a:rPr lang="en-US" dirty="0" smtClean="0"/>
              <a:t> project</a:t>
            </a:r>
          </a:p>
          <a:p>
            <a:r>
              <a:rPr lang="en-US" dirty="0" smtClean="0"/>
              <a:t>PBL analysis system and preliminary results</a:t>
            </a:r>
          </a:p>
          <a:p>
            <a:r>
              <a:rPr lang="en-US" dirty="0" smtClean="0"/>
              <a:t>Dispersion application</a:t>
            </a:r>
          </a:p>
          <a:p>
            <a:r>
              <a:rPr lang="en-US" dirty="0" smtClean="0"/>
              <a:t>Summary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FF0F-864B-48DD-8E01-769082618D93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15636" y="6547456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2017   8</a:t>
            </a:r>
            <a:r>
              <a:rPr lang="en-US" sz="1400" baseline="30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IWAQFR conference,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Toronto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Canada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-9244"/>
            <a:ext cx="1816814" cy="607485"/>
            <a:chOff x="0" y="-9244"/>
            <a:chExt cx="1816814" cy="607485"/>
          </a:xfrm>
        </p:grpSpPr>
        <p:pic>
          <p:nvPicPr>
            <p:cNvPr id="8" name="Picture 7" descr="Albany logo 4c.gif"/>
            <p:cNvPicPr>
              <a:picLocks noChangeAspect="1"/>
            </p:cNvPicPr>
            <p:nvPr/>
          </p:nvPicPr>
          <p:blipFill>
            <a:blip r:embed="rId2"/>
            <a:srcRect b="29476"/>
            <a:stretch>
              <a:fillRect/>
            </a:stretch>
          </p:blipFill>
          <p:spPr>
            <a:xfrm>
              <a:off x="0" y="0"/>
              <a:ext cx="544258" cy="562121"/>
            </a:xfrm>
            <a:prstGeom prst="rect">
              <a:avLst/>
            </a:prstGeom>
          </p:spPr>
        </p:pic>
        <p:pic>
          <p:nvPicPr>
            <p:cNvPr id="9" name="Picture 2" descr="http://www.troopers.ny.gov/images/DHSES_Logo.jpg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04" t="5417" r="3481" b="5417"/>
            <a:stretch/>
          </p:blipFill>
          <p:spPr bwMode="auto">
            <a:xfrm>
              <a:off x="1163644" y="-9244"/>
              <a:ext cx="653170" cy="54762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31" y="19018"/>
              <a:ext cx="608013" cy="579223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56514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58" y="457200"/>
            <a:ext cx="8229600" cy="1066800"/>
          </a:xfrm>
        </p:spPr>
        <p:txBody>
          <a:bodyPr>
            <a:normAutofit/>
          </a:bodyPr>
          <a:lstStyle/>
          <a:p>
            <a:r>
              <a:rPr lang="en-US" sz="2000" dirty="0"/>
              <a:t>PBL height analysis on 4/27/2016 12Z </a:t>
            </a:r>
            <a:r>
              <a:rPr lang="en-US" sz="2000" dirty="0" smtClean="0"/>
              <a:t>using </a:t>
            </a:r>
            <a:r>
              <a:rPr lang="en-US" sz="2000" dirty="0"/>
              <a:t>ACARS </a:t>
            </a:r>
            <a:r>
              <a:rPr lang="en-US" sz="2000" dirty="0" smtClean="0"/>
              <a:t>obs. </a:t>
            </a:r>
            <a:r>
              <a:rPr lang="en-US" sz="2000" dirty="0"/>
              <a:t>and RAP model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FF0F-864B-48DD-8E01-769082618D93}" type="slidenum">
              <a:rPr lang="en-US" smtClean="0"/>
              <a:t>20</a:t>
            </a:fld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 b="2122"/>
          <a:stretch/>
        </p:blipFill>
        <p:spPr bwMode="auto">
          <a:xfrm>
            <a:off x="4876800" y="1217428"/>
            <a:ext cx="4038600" cy="281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0" b="1801"/>
          <a:stretch/>
        </p:blipFill>
        <p:spPr bwMode="auto">
          <a:xfrm>
            <a:off x="152400" y="1171354"/>
            <a:ext cx="4038600" cy="284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0" y="-9244"/>
            <a:ext cx="1816814" cy="607485"/>
            <a:chOff x="0" y="-9244"/>
            <a:chExt cx="1816814" cy="607485"/>
          </a:xfrm>
        </p:grpSpPr>
        <p:pic>
          <p:nvPicPr>
            <p:cNvPr id="14" name="Picture 13" descr="Albany logo 4c.gif"/>
            <p:cNvPicPr>
              <a:picLocks noChangeAspect="1"/>
            </p:cNvPicPr>
            <p:nvPr/>
          </p:nvPicPr>
          <p:blipFill>
            <a:blip r:embed="rId4"/>
            <a:srcRect b="29476"/>
            <a:stretch>
              <a:fillRect/>
            </a:stretch>
          </p:blipFill>
          <p:spPr>
            <a:xfrm>
              <a:off x="0" y="0"/>
              <a:ext cx="544258" cy="562121"/>
            </a:xfrm>
            <a:prstGeom prst="rect">
              <a:avLst/>
            </a:prstGeom>
          </p:spPr>
        </p:pic>
        <p:pic>
          <p:nvPicPr>
            <p:cNvPr id="15" name="Picture 2" descr="http://www.troopers.ny.gov/images/DHSES_Logo.jpg">
              <a:hlinkClick r:id="rId5"/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04" t="5417" r="3481" b="5417"/>
            <a:stretch/>
          </p:blipFill>
          <p:spPr bwMode="auto">
            <a:xfrm>
              <a:off x="1163644" y="-9244"/>
              <a:ext cx="653170" cy="54762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31" y="19018"/>
              <a:ext cx="608013" cy="579223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2" b="2123"/>
          <a:stretch/>
        </p:blipFill>
        <p:spPr bwMode="auto">
          <a:xfrm>
            <a:off x="762000" y="4035833"/>
            <a:ext cx="4038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115636" y="6547456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2017   8</a:t>
            </a:r>
            <a:r>
              <a:rPr lang="en-US" sz="1400" baseline="30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IWAQFR conference,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Toronto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Canada</a:t>
            </a:r>
          </a:p>
        </p:txBody>
      </p:sp>
    </p:spTree>
    <p:extLst>
      <p:ext uri="{BB962C8B-B14F-4D97-AF65-F5344CB8AC3E}">
        <p14:creationId xmlns:p14="http://schemas.microsoft.com/office/powerpoint/2010/main" val="2367126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58" y="457200"/>
            <a:ext cx="8229600" cy="1066800"/>
          </a:xfrm>
        </p:spPr>
        <p:txBody>
          <a:bodyPr>
            <a:normAutofit/>
          </a:bodyPr>
          <a:lstStyle/>
          <a:p>
            <a:r>
              <a:rPr lang="en-US" sz="2000" dirty="0"/>
              <a:t>PBL height analysis on </a:t>
            </a:r>
            <a:r>
              <a:rPr lang="en-US" sz="2000" dirty="0" smtClean="0"/>
              <a:t>4/28/2016 </a:t>
            </a:r>
            <a:r>
              <a:rPr lang="en-US" sz="2000" dirty="0"/>
              <a:t>12Z </a:t>
            </a:r>
            <a:r>
              <a:rPr lang="en-US" sz="2000" dirty="0" smtClean="0"/>
              <a:t>using </a:t>
            </a:r>
            <a:r>
              <a:rPr lang="en-US" sz="2000" dirty="0"/>
              <a:t>ACARS </a:t>
            </a:r>
            <a:r>
              <a:rPr lang="en-US" sz="2000" dirty="0" smtClean="0"/>
              <a:t>obs. </a:t>
            </a:r>
            <a:r>
              <a:rPr lang="en-US" sz="2000" dirty="0"/>
              <a:t>and RAP model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FF0F-864B-48DD-8E01-769082618D93}" type="slidenum">
              <a:rPr lang="en-US" smtClean="0"/>
              <a:t>21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0" y="-9244"/>
            <a:ext cx="1816814" cy="607485"/>
            <a:chOff x="0" y="-9244"/>
            <a:chExt cx="1816814" cy="607485"/>
          </a:xfrm>
        </p:grpSpPr>
        <p:pic>
          <p:nvPicPr>
            <p:cNvPr id="14" name="Picture 13" descr="Albany logo 4c.gif"/>
            <p:cNvPicPr>
              <a:picLocks noChangeAspect="1"/>
            </p:cNvPicPr>
            <p:nvPr/>
          </p:nvPicPr>
          <p:blipFill>
            <a:blip r:embed="rId2"/>
            <a:srcRect b="29476"/>
            <a:stretch>
              <a:fillRect/>
            </a:stretch>
          </p:blipFill>
          <p:spPr>
            <a:xfrm>
              <a:off x="0" y="0"/>
              <a:ext cx="544258" cy="562121"/>
            </a:xfrm>
            <a:prstGeom prst="rect">
              <a:avLst/>
            </a:prstGeom>
          </p:spPr>
        </p:pic>
        <p:pic>
          <p:nvPicPr>
            <p:cNvPr id="15" name="Picture 2" descr="http://www.troopers.ny.gov/images/DHSES_Logo.jpg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04" t="5417" r="3481" b="5417"/>
            <a:stretch/>
          </p:blipFill>
          <p:spPr bwMode="auto">
            <a:xfrm>
              <a:off x="1163644" y="-9244"/>
              <a:ext cx="653170" cy="54762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31" y="19018"/>
              <a:ext cx="608013" cy="579223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5" b="2122"/>
          <a:stretch/>
        </p:blipFill>
        <p:spPr bwMode="auto">
          <a:xfrm>
            <a:off x="4876800" y="1179152"/>
            <a:ext cx="4038600" cy="282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2" b="2122"/>
          <a:stretch/>
        </p:blipFill>
        <p:spPr bwMode="auto">
          <a:xfrm>
            <a:off x="152400" y="1182697"/>
            <a:ext cx="4038600" cy="282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1" b="2123"/>
          <a:stretch/>
        </p:blipFill>
        <p:spPr bwMode="auto">
          <a:xfrm>
            <a:off x="762000" y="4040711"/>
            <a:ext cx="4038600" cy="282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115636" y="6547456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2017   8</a:t>
            </a:r>
            <a:r>
              <a:rPr lang="en-US" sz="1400" baseline="30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IWAQFR conference,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Toronto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Canada</a:t>
            </a:r>
          </a:p>
        </p:txBody>
      </p:sp>
    </p:spTree>
    <p:extLst>
      <p:ext uri="{BB962C8B-B14F-4D97-AF65-F5344CB8AC3E}">
        <p14:creationId xmlns:p14="http://schemas.microsoft.com/office/powerpoint/2010/main" val="3624880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NYS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mesonet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project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PBL analysis system and preliminary results</a:t>
            </a:r>
          </a:p>
          <a:p>
            <a:r>
              <a:rPr lang="en-US" dirty="0" smtClean="0"/>
              <a:t>Dispersion application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Summary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FF0F-864B-48DD-8E01-769082618D93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15636" y="6547456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2017   8</a:t>
            </a:r>
            <a:r>
              <a:rPr lang="en-US" sz="1400" baseline="30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IWAQFR conference,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Toronto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Canada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-9244"/>
            <a:ext cx="1816814" cy="607485"/>
            <a:chOff x="0" y="-9244"/>
            <a:chExt cx="1816814" cy="607485"/>
          </a:xfrm>
        </p:grpSpPr>
        <p:pic>
          <p:nvPicPr>
            <p:cNvPr id="7" name="Picture 6" descr="Albany logo 4c.gif"/>
            <p:cNvPicPr>
              <a:picLocks noChangeAspect="1"/>
            </p:cNvPicPr>
            <p:nvPr/>
          </p:nvPicPr>
          <p:blipFill>
            <a:blip r:embed="rId2"/>
            <a:srcRect b="29476"/>
            <a:stretch>
              <a:fillRect/>
            </a:stretch>
          </p:blipFill>
          <p:spPr>
            <a:xfrm>
              <a:off x="0" y="0"/>
              <a:ext cx="544258" cy="562121"/>
            </a:xfrm>
            <a:prstGeom prst="rect">
              <a:avLst/>
            </a:prstGeom>
          </p:spPr>
        </p:pic>
        <p:pic>
          <p:nvPicPr>
            <p:cNvPr id="8" name="Picture 2" descr="http://www.troopers.ny.gov/images/DHSES_Logo.jpg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04" t="5417" r="3481" b="5417"/>
            <a:stretch/>
          </p:blipFill>
          <p:spPr bwMode="auto">
            <a:xfrm>
              <a:off x="1163644" y="-9244"/>
              <a:ext cx="653170" cy="54762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31" y="19018"/>
              <a:ext cx="608013" cy="579223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86886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</a:t>
            </a:r>
            <a:r>
              <a:rPr lang="en-US" sz="2800" dirty="0" smtClean="0"/>
              <a:t>ase run: event scenario and model configuration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Harriman State Park fire event</a:t>
            </a:r>
            <a:endParaRPr lang="en-US" dirty="0" smtClean="0"/>
          </a:p>
          <a:p>
            <a:pPr lvl="1"/>
            <a:r>
              <a:rPr lang="en-US" dirty="0" smtClean="0"/>
              <a:t>Based on local news, two fires in Harriman State Park broke out on Sunday, Nov/13/2016, the first around 2:30 pm and </a:t>
            </a:r>
            <a:r>
              <a:rPr lang="en-US" dirty="0"/>
              <a:t>the second at 11:45 pm. </a:t>
            </a:r>
            <a:r>
              <a:rPr lang="en-US" dirty="0">
                <a:hlinkClick r:id="rId3"/>
              </a:rPr>
              <a:t>http://www.lohud.com/story/news/local/rockland/2016/11/14/harriman-state-park-fires/93790612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Location of Harriman State Park: Orange/Rockland counties, New York (41°14’N 74°06’W)</a:t>
            </a:r>
          </a:p>
          <a:p>
            <a:r>
              <a:rPr lang="en-US" dirty="0" smtClean="0"/>
              <a:t>Experimental test on forward trajectory and air mass concentration dispersion based on this event</a:t>
            </a:r>
          </a:p>
          <a:p>
            <a:r>
              <a:rPr lang="en-US" dirty="0" smtClean="0"/>
              <a:t>Trajectory and dispersion computed with HYSPLIT using WRF meteorology data: </a:t>
            </a:r>
          </a:p>
          <a:p>
            <a:pPr lvl="1"/>
            <a:r>
              <a:rPr lang="en-US" dirty="0" smtClean="0"/>
              <a:t>WRF met data generated:</a:t>
            </a:r>
          </a:p>
          <a:p>
            <a:pPr lvl="2"/>
            <a:r>
              <a:rPr lang="en-US" sz="2300" dirty="0" smtClean="0"/>
              <a:t>WRF </a:t>
            </a:r>
            <a:r>
              <a:rPr lang="en-US" sz="2300" dirty="0"/>
              <a:t>version </a:t>
            </a:r>
            <a:r>
              <a:rPr lang="en-US" sz="2300" dirty="0" smtClean="0"/>
              <a:t>3.7.1</a:t>
            </a:r>
            <a:endParaRPr lang="en-US" sz="2300" dirty="0"/>
          </a:p>
          <a:p>
            <a:pPr lvl="2"/>
            <a:r>
              <a:rPr lang="en-US" sz="2500" dirty="0"/>
              <a:t>15 km </a:t>
            </a:r>
            <a:r>
              <a:rPr lang="en-US" sz="2500" dirty="0" smtClean="0"/>
              <a:t>resolution grid</a:t>
            </a:r>
            <a:endParaRPr lang="en-US" sz="2500" dirty="0"/>
          </a:p>
          <a:p>
            <a:pPr lvl="2"/>
            <a:r>
              <a:rPr lang="en-US" sz="2500" dirty="0"/>
              <a:t>Initial time: 12Z </a:t>
            </a:r>
            <a:r>
              <a:rPr lang="en-US" sz="2500" dirty="0" smtClean="0"/>
              <a:t>11/13/2016</a:t>
            </a:r>
            <a:endParaRPr lang="en-US" dirty="0"/>
          </a:p>
          <a:p>
            <a:r>
              <a:rPr lang="en-US" dirty="0"/>
              <a:t>Due to lack of real data on </a:t>
            </a:r>
            <a:r>
              <a:rPr lang="en-US" dirty="0" smtClean="0"/>
              <a:t>plume rise, emission </a:t>
            </a:r>
            <a:r>
              <a:rPr lang="en-US" dirty="0"/>
              <a:t>rate and how much particles released, we made an assumption </a:t>
            </a:r>
            <a:r>
              <a:rPr lang="en-US" dirty="0" smtClean="0"/>
              <a:t>for </a:t>
            </a:r>
            <a:r>
              <a:rPr lang="en-US" dirty="0"/>
              <a:t>the modeling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D63E-DF82-4AE4-9D8C-00536AFD4DE2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15636" y="6547456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2017   8</a:t>
            </a:r>
            <a:r>
              <a:rPr lang="en-US" sz="1400" baseline="30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IWAQFR conference,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Toronto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Canada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-9244"/>
            <a:ext cx="1816814" cy="607485"/>
            <a:chOff x="0" y="-9244"/>
            <a:chExt cx="1816814" cy="607485"/>
          </a:xfrm>
        </p:grpSpPr>
        <p:pic>
          <p:nvPicPr>
            <p:cNvPr id="7" name="Picture 6" descr="Albany logo 4c.gif"/>
            <p:cNvPicPr>
              <a:picLocks noChangeAspect="1"/>
            </p:cNvPicPr>
            <p:nvPr/>
          </p:nvPicPr>
          <p:blipFill>
            <a:blip r:embed="rId4"/>
            <a:srcRect b="29476"/>
            <a:stretch>
              <a:fillRect/>
            </a:stretch>
          </p:blipFill>
          <p:spPr>
            <a:xfrm>
              <a:off x="0" y="0"/>
              <a:ext cx="544258" cy="562121"/>
            </a:xfrm>
            <a:prstGeom prst="rect">
              <a:avLst/>
            </a:prstGeom>
          </p:spPr>
        </p:pic>
        <p:pic>
          <p:nvPicPr>
            <p:cNvPr id="8" name="Picture 2" descr="http://www.troopers.ny.gov/images/DHSES_Logo.jpg">
              <a:hlinkClick r:id="rId5"/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04" t="5417" r="3481" b="5417"/>
            <a:stretch/>
          </p:blipFill>
          <p:spPr bwMode="auto">
            <a:xfrm>
              <a:off x="1163644" y="-9244"/>
              <a:ext cx="653170" cy="54762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31" y="19018"/>
              <a:ext cx="608013" cy="579223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09154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200m AGL release point</a:t>
            </a:r>
            <a:br>
              <a:rPr lang="en-US" sz="2000" dirty="0"/>
            </a:br>
            <a:r>
              <a:rPr lang="en-US" sz="2000" dirty="0"/>
              <a:t>Surface to 5000m average, 1 hour average PM conc. </a:t>
            </a:r>
            <a:br>
              <a:rPr lang="en-US" sz="2000" dirty="0"/>
            </a:br>
            <a:r>
              <a:rPr lang="en-US" sz="2000" dirty="0"/>
              <a:t>from 20 Z to 21 Z, 11/13/2016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D63E-DF82-4AE4-9D8C-00536AFD4DE2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2" descr="C:\Users\jyun\Desktop\HYSPLIT\HYSPLIT files\figures_airmass dispersion_10mAGL_upto100mNYC\conc_dispersion_200mAGL_upto5000m_21ut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21" y="2249488"/>
            <a:ext cx="7150758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15636" y="6547456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2017   8</a:t>
            </a:r>
            <a:r>
              <a:rPr lang="en-US" sz="1400" baseline="30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IWAQFR conference,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Toronto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Canada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-9244"/>
            <a:ext cx="1816814" cy="607485"/>
            <a:chOff x="0" y="-9244"/>
            <a:chExt cx="1816814" cy="607485"/>
          </a:xfrm>
        </p:grpSpPr>
        <p:pic>
          <p:nvPicPr>
            <p:cNvPr id="9" name="Picture 8" descr="Albany logo 4c.gif"/>
            <p:cNvPicPr>
              <a:picLocks noChangeAspect="1"/>
            </p:cNvPicPr>
            <p:nvPr/>
          </p:nvPicPr>
          <p:blipFill>
            <a:blip r:embed="rId3"/>
            <a:srcRect b="29476"/>
            <a:stretch>
              <a:fillRect/>
            </a:stretch>
          </p:blipFill>
          <p:spPr>
            <a:xfrm>
              <a:off x="0" y="0"/>
              <a:ext cx="544258" cy="562121"/>
            </a:xfrm>
            <a:prstGeom prst="rect">
              <a:avLst/>
            </a:prstGeom>
          </p:spPr>
        </p:pic>
        <p:pic>
          <p:nvPicPr>
            <p:cNvPr id="10" name="Picture 2" descr="http://www.troopers.ny.gov/images/DHSES_Logo.jp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04" t="5417" r="3481" b="5417"/>
            <a:stretch/>
          </p:blipFill>
          <p:spPr bwMode="auto">
            <a:xfrm>
              <a:off x="1163644" y="-9244"/>
              <a:ext cx="653170" cy="54762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31" y="19018"/>
              <a:ext cx="608013" cy="579223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39305438"/>
      </p:ext>
    </p:extLst>
  </p:cSld>
  <p:clrMapOvr>
    <a:masterClrMapping/>
  </p:clrMapOvr>
  <p:transition xmlns:p14="http://schemas.microsoft.com/office/powerpoint/2010/main" spd="slow" advClick="0" advTm="1000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200m AGL release point</a:t>
            </a:r>
            <a:br>
              <a:rPr lang="en-US" sz="2000" dirty="0"/>
            </a:br>
            <a:r>
              <a:rPr lang="en-US" sz="2000" dirty="0"/>
              <a:t>Surface to 5000m average, 1 hour average PM conc. </a:t>
            </a:r>
            <a:br>
              <a:rPr lang="en-US" sz="2000" dirty="0"/>
            </a:br>
            <a:r>
              <a:rPr lang="en-US" sz="2000" dirty="0"/>
              <a:t>from </a:t>
            </a:r>
            <a:r>
              <a:rPr lang="en-US" sz="2000" dirty="0" smtClean="0"/>
              <a:t>21 </a:t>
            </a:r>
            <a:r>
              <a:rPr lang="en-US" sz="2000" dirty="0"/>
              <a:t>Z to </a:t>
            </a:r>
            <a:r>
              <a:rPr lang="en-US" sz="2000" dirty="0" smtClean="0"/>
              <a:t>22 </a:t>
            </a:r>
            <a:r>
              <a:rPr lang="en-US" sz="2000" dirty="0"/>
              <a:t>Z, 11/13/2016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D63E-DF82-4AE4-9D8C-00536AFD4DE2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2" descr="C:\Users\jyun\Desktop\HYSPLIT\HYSPLIT files\figures_airmass dispersion_10mAGL_upto100mNYC\conc_dispersion_200mAGL_upto5000m_22ut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21" y="2249488"/>
            <a:ext cx="7150758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15636" y="6547456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2017   8</a:t>
            </a:r>
            <a:r>
              <a:rPr lang="en-US" sz="1400" baseline="30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IWAQFR conference,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Toronto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Canada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-9244"/>
            <a:ext cx="1816814" cy="607485"/>
            <a:chOff x="0" y="-9244"/>
            <a:chExt cx="1816814" cy="607485"/>
          </a:xfrm>
        </p:grpSpPr>
        <p:pic>
          <p:nvPicPr>
            <p:cNvPr id="9" name="Picture 8" descr="Albany logo 4c.gif"/>
            <p:cNvPicPr>
              <a:picLocks noChangeAspect="1"/>
            </p:cNvPicPr>
            <p:nvPr/>
          </p:nvPicPr>
          <p:blipFill>
            <a:blip r:embed="rId3"/>
            <a:srcRect b="29476"/>
            <a:stretch>
              <a:fillRect/>
            </a:stretch>
          </p:blipFill>
          <p:spPr>
            <a:xfrm>
              <a:off x="0" y="0"/>
              <a:ext cx="544258" cy="562121"/>
            </a:xfrm>
            <a:prstGeom prst="rect">
              <a:avLst/>
            </a:prstGeom>
          </p:spPr>
        </p:pic>
        <p:pic>
          <p:nvPicPr>
            <p:cNvPr id="10" name="Picture 2" descr="http://www.troopers.ny.gov/images/DHSES_Logo.jp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04" t="5417" r="3481" b="5417"/>
            <a:stretch/>
          </p:blipFill>
          <p:spPr bwMode="auto">
            <a:xfrm>
              <a:off x="1163644" y="-9244"/>
              <a:ext cx="653170" cy="54762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31" y="19018"/>
              <a:ext cx="608013" cy="579223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97529816"/>
      </p:ext>
    </p:extLst>
  </p:cSld>
  <p:clrMapOvr>
    <a:masterClrMapping/>
  </p:clrMapOvr>
  <p:transition xmlns:p14="http://schemas.microsoft.com/office/powerpoint/2010/main" spd="slow" advClick="0" advTm="1000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200m AGL release point</a:t>
            </a:r>
            <a:br>
              <a:rPr lang="en-US" sz="2000" dirty="0"/>
            </a:br>
            <a:r>
              <a:rPr lang="en-US" sz="2000" dirty="0"/>
              <a:t>Surface to 5000m average, 1 hour average PM conc. </a:t>
            </a:r>
            <a:br>
              <a:rPr lang="en-US" sz="2000" dirty="0"/>
            </a:br>
            <a:r>
              <a:rPr lang="en-US" sz="2000" dirty="0"/>
              <a:t>from </a:t>
            </a:r>
            <a:r>
              <a:rPr lang="en-US" sz="2000" dirty="0" smtClean="0"/>
              <a:t>22 </a:t>
            </a:r>
            <a:r>
              <a:rPr lang="en-US" sz="2000" dirty="0"/>
              <a:t>Z to </a:t>
            </a:r>
            <a:r>
              <a:rPr lang="en-US" sz="2000" dirty="0" smtClean="0"/>
              <a:t>23 </a:t>
            </a:r>
            <a:r>
              <a:rPr lang="en-US" sz="2000" dirty="0"/>
              <a:t>Z, 11/13/2016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D63E-DF82-4AE4-9D8C-00536AFD4DE2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2" descr="C:\Users\jyun\Desktop\HYSPLIT\HYSPLIT files\figures_airmass dispersion_10mAGL_upto100mNYC\conc_dispersion_200mAGL_upto5000m_23ut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21" y="2249488"/>
            <a:ext cx="7150758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15636" y="6547456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2017   8</a:t>
            </a:r>
            <a:r>
              <a:rPr lang="en-US" sz="1400" baseline="30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IWAQFR conference,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Toronto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Canada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-9244"/>
            <a:ext cx="1816814" cy="607485"/>
            <a:chOff x="0" y="-9244"/>
            <a:chExt cx="1816814" cy="607485"/>
          </a:xfrm>
        </p:grpSpPr>
        <p:pic>
          <p:nvPicPr>
            <p:cNvPr id="9" name="Picture 8" descr="Albany logo 4c.gif"/>
            <p:cNvPicPr>
              <a:picLocks noChangeAspect="1"/>
            </p:cNvPicPr>
            <p:nvPr/>
          </p:nvPicPr>
          <p:blipFill>
            <a:blip r:embed="rId3"/>
            <a:srcRect b="29476"/>
            <a:stretch>
              <a:fillRect/>
            </a:stretch>
          </p:blipFill>
          <p:spPr>
            <a:xfrm>
              <a:off x="0" y="0"/>
              <a:ext cx="544258" cy="562121"/>
            </a:xfrm>
            <a:prstGeom prst="rect">
              <a:avLst/>
            </a:prstGeom>
          </p:spPr>
        </p:pic>
        <p:pic>
          <p:nvPicPr>
            <p:cNvPr id="10" name="Picture 2" descr="http://www.troopers.ny.gov/images/DHSES_Logo.jp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04" t="5417" r="3481" b="5417"/>
            <a:stretch/>
          </p:blipFill>
          <p:spPr bwMode="auto">
            <a:xfrm>
              <a:off x="1163644" y="-9244"/>
              <a:ext cx="653170" cy="54762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31" y="19018"/>
              <a:ext cx="608013" cy="579223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5023007"/>
      </p:ext>
    </p:extLst>
  </p:cSld>
  <p:clrMapOvr>
    <a:masterClrMapping/>
  </p:clrMapOvr>
  <p:transition xmlns:p14="http://schemas.microsoft.com/office/powerpoint/2010/main" spd="slow" advClick="0" advTm="1000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200m AGL release point</a:t>
            </a:r>
            <a:br>
              <a:rPr lang="en-US" sz="2000" dirty="0"/>
            </a:br>
            <a:r>
              <a:rPr lang="en-US" sz="2000" dirty="0"/>
              <a:t>Surface to 5000m average, 1 hour average PM conc. </a:t>
            </a:r>
            <a:br>
              <a:rPr lang="en-US" sz="2000" dirty="0"/>
            </a:br>
            <a:r>
              <a:rPr lang="en-US" sz="2000" dirty="0"/>
              <a:t>from </a:t>
            </a:r>
            <a:r>
              <a:rPr lang="en-US" sz="2000" dirty="0" smtClean="0"/>
              <a:t>23 </a:t>
            </a:r>
            <a:r>
              <a:rPr lang="en-US" sz="2000" dirty="0"/>
              <a:t>Z to </a:t>
            </a:r>
            <a:r>
              <a:rPr lang="en-US" sz="2000" dirty="0" smtClean="0"/>
              <a:t>00 </a:t>
            </a:r>
            <a:r>
              <a:rPr lang="en-US" sz="2000" dirty="0"/>
              <a:t>Z, </a:t>
            </a:r>
            <a:r>
              <a:rPr lang="en-US" sz="2000" dirty="0" smtClean="0"/>
              <a:t>11/14/2016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D63E-DF82-4AE4-9D8C-00536AFD4DE2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2" descr="C:\Users\jyun\Desktop\HYSPLIT\HYSPLIT files\figures_airmass dispersion_10mAGL_upto100mNYC\conc_dispersion_200mAGL_upto5000m_00ut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21" y="2249488"/>
            <a:ext cx="7150758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15636" y="6547456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2017   8</a:t>
            </a:r>
            <a:r>
              <a:rPr lang="en-US" sz="1400" baseline="30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IWAQFR conference,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Toronto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Canada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-9244"/>
            <a:ext cx="1816814" cy="607485"/>
            <a:chOff x="0" y="-9244"/>
            <a:chExt cx="1816814" cy="607485"/>
          </a:xfrm>
        </p:grpSpPr>
        <p:pic>
          <p:nvPicPr>
            <p:cNvPr id="9" name="Picture 8" descr="Albany logo 4c.gif"/>
            <p:cNvPicPr>
              <a:picLocks noChangeAspect="1"/>
            </p:cNvPicPr>
            <p:nvPr/>
          </p:nvPicPr>
          <p:blipFill>
            <a:blip r:embed="rId3"/>
            <a:srcRect b="29476"/>
            <a:stretch>
              <a:fillRect/>
            </a:stretch>
          </p:blipFill>
          <p:spPr>
            <a:xfrm>
              <a:off x="0" y="0"/>
              <a:ext cx="544258" cy="562121"/>
            </a:xfrm>
            <a:prstGeom prst="rect">
              <a:avLst/>
            </a:prstGeom>
          </p:spPr>
        </p:pic>
        <p:pic>
          <p:nvPicPr>
            <p:cNvPr id="10" name="Picture 2" descr="http://www.troopers.ny.gov/images/DHSES_Logo.jp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04" t="5417" r="3481" b="5417"/>
            <a:stretch/>
          </p:blipFill>
          <p:spPr bwMode="auto">
            <a:xfrm>
              <a:off x="1163644" y="-9244"/>
              <a:ext cx="653170" cy="54762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31" y="19018"/>
              <a:ext cx="608013" cy="579223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54152545"/>
      </p:ext>
    </p:extLst>
  </p:cSld>
  <p:clrMapOvr>
    <a:masterClrMapping/>
  </p:clrMapOvr>
  <p:transition xmlns:p14="http://schemas.microsoft.com/office/powerpoint/2010/main" spd="slow" advClick="0" advTm="1000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200m AGL release point</a:t>
            </a:r>
            <a:br>
              <a:rPr lang="en-US" sz="2000" dirty="0"/>
            </a:br>
            <a:r>
              <a:rPr lang="en-US" sz="2000" dirty="0"/>
              <a:t>Surface to 5000m average, 1 hour average PM conc. </a:t>
            </a:r>
            <a:br>
              <a:rPr lang="en-US" sz="2000" dirty="0"/>
            </a:br>
            <a:r>
              <a:rPr lang="en-US" sz="2000" dirty="0"/>
              <a:t>from </a:t>
            </a:r>
            <a:r>
              <a:rPr lang="en-US" sz="2000" dirty="0" smtClean="0"/>
              <a:t>00 </a:t>
            </a:r>
            <a:r>
              <a:rPr lang="en-US" sz="2000" dirty="0"/>
              <a:t>Z to </a:t>
            </a:r>
            <a:r>
              <a:rPr lang="en-US" sz="2000" dirty="0" smtClean="0"/>
              <a:t>01 </a:t>
            </a:r>
            <a:r>
              <a:rPr lang="en-US" sz="2000" dirty="0"/>
              <a:t>Z, 11/14/2016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D63E-DF82-4AE4-9D8C-00536AFD4DE2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2" descr="C:\Users\jyun\Desktop\HYSPLIT\HYSPLIT files\figures_airmass dispersion_10mAGL_upto100mNYC\conc_dispersion_200mAGL_upto5000m_01ut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21" y="2249488"/>
            <a:ext cx="7150758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15636" y="6547456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2017   8</a:t>
            </a:r>
            <a:r>
              <a:rPr lang="en-US" sz="1400" baseline="30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IWAQFR conference,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Toronto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Canada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-9244"/>
            <a:ext cx="1816814" cy="607485"/>
            <a:chOff x="0" y="-9244"/>
            <a:chExt cx="1816814" cy="607485"/>
          </a:xfrm>
        </p:grpSpPr>
        <p:pic>
          <p:nvPicPr>
            <p:cNvPr id="9" name="Picture 8" descr="Albany logo 4c.gif"/>
            <p:cNvPicPr>
              <a:picLocks noChangeAspect="1"/>
            </p:cNvPicPr>
            <p:nvPr/>
          </p:nvPicPr>
          <p:blipFill>
            <a:blip r:embed="rId3"/>
            <a:srcRect b="29476"/>
            <a:stretch>
              <a:fillRect/>
            </a:stretch>
          </p:blipFill>
          <p:spPr>
            <a:xfrm>
              <a:off x="0" y="0"/>
              <a:ext cx="544258" cy="562121"/>
            </a:xfrm>
            <a:prstGeom prst="rect">
              <a:avLst/>
            </a:prstGeom>
          </p:spPr>
        </p:pic>
        <p:pic>
          <p:nvPicPr>
            <p:cNvPr id="10" name="Picture 2" descr="http://www.troopers.ny.gov/images/DHSES_Logo.jp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04" t="5417" r="3481" b="5417"/>
            <a:stretch/>
          </p:blipFill>
          <p:spPr bwMode="auto">
            <a:xfrm>
              <a:off x="1163644" y="-9244"/>
              <a:ext cx="653170" cy="54762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31" y="19018"/>
              <a:ext cx="608013" cy="579223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84146408"/>
      </p:ext>
    </p:extLst>
  </p:cSld>
  <p:clrMapOvr>
    <a:masterClrMapping/>
  </p:clrMapOvr>
  <p:transition xmlns:p14="http://schemas.microsoft.com/office/powerpoint/2010/main" spd="slow" advClick="0" advTm="1000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200m AGL release point</a:t>
            </a:r>
            <a:br>
              <a:rPr lang="en-US" sz="2000" dirty="0"/>
            </a:br>
            <a:r>
              <a:rPr lang="en-US" sz="2000" dirty="0"/>
              <a:t>Surface to 5000m average, 1 hour average PM conc. </a:t>
            </a:r>
            <a:br>
              <a:rPr lang="en-US" sz="2000" dirty="0"/>
            </a:br>
            <a:r>
              <a:rPr lang="en-US" sz="2000" dirty="0"/>
              <a:t>from </a:t>
            </a:r>
            <a:r>
              <a:rPr lang="en-US" sz="2000" dirty="0" smtClean="0"/>
              <a:t>01 </a:t>
            </a:r>
            <a:r>
              <a:rPr lang="en-US" sz="2000" dirty="0"/>
              <a:t>Z to </a:t>
            </a:r>
            <a:r>
              <a:rPr lang="en-US" sz="2000" dirty="0" smtClean="0"/>
              <a:t>02 </a:t>
            </a:r>
            <a:r>
              <a:rPr lang="en-US" sz="2000" dirty="0"/>
              <a:t>Z, 11/14/2016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D63E-DF82-4AE4-9D8C-00536AFD4DE2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2" descr="C:\Users\jyun\Desktop\HYSPLIT\HYSPLIT files\figures_airmass dispersion_10mAGL_upto100mNYC\conc_dispersion_200mAGL_upto5000m_02ut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21" y="2249488"/>
            <a:ext cx="7150758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15636" y="6547456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2017   8</a:t>
            </a:r>
            <a:r>
              <a:rPr lang="en-US" sz="1400" baseline="30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IWAQFR conference,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Toronto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Canada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-9244"/>
            <a:ext cx="1816814" cy="607485"/>
            <a:chOff x="0" y="-9244"/>
            <a:chExt cx="1816814" cy="607485"/>
          </a:xfrm>
        </p:grpSpPr>
        <p:pic>
          <p:nvPicPr>
            <p:cNvPr id="9" name="Picture 8" descr="Albany logo 4c.gif"/>
            <p:cNvPicPr>
              <a:picLocks noChangeAspect="1"/>
            </p:cNvPicPr>
            <p:nvPr/>
          </p:nvPicPr>
          <p:blipFill>
            <a:blip r:embed="rId3"/>
            <a:srcRect b="29476"/>
            <a:stretch>
              <a:fillRect/>
            </a:stretch>
          </p:blipFill>
          <p:spPr>
            <a:xfrm>
              <a:off x="0" y="0"/>
              <a:ext cx="544258" cy="562121"/>
            </a:xfrm>
            <a:prstGeom prst="rect">
              <a:avLst/>
            </a:prstGeom>
          </p:spPr>
        </p:pic>
        <p:pic>
          <p:nvPicPr>
            <p:cNvPr id="10" name="Picture 2" descr="http://www.troopers.ny.gov/images/DHSES_Logo.jp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04" t="5417" r="3481" b="5417"/>
            <a:stretch/>
          </p:blipFill>
          <p:spPr bwMode="auto">
            <a:xfrm>
              <a:off x="1163644" y="-9244"/>
              <a:ext cx="653170" cy="54762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31" y="19018"/>
              <a:ext cx="608013" cy="579223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7140387"/>
      </p:ext>
    </p:extLst>
  </p:cSld>
  <p:clrMapOvr>
    <a:masterClrMapping/>
  </p:clrMapOvr>
  <p:transition xmlns:p14="http://schemas.microsoft.com/office/powerpoint/2010/main" spd="slow" advClick="0" advTm="1000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NYS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mesonet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project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PBL analysis system and preliminary results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Dispersion application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Summary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FF0F-864B-48DD-8E01-769082618D93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15636" y="6547456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2017   8</a:t>
            </a:r>
            <a:r>
              <a:rPr lang="en-US" sz="1400" baseline="30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IWAQFR conference,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Toronto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Canada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-9244"/>
            <a:ext cx="1816814" cy="607485"/>
            <a:chOff x="0" y="-9244"/>
            <a:chExt cx="1816814" cy="607485"/>
          </a:xfrm>
        </p:grpSpPr>
        <p:pic>
          <p:nvPicPr>
            <p:cNvPr id="7" name="Picture 6" descr="Albany logo 4c.gif"/>
            <p:cNvPicPr>
              <a:picLocks noChangeAspect="1"/>
            </p:cNvPicPr>
            <p:nvPr/>
          </p:nvPicPr>
          <p:blipFill>
            <a:blip r:embed="rId2"/>
            <a:srcRect b="29476"/>
            <a:stretch>
              <a:fillRect/>
            </a:stretch>
          </p:blipFill>
          <p:spPr>
            <a:xfrm>
              <a:off x="0" y="0"/>
              <a:ext cx="544258" cy="562121"/>
            </a:xfrm>
            <a:prstGeom prst="rect">
              <a:avLst/>
            </a:prstGeom>
          </p:spPr>
        </p:pic>
        <p:pic>
          <p:nvPicPr>
            <p:cNvPr id="8" name="Picture 2" descr="http://www.troopers.ny.gov/images/DHSES_Logo.jpg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04" t="5417" r="3481" b="5417"/>
            <a:stretch/>
          </p:blipFill>
          <p:spPr bwMode="auto">
            <a:xfrm>
              <a:off x="1163644" y="-9244"/>
              <a:ext cx="653170" cy="54762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31" y="19018"/>
              <a:ext cx="608013" cy="579223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8782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200m AGL release point</a:t>
            </a:r>
            <a:br>
              <a:rPr lang="en-US" sz="2000" dirty="0"/>
            </a:br>
            <a:r>
              <a:rPr lang="en-US" sz="2000" dirty="0"/>
              <a:t>Surface to 5000m average, 1 hour average PM conc. </a:t>
            </a:r>
            <a:br>
              <a:rPr lang="en-US" sz="2000" dirty="0"/>
            </a:br>
            <a:r>
              <a:rPr lang="en-US" sz="2000" dirty="0"/>
              <a:t>from </a:t>
            </a:r>
            <a:r>
              <a:rPr lang="en-US" sz="2000" dirty="0" smtClean="0"/>
              <a:t>02 </a:t>
            </a:r>
            <a:r>
              <a:rPr lang="en-US" sz="2000" dirty="0"/>
              <a:t>Z to </a:t>
            </a:r>
            <a:r>
              <a:rPr lang="en-US" sz="2000" dirty="0" smtClean="0"/>
              <a:t>03 </a:t>
            </a:r>
            <a:r>
              <a:rPr lang="en-US" sz="2000" dirty="0"/>
              <a:t>Z, 11/14/2016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D63E-DF82-4AE4-9D8C-00536AFD4DE2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2" descr="C:\Users\jyun\Desktop\HYSPLIT\HYSPLIT files\figures_airmass dispersion_10mAGL_upto100mNYC\conc_dispersion_200mAGL_upto5000m_03ut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21" y="2249488"/>
            <a:ext cx="7150758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15636" y="6547456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2017   8</a:t>
            </a:r>
            <a:r>
              <a:rPr lang="en-US" sz="1400" baseline="30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IWAQFR conference,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Toronto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Canada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-9244"/>
            <a:ext cx="1816814" cy="607485"/>
            <a:chOff x="0" y="-9244"/>
            <a:chExt cx="1816814" cy="607485"/>
          </a:xfrm>
        </p:grpSpPr>
        <p:pic>
          <p:nvPicPr>
            <p:cNvPr id="9" name="Picture 8" descr="Albany logo 4c.gif"/>
            <p:cNvPicPr>
              <a:picLocks noChangeAspect="1"/>
            </p:cNvPicPr>
            <p:nvPr/>
          </p:nvPicPr>
          <p:blipFill>
            <a:blip r:embed="rId3"/>
            <a:srcRect b="29476"/>
            <a:stretch>
              <a:fillRect/>
            </a:stretch>
          </p:blipFill>
          <p:spPr>
            <a:xfrm>
              <a:off x="0" y="0"/>
              <a:ext cx="544258" cy="562121"/>
            </a:xfrm>
            <a:prstGeom prst="rect">
              <a:avLst/>
            </a:prstGeom>
          </p:spPr>
        </p:pic>
        <p:pic>
          <p:nvPicPr>
            <p:cNvPr id="10" name="Picture 2" descr="http://www.troopers.ny.gov/images/DHSES_Logo.jp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04" t="5417" r="3481" b="5417"/>
            <a:stretch/>
          </p:blipFill>
          <p:spPr bwMode="auto">
            <a:xfrm>
              <a:off x="1163644" y="-9244"/>
              <a:ext cx="653170" cy="54762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31" y="19018"/>
              <a:ext cx="608013" cy="579223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8992048"/>
      </p:ext>
    </p:extLst>
  </p:cSld>
  <p:clrMapOvr>
    <a:masterClrMapping/>
  </p:clrMapOvr>
  <p:transition xmlns:p14="http://schemas.microsoft.com/office/powerpoint/2010/main" spd="slow" advClick="0" advTm="1000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200m AGL release point</a:t>
            </a:r>
            <a:br>
              <a:rPr lang="en-US" sz="2000" dirty="0"/>
            </a:br>
            <a:r>
              <a:rPr lang="en-US" sz="2000" dirty="0"/>
              <a:t>Surface to 5000m average, 1 hour average PM conc. </a:t>
            </a:r>
            <a:br>
              <a:rPr lang="en-US" sz="2000" dirty="0"/>
            </a:br>
            <a:r>
              <a:rPr lang="en-US" sz="2000" dirty="0"/>
              <a:t>from </a:t>
            </a:r>
            <a:r>
              <a:rPr lang="en-US" sz="2000" dirty="0" smtClean="0"/>
              <a:t>03 </a:t>
            </a:r>
            <a:r>
              <a:rPr lang="en-US" sz="2000" dirty="0"/>
              <a:t>Z to </a:t>
            </a:r>
            <a:r>
              <a:rPr lang="en-US" sz="2000" dirty="0" smtClean="0"/>
              <a:t>04 </a:t>
            </a:r>
            <a:r>
              <a:rPr lang="en-US" sz="2000" dirty="0"/>
              <a:t>Z, 11/14/2016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D63E-DF82-4AE4-9D8C-00536AFD4DE2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2" descr="C:\Users\jyun\Desktop\HYSPLIT\HYSPLIT files\figures_airmass dispersion_10mAGL_upto100mNYC\conc_dispersion_200mAGL_upto5000m_04ut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21" y="2249488"/>
            <a:ext cx="7150758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15636" y="6547456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2017   8</a:t>
            </a:r>
            <a:r>
              <a:rPr lang="en-US" sz="1400" baseline="30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IWAQFR conference,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Toronto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Canada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-9244"/>
            <a:ext cx="1816814" cy="607485"/>
            <a:chOff x="0" y="-9244"/>
            <a:chExt cx="1816814" cy="607485"/>
          </a:xfrm>
        </p:grpSpPr>
        <p:pic>
          <p:nvPicPr>
            <p:cNvPr id="9" name="Picture 8" descr="Albany logo 4c.gif"/>
            <p:cNvPicPr>
              <a:picLocks noChangeAspect="1"/>
            </p:cNvPicPr>
            <p:nvPr/>
          </p:nvPicPr>
          <p:blipFill>
            <a:blip r:embed="rId3"/>
            <a:srcRect b="29476"/>
            <a:stretch>
              <a:fillRect/>
            </a:stretch>
          </p:blipFill>
          <p:spPr>
            <a:xfrm>
              <a:off x="0" y="0"/>
              <a:ext cx="544258" cy="562121"/>
            </a:xfrm>
            <a:prstGeom prst="rect">
              <a:avLst/>
            </a:prstGeom>
          </p:spPr>
        </p:pic>
        <p:pic>
          <p:nvPicPr>
            <p:cNvPr id="10" name="Picture 2" descr="http://www.troopers.ny.gov/images/DHSES_Logo.jp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04" t="5417" r="3481" b="5417"/>
            <a:stretch/>
          </p:blipFill>
          <p:spPr bwMode="auto">
            <a:xfrm>
              <a:off x="1163644" y="-9244"/>
              <a:ext cx="653170" cy="54762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31" y="19018"/>
              <a:ext cx="608013" cy="579223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5249049"/>
      </p:ext>
    </p:extLst>
  </p:cSld>
  <p:clrMapOvr>
    <a:masterClrMapping/>
  </p:clrMapOvr>
  <p:transition xmlns:p14="http://schemas.microsoft.com/office/powerpoint/2010/main" spd="slow" advClick="0" advTm="1000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NYS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mesonet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project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PBL analysis system and preliminary results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Dispersion application</a:t>
            </a:r>
          </a:p>
          <a:p>
            <a:r>
              <a:rPr lang="en-US" dirty="0" smtClean="0"/>
              <a:t>Summary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FF0F-864B-48DD-8E01-769082618D93}" type="slidenum">
              <a:rPr lang="en-US" smtClean="0"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15636" y="6547456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2017   8</a:t>
            </a:r>
            <a:r>
              <a:rPr lang="en-US" sz="1400" baseline="30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IWAQFR conference,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Toronto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Canada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-9244"/>
            <a:ext cx="1816814" cy="607485"/>
            <a:chOff x="0" y="-9244"/>
            <a:chExt cx="1816814" cy="607485"/>
          </a:xfrm>
        </p:grpSpPr>
        <p:pic>
          <p:nvPicPr>
            <p:cNvPr id="7" name="Picture 6" descr="Albany logo 4c.gif"/>
            <p:cNvPicPr>
              <a:picLocks noChangeAspect="1"/>
            </p:cNvPicPr>
            <p:nvPr/>
          </p:nvPicPr>
          <p:blipFill>
            <a:blip r:embed="rId2"/>
            <a:srcRect b="29476"/>
            <a:stretch>
              <a:fillRect/>
            </a:stretch>
          </p:blipFill>
          <p:spPr>
            <a:xfrm>
              <a:off x="0" y="0"/>
              <a:ext cx="544258" cy="562121"/>
            </a:xfrm>
            <a:prstGeom prst="rect">
              <a:avLst/>
            </a:prstGeom>
          </p:spPr>
        </p:pic>
        <p:pic>
          <p:nvPicPr>
            <p:cNvPr id="8" name="Picture 2" descr="http://www.troopers.ny.gov/images/DHSES_Logo.jpg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04" t="5417" r="3481" b="5417"/>
            <a:stretch/>
          </p:blipFill>
          <p:spPr bwMode="auto">
            <a:xfrm>
              <a:off x="1163644" y="-9244"/>
              <a:ext cx="653170" cy="54762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31" y="19018"/>
              <a:ext cx="608013" cy="579223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8067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future 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PBL</a:t>
            </a:r>
          </a:p>
          <a:p>
            <a:pPr lvl="1"/>
            <a:r>
              <a:rPr lang="en-US" sz="2000" dirty="0" smtClean="0"/>
              <a:t>Capable of  PBL height analysis with ACARS data</a:t>
            </a:r>
          </a:p>
          <a:p>
            <a:pPr lvl="1"/>
            <a:r>
              <a:rPr lang="en-US" sz="2000" dirty="0" smtClean="0"/>
              <a:t>Will incorporate PBL heights from </a:t>
            </a:r>
            <a:r>
              <a:rPr lang="en-US" sz="2000" dirty="0" err="1" smtClean="0"/>
              <a:t>mesonet</a:t>
            </a:r>
            <a:r>
              <a:rPr lang="en-US" sz="2000" dirty="0" smtClean="0"/>
              <a:t> profiles into RTMA PBL height analysis</a:t>
            </a:r>
          </a:p>
          <a:p>
            <a:pPr lvl="1"/>
            <a:r>
              <a:rPr lang="en-US" sz="2000" dirty="0" smtClean="0"/>
              <a:t>PBL height derivation is improved by considering RI number gradient</a:t>
            </a:r>
          </a:p>
          <a:p>
            <a:pPr lvl="1"/>
            <a:r>
              <a:rPr lang="en-US" sz="2000" dirty="0" smtClean="0"/>
              <a:t>This modification will be added to the PBL height derivation from obs. before the RTMA PBL height analysis</a:t>
            </a:r>
            <a:endParaRPr lang="en-US" sz="2000" dirty="0"/>
          </a:p>
          <a:p>
            <a:r>
              <a:rPr lang="en-US" sz="2400" dirty="0" smtClean="0"/>
              <a:t>Dispersion model</a:t>
            </a:r>
          </a:p>
          <a:p>
            <a:pPr lvl="1"/>
            <a:r>
              <a:rPr lang="en-US" sz="2000" dirty="0" smtClean="0"/>
              <a:t>PBL height analysis results will be used for dispersion modeling to see the impact on air mass dispersion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FF0F-864B-48DD-8E01-769082618D93}" type="slidenum">
              <a:rPr lang="en-US" smtClean="0"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15636" y="6547456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2017   8</a:t>
            </a:r>
            <a:r>
              <a:rPr lang="en-US" sz="1400" baseline="30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IWAQFR conference,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Toronto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Canada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-9244"/>
            <a:ext cx="1816814" cy="607485"/>
            <a:chOff x="0" y="-9244"/>
            <a:chExt cx="1816814" cy="607485"/>
          </a:xfrm>
        </p:grpSpPr>
        <p:pic>
          <p:nvPicPr>
            <p:cNvPr id="7" name="Picture 6" descr="Albany logo 4c.gif"/>
            <p:cNvPicPr>
              <a:picLocks noChangeAspect="1"/>
            </p:cNvPicPr>
            <p:nvPr/>
          </p:nvPicPr>
          <p:blipFill>
            <a:blip r:embed="rId2"/>
            <a:srcRect b="29476"/>
            <a:stretch>
              <a:fillRect/>
            </a:stretch>
          </p:blipFill>
          <p:spPr>
            <a:xfrm>
              <a:off x="0" y="0"/>
              <a:ext cx="544258" cy="562121"/>
            </a:xfrm>
            <a:prstGeom prst="rect">
              <a:avLst/>
            </a:prstGeom>
          </p:spPr>
        </p:pic>
        <p:pic>
          <p:nvPicPr>
            <p:cNvPr id="8" name="Picture 2" descr="http://www.troopers.ny.gov/images/DHSES_Logo.jpg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04" t="5417" r="3481" b="5417"/>
            <a:stretch/>
          </p:blipFill>
          <p:spPr bwMode="auto">
            <a:xfrm>
              <a:off x="1163644" y="-9244"/>
              <a:ext cx="653170" cy="54762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31" y="19018"/>
              <a:ext cx="608013" cy="579223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6817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FF0F-864B-48DD-8E01-769082618D9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06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otivations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Reliable and curate estimates of PBL heights are important due to its role in many applications: weather forecasting, dispersion and air quality modeling</a:t>
            </a:r>
          </a:p>
          <a:p>
            <a:endParaRPr lang="en-US" sz="2000" dirty="0" smtClean="0"/>
          </a:p>
          <a:p>
            <a:r>
              <a:rPr lang="en-US" sz="2000" dirty="0" smtClean="0"/>
              <a:t>PBL verification system has been established at the NOAA NCEP</a:t>
            </a:r>
          </a:p>
          <a:p>
            <a:endParaRPr lang="en-US" sz="2000" dirty="0" smtClean="0"/>
          </a:p>
          <a:p>
            <a:r>
              <a:rPr lang="en-US" sz="2000" dirty="0" smtClean="0"/>
              <a:t>PBL is not assimilated for operational purpose yet</a:t>
            </a:r>
          </a:p>
          <a:p>
            <a:endParaRPr lang="en-US" sz="2000" dirty="0" smtClean="0"/>
          </a:p>
          <a:p>
            <a:r>
              <a:rPr lang="en-US" sz="2000" dirty="0" smtClean="0"/>
              <a:t>The goal: to develop a high resolution PBL height analysis system, which can be used operationally in the future when NYS </a:t>
            </a:r>
            <a:r>
              <a:rPr lang="en-US" sz="2000" dirty="0" err="1" smtClean="0"/>
              <a:t>mesonet</a:t>
            </a:r>
            <a:r>
              <a:rPr lang="en-US" sz="2000" dirty="0" smtClean="0"/>
              <a:t> profiler observation data are available in 2017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FF0F-864B-48DD-8E01-769082618D93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15636" y="6547456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2017   8</a:t>
            </a:r>
            <a:r>
              <a:rPr lang="en-US" sz="1400" baseline="30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IWAQFR conference,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Toronto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Canada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9244"/>
            <a:ext cx="1816814" cy="607485"/>
            <a:chOff x="0" y="-9244"/>
            <a:chExt cx="1816814" cy="607485"/>
          </a:xfrm>
        </p:grpSpPr>
        <p:pic>
          <p:nvPicPr>
            <p:cNvPr id="4" name="Picture 3" descr="Albany logo 4c.gif"/>
            <p:cNvPicPr>
              <a:picLocks noChangeAspect="1"/>
            </p:cNvPicPr>
            <p:nvPr/>
          </p:nvPicPr>
          <p:blipFill>
            <a:blip r:embed="rId2"/>
            <a:srcRect b="29476"/>
            <a:stretch>
              <a:fillRect/>
            </a:stretch>
          </p:blipFill>
          <p:spPr>
            <a:xfrm>
              <a:off x="0" y="0"/>
              <a:ext cx="544258" cy="562121"/>
            </a:xfrm>
            <a:prstGeom prst="rect">
              <a:avLst/>
            </a:prstGeom>
          </p:spPr>
        </p:pic>
        <p:pic>
          <p:nvPicPr>
            <p:cNvPr id="5" name="Picture 2" descr="http://www.troopers.ny.gov/images/DHSES_Logo.jpg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04" t="5417" r="3481" b="5417"/>
            <a:stretch/>
          </p:blipFill>
          <p:spPr bwMode="auto">
            <a:xfrm>
              <a:off x="1163644" y="-9244"/>
              <a:ext cx="653170" cy="54762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31" y="19018"/>
              <a:ext cx="608013" cy="579223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8896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The impact of improved boundary layer on CMAQ ozone forecasts </a:t>
            </a:r>
            <a:r>
              <a:rPr lang="en-US" sz="2400" dirty="0" smtClean="0"/>
              <a:t>from the study</a:t>
            </a:r>
            <a:endParaRPr lang="en-US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304800" y="1934085"/>
            <a:ext cx="4038600" cy="4525963"/>
          </a:xfrm>
        </p:spPr>
        <p:txBody>
          <a:bodyPr>
            <a:normAutofit/>
          </a:bodyPr>
          <a:lstStyle/>
          <a:p>
            <a:endParaRPr lang="en-US" sz="1600" dirty="0" smtClean="0"/>
          </a:p>
          <a:p>
            <a:r>
              <a:rPr lang="en-US" sz="1600" dirty="0"/>
              <a:t>Comparison of daily 8hr max ozone prediction from the NAM-CMAQ with the operational CB-IV chemical mechanism to </a:t>
            </a:r>
            <a:r>
              <a:rPr lang="en-US" sz="1600" dirty="0" smtClean="0"/>
              <a:t>observations from the monitoring networks (e.g., EPA </a:t>
            </a:r>
            <a:r>
              <a:rPr lang="en-US" sz="1600" dirty="0" err="1" smtClean="0"/>
              <a:t>AIRNow</a:t>
            </a:r>
            <a:r>
              <a:rPr lang="en-US" sz="1600" dirty="0" smtClean="0"/>
              <a:t>, colored </a:t>
            </a:r>
            <a:r>
              <a:rPr lang="en-US" sz="1600" dirty="0"/>
              <a:t>circles, ppb) using </a:t>
            </a:r>
            <a:endParaRPr lang="en-US" sz="1600" dirty="0" smtClean="0"/>
          </a:p>
          <a:p>
            <a:pPr lvl="1"/>
            <a:r>
              <a:rPr lang="en-US" sz="1600" dirty="0" smtClean="0"/>
              <a:t>a</a:t>
            </a:r>
            <a:r>
              <a:rPr lang="en-US" sz="1600" dirty="0"/>
              <a:t>) the CMAQ default derived </a:t>
            </a:r>
            <a:r>
              <a:rPr lang="en-US" sz="1600" dirty="0" smtClean="0"/>
              <a:t>PBL height  </a:t>
            </a:r>
          </a:p>
          <a:p>
            <a:pPr lvl="1"/>
            <a:r>
              <a:rPr lang="en-US" sz="1600" dirty="0" smtClean="0"/>
              <a:t>b</a:t>
            </a:r>
            <a:r>
              <a:rPr lang="en-US" sz="1600" dirty="0"/>
              <a:t>) the RTMA </a:t>
            </a:r>
            <a:r>
              <a:rPr lang="en-US" sz="1600" dirty="0" smtClean="0"/>
              <a:t>PBL height </a:t>
            </a:r>
            <a:r>
              <a:rPr lang="en-US" sz="1600" dirty="0"/>
              <a:t>valid August 10, </a:t>
            </a:r>
            <a:r>
              <a:rPr lang="en-US" sz="1600" dirty="0" smtClean="0"/>
              <a:t>2010</a:t>
            </a:r>
          </a:p>
          <a:p>
            <a:endParaRPr lang="en-US" sz="1600" dirty="0" smtClean="0"/>
          </a:p>
          <a:p>
            <a:r>
              <a:rPr lang="en-US" sz="1600" dirty="0" smtClean="0"/>
              <a:t>The ozone simulation shows improvement over the Baltimore-Washington urban corridor when using the PBL analysis</a:t>
            </a:r>
            <a:endParaRPr lang="en-US" sz="1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572001" y="1828210"/>
            <a:ext cx="3809999" cy="2368857"/>
            <a:chOff x="152400" y="1524000"/>
            <a:chExt cx="3886200" cy="2590800"/>
          </a:xfrm>
        </p:grpSpPr>
        <p:pic>
          <p:nvPicPr>
            <p:cNvPr id="5" name="Picture 4" descr="aqmbcb04la_mx8_NE_20100810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47" t="7400" r="3927" b="9023"/>
            <a:stretch/>
          </p:blipFill>
          <p:spPr bwMode="auto">
            <a:xfrm>
              <a:off x="609600" y="1524000"/>
              <a:ext cx="3429000" cy="25908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52400" y="1600200"/>
              <a:ext cx="457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a)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72002" y="4419010"/>
            <a:ext cx="3809998" cy="2368857"/>
            <a:chOff x="152400" y="4114800"/>
            <a:chExt cx="3886199" cy="2590800"/>
          </a:xfrm>
        </p:grpSpPr>
        <p:pic>
          <p:nvPicPr>
            <p:cNvPr id="6" name="Picture 5" descr="aqmbcb04lc_mx8_NE_20100810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56" t="7571" r="3918" b="10186"/>
            <a:stretch/>
          </p:blipFill>
          <p:spPr bwMode="auto">
            <a:xfrm>
              <a:off x="619990" y="4114800"/>
              <a:ext cx="3418609" cy="25908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52400" y="4267200"/>
              <a:ext cx="457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FF0F-864B-48DD-8E01-769082618D93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119" y="6422073"/>
            <a:ext cx="476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by </a:t>
            </a:r>
            <a:r>
              <a:rPr lang="en-US" sz="1600" dirty="0" smtClean="0">
                <a:solidFill>
                  <a:srgbClr val="0070C0"/>
                </a:solidFill>
              </a:rPr>
              <a:t>Jeff McQueen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15636" y="6547456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2017   8</a:t>
            </a:r>
            <a:r>
              <a:rPr lang="en-US" sz="1400" baseline="30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IWAQFR conference,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Toronto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Canada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-9244"/>
            <a:ext cx="1816814" cy="607485"/>
            <a:chOff x="0" y="-9244"/>
            <a:chExt cx="1816814" cy="607485"/>
          </a:xfrm>
        </p:grpSpPr>
        <p:pic>
          <p:nvPicPr>
            <p:cNvPr id="16" name="Picture 15" descr="Albany logo 4c.gif"/>
            <p:cNvPicPr>
              <a:picLocks noChangeAspect="1"/>
            </p:cNvPicPr>
            <p:nvPr/>
          </p:nvPicPr>
          <p:blipFill>
            <a:blip r:embed="rId4"/>
            <a:srcRect b="29476"/>
            <a:stretch>
              <a:fillRect/>
            </a:stretch>
          </p:blipFill>
          <p:spPr>
            <a:xfrm>
              <a:off x="0" y="0"/>
              <a:ext cx="544258" cy="562121"/>
            </a:xfrm>
            <a:prstGeom prst="rect">
              <a:avLst/>
            </a:prstGeom>
          </p:spPr>
        </p:pic>
        <p:pic>
          <p:nvPicPr>
            <p:cNvPr id="17" name="Picture 2" descr="http://www.troopers.ny.gov/images/DHSES_Logo.jpg">
              <a:hlinkClick r:id="rId5"/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04" t="5417" r="3481" b="5417"/>
            <a:stretch/>
          </p:blipFill>
          <p:spPr bwMode="auto">
            <a:xfrm>
              <a:off x="1163644" y="-9244"/>
              <a:ext cx="653170" cy="54762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31" y="19018"/>
              <a:ext cx="608013" cy="579223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3320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r>
              <a:rPr lang="en-US" dirty="0" smtClean="0"/>
              <a:t>NYS </a:t>
            </a:r>
            <a:r>
              <a:rPr lang="en-US" dirty="0" err="1" smtClean="0"/>
              <a:t>mesonet</a:t>
            </a:r>
            <a:r>
              <a:rPr lang="en-US" dirty="0" smtClean="0"/>
              <a:t> project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PBL analysis system and preliminary results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Dispersion application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Summary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FF0F-864B-48DD-8E01-769082618D93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15636" y="6547456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2017   8</a:t>
            </a:r>
            <a:r>
              <a:rPr lang="en-US" sz="1400" baseline="30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IWAQFR conference,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Toronto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Canada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-9244"/>
            <a:ext cx="1816814" cy="607485"/>
            <a:chOff x="0" y="-9244"/>
            <a:chExt cx="1816814" cy="607485"/>
          </a:xfrm>
        </p:grpSpPr>
        <p:pic>
          <p:nvPicPr>
            <p:cNvPr id="7" name="Picture 6" descr="Albany logo 4c.gif"/>
            <p:cNvPicPr>
              <a:picLocks noChangeAspect="1"/>
            </p:cNvPicPr>
            <p:nvPr/>
          </p:nvPicPr>
          <p:blipFill>
            <a:blip r:embed="rId2"/>
            <a:srcRect b="29476"/>
            <a:stretch>
              <a:fillRect/>
            </a:stretch>
          </p:blipFill>
          <p:spPr>
            <a:xfrm>
              <a:off x="0" y="0"/>
              <a:ext cx="544258" cy="562121"/>
            </a:xfrm>
            <a:prstGeom prst="rect">
              <a:avLst/>
            </a:prstGeom>
          </p:spPr>
        </p:pic>
        <p:pic>
          <p:nvPicPr>
            <p:cNvPr id="8" name="Picture 2" descr="http://www.troopers.ny.gov/images/DHSES_Logo.jpg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04" t="5417" r="3481" b="5417"/>
            <a:stretch/>
          </p:blipFill>
          <p:spPr bwMode="auto">
            <a:xfrm>
              <a:off x="1163644" y="-9244"/>
              <a:ext cx="653170" cy="54762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31" y="19018"/>
              <a:ext cx="608013" cy="579223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6572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66"/>
                </a:solidFill>
              </a:rPr>
              <a:t>Why a </a:t>
            </a:r>
            <a:r>
              <a:rPr lang="en-US" dirty="0" err="1">
                <a:solidFill>
                  <a:srgbClr val="000066"/>
                </a:solidFill>
              </a:rPr>
              <a:t>Mesonet</a:t>
            </a:r>
            <a:r>
              <a:rPr lang="en-US" dirty="0">
                <a:solidFill>
                  <a:srgbClr val="000066"/>
                </a:solidFill>
              </a:rPr>
              <a:t> in New York</a:t>
            </a:r>
            <a:r>
              <a:rPr lang="en-US" dirty="0" smtClean="0">
                <a:solidFill>
                  <a:srgbClr val="000066"/>
                </a:solidFill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Scarcity of weather observations in NY</a:t>
            </a:r>
          </a:p>
          <a:p>
            <a:endParaRPr lang="en-US" sz="2400" dirty="0" smtClean="0"/>
          </a:p>
          <a:p>
            <a:r>
              <a:rPr lang="en-US" sz="2400" dirty="0" smtClean="0"/>
              <a:t>Long-term </a:t>
            </a:r>
            <a:r>
              <a:rPr lang="en-US" sz="2400" dirty="0"/>
              <a:t>trends of heavier rainfall</a:t>
            </a:r>
          </a:p>
          <a:p>
            <a:endParaRPr lang="en-US" sz="2400" dirty="0" smtClean="0"/>
          </a:p>
          <a:p>
            <a:r>
              <a:rPr lang="en-US" sz="2400" dirty="0" smtClean="0"/>
              <a:t>Recent </a:t>
            </a:r>
            <a:r>
              <a:rPr lang="en-US" sz="2400" dirty="0"/>
              <a:t>history of very expensive high-impact events</a:t>
            </a:r>
          </a:p>
          <a:p>
            <a:endParaRPr lang="en-US" sz="2400" dirty="0" smtClean="0"/>
          </a:p>
          <a:p>
            <a:r>
              <a:rPr lang="en-US" sz="2400" dirty="0" smtClean="0"/>
              <a:t>State </a:t>
            </a:r>
            <a:r>
              <a:rPr lang="en-US" sz="2400" dirty="0"/>
              <a:t>economy is especially sensitive to weather</a:t>
            </a:r>
          </a:p>
          <a:p>
            <a:endParaRPr lang="en-US" sz="2400" dirty="0" smtClean="0"/>
          </a:p>
          <a:p>
            <a:r>
              <a:rPr lang="en-US" sz="2400" dirty="0" smtClean="0"/>
              <a:t>Valuable </a:t>
            </a:r>
            <a:r>
              <a:rPr lang="en-US" sz="2400" dirty="0"/>
              <a:t>for emergency management, utilities, ground transportation (roads, rail), aviation, agriculture, etc.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FF0F-864B-48DD-8E01-769082618D93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15636" y="6547456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2017   8</a:t>
            </a:r>
            <a:r>
              <a:rPr lang="en-US" sz="1400" baseline="30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IWAQFR conference,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Toronto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Canada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-9244"/>
            <a:ext cx="1816814" cy="607485"/>
            <a:chOff x="0" y="-9244"/>
            <a:chExt cx="1816814" cy="607485"/>
          </a:xfrm>
        </p:grpSpPr>
        <p:pic>
          <p:nvPicPr>
            <p:cNvPr id="7" name="Picture 6" descr="Albany logo 4c.gif"/>
            <p:cNvPicPr>
              <a:picLocks noChangeAspect="1"/>
            </p:cNvPicPr>
            <p:nvPr/>
          </p:nvPicPr>
          <p:blipFill>
            <a:blip r:embed="rId2"/>
            <a:srcRect b="29476"/>
            <a:stretch>
              <a:fillRect/>
            </a:stretch>
          </p:blipFill>
          <p:spPr>
            <a:xfrm>
              <a:off x="0" y="0"/>
              <a:ext cx="544258" cy="562121"/>
            </a:xfrm>
            <a:prstGeom prst="rect">
              <a:avLst/>
            </a:prstGeom>
          </p:spPr>
        </p:pic>
        <p:pic>
          <p:nvPicPr>
            <p:cNvPr id="8" name="Picture 2" descr="http://www.troopers.ny.gov/images/DHSES_Logo.jpg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04" t="5417" r="3481" b="5417"/>
            <a:stretch/>
          </p:blipFill>
          <p:spPr bwMode="auto">
            <a:xfrm>
              <a:off x="1163644" y="-9244"/>
              <a:ext cx="653170" cy="54762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31" y="19018"/>
              <a:ext cx="608013" cy="579223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56516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NYS </a:t>
            </a:r>
            <a:r>
              <a:rPr lang="en-US" dirty="0" err="1" smtClean="0"/>
              <a:t>mesonet</a:t>
            </a:r>
            <a:r>
              <a:rPr lang="en-US" dirty="0" smtClean="0"/>
              <a:t> brief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NYS </a:t>
            </a:r>
            <a:r>
              <a:rPr lang="en-US" sz="2000" dirty="0" err="1" smtClean="0"/>
              <a:t>mesonet</a:t>
            </a:r>
            <a:r>
              <a:rPr lang="en-US" sz="2000" dirty="0" smtClean="0"/>
              <a:t> </a:t>
            </a:r>
            <a:r>
              <a:rPr lang="en-US" sz="2000" dirty="0"/>
              <a:t>awarded 1 April </a:t>
            </a:r>
            <a:r>
              <a:rPr lang="en-US" sz="2000" dirty="0" smtClean="0"/>
              <a:t>2014</a:t>
            </a:r>
          </a:p>
          <a:p>
            <a:r>
              <a:rPr lang="en-US" sz="2000" dirty="0" smtClean="0"/>
              <a:t>125 standard stations including:</a:t>
            </a:r>
          </a:p>
          <a:p>
            <a:pPr lvl="1"/>
            <a:r>
              <a:rPr lang="en-US" sz="2000" dirty="0"/>
              <a:t>Soil moisture/temperature at 3 depths</a:t>
            </a:r>
          </a:p>
          <a:p>
            <a:pPr lvl="1"/>
            <a:r>
              <a:rPr lang="en-US" sz="2000" dirty="0"/>
              <a:t>Camera (still images)</a:t>
            </a:r>
          </a:p>
          <a:p>
            <a:pPr lvl="1"/>
            <a:r>
              <a:rPr lang="en-US" sz="2000" dirty="0"/>
              <a:t>20 snow sites</a:t>
            </a:r>
          </a:p>
          <a:p>
            <a:pPr lvl="1"/>
            <a:r>
              <a:rPr lang="en-US" sz="2000" dirty="0"/>
              <a:t>17 profiler (“enhanced”) sites</a:t>
            </a:r>
          </a:p>
          <a:p>
            <a:pPr lvl="1"/>
            <a:r>
              <a:rPr lang="en-US" sz="2000" dirty="0"/>
              <a:t>17 flux </a:t>
            </a:r>
            <a:r>
              <a:rPr lang="en-US" sz="2000" dirty="0" smtClean="0"/>
              <a:t>sites</a:t>
            </a:r>
            <a:endParaRPr lang="en-US" dirty="0" smtClean="0"/>
          </a:p>
          <a:p>
            <a:r>
              <a:rPr lang="en-US" sz="2000" dirty="0" smtClean="0"/>
              <a:t>Data collected in every 5 min</a:t>
            </a:r>
          </a:p>
          <a:p>
            <a:r>
              <a:rPr lang="en-US" sz="2000" dirty="0" smtClean="0"/>
              <a:t>Currently 113 standard sites and 1 profiler site operational as of 1/6/2017</a:t>
            </a:r>
          </a:p>
          <a:p>
            <a:r>
              <a:rPr lang="en-US" sz="2000" dirty="0" smtClean="0"/>
              <a:t>Continue to install 1-2 enhanced sites per week</a:t>
            </a:r>
            <a:endParaRPr lang="en-US" sz="20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FF0F-864B-48DD-8E01-769082618D93}" type="slidenum">
              <a:rPr lang="en-US" smtClean="0"/>
              <a:t>8</a:t>
            </a:fld>
            <a:endParaRPr lang="en-US"/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0" y="6308175"/>
            <a:ext cx="8153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600" kern="0" dirty="0" smtClean="0">
                <a:solidFill>
                  <a:srgbClr val="0070C0"/>
                </a:solidFill>
              </a:rPr>
              <a:t>The NYS MESONET</a:t>
            </a:r>
            <a:r>
              <a:rPr lang="en-US" sz="1600" kern="0" dirty="0">
                <a:solidFill>
                  <a:srgbClr val="0070C0"/>
                </a:solidFill>
              </a:rPr>
              <a:t>: Jerald </a:t>
            </a:r>
            <a:r>
              <a:rPr lang="en-US" sz="1600" kern="0" dirty="0" err="1" smtClean="0">
                <a:solidFill>
                  <a:srgbClr val="0070C0"/>
                </a:solidFill>
              </a:rPr>
              <a:t>Brotzge</a:t>
            </a:r>
            <a:r>
              <a:rPr lang="en-US" sz="1600" kern="0" dirty="0" smtClean="0">
                <a:solidFill>
                  <a:srgbClr val="0070C0"/>
                </a:solidFill>
              </a:rPr>
              <a:t>, Christopher </a:t>
            </a:r>
            <a:r>
              <a:rPr lang="en-US" sz="1600" kern="0" dirty="0" err="1" smtClean="0">
                <a:solidFill>
                  <a:srgbClr val="0070C0"/>
                </a:solidFill>
              </a:rPr>
              <a:t>Thorncroft</a:t>
            </a:r>
            <a:r>
              <a:rPr lang="en-US" sz="1600" kern="0" dirty="0" smtClean="0">
                <a:solidFill>
                  <a:srgbClr val="0070C0"/>
                </a:solidFill>
              </a:rPr>
              <a:t>, and </a:t>
            </a:r>
            <a:r>
              <a:rPr lang="en-US" sz="1600" kern="0" dirty="0" err="1" smtClean="0">
                <a:solidFill>
                  <a:srgbClr val="0070C0"/>
                </a:solidFill>
              </a:rPr>
              <a:t>Everette</a:t>
            </a:r>
            <a:r>
              <a:rPr lang="en-US" sz="1600" kern="0" dirty="0" smtClean="0">
                <a:solidFill>
                  <a:srgbClr val="0070C0"/>
                </a:solidFill>
              </a:rPr>
              <a:t> Joseph</a:t>
            </a:r>
            <a:endParaRPr kumimoji="0" lang="en-US" sz="160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5636" y="6547456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2017   8</a:t>
            </a:r>
            <a:r>
              <a:rPr lang="en-US" sz="1400" baseline="30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IWAQFR conference,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Toronto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Canada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-9244"/>
            <a:ext cx="1816814" cy="607485"/>
            <a:chOff x="0" y="-9244"/>
            <a:chExt cx="1816814" cy="607485"/>
          </a:xfrm>
        </p:grpSpPr>
        <p:pic>
          <p:nvPicPr>
            <p:cNvPr id="8" name="Picture 7" descr="Albany logo 4c.gif"/>
            <p:cNvPicPr>
              <a:picLocks noChangeAspect="1"/>
            </p:cNvPicPr>
            <p:nvPr/>
          </p:nvPicPr>
          <p:blipFill>
            <a:blip r:embed="rId3"/>
            <a:srcRect b="29476"/>
            <a:stretch>
              <a:fillRect/>
            </a:stretch>
          </p:blipFill>
          <p:spPr>
            <a:xfrm>
              <a:off x="0" y="0"/>
              <a:ext cx="544258" cy="562121"/>
            </a:xfrm>
            <a:prstGeom prst="rect">
              <a:avLst/>
            </a:prstGeom>
          </p:spPr>
        </p:pic>
        <p:pic>
          <p:nvPicPr>
            <p:cNvPr id="9" name="Picture 2" descr="http://www.troopers.ny.gov/images/DHSES_Logo.jp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04" t="5417" r="3481" b="5417"/>
            <a:stretch/>
          </p:blipFill>
          <p:spPr bwMode="auto">
            <a:xfrm>
              <a:off x="1163644" y="-9244"/>
              <a:ext cx="653170" cy="54762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31" y="19018"/>
              <a:ext cx="608013" cy="579223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72829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 Enhanced 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284" y="2133600"/>
            <a:ext cx="8229600" cy="4413856"/>
          </a:xfrm>
        </p:spPr>
        <p:txBody>
          <a:bodyPr>
            <a:noAutofit/>
          </a:bodyPr>
          <a:lstStyle/>
          <a:p>
            <a:r>
              <a:rPr lang="en-US" sz="2400" dirty="0"/>
              <a:t>LIDARs</a:t>
            </a:r>
          </a:p>
          <a:p>
            <a:pPr marL="800100" lvl="1" indent="-342900"/>
            <a:r>
              <a:rPr lang="en-US" sz="2000" dirty="0"/>
              <a:t>Vertical wind profiles up to 3 km AGL</a:t>
            </a:r>
          </a:p>
          <a:p>
            <a:pPr marL="800100" lvl="1" indent="-342900"/>
            <a:r>
              <a:rPr lang="en-US" sz="2000" dirty="0"/>
              <a:t>Selected RNRG/</a:t>
            </a:r>
            <a:r>
              <a:rPr lang="en-US" sz="2000" dirty="0" err="1"/>
              <a:t>Leosphere</a:t>
            </a:r>
            <a:r>
              <a:rPr lang="en-US" sz="2000" dirty="0"/>
              <a:t> 100S</a:t>
            </a:r>
          </a:p>
          <a:p>
            <a:endParaRPr lang="en-US" sz="2000" b="1" dirty="0" smtClean="0"/>
          </a:p>
          <a:p>
            <a:r>
              <a:rPr lang="en-US" sz="2400" dirty="0" smtClean="0"/>
              <a:t>Microwave </a:t>
            </a:r>
            <a:r>
              <a:rPr lang="en-US" sz="2400" dirty="0"/>
              <a:t>Radiometers</a:t>
            </a:r>
          </a:p>
          <a:p>
            <a:pPr marL="800100" lvl="1" indent="-342900"/>
            <a:r>
              <a:rPr lang="en-US" sz="2000" dirty="0"/>
              <a:t>Vertical temperature and moisture </a:t>
            </a:r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 smtClean="0"/>
              <a:t>	profiles </a:t>
            </a:r>
            <a:r>
              <a:rPr lang="en-US" sz="2000" dirty="0"/>
              <a:t>up to 10 km AGL</a:t>
            </a:r>
          </a:p>
          <a:p>
            <a:pPr marL="800100" lvl="1" indent="-342900"/>
            <a:r>
              <a:rPr lang="en-US" sz="2000" dirty="0"/>
              <a:t>Selected </a:t>
            </a:r>
            <a:r>
              <a:rPr lang="en-US" sz="2000" dirty="0" err="1"/>
              <a:t>Radiometrics</a:t>
            </a:r>
            <a:r>
              <a:rPr lang="en-US" sz="2000" dirty="0"/>
              <a:t> MP-3000A</a:t>
            </a:r>
          </a:p>
          <a:p>
            <a:endParaRPr lang="en-US" sz="2000" b="1" dirty="0" smtClean="0"/>
          </a:p>
          <a:p>
            <a:r>
              <a:rPr lang="en-US" sz="2000" dirty="0" smtClean="0"/>
              <a:t>Sun </a:t>
            </a:r>
            <a:r>
              <a:rPr lang="en-US" sz="2000" dirty="0"/>
              <a:t>Photometer (MMR/SSI)</a:t>
            </a:r>
            <a:endParaRPr lang="en-US" sz="2000" b="1" dirty="0"/>
          </a:p>
          <a:p>
            <a:pPr marL="800100" lvl="1" indent="-342900"/>
            <a:r>
              <a:rPr lang="en-US" sz="2000" dirty="0"/>
              <a:t>Multi-scan Multi-channel Radiometer</a:t>
            </a:r>
          </a:p>
          <a:p>
            <a:pPr marL="800100" lvl="1" indent="-342900"/>
            <a:r>
              <a:rPr lang="en-US" sz="2000" dirty="0" err="1"/>
              <a:t>Shadowband</a:t>
            </a:r>
            <a:r>
              <a:rPr lang="en-US" sz="2000" dirty="0"/>
              <a:t> Sky Imager</a:t>
            </a:r>
          </a:p>
          <a:p>
            <a:pPr marL="800100" lvl="1" indent="-342900"/>
            <a:r>
              <a:rPr lang="en-US" sz="2000" dirty="0"/>
              <a:t>Designed/built by </a:t>
            </a:r>
            <a:r>
              <a:rPr lang="en-US" sz="2000" dirty="0" err="1"/>
              <a:t>Mesonet</a:t>
            </a:r>
            <a:r>
              <a:rPr lang="en-US" sz="2000" dirty="0"/>
              <a:t>/ASRC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FF0F-864B-48DD-8E01-769082618D93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15636" y="6547456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2017   8</a:t>
            </a:r>
            <a:r>
              <a:rPr lang="en-US" sz="1400" baseline="30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IWAQFR conference,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Toronto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Canada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-9244"/>
            <a:ext cx="1816814" cy="607485"/>
            <a:chOff x="0" y="-9244"/>
            <a:chExt cx="1816814" cy="607485"/>
          </a:xfrm>
        </p:grpSpPr>
        <p:pic>
          <p:nvPicPr>
            <p:cNvPr id="7" name="Picture 6" descr="Albany logo 4c.gif"/>
            <p:cNvPicPr>
              <a:picLocks noChangeAspect="1"/>
            </p:cNvPicPr>
            <p:nvPr/>
          </p:nvPicPr>
          <p:blipFill>
            <a:blip r:embed="rId2"/>
            <a:srcRect b="29476"/>
            <a:stretch>
              <a:fillRect/>
            </a:stretch>
          </p:blipFill>
          <p:spPr>
            <a:xfrm>
              <a:off x="0" y="0"/>
              <a:ext cx="544258" cy="562121"/>
            </a:xfrm>
            <a:prstGeom prst="rect">
              <a:avLst/>
            </a:prstGeom>
          </p:spPr>
        </p:pic>
        <p:pic>
          <p:nvPicPr>
            <p:cNvPr id="8" name="Picture 2" descr="http://www.troopers.ny.gov/images/DHSES_Logo.jpg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04" t="5417" r="3481" b="5417"/>
            <a:stretch/>
          </p:blipFill>
          <p:spPr bwMode="auto">
            <a:xfrm>
              <a:off x="1163644" y="-9244"/>
              <a:ext cx="653170" cy="54762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31" y="19018"/>
              <a:ext cx="608013" cy="579223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1" b="7106"/>
          <a:stretch/>
        </p:blipFill>
        <p:spPr>
          <a:xfrm>
            <a:off x="6908563" y="799429"/>
            <a:ext cx="2110604" cy="28862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8355" y="4855346"/>
            <a:ext cx="2460812" cy="1692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6783" y="3048000"/>
            <a:ext cx="1698153" cy="198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67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6255</TotalTime>
  <Words>1694</Words>
  <Application>Microsoft Macintosh PowerPoint</Application>
  <PresentationFormat>On-screen Show (4:3)</PresentationFormat>
  <Paragraphs>270</Paragraphs>
  <Slides>34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Urban</vt:lpstr>
      <vt:lpstr>Development of a high resolution planetary boundary layer height analysis system using aircraft, radiosonde, and NYS mesonet profiler data and the analysis impact on atmospheric transport and dispersion </vt:lpstr>
      <vt:lpstr>Outline</vt:lpstr>
      <vt:lpstr>Outline</vt:lpstr>
      <vt:lpstr>Motivations</vt:lpstr>
      <vt:lpstr>The impact of improved boundary layer on CMAQ ozone forecasts from the study</vt:lpstr>
      <vt:lpstr>Outline</vt:lpstr>
      <vt:lpstr>Why a Mesonet in New York?</vt:lpstr>
      <vt:lpstr>NYS mesonet brief overview</vt:lpstr>
      <vt:lpstr>17 Enhanced stations</vt:lpstr>
      <vt:lpstr>Enhanced station</vt:lpstr>
      <vt:lpstr>PowerPoint Presentation</vt:lpstr>
      <vt:lpstr>PowerPoint Presentation</vt:lpstr>
      <vt:lpstr>Outline</vt:lpstr>
      <vt:lpstr>Real-time PBL analysis system using multi-platform profile observations</vt:lpstr>
      <vt:lpstr>Derivation of PBL height from observations</vt:lpstr>
      <vt:lpstr>Derivation of PBL height from ACRAS data: PBLH with RI no. (0.25) vs. PBLH with modification at Albuquerque International Sunport</vt:lpstr>
      <vt:lpstr>PBL height comparisons between  obs. (radiosonde and ACARS) and model (RAP) at Albany International Airport</vt:lpstr>
      <vt:lpstr>PBL height comparisons between  ACARS obs. (modified PBL height) and RAP model</vt:lpstr>
      <vt:lpstr>PBL height comparison between ACARS obs. (modified PBL height) and NAM model from 4/27 to 4/28 in 2016 and Meteorological profiles at Denver International Airport</vt:lpstr>
      <vt:lpstr>PBL height analysis on 4/27/2016 12Z using ACARS obs. and RAP model</vt:lpstr>
      <vt:lpstr>PBL height analysis on 4/28/2016 12Z using ACARS obs. and RAP model</vt:lpstr>
      <vt:lpstr>Outline</vt:lpstr>
      <vt:lpstr>Case run: event scenario and model configuration</vt:lpstr>
      <vt:lpstr>200m AGL release point Surface to 5000m average, 1 hour average PM conc.  from 20 Z to 21 Z, 11/13/2016</vt:lpstr>
      <vt:lpstr>200m AGL release point Surface to 5000m average, 1 hour average PM conc.  from 21 Z to 22 Z, 11/13/2016</vt:lpstr>
      <vt:lpstr>200m AGL release point Surface to 5000m average, 1 hour average PM conc.  from 22 Z to 23 Z, 11/13/2016</vt:lpstr>
      <vt:lpstr>200m AGL release point Surface to 5000m average, 1 hour average PM conc.  from 23 Z to 00 Z, 11/14/2016</vt:lpstr>
      <vt:lpstr>200m AGL release point Surface to 5000m average, 1 hour average PM conc.  from 00 Z to 01 Z, 11/14/2016</vt:lpstr>
      <vt:lpstr>200m AGL release point Surface to 5000m average, 1 hour average PM conc.  from 01 Z to 02 Z, 11/14/2016</vt:lpstr>
      <vt:lpstr>200m AGL release point Surface to 5000m average, 1 hour average PM conc.  from 02 Z to 03 Z, 11/14/2016</vt:lpstr>
      <vt:lpstr>200m AGL release point Surface to 5000m average, 1 hour average PM conc.  from 03 Z to 04 Z, 11/14/2016</vt:lpstr>
      <vt:lpstr>Outline</vt:lpstr>
      <vt:lpstr>Summary and future Work 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jyun</dc:creator>
  <cp:lastModifiedBy>Laura ChaJkowski, CMP CMM [Legend]</cp:lastModifiedBy>
  <cp:revision>260</cp:revision>
  <dcterms:created xsi:type="dcterms:W3CDTF">2017-01-04T16:31:20Z</dcterms:created>
  <dcterms:modified xsi:type="dcterms:W3CDTF">2017-01-10T19:48:50Z</dcterms:modified>
</cp:coreProperties>
</file>