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embeddings/oleObject1.bin" ContentType="application/vnd.openxmlformats-officedocument.oleObject"/>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303" r:id="rId3"/>
    <p:sldId id="299" r:id="rId4"/>
    <p:sldId id="304" r:id="rId5"/>
    <p:sldId id="292" r:id="rId6"/>
    <p:sldId id="305" r:id="rId7"/>
    <p:sldId id="301" r:id="rId8"/>
    <p:sldId id="302" r:id="rId9"/>
    <p:sldId id="311" r:id="rId10"/>
    <p:sldId id="306" r:id="rId11"/>
    <p:sldId id="307" r:id="rId12"/>
    <p:sldId id="313" r:id="rId13"/>
    <p:sldId id="308" r:id="rId14"/>
    <p:sldId id="312" r:id="rId15"/>
    <p:sldId id="290" r:id="rId16"/>
    <p:sldId id="297" r:id="rId17"/>
    <p:sldId id="314" r:id="rId18"/>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46" autoAdjust="0"/>
    <p:restoredTop sz="74197" autoAdjust="0"/>
  </p:normalViewPr>
  <p:slideViewPr>
    <p:cSldViewPr>
      <p:cViewPr varScale="1">
        <p:scale>
          <a:sx n="85" d="100"/>
          <a:sy n="85" d="100"/>
        </p:scale>
        <p:origin x="-2320"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70B7A3A0-4458-463C-A964-D907DB3DB0C3}" type="datetimeFigureOut">
              <a:rPr kumimoji="1" lang="ja-JP" altLang="en-US" smtClean="0"/>
              <a:pPr/>
              <a:t>01-10-2017</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5F70AD72-6D78-4420-811F-BB1F487927EE}" type="slidenum">
              <a:rPr kumimoji="1" lang="ja-JP" altLang="en-US" smtClean="0"/>
              <a:pPr/>
              <a:t>‹#›</a:t>
            </a:fld>
            <a:endParaRPr kumimoji="1" lang="ja-JP" altLang="en-US"/>
          </a:p>
        </p:txBody>
      </p:sp>
    </p:spTree>
    <p:extLst>
      <p:ext uri="{BB962C8B-B14F-4D97-AF65-F5344CB8AC3E}">
        <p14:creationId xmlns:p14="http://schemas.microsoft.com/office/powerpoint/2010/main" val="11284370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B93C8F31-D918-452C-ACD3-6EC4963DE3CD}" type="datetimeFigureOut">
              <a:rPr kumimoji="1" lang="ja-JP" altLang="en-US" smtClean="0"/>
              <a:pPr/>
              <a:t>01-10-2017</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BB6D5A54-33B2-40BE-9384-CF651EBD574C}" type="slidenum">
              <a:rPr kumimoji="1" lang="ja-JP" altLang="en-US" smtClean="0"/>
              <a:pPr/>
              <a:t>‹#›</a:t>
            </a:fld>
            <a:endParaRPr kumimoji="1" lang="ja-JP" altLang="en-US"/>
          </a:p>
        </p:txBody>
      </p:sp>
    </p:spTree>
    <p:extLst>
      <p:ext uri="{BB962C8B-B14F-4D97-AF65-F5344CB8AC3E}">
        <p14:creationId xmlns:p14="http://schemas.microsoft.com/office/powerpoint/2010/main" val="41677959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600" dirty="0" smtClean="0"/>
              <a:t>Thank you, chairperson. I am Masaaki Ikegami with the Japan Meteorological Agency, JMA.</a:t>
            </a:r>
          </a:p>
          <a:p>
            <a:r>
              <a:rPr kumimoji="1" lang="en-US" altLang="ja-JP" sz="1600" dirty="0" smtClean="0"/>
              <a:t>Today, I’d like to talk about recent improvement of the ozone chemistry transport model for photochemical oxidant prediction.</a:t>
            </a:r>
            <a:endParaRPr kumimoji="1" lang="ja-JP" altLang="en-US" sz="1600" dirty="0"/>
          </a:p>
        </p:txBody>
      </p:sp>
      <p:sp>
        <p:nvSpPr>
          <p:cNvPr id="4" name="スライド番号プレースホルダー 3"/>
          <p:cNvSpPr>
            <a:spLocks noGrp="1"/>
          </p:cNvSpPr>
          <p:nvPr>
            <p:ph type="sldNum" sz="quarter" idx="10"/>
          </p:nvPr>
        </p:nvSpPr>
        <p:spPr/>
        <p:txBody>
          <a:bodyPr/>
          <a:lstStyle/>
          <a:p>
            <a:fld id="{BB6D5A54-33B2-40BE-9384-CF651EBD574C}" type="slidenum">
              <a:rPr kumimoji="1" lang="ja-JP" altLang="en-US" smtClean="0"/>
              <a:pPr/>
              <a:t>1</a:t>
            </a:fld>
            <a:endParaRPr kumimoji="1" lang="ja-JP" altLang="en-US"/>
          </a:p>
        </p:txBody>
      </p:sp>
    </p:spTree>
    <p:extLst>
      <p:ext uri="{BB962C8B-B14F-4D97-AF65-F5344CB8AC3E}">
        <p14:creationId xmlns:p14="http://schemas.microsoft.com/office/powerpoint/2010/main" val="9860694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600" dirty="0" smtClean="0"/>
              <a:t>Our operational forecast system starts calculation at 04 japan standard time (JST) with initial time of 21 JST of the previous day.</a:t>
            </a:r>
          </a:p>
          <a:p>
            <a:r>
              <a:rPr kumimoji="1" lang="en-US" altLang="ja-JP" sz="1600" dirty="0" smtClean="0"/>
              <a:t>Therefore, it assimilates oxidant data observed in 21 ~ 03 hours local time and forecasts after that.</a:t>
            </a:r>
          </a:p>
          <a:p>
            <a:endParaRPr kumimoji="1" lang="en-US" altLang="ja-JP"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dirty="0" smtClean="0"/>
              <a:t>We are perform observed ozone</a:t>
            </a:r>
            <a:r>
              <a:rPr kumimoji="1" lang="en-US" altLang="ja-JP" sz="1600" baseline="0" dirty="0" smtClean="0"/>
              <a:t> data assimilation by nudging in the boundary layer</a:t>
            </a:r>
            <a:endParaRPr kumimoji="1" lang="en-US" altLang="ja-JP" sz="1600" dirty="0" smtClean="0"/>
          </a:p>
          <a:p>
            <a:r>
              <a:rPr kumimoji="1" lang="en-US" altLang="ja-JP" sz="1600" dirty="0" smtClean="0"/>
              <a:t>Nudging time constant is 1000 seconds.</a:t>
            </a:r>
          </a:p>
          <a:p>
            <a:endParaRPr kumimoji="1" lang="ja-JP" altLang="en-US" sz="1600" dirty="0"/>
          </a:p>
        </p:txBody>
      </p:sp>
      <p:sp>
        <p:nvSpPr>
          <p:cNvPr id="4" name="スライド番号プレースホルダー 3"/>
          <p:cNvSpPr>
            <a:spLocks noGrp="1"/>
          </p:cNvSpPr>
          <p:nvPr>
            <p:ph type="sldNum" sz="quarter" idx="10"/>
          </p:nvPr>
        </p:nvSpPr>
        <p:spPr/>
        <p:txBody>
          <a:bodyPr/>
          <a:lstStyle/>
          <a:p>
            <a:fld id="{DE25D98C-A720-4F6D-B1FD-AAEF0569FC27}" type="slidenum">
              <a:rPr kumimoji="1" lang="ja-JP" altLang="en-US" smtClean="0"/>
              <a:t>10</a:t>
            </a:fld>
            <a:endParaRPr kumimoji="1" lang="ja-JP" altLang="en-US"/>
          </a:p>
        </p:txBody>
      </p:sp>
    </p:spTree>
    <p:extLst>
      <p:ext uri="{BB962C8B-B14F-4D97-AF65-F5344CB8AC3E}">
        <p14:creationId xmlns:p14="http://schemas.microsoft.com/office/powerpoint/2010/main" val="14173807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600" dirty="0" smtClean="0"/>
              <a:t>To check the performance of this new assimilation method, we compered forecasts of the surface ozone concentration with observations. The period of the validation was from March to September 2015. This is an example of hourly observed values and simulated ones in August, 2015 at the regional CTM grid around Tokyo. Simulated concentrations of O3 are calculated continuously.</a:t>
            </a:r>
          </a:p>
          <a:p>
            <a:r>
              <a:rPr kumimoji="1" lang="en-US" altLang="ja-JP" sz="1600" dirty="0" smtClean="0"/>
              <a:t>Observed O3 concentrations are assimilated only night time (21 ~ 03 local time) .</a:t>
            </a:r>
          </a:p>
          <a:p>
            <a:r>
              <a:rPr kumimoji="1" lang="en-US" altLang="ja-JP" sz="1600" dirty="0" smtClean="0"/>
              <a:t>The regional model simulates diurnal variations very well. At night time, the model no assimilation tends to underestimate the ozone value. But the model surface ozone assimilated well reproduced those values during the assimilation on.</a:t>
            </a:r>
          </a:p>
        </p:txBody>
      </p:sp>
      <p:sp>
        <p:nvSpPr>
          <p:cNvPr id="4" name="スライド番号プレースホルダー 3"/>
          <p:cNvSpPr>
            <a:spLocks noGrp="1"/>
          </p:cNvSpPr>
          <p:nvPr>
            <p:ph type="sldNum" sz="quarter" idx="10"/>
          </p:nvPr>
        </p:nvSpPr>
        <p:spPr/>
        <p:txBody>
          <a:bodyPr/>
          <a:lstStyle/>
          <a:p>
            <a:fld id="{BB6D5A54-33B2-40BE-9384-CF651EBD574C}" type="slidenum">
              <a:rPr kumimoji="1" lang="ja-JP" altLang="en-US" smtClean="0"/>
              <a:pPr/>
              <a:t>11</a:t>
            </a:fld>
            <a:endParaRPr kumimoji="1" lang="ja-JP" altLang="en-US"/>
          </a:p>
        </p:txBody>
      </p:sp>
    </p:spTree>
    <p:extLst>
      <p:ext uri="{BB962C8B-B14F-4D97-AF65-F5344CB8AC3E}">
        <p14:creationId xmlns:p14="http://schemas.microsoft.com/office/powerpoint/2010/main" val="24262407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B6D5A54-33B2-40BE-9384-CF651EBD574C}" type="slidenum">
              <a:rPr kumimoji="1" lang="ja-JP" altLang="en-US" smtClean="0"/>
              <a:pPr/>
              <a:t>12</a:t>
            </a:fld>
            <a:endParaRPr kumimoji="1" lang="ja-JP" altLang="en-US"/>
          </a:p>
        </p:txBody>
      </p:sp>
    </p:spTree>
    <p:extLst>
      <p:ext uri="{BB962C8B-B14F-4D97-AF65-F5344CB8AC3E}">
        <p14:creationId xmlns:p14="http://schemas.microsoft.com/office/powerpoint/2010/main" val="18971982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a:p>
            <a:r>
              <a:rPr kumimoji="1" lang="en-US" altLang="ja-JP" sz="1600" dirty="0" smtClean="0"/>
              <a:t>We verified all</a:t>
            </a:r>
            <a:r>
              <a:rPr kumimoji="1" lang="en-US" altLang="ja-JP" sz="1600" baseline="0" dirty="0" smtClean="0"/>
              <a:t> the points with data </a:t>
            </a:r>
            <a:r>
              <a:rPr kumimoji="1" lang="en-US" altLang="ja-JP" sz="1600" baseline="0" smtClean="0"/>
              <a:t>in japan </a:t>
            </a:r>
            <a:r>
              <a:rPr kumimoji="1" lang="en-US" altLang="ja-JP" sz="1600" baseline="0" dirty="0" smtClean="0"/>
              <a:t>area.</a:t>
            </a:r>
            <a:r>
              <a:rPr kumimoji="1" lang="en-US" altLang="ja-JP" sz="1600" dirty="0" smtClean="0"/>
              <a:t> The verification is conducted during the period from march to September, 2015. The estimated model bias from the observation is reduced from 8.9 ppb to 6.6 ppb, RMSE is also reduced from 15.7 ppb to 13.7 ppb, and the correlation coefficient is improved from 0.61 to 0.69.</a:t>
            </a:r>
          </a:p>
        </p:txBody>
      </p:sp>
      <p:sp>
        <p:nvSpPr>
          <p:cNvPr id="4" name="スライド番号プレースホルダー 3"/>
          <p:cNvSpPr>
            <a:spLocks noGrp="1"/>
          </p:cNvSpPr>
          <p:nvPr>
            <p:ph type="sldNum" sz="quarter" idx="10"/>
          </p:nvPr>
        </p:nvSpPr>
        <p:spPr/>
        <p:txBody>
          <a:bodyPr/>
          <a:lstStyle/>
          <a:p>
            <a:fld id="{BB6D5A54-33B2-40BE-9384-CF651EBD574C}" type="slidenum">
              <a:rPr kumimoji="1" lang="ja-JP" altLang="en-US" smtClean="0"/>
              <a:pPr/>
              <a:t>13</a:t>
            </a:fld>
            <a:endParaRPr kumimoji="1" lang="ja-JP" altLang="en-US"/>
          </a:p>
        </p:txBody>
      </p:sp>
    </p:spTree>
    <p:extLst>
      <p:ext uri="{BB962C8B-B14F-4D97-AF65-F5344CB8AC3E}">
        <p14:creationId xmlns:p14="http://schemas.microsoft.com/office/powerpoint/2010/main" val="7909010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85000" lnSpcReduction="10000"/>
          </a:bodyPr>
          <a:lstStyle/>
          <a:p>
            <a:r>
              <a:rPr kumimoji="1" lang="en-US" altLang="ja-JP" sz="1600" dirty="0" smtClean="0"/>
              <a:t>We forecast the daily maxima ozone concentrations by every prefecture. We make</a:t>
            </a:r>
            <a:r>
              <a:rPr kumimoji="1" lang="en-US" altLang="ja-JP" sz="1600" baseline="0" dirty="0" smtClean="0"/>
              <a:t> it from statistical guidance. </a:t>
            </a:r>
            <a:r>
              <a:rPr kumimoji="1" lang="en-US" altLang="ja-JP" sz="1600" dirty="0" smtClean="0"/>
              <a:t>So we conduct verification this statistical guidance too. First</a:t>
            </a:r>
            <a:r>
              <a:rPr kumimoji="1" lang="en-US" altLang="ja-JP" sz="1600" baseline="0" dirty="0" smtClean="0"/>
              <a:t> I explain the statistical guidance. Generally, model daily maxima ozone concentrations are lower than observed.    </a:t>
            </a:r>
            <a:r>
              <a:rPr kumimoji="1" lang="en-US" altLang="ja-JP" sz="1600" dirty="0" smtClean="0"/>
              <a:t> </a:t>
            </a:r>
          </a:p>
          <a:p>
            <a:r>
              <a:rPr kumimoji="1" lang="en-US" altLang="ja-JP" sz="1600" dirty="0" smtClean="0"/>
              <a:t>To compensate the underestimations of the daily maxima, a statistical guidance is introduced to our  operational forecast system.</a:t>
            </a:r>
          </a:p>
          <a:p>
            <a:r>
              <a:rPr kumimoji="1" lang="en-US" altLang="ja-JP" sz="1600" dirty="0" smtClean="0"/>
              <a:t>But before the statistical calculations, we have a problem that the frequency distribution of observation and model are different from each other. So, we need to correct the model frequency distribution.</a:t>
            </a:r>
          </a:p>
          <a:p>
            <a:r>
              <a:rPr kumimoji="1" lang="en-US" altLang="ja-JP" sz="1600" dirty="0" smtClean="0"/>
              <a:t>Here, I divided observed daily maxima oxidant concentration into four categories at the thresholds by 80, 100, and 120 ppb. </a:t>
            </a:r>
          </a:p>
          <a:p>
            <a:endParaRPr kumimoji="1" lang="en-US" altLang="ja-JP" sz="1600" dirty="0" smtClean="0"/>
          </a:p>
          <a:p>
            <a:r>
              <a:rPr kumimoji="1" lang="en-US" altLang="ja-JP" sz="1600" dirty="0" smtClean="0"/>
              <a:t>The number of daily maximum oxidant concentrations is counted at each category. From this number frequency, we can newly calculate the appropriate threshold values in the model. These threshold values correspond to the categories of the model, and these model thresholds are used for the interpretation in the guidance.</a:t>
            </a:r>
          </a:p>
          <a:p>
            <a:endParaRPr kumimoji="1" lang="en-US" altLang="ja-JP" sz="1600" dirty="0" smtClean="0"/>
          </a:p>
          <a:p>
            <a:r>
              <a:rPr kumimoji="1" lang="en-US" altLang="ja-JP" sz="1600" smtClean="0"/>
              <a:t>If </a:t>
            </a:r>
            <a:r>
              <a:rPr kumimoji="1" lang="en-US" altLang="ja-JP" sz="1600" dirty="0" smtClean="0"/>
              <a:t>the simulated value is 82 ppb, the statistic guidance is 111 ppb. In this way we change simulated value to statistic guidance.</a:t>
            </a:r>
          </a:p>
        </p:txBody>
      </p:sp>
      <p:sp>
        <p:nvSpPr>
          <p:cNvPr id="4" name="スライド番号プレースホルダ 3"/>
          <p:cNvSpPr>
            <a:spLocks noGrp="1"/>
          </p:cNvSpPr>
          <p:nvPr>
            <p:ph type="sldNum" sz="quarter" idx="10"/>
          </p:nvPr>
        </p:nvSpPr>
        <p:spPr/>
        <p:txBody>
          <a:bodyPr/>
          <a:lstStyle/>
          <a:p>
            <a:fld id="{BB6D5A54-33B2-40BE-9384-CF651EBD574C}" type="slidenum">
              <a:rPr kumimoji="1" lang="ja-JP" altLang="en-US" smtClean="0"/>
              <a:pPr/>
              <a:t>14</a:t>
            </a:fld>
            <a:endParaRPr kumimoji="1" lang="ja-JP" altLang="en-US"/>
          </a:p>
        </p:txBody>
      </p:sp>
    </p:spTree>
    <p:extLst>
      <p:ext uri="{BB962C8B-B14F-4D97-AF65-F5344CB8AC3E}">
        <p14:creationId xmlns:p14="http://schemas.microsoft.com/office/powerpoint/2010/main" val="30402996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p>
            <a:fld id="{D12998C5-93C2-42A5-9460-04DE1ECC79B6}" type="slidenum">
              <a:rPr lang="en-US" altLang="ja-JP" smtClean="0">
                <a:latin typeface="Arial" pitchFamily="34" charset="0"/>
              </a:rPr>
              <a:pPr/>
              <a:t>15</a:t>
            </a:fld>
            <a:endParaRPr lang="en-US" altLang="ja-JP" smtClean="0">
              <a:latin typeface="Arial" pitchFamily="34" charset="0"/>
            </a:endParaRPr>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p:spPr>
        <p:txBody>
          <a:bodyPr/>
          <a:lstStyle/>
          <a:p>
            <a:pPr eaLnBrk="1" hangingPunct="1"/>
            <a:r>
              <a:rPr lang="en-US" altLang="ja-JP" sz="1600" dirty="0" smtClean="0">
                <a:latin typeface="Arial" pitchFamily="34" charset="0"/>
              </a:rPr>
              <a:t>To validate the statistic guidance, we use Threat Score (TS) or Critical Success Index (CSI) that is useful to validate rare phenomena. First, we categorize all the events into four by forecasted or not and observed or not like this table. Our target is rare phenomenon so XX number in this table is large. TS is the score without XX like this equation. Using this score, TS of the regional CTM assimilation on and off are 0.33 and 0.32.</a:t>
            </a:r>
          </a:p>
          <a:p>
            <a:pPr eaLnBrk="1" hangingPunct="1"/>
            <a:endParaRPr lang="ja-JP" altLang="en-US" sz="1600" dirty="0" smtClean="0">
              <a:latin typeface="Arial" pitchFamily="34" charset="0"/>
            </a:endParaRPr>
          </a:p>
          <a:p>
            <a:pPr eaLnBrk="1" hangingPunct="1"/>
            <a:endParaRPr lang="ja-JP" altLang="ja-JP" sz="1600" dirty="0" smtClean="0">
              <a:latin typeface="Arial" pitchFamily="34" charset="0"/>
            </a:endParaRPr>
          </a:p>
        </p:txBody>
      </p:sp>
    </p:spTree>
    <p:extLst>
      <p:ext uri="{BB962C8B-B14F-4D97-AF65-F5344CB8AC3E}">
        <p14:creationId xmlns:p14="http://schemas.microsoft.com/office/powerpoint/2010/main" val="29235591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In summary, </a:t>
            </a:r>
          </a:p>
          <a:p>
            <a:r>
              <a:rPr kumimoji="1" lang="en-US" altLang="ja-JP" dirty="0" smtClean="0"/>
              <a:t>Thank you very much.</a:t>
            </a:r>
          </a:p>
          <a:p>
            <a:endParaRPr kumimoji="1" lang="ja-JP" altLang="en-US" dirty="0"/>
          </a:p>
        </p:txBody>
      </p:sp>
      <p:sp>
        <p:nvSpPr>
          <p:cNvPr id="4" name="スライド番号プレースホルダー 3"/>
          <p:cNvSpPr>
            <a:spLocks noGrp="1"/>
          </p:cNvSpPr>
          <p:nvPr>
            <p:ph type="sldNum" sz="quarter" idx="10"/>
          </p:nvPr>
        </p:nvSpPr>
        <p:spPr/>
        <p:txBody>
          <a:bodyPr/>
          <a:lstStyle/>
          <a:p>
            <a:fld id="{BB6D5A54-33B2-40BE-9384-CF651EBD574C}" type="slidenum">
              <a:rPr kumimoji="1" lang="ja-JP" altLang="en-US" smtClean="0"/>
              <a:pPr/>
              <a:t>16</a:t>
            </a:fld>
            <a:endParaRPr kumimoji="1" lang="ja-JP" altLang="en-US"/>
          </a:p>
        </p:txBody>
      </p:sp>
    </p:spTree>
    <p:extLst>
      <p:ext uri="{BB962C8B-B14F-4D97-AF65-F5344CB8AC3E}">
        <p14:creationId xmlns:p14="http://schemas.microsoft.com/office/powerpoint/2010/main" val="8214602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7891E77-A51B-421F-82D3-7200529C3F3B}" type="slidenum">
              <a:rPr kumimoji="1" lang="ja-JP" altLang="en-US" smtClean="0"/>
              <a:pPr/>
              <a:t>17</a:t>
            </a:fld>
            <a:endParaRPr kumimoji="1" lang="ja-JP" altLang="en-US"/>
          </a:p>
        </p:txBody>
      </p:sp>
    </p:spTree>
    <p:extLst>
      <p:ext uri="{BB962C8B-B14F-4D97-AF65-F5344CB8AC3E}">
        <p14:creationId xmlns:p14="http://schemas.microsoft.com/office/powerpoint/2010/main" val="2012092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A59BC707-3D04-4442-B042-1C63DE464A3C}" type="slidenum">
              <a:rPr lang="en-US" altLang="ja-JP"/>
              <a:pPr>
                <a:defRPr/>
              </a:pPr>
              <a:t>2</a:t>
            </a:fld>
            <a:endParaRPr lang="en-US" altLang="ja-JP"/>
          </a:p>
        </p:txBody>
      </p:sp>
      <p:sp>
        <p:nvSpPr>
          <p:cNvPr id="133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3316" name="Rectangle 3"/>
          <p:cNvSpPr>
            <a:spLocks noGrp="1" noChangeArrowheads="1"/>
          </p:cNvSpPr>
          <p:nvPr>
            <p:ph type="body" idx="1"/>
          </p:nvPr>
        </p:nvSpPr>
        <p:spPr bwMode="auto">
          <a:noFill/>
        </p:spPr>
        <p:txBody>
          <a:bodyPr wrap="square" numCol="1" anchor="t" anchorCtr="0" compatLnSpc="1">
            <a:prstTxWarp prst="textNoShape">
              <a:avLst/>
            </a:prstTxWarp>
            <a:normAutofit fontScale="85000" lnSpcReduction="10000"/>
          </a:bodyPr>
          <a:lstStyle/>
          <a:p>
            <a:r>
              <a:rPr lang="en-US" altLang="ja-JP" sz="1600" dirty="0" smtClean="0"/>
              <a:t>First of all, I’ll show you some background. In Japan, photochemical oxidant has damaged our life since 1960s, and this risk has not gone away completely. This slide shows how we issue photochemical oxidant information to the public in Japan. At present we operationally use a global ozone chemistry transport model called MRI-CCM2</a:t>
            </a:r>
            <a:r>
              <a:rPr lang="en-US" altLang="ja-JP" sz="1600" baseline="0" dirty="0" smtClean="0"/>
              <a:t> and regional CTM called NHM-</a:t>
            </a:r>
            <a:r>
              <a:rPr lang="en-US" altLang="ja-JP" sz="1600" baseline="0" dirty="0" err="1" smtClean="0"/>
              <a:t>Chem</a:t>
            </a:r>
            <a:r>
              <a:rPr lang="en-US" altLang="ja-JP" sz="1600" dirty="0" smtClean="0"/>
              <a:t>, to estimate surface ozone concentration for Japan. They ware developed by the Meteorological Research Institute (MRI) of JMA. According to the simulated oxidant concentration we diagnose an oxidant advisory of three categories to each prefecture. The categorization is like this, if daily maximum surface ozone concentration at each prefecture seemed to be over 120 ppb, it is categorized as level 2 and, we essentially provide information on photochemical oxidant. But the current model system not assimilate observed surface ozone concentrations. Therefore we developed a method to assimilate observed surface ozone concentrations</a:t>
            </a:r>
            <a:r>
              <a:rPr lang="en-US" altLang="ja-JP" sz="1600" baseline="0" dirty="0" smtClean="0"/>
              <a:t> using a nudging technique for the regional CTM.</a:t>
            </a:r>
            <a:r>
              <a:rPr lang="en-US" altLang="ja-JP" sz="1600" dirty="0" smtClean="0"/>
              <a:t> We are going to operate this in 2017.</a:t>
            </a:r>
          </a:p>
          <a:p>
            <a:endParaRPr lang="en-US" altLang="ja-JP" dirty="0" smtClean="0"/>
          </a:p>
          <a:p>
            <a:r>
              <a:rPr lang="ja-JP" altLang="en-US" dirty="0" smtClean="0"/>
              <a:t>（参考）</a:t>
            </a:r>
          </a:p>
          <a:p>
            <a:r>
              <a:rPr lang="en-US" altLang="ja-JP" dirty="0" smtClean="0"/>
              <a:t> The MRI-CCM2 model (e.g. Shibata et al., 2005) is designed to simulate the distributions and time- evolutions of ozone and related chemical species over the troposphere and the middle atmosphere comprehensively, and used for the operational prediction of photochemical oxidant near the surface at the Japan Meteorological Agency. In the MRI-CCM2 model, a chemistry module is coupled with a general circulation model (GCM) via the MRI Scup coupler.</a:t>
            </a:r>
            <a:endParaRPr lang="ja-JP" altLang="en-US" dirty="0" smtClean="0"/>
          </a:p>
        </p:txBody>
      </p:sp>
    </p:spTree>
    <p:extLst>
      <p:ext uri="{BB962C8B-B14F-4D97-AF65-F5344CB8AC3E}">
        <p14:creationId xmlns:p14="http://schemas.microsoft.com/office/powerpoint/2010/main" val="408056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sz="1600" dirty="0" smtClean="0"/>
              <a:t>These are today’s topics.</a:t>
            </a:r>
          </a:p>
          <a:p>
            <a:r>
              <a:rPr kumimoji="1" lang="en-US" altLang="ja-JP" sz="1600" kern="1200" dirty="0" smtClean="0">
                <a:solidFill>
                  <a:schemeClr val="tx1"/>
                </a:solidFill>
                <a:effectLst/>
                <a:latin typeface="+mn-lt"/>
                <a:ea typeface="+mn-ea"/>
                <a:cs typeface="+mn-cs"/>
              </a:rPr>
              <a:t>First, I would like to introduce the surface</a:t>
            </a:r>
            <a:r>
              <a:rPr kumimoji="1" lang="en-US" altLang="ja-JP" sz="1600" kern="1200" baseline="0" dirty="0" smtClean="0">
                <a:solidFill>
                  <a:schemeClr val="tx1"/>
                </a:solidFill>
                <a:effectLst/>
                <a:latin typeface="+mn-lt"/>
                <a:ea typeface="+mn-ea"/>
                <a:cs typeface="+mn-cs"/>
              </a:rPr>
              <a:t> ozone prediction system</a:t>
            </a:r>
            <a:r>
              <a:rPr kumimoji="1" lang="en-US" altLang="ja-JP" sz="1600" kern="1200" dirty="0" smtClean="0">
                <a:solidFill>
                  <a:schemeClr val="tx1"/>
                </a:solidFill>
                <a:effectLst/>
                <a:latin typeface="+mn-lt"/>
                <a:ea typeface="+mn-ea"/>
                <a:cs typeface="+mn-cs"/>
              </a:rPr>
              <a:t>.</a:t>
            </a:r>
          </a:p>
          <a:p>
            <a:r>
              <a:rPr kumimoji="1" lang="en-US" altLang="ja-JP" sz="1600" kern="1200" dirty="0" smtClean="0">
                <a:solidFill>
                  <a:schemeClr val="tx1"/>
                </a:solidFill>
                <a:effectLst/>
                <a:latin typeface="+mn-lt"/>
                <a:ea typeface="+mn-ea"/>
                <a:cs typeface="+mn-cs"/>
              </a:rPr>
              <a:t>Next, I will</a:t>
            </a:r>
            <a:r>
              <a:rPr kumimoji="1" lang="en-US" altLang="ja-JP" sz="1600" kern="1200" baseline="0" dirty="0" smtClean="0">
                <a:solidFill>
                  <a:schemeClr val="tx1"/>
                </a:solidFill>
                <a:effectLst/>
                <a:latin typeface="+mn-lt"/>
                <a:ea typeface="+mn-ea"/>
                <a:cs typeface="+mn-cs"/>
              </a:rPr>
              <a:t> talk about the observed data quality control.</a:t>
            </a:r>
            <a:endParaRPr kumimoji="1" lang="en-US" altLang="ja-JP" sz="1600" kern="1200" dirty="0" smtClean="0">
              <a:solidFill>
                <a:schemeClr val="tx1"/>
              </a:solidFill>
              <a:effectLst/>
              <a:latin typeface="+mn-lt"/>
              <a:ea typeface="+mn-ea"/>
              <a:cs typeface="+mn-cs"/>
            </a:endParaRPr>
          </a:p>
          <a:p>
            <a:r>
              <a:rPr kumimoji="1" lang="en-US" altLang="ja-JP" sz="1600" dirty="0" smtClean="0"/>
              <a:t>Then</a:t>
            </a:r>
            <a:r>
              <a:rPr kumimoji="1" lang="en-US" altLang="ja-JP" sz="1600" baseline="0" dirty="0" smtClean="0"/>
              <a:t> I will </a:t>
            </a:r>
            <a:r>
              <a:rPr kumimoji="1" lang="en-US" altLang="ja-JP" sz="1600" dirty="0" smtClean="0"/>
              <a:t>present data assimilate method, and results of simulation.</a:t>
            </a:r>
            <a:r>
              <a:rPr kumimoji="1" lang="en-US" altLang="ja-JP" sz="1600" kern="1200" dirty="0" smtClean="0">
                <a:solidFill>
                  <a:schemeClr val="tx1"/>
                </a:solidFill>
                <a:effectLst/>
                <a:latin typeface="+mn-lt"/>
                <a:ea typeface="+mn-ea"/>
                <a:cs typeface="+mn-cs"/>
              </a:rPr>
              <a:t> </a:t>
            </a:r>
            <a:endParaRPr kumimoji="1" lang="ja-JP" altLang="ja-JP" sz="1600" kern="1200" dirty="0" smtClean="0">
              <a:solidFill>
                <a:schemeClr val="tx1"/>
              </a:solidFill>
              <a:effectLst/>
              <a:latin typeface="+mn-lt"/>
              <a:ea typeface="+mn-ea"/>
              <a:cs typeface="+mn-cs"/>
            </a:endParaRPr>
          </a:p>
        </p:txBody>
      </p:sp>
      <p:sp>
        <p:nvSpPr>
          <p:cNvPr id="4" name="スライド番号プレースホルダ 3"/>
          <p:cNvSpPr>
            <a:spLocks noGrp="1"/>
          </p:cNvSpPr>
          <p:nvPr>
            <p:ph type="sldNum" sz="quarter" idx="10"/>
          </p:nvPr>
        </p:nvSpPr>
        <p:spPr/>
        <p:txBody>
          <a:bodyPr/>
          <a:lstStyle/>
          <a:p>
            <a:fld id="{BB6D5A54-33B2-40BE-9384-CF651EBD574C}" type="slidenum">
              <a:rPr kumimoji="1" lang="ja-JP" altLang="en-US" smtClean="0"/>
              <a:pPr/>
              <a:t>3</a:t>
            </a:fld>
            <a:endParaRPr kumimoji="1" lang="ja-JP" altLang="en-US"/>
          </a:p>
        </p:txBody>
      </p:sp>
    </p:spTree>
    <p:extLst>
      <p:ext uri="{BB962C8B-B14F-4D97-AF65-F5344CB8AC3E}">
        <p14:creationId xmlns:p14="http://schemas.microsoft.com/office/powerpoint/2010/main" val="1826387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pPr defTabSz="871473"/>
            <a:fld id="{047D4308-0E2D-43CB-B87A-7940D947A3FD}" type="slidenum">
              <a:rPr lang="en-US" altLang="ja-JP" smtClean="0">
                <a:latin typeface="Arial" pitchFamily="34" charset="0"/>
              </a:rPr>
              <a:pPr defTabSz="871473"/>
              <a:t>4</a:t>
            </a:fld>
            <a:endParaRPr lang="en-US" altLang="ja-JP" dirty="0" smtClean="0">
              <a:latin typeface="Arial" pitchFamily="34"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r>
              <a:rPr lang="en-US" altLang="ja-JP" sz="1600" dirty="0" smtClean="0">
                <a:latin typeface="Arial" pitchFamily="34" charset="0"/>
              </a:rPr>
              <a:t>Next slide shows the relation between the global CTM and the regional CTM. The global CTM use emission inventories and nudged toward the operational Global Numerical Weather Forecast model analysis and forecast by JMA. The global CTM simulates O3 (ozone), NO2 (nitric dioxide), NO (nitric oxide), CO (carbon monoxide) and other chemicals, so we nest them from the global model to the regional model. The regional CTM also uses emission inventories. As to meteorological data, it uses forecasts by JMANHM with 20km resolution. This meteorological model also uses global meteorological analysis as boundary condition. And this</a:t>
            </a:r>
            <a:r>
              <a:rPr lang="en-US" altLang="ja-JP" sz="1600" baseline="0" dirty="0" smtClean="0">
                <a:latin typeface="Arial" pitchFamily="34" charset="0"/>
              </a:rPr>
              <a:t> time, we are developed a method to assimilate observed surface ozone concentrations using a nudging technique</a:t>
            </a:r>
            <a:r>
              <a:rPr lang="ja-JP" altLang="en-US" sz="1600" baseline="0" dirty="0" smtClean="0">
                <a:latin typeface="Arial" pitchFamily="34" charset="0"/>
              </a:rPr>
              <a:t> </a:t>
            </a:r>
            <a:r>
              <a:rPr lang="en-US" altLang="ja-JP" sz="1600" baseline="0" dirty="0" smtClean="0">
                <a:latin typeface="Arial" pitchFamily="34" charset="0"/>
              </a:rPr>
              <a:t>to regional CTM.</a:t>
            </a:r>
          </a:p>
        </p:txBody>
      </p:sp>
    </p:spTree>
    <p:extLst>
      <p:ext uri="{BB962C8B-B14F-4D97-AF65-F5344CB8AC3E}">
        <p14:creationId xmlns:p14="http://schemas.microsoft.com/office/powerpoint/2010/main" val="2223038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sz="1600" dirty="0" smtClean="0"/>
              <a:t>Next slide is on the specification of our global CTM.</a:t>
            </a:r>
          </a:p>
          <a:p>
            <a:r>
              <a:rPr lang="en-US" altLang="ja-JP" sz="1600" dirty="0" smtClean="0"/>
              <a:t>The model has a horizontal resolution of TL159 and 64 layers from surface up to 0.01 </a:t>
            </a:r>
            <a:r>
              <a:rPr lang="en-US" altLang="ja-JP" sz="1600" dirty="0" err="1" smtClean="0"/>
              <a:t>hPa</a:t>
            </a:r>
            <a:r>
              <a:rPr lang="en-US" altLang="ja-JP" sz="1600" dirty="0" smtClean="0"/>
              <a:t>. We operationally calculate the CTM once a day. The initial time is at 12 UTC, and forecast time has 72 hours. </a:t>
            </a:r>
          </a:p>
          <a:p>
            <a:r>
              <a:rPr lang="en-US" altLang="ja-JP" sz="1600" dirty="0" smtClean="0"/>
              <a:t>The chemistry module has 90 chemical species, and 250 chemical reactions. </a:t>
            </a:r>
          </a:p>
          <a:p>
            <a:r>
              <a:rPr lang="en-US" altLang="ja-JP" sz="1600" dirty="0" smtClean="0"/>
              <a:t>We use anthropogenic and natural emission inventories such as EDGAR, GEIA, and REAS. The REAS is East Asian anthropogenic emission inventory and is provided by Dr. </a:t>
            </a:r>
            <a:r>
              <a:rPr lang="en-US" altLang="ja-JP" sz="1600" dirty="0" err="1" smtClean="0"/>
              <a:t>Ohara</a:t>
            </a:r>
            <a:r>
              <a:rPr lang="en-US" altLang="ja-JP" sz="1600" dirty="0" smtClean="0"/>
              <a:t> in the National Institute for Environmental Study (NIES) in Japan.</a:t>
            </a:r>
          </a:p>
          <a:p>
            <a:endParaRPr kumimoji="1" lang="ja-JP" altLang="en-US" sz="16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BB6D5A54-33B2-40BE-9384-CF651EBD574C}" type="slidenum">
              <a:rPr kumimoji="1" lang="ja-JP" altLang="en-US" smtClean="0"/>
              <a:pPr/>
              <a:t>5</a:t>
            </a:fld>
            <a:endParaRPr kumimoji="1" lang="ja-JP" altLang="en-US"/>
          </a:p>
        </p:txBody>
      </p:sp>
    </p:spTree>
    <p:extLst>
      <p:ext uri="{BB962C8B-B14F-4D97-AF65-F5344CB8AC3E}">
        <p14:creationId xmlns:p14="http://schemas.microsoft.com/office/powerpoint/2010/main" val="3935543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sz="1600" kern="1200" dirty="0" smtClean="0">
                <a:solidFill>
                  <a:schemeClr val="tx1"/>
                </a:solidFill>
                <a:effectLst/>
                <a:latin typeface="+mn-lt"/>
                <a:ea typeface="+mn-ea"/>
                <a:cs typeface="+mn-cs"/>
              </a:rPr>
              <a:t>This is specification about the regional CTM. Its horizontal resolution is 20 km by 20 km in Lambert Coordinates. The vertical resolution is 18 layers from the surface to 50 </a:t>
            </a:r>
            <a:r>
              <a:rPr kumimoji="1" lang="en-US" altLang="ja-JP" sz="1600" kern="1200" dirty="0" err="1" smtClean="0">
                <a:solidFill>
                  <a:schemeClr val="tx1"/>
                </a:solidFill>
                <a:effectLst/>
                <a:latin typeface="+mn-lt"/>
                <a:ea typeface="+mn-ea"/>
                <a:cs typeface="+mn-cs"/>
              </a:rPr>
              <a:t>hPa</a:t>
            </a:r>
            <a:r>
              <a:rPr kumimoji="1" lang="en-US" altLang="ja-JP" sz="1600" kern="1200" dirty="0" smtClean="0">
                <a:solidFill>
                  <a:schemeClr val="tx1"/>
                </a:solidFill>
                <a:effectLst/>
                <a:latin typeface="+mn-lt"/>
                <a:ea typeface="+mn-ea"/>
                <a:cs typeface="+mn-cs"/>
              </a:rPr>
              <a:t> in terrain-following coordinates. Its meteorological module is JMA’s </a:t>
            </a:r>
            <a:r>
              <a:rPr kumimoji="1" lang="en-US" altLang="ja-JP" sz="1600" kern="1200" dirty="0" err="1" smtClean="0">
                <a:solidFill>
                  <a:schemeClr val="tx1"/>
                </a:solidFill>
                <a:effectLst/>
                <a:latin typeface="+mn-lt"/>
                <a:ea typeface="+mn-ea"/>
                <a:cs typeface="+mn-cs"/>
              </a:rPr>
              <a:t>meso</a:t>
            </a:r>
            <a:r>
              <a:rPr kumimoji="1" lang="en-US" altLang="ja-JP" sz="1600" kern="1200" dirty="0" smtClean="0">
                <a:solidFill>
                  <a:schemeClr val="tx1"/>
                </a:solidFill>
                <a:effectLst/>
                <a:latin typeface="+mn-lt"/>
                <a:ea typeface="+mn-ea"/>
                <a:cs typeface="+mn-cs"/>
              </a:rPr>
              <a:t>-scale non-hydrostatic model. Its chemical module is RAQM2 developed by Dr. </a:t>
            </a:r>
            <a:r>
              <a:rPr kumimoji="1" lang="en-US" altLang="ja-JP" sz="1600" kern="1200" dirty="0" err="1" smtClean="0">
                <a:solidFill>
                  <a:schemeClr val="tx1"/>
                </a:solidFill>
                <a:effectLst/>
                <a:latin typeface="+mn-lt"/>
                <a:ea typeface="+mn-ea"/>
                <a:cs typeface="+mn-cs"/>
              </a:rPr>
              <a:t>Kajino</a:t>
            </a:r>
            <a:r>
              <a:rPr kumimoji="1" lang="en-US" altLang="ja-JP" sz="1600" kern="1200" dirty="0" smtClean="0">
                <a:solidFill>
                  <a:schemeClr val="tx1"/>
                </a:solidFill>
                <a:effectLst/>
                <a:latin typeface="+mn-lt"/>
                <a:ea typeface="+mn-ea"/>
                <a:cs typeface="+mn-cs"/>
              </a:rPr>
              <a:t> at MRI. We use the SAPRC99 gas-phase atmospheric chemical module and these emission inventories.</a:t>
            </a:r>
            <a:endParaRPr kumimoji="1" lang="ja-JP" altLang="en-US" sz="1600" dirty="0"/>
          </a:p>
        </p:txBody>
      </p:sp>
      <p:sp>
        <p:nvSpPr>
          <p:cNvPr id="4" name="スライド番号プレースホルダ 3"/>
          <p:cNvSpPr>
            <a:spLocks noGrp="1"/>
          </p:cNvSpPr>
          <p:nvPr>
            <p:ph type="sldNum" sz="quarter" idx="10"/>
          </p:nvPr>
        </p:nvSpPr>
        <p:spPr/>
        <p:txBody>
          <a:bodyPr/>
          <a:lstStyle/>
          <a:p>
            <a:fld id="{BB6D5A54-33B2-40BE-9384-CF651EBD574C}" type="slidenum">
              <a:rPr kumimoji="1" lang="ja-JP" altLang="en-US" smtClean="0"/>
              <a:pPr/>
              <a:t>6</a:t>
            </a:fld>
            <a:endParaRPr kumimoji="1" lang="ja-JP" altLang="en-US"/>
          </a:p>
        </p:txBody>
      </p:sp>
    </p:spTree>
    <p:extLst>
      <p:ext uri="{BB962C8B-B14F-4D97-AF65-F5344CB8AC3E}">
        <p14:creationId xmlns:p14="http://schemas.microsoft.com/office/powerpoint/2010/main" val="3594021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600" dirty="0" smtClean="0"/>
              <a:t>In japan,</a:t>
            </a:r>
            <a:r>
              <a:rPr kumimoji="1" lang="en-US" altLang="ja-JP" sz="1600" baseline="0" dirty="0" smtClean="0"/>
              <a:t> air quality is observed by local government. </a:t>
            </a:r>
            <a:r>
              <a:rPr kumimoji="1" lang="en-US" altLang="ja-JP" sz="1600" kern="1200" dirty="0" smtClean="0">
                <a:solidFill>
                  <a:schemeClr val="tx1"/>
                </a:solidFill>
                <a:effectLst/>
                <a:latin typeface="+mn-lt"/>
                <a:ea typeface="+mn-ea"/>
                <a:cs typeface="+mn-cs"/>
              </a:rPr>
              <a:t>JMA can use near real-time observed surface ozone</a:t>
            </a:r>
            <a:r>
              <a:rPr kumimoji="1" lang="en-US" altLang="ja-JP" sz="1600" kern="1200" baseline="0" dirty="0" smtClean="0">
                <a:solidFill>
                  <a:schemeClr val="tx1"/>
                </a:solidFill>
                <a:effectLst/>
                <a:latin typeface="+mn-lt"/>
                <a:ea typeface="+mn-ea"/>
                <a:cs typeface="+mn-cs"/>
              </a:rPr>
              <a:t> </a:t>
            </a:r>
            <a:r>
              <a:rPr kumimoji="1" lang="en-US" altLang="ja-JP" sz="1600" kern="1200" dirty="0" smtClean="0">
                <a:solidFill>
                  <a:schemeClr val="tx1"/>
                </a:solidFill>
                <a:effectLst/>
                <a:latin typeface="+mn-lt"/>
                <a:ea typeface="+mn-ea"/>
                <a:cs typeface="+mn-cs"/>
              </a:rPr>
              <a:t>data; however, as to final result after data screening by local government (FINAL), JMA can use it about 2 years later. </a:t>
            </a:r>
            <a:endParaRPr kumimoji="1" lang="en-US" altLang="ja-JP" sz="1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kern="1200" dirty="0" smtClean="0">
                <a:solidFill>
                  <a:schemeClr val="tx1"/>
                </a:solidFill>
                <a:effectLst/>
                <a:latin typeface="+mn-lt"/>
                <a:ea typeface="+mn-ea"/>
                <a:cs typeface="+mn-cs"/>
              </a:rPr>
              <a:t>Therefore we applied original quality control (QC) methods to near real-time data.</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kern="1200" dirty="0" smtClean="0">
                <a:solidFill>
                  <a:schemeClr val="tx1"/>
                </a:solidFill>
                <a:effectLst/>
                <a:latin typeface="+mn-lt"/>
                <a:ea typeface="+mn-ea"/>
                <a:cs typeface="+mn-cs"/>
              </a:rPr>
              <a:t>QC1 is gross check. It is rare for surface O</a:t>
            </a:r>
            <a:r>
              <a:rPr kumimoji="1" lang="en-US" altLang="ja-JP" sz="1600" kern="1200" baseline="-25000" dirty="0" smtClean="0">
                <a:solidFill>
                  <a:schemeClr val="tx1"/>
                </a:solidFill>
                <a:effectLst/>
                <a:latin typeface="+mn-lt"/>
                <a:ea typeface="+mn-ea"/>
                <a:cs typeface="+mn-cs"/>
              </a:rPr>
              <a:t>3</a:t>
            </a:r>
            <a:r>
              <a:rPr kumimoji="1" lang="en-US" altLang="ja-JP" sz="1600" kern="1200" dirty="0" smtClean="0">
                <a:solidFill>
                  <a:schemeClr val="tx1"/>
                </a:solidFill>
                <a:effectLst/>
                <a:latin typeface="+mn-lt"/>
                <a:ea typeface="+mn-ea"/>
                <a:cs typeface="+mn-cs"/>
              </a:rPr>
              <a:t> concentration to increase over 250 ppb.</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kern="1200" dirty="0" smtClean="0">
                <a:solidFill>
                  <a:schemeClr val="tx1"/>
                </a:solidFill>
                <a:effectLst/>
                <a:latin typeface="+mn-lt"/>
                <a:ea typeface="+mn-ea"/>
                <a:cs typeface="+mn-cs"/>
              </a:rPr>
              <a:t>QC2 is spatial check. We previously calculated mean and standard deviation of O</a:t>
            </a:r>
            <a:r>
              <a:rPr kumimoji="1" lang="en-US" altLang="ja-JP" sz="1600" kern="1200" baseline="-25000" dirty="0" smtClean="0">
                <a:solidFill>
                  <a:schemeClr val="tx1"/>
                </a:solidFill>
                <a:effectLst/>
                <a:latin typeface="+mn-lt"/>
                <a:ea typeface="+mn-ea"/>
                <a:cs typeface="+mn-cs"/>
              </a:rPr>
              <a:t>3</a:t>
            </a:r>
            <a:r>
              <a:rPr kumimoji="1" lang="en-US" altLang="ja-JP" sz="1600" kern="1200" dirty="0" smtClean="0">
                <a:solidFill>
                  <a:schemeClr val="tx1"/>
                </a:solidFill>
                <a:effectLst/>
                <a:latin typeface="+mn-lt"/>
                <a:ea typeface="+mn-ea"/>
                <a:cs typeface="+mn-cs"/>
              </a:rPr>
              <a:t> concentration at the nearest 6 ~ 10 stations from the station within its 50 km radius. If a value was within the mean plus minus 3sigma, it is identified correct.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600" kern="1200" dirty="0" smtClean="0">
                <a:solidFill>
                  <a:schemeClr val="tx1"/>
                </a:solidFill>
                <a:effectLst/>
                <a:latin typeface="+mn-lt"/>
                <a:ea typeface="+mn-ea"/>
                <a:cs typeface="+mn-cs"/>
              </a:rPr>
              <a:t>QC3 is hourly difference check. If the deference of O</a:t>
            </a:r>
            <a:r>
              <a:rPr kumimoji="1" lang="en-US" altLang="ja-JP" sz="1600" kern="1200" baseline="-25000" dirty="0" smtClean="0">
                <a:solidFill>
                  <a:schemeClr val="tx1"/>
                </a:solidFill>
                <a:effectLst/>
                <a:latin typeface="+mn-lt"/>
                <a:ea typeface="+mn-ea"/>
                <a:cs typeface="+mn-cs"/>
              </a:rPr>
              <a:t>3</a:t>
            </a:r>
            <a:r>
              <a:rPr kumimoji="1" lang="en-US" altLang="ja-JP" sz="1600" kern="1200" dirty="0" smtClean="0">
                <a:solidFill>
                  <a:schemeClr val="tx1"/>
                </a:solidFill>
                <a:effectLst/>
                <a:latin typeface="+mn-lt"/>
                <a:ea typeface="+mn-ea"/>
                <a:cs typeface="+mn-cs"/>
              </a:rPr>
              <a:t> concentration from previous value was within 50 ppb at time t and t-1, it is identified correct. QC4 has QC1, 2, 3. Moreover, QC5 is more strict spatial check and hourly different check if the data is over 100 ppb. </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BB6D5A54-33B2-40BE-9384-CF651EBD574C}" type="slidenum">
              <a:rPr kumimoji="1" lang="ja-JP" altLang="en-US" smtClean="0"/>
              <a:pPr/>
              <a:t>7</a:t>
            </a:fld>
            <a:endParaRPr kumimoji="1" lang="ja-JP" altLang="en-US"/>
          </a:p>
        </p:txBody>
      </p:sp>
    </p:spTree>
    <p:extLst>
      <p:ext uri="{BB962C8B-B14F-4D97-AF65-F5344CB8AC3E}">
        <p14:creationId xmlns:p14="http://schemas.microsoft.com/office/powerpoint/2010/main" val="724992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We compared near real-time data after these QC methods at 1191 stations from April 2010 to March 2013 with FINAL. 4423 samples were selected.</a:t>
            </a:r>
          </a:p>
          <a:p>
            <a:r>
              <a:rPr kumimoji="1" lang="en-US" altLang="ja-JP" dirty="0" smtClean="0"/>
              <a:t>We classified outliers and others in every QC and FINAL as described in Table 5. Discrepancy rate of QC5 was best (Table 4).  As result, we determined QC5 for data assimilation with NHM-Chem.</a:t>
            </a:r>
            <a:endParaRPr kumimoji="1" lang="ja-JP" altLang="en-US" dirty="0"/>
          </a:p>
        </p:txBody>
      </p:sp>
      <p:sp>
        <p:nvSpPr>
          <p:cNvPr id="4" name="スライド番号プレースホルダー 3"/>
          <p:cNvSpPr>
            <a:spLocks noGrp="1"/>
          </p:cNvSpPr>
          <p:nvPr>
            <p:ph type="sldNum" sz="quarter" idx="10"/>
          </p:nvPr>
        </p:nvSpPr>
        <p:spPr/>
        <p:txBody>
          <a:bodyPr/>
          <a:lstStyle/>
          <a:p>
            <a:fld id="{BB6D5A54-33B2-40BE-9384-CF651EBD574C}" type="slidenum">
              <a:rPr kumimoji="1" lang="ja-JP" altLang="en-US" smtClean="0"/>
              <a:pPr/>
              <a:t>8</a:t>
            </a:fld>
            <a:endParaRPr kumimoji="1" lang="ja-JP" altLang="en-US"/>
          </a:p>
        </p:txBody>
      </p:sp>
    </p:spTree>
    <p:extLst>
      <p:ext uri="{BB962C8B-B14F-4D97-AF65-F5344CB8AC3E}">
        <p14:creationId xmlns:p14="http://schemas.microsoft.com/office/powerpoint/2010/main" val="31603070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600" dirty="0" smtClean="0"/>
              <a:t>After the QC of the observations at each station, grid point values are calculated by averaging the observations in each model grid (20x20 km).</a:t>
            </a:r>
            <a:endParaRPr kumimoji="1" lang="ja-JP" altLang="en-US" sz="1600" dirty="0"/>
          </a:p>
        </p:txBody>
      </p:sp>
      <p:sp>
        <p:nvSpPr>
          <p:cNvPr id="4" name="スライド番号プレースホルダー 3"/>
          <p:cNvSpPr>
            <a:spLocks noGrp="1"/>
          </p:cNvSpPr>
          <p:nvPr>
            <p:ph type="sldNum" sz="quarter" idx="10"/>
          </p:nvPr>
        </p:nvSpPr>
        <p:spPr/>
        <p:txBody>
          <a:bodyPr/>
          <a:lstStyle/>
          <a:p>
            <a:fld id="{BB6D5A54-33B2-40BE-9384-CF651EBD574C}" type="slidenum">
              <a:rPr kumimoji="1" lang="ja-JP" altLang="en-US" smtClean="0"/>
              <a:pPr/>
              <a:t>9</a:t>
            </a:fld>
            <a:endParaRPr kumimoji="1" lang="ja-JP" altLang="en-US"/>
          </a:p>
        </p:txBody>
      </p:sp>
    </p:spTree>
    <p:extLst>
      <p:ext uri="{BB962C8B-B14F-4D97-AF65-F5344CB8AC3E}">
        <p14:creationId xmlns:p14="http://schemas.microsoft.com/office/powerpoint/2010/main" val="27747289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01-10-2017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01-10-2017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01-10-2017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42913" y="103188"/>
            <a:ext cx="8243887" cy="1314450"/>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600200"/>
            <a:ext cx="4038600" cy="44561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4561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a:xfrm>
            <a:off x="457200" y="6243638"/>
            <a:ext cx="2133600" cy="457200"/>
          </a:xfrm>
          <a:prstGeom prst="rect">
            <a:avLst/>
          </a:prstGeom>
        </p:spPr>
        <p:txBody>
          <a:bodyPr/>
          <a:lstStyle>
            <a:lvl1pPr>
              <a:defRPr>
                <a:latin typeface="Arial" pitchFamily="34" charset="0"/>
                <a:ea typeface="ＭＳ Ｐゴシック" pitchFamily="50" charset="-128"/>
              </a:defRPr>
            </a:lvl1pPr>
          </a:lstStyle>
          <a:p>
            <a:pPr>
              <a:defRPr/>
            </a:pPr>
            <a:endParaRPr lang="en-US" altLang="ja-JP"/>
          </a:p>
        </p:txBody>
      </p:sp>
      <p:sp>
        <p:nvSpPr>
          <p:cNvPr id="6" name="フッター プレースホルダ 5"/>
          <p:cNvSpPr>
            <a:spLocks noGrp="1"/>
          </p:cNvSpPr>
          <p:nvPr>
            <p:ph type="ftr" sz="quarter" idx="11"/>
          </p:nvPr>
        </p:nvSpPr>
        <p:spPr>
          <a:xfrm>
            <a:off x="3124200" y="6248400"/>
            <a:ext cx="2895600" cy="457200"/>
          </a:xfrm>
        </p:spPr>
        <p:txBody>
          <a:bodyPr/>
          <a:lstStyle>
            <a:lvl1pPr>
              <a:defRPr/>
            </a:lvl1pPr>
          </a:lstStyle>
          <a:p>
            <a:pPr>
              <a:defRPr/>
            </a:pPr>
            <a:endParaRPr lang="en-US" altLang="ja-JP"/>
          </a:p>
        </p:txBody>
      </p:sp>
      <p:sp>
        <p:nvSpPr>
          <p:cNvPr id="7" name="スライド番号プレースホルダ 6"/>
          <p:cNvSpPr>
            <a:spLocks noGrp="1"/>
          </p:cNvSpPr>
          <p:nvPr>
            <p:ph type="sldNum" sz="quarter" idx="12"/>
          </p:nvPr>
        </p:nvSpPr>
        <p:spPr>
          <a:xfrm>
            <a:off x="6553200" y="6243638"/>
            <a:ext cx="2133600" cy="457200"/>
          </a:xfrm>
        </p:spPr>
        <p:txBody>
          <a:bodyPr/>
          <a:lstStyle>
            <a:lvl1pPr>
              <a:defRPr/>
            </a:lvl1pPr>
          </a:lstStyle>
          <a:p>
            <a:pPr>
              <a:defRPr/>
            </a:pPr>
            <a:fld id="{1DC7F2CE-EEDA-469F-BA99-54295F2137E7}"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01-10-2017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01-10-2017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01-10-2017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01-10-2017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01-10-2017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01-10-2017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01-10-2017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01-10-2017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01-10-2017</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 Id="rId3" Type="http://schemas.openxmlformats.org/officeDocument/2006/relationships/image" Target="../media/image1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4" Type="http://schemas.openxmlformats.org/officeDocument/2006/relationships/oleObject" Target="../embeddings/oleObject1.bin"/><Relationship Id="rId5" Type="http://schemas.openxmlformats.org/officeDocument/2006/relationships/image" Target="../media/image15.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7" Type="http://schemas.openxmlformats.org/officeDocument/2006/relationships/image" Target="../media/image7.png"/><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8.png"/><Relationship Id="rId5" Type="http://schemas.openxmlformats.org/officeDocument/2006/relationships/image" Target="../media/image9.emf"/><Relationship Id="rId6" Type="http://schemas.openxmlformats.org/officeDocument/2006/relationships/image" Target="../media/image4.png"/><Relationship Id="rId7" Type="http://schemas.openxmlformats.org/officeDocument/2006/relationships/image" Target="../media/image5.png"/><Relationship Id="rId8" Type="http://schemas.openxmlformats.org/officeDocument/2006/relationships/image" Target="../media/image10.pn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1844824"/>
            <a:ext cx="7772400" cy="1470025"/>
          </a:xfrm>
        </p:spPr>
        <p:txBody>
          <a:bodyPr>
            <a:normAutofit fontScale="90000"/>
          </a:bodyPr>
          <a:lstStyle/>
          <a:p>
            <a:r>
              <a:rPr lang="en-US" altLang="ja-JP" dirty="0">
                <a:effectLst>
                  <a:outerShdw blurRad="38100" dist="38100" dir="2700000" algn="tl">
                    <a:srgbClr val="000000">
                      <a:alpha val="43137"/>
                    </a:srgbClr>
                  </a:outerShdw>
                </a:effectLst>
                <a:latin typeface="+mj-ea"/>
              </a:rPr>
              <a:t>Development of an operational assimilation system utilizing a Regional Chemistry</a:t>
            </a:r>
            <a:br>
              <a:rPr lang="en-US" altLang="ja-JP" dirty="0">
                <a:effectLst>
                  <a:outerShdw blurRad="38100" dist="38100" dir="2700000" algn="tl">
                    <a:srgbClr val="000000">
                      <a:alpha val="43137"/>
                    </a:srgbClr>
                  </a:outerShdw>
                </a:effectLst>
                <a:latin typeface="+mj-ea"/>
              </a:rPr>
            </a:br>
            <a:r>
              <a:rPr lang="en-US" altLang="ja-JP" dirty="0">
                <a:effectLst>
                  <a:outerShdw blurRad="38100" dist="38100" dir="2700000" algn="tl">
                    <a:srgbClr val="000000">
                      <a:alpha val="43137"/>
                    </a:srgbClr>
                  </a:outerShdw>
                </a:effectLst>
                <a:latin typeface="+mj-ea"/>
              </a:rPr>
              <a:t>Transport Model of Japan Meteorological Agency</a:t>
            </a:r>
            <a:endParaRPr kumimoji="1" lang="ja-JP" altLang="en-US" dirty="0">
              <a:effectLst>
                <a:outerShdw blurRad="38100" dist="38100" dir="2700000" algn="tl">
                  <a:srgbClr val="000000">
                    <a:alpha val="43137"/>
                  </a:srgbClr>
                </a:outerShdw>
              </a:effectLst>
              <a:latin typeface="+mj-ea"/>
            </a:endParaRPr>
          </a:p>
        </p:txBody>
      </p:sp>
      <p:sp>
        <p:nvSpPr>
          <p:cNvPr id="3" name="サブタイトル 2"/>
          <p:cNvSpPr>
            <a:spLocks noGrp="1"/>
          </p:cNvSpPr>
          <p:nvPr>
            <p:ph type="subTitle" idx="1"/>
          </p:nvPr>
        </p:nvSpPr>
        <p:spPr>
          <a:xfrm>
            <a:off x="467544" y="4700736"/>
            <a:ext cx="8208912" cy="1752600"/>
          </a:xfrm>
        </p:spPr>
        <p:txBody>
          <a:bodyPr>
            <a:normAutofit fontScale="92500" lnSpcReduction="20000"/>
          </a:bodyPr>
          <a:lstStyle/>
          <a:p>
            <a:r>
              <a:rPr lang="en-US" altLang="ja-JP" dirty="0" smtClean="0"/>
              <a:t>Masaaki Ikegami</a:t>
            </a:r>
            <a:r>
              <a:rPr lang="en-US" altLang="ja-JP" baseline="30000" dirty="0" smtClean="0"/>
              <a:t>1,2</a:t>
            </a:r>
            <a:r>
              <a:rPr lang="en-US" altLang="ja-JP" dirty="0" smtClean="0"/>
              <a:t>, </a:t>
            </a:r>
            <a:r>
              <a:rPr lang="en-US" altLang="ja-JP" dirty="0" err="1" smtClean="0"/>
              <a:t>Akane</a:t>
            </a:r>
            <a:r>
              <a:rPr lang="en-US" altLang="ja-JP" dirty="0" smtClean="0"/>
              <a:t> Kamada</a:t>
            </a:r>
            <a:r>
              <a:rPr lang="en-US" altLang="ja-JP" baseline="30000" dirty="0" smtClean="0"/>
              <a:t>1,2</a:t>
            </a:r>
            <a:r>
              <a:rPr lang="en-US" altLang="ja-JP" dirty="0" smtClean="0"/>
              <a:t>, </a:t>
            </a:r>
            <a:r>
              <a:rPr lang="en-US" altLang="ja-JP" dirty="0" err="1" smtClean="0"/>
              <a:t>Mizuo</a:t>
            </a:r>
            <a:r>
              <a:rPr lang="en-US" altLang="ja-JP" dirty="0" smtClean="0"/>
              <a:t> Kajino</a:t>
            </a:r>
            <a:r>
              <a:rPr lang="en-US" altLang="ja-JP" baseline="30000" dirty="0" smtClean="0"/>
              <a:t>2</a:t>
            </a:r>
            <a:r>
              <a:rPr lang="en-US" altLang="ja-JP" dirty="0" smtClean="0"/>
              <a:t>, Makoto Deushi</a:t>
            </a:r>
            <a:r>
              <a:rPr lang="en-US" altLang="ja-JP" baseline="30000" dirty="0" smtClean="0"/>
              <a:t>1,2</a:t>
            </a:r>
          </a:p>
          <a:p>
            <a:r>
              <a:rPr lang="en-US" altLang="ja-JP" baseline="30000" dirty="0" smtClean="0"/>
              <a:t>1</a:t>
            </a:r>
            <a:r>
              <a:rPr lang="en-US" altLang="ja-JP" dirty="0" smtClean="0"/>
              <a:t>Japan Meteorological Agency</a:t>
            </a:r>
          </a:p>
          <a:p>
            <a:r>
              <a:rPr lang="en-US" altLang="ja-JP" baseline="30000" dirty="0"/>
              <a:t>2</a:t>
            </a:r>
            <a:r>
              <a:rPr lang="en-US" altLang="ja-JP" dirty="0"/>
              <a:t>Meteorological Research Institute</a:t>
            </a:r>
            <a:endParaRPr kumimoji="1" lang="ja-JP" altLang="en-US" dirty="0"/>
          </a:p>
        </p:txBody>
      </p:sp>
      <p:pic>
        <p:nvPicPr>
          <p:cNvPr id="4" name="Picture 28" descr="jma-logo"/>
          <p:cNvPicPr>
            <a:picLocks noChangeAspect="1" noChangeArrowheads="1"/>
          </p:cNvPicPr>
          <p:nvPr/>
        </p:nvPicPr>
        <p:blipFill>
          <a:blip r:embed="rId3" cstate="screen">
            <a:extLst>
              <a:ext uri="{28A0092B-C50C-407E-A947-70E740481C1C}">
                <a14:useLocalDpi xmlns:a14="http://schemas.microsoft.com/office/drawing/2010/main" val="0"/>
              </a:ext>
            </a:extLst>
          </a:blip>
          <a:srcRect/>
          <a:stretch>
            <a:fillRect/>
          </a:stretch>
        </p:blipFill>
        <p:spPr bwMode="auto">
          <a:xfrm>
            <a:off x="0" y="5556250"/>
            <a:ext cx="1258888" cy="1301750"/>
          </a:xfrm>
          <a:prstGeom prst="rect">
            <a:avLst/>
          </a:prstGeom>
          <a:noFill/>
        </p:spPr>
      </p:pic>
      <p:pic>
        <p:nvPicPr>
          <p:cNvPr id="5" name="Picture 24" descr="harerun-cs"/>
          <p:cNvPicPr>
            <a:picLocks noChangeAspect="1" noChangeArrowheads="1"/>
          </p:cNvPicPr>
          <p:nvPr/>
        </p:nvPicPr>
        <p:blipFill>
          <a:blip r:embed="rId4" cstate="screen">
            <a:extLst>
              <a:ext uri="{28A0092B-C50C-407E-A947-70E740481C1C}">
                <a14:useLocalDpi xmlns:a14="http://schemas.microsoft.com/office/drawing/2010/main" val="0"/>
              </a:ext>
            </a:extLst>
          </a:blip>
          <a:srcRect/>
          <a:stretch>
            <a:fillRect/>
          </a:stretch>
        </p:blipFill>
        <p:spPr bwMode="auto">
          <a:xfrm>
            <a:off x="7767638" y="5481638"/>
            <a:ext cx="1376362" cy="1376362"/>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四角形吹き出し 84"/>
          <p:cNvSpPr/>
          <p:nvPr/>
        </p:nvSpPr>
        <p:spPr>
          <a:xfrm>
            <a:off x="4788024" y="764704"/>
            <a:ext cx="1753471" cy="565689"/>
          </a:xfrm>
          <a:prstGeom prst="wedgeRectCallout">
            <a:avLst>
              <a:gd name="adj1" fmla="val 63853"/>
              <a:gd name="adj2" fmla="val 121896"/>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altLang="ja-JP" sz="2000" dirty="0" smtClean="0"/>
              <a:t>05 JST</a:t>
            </a:r>
          </a:p>
          <a:p>
            <a:pPr algn="ctr"/>
            <a:r>
              <a:rPr lang="en-US" altLang="ja-JP" sz="2000" dirty="0" smtClean="0"/>
              <a:t>calculation end</a:t>
            </a:r>
            <a:endParaRPr lang="ja-JP" altLang="en-US" sz="2000" dirty="0"/>
          </a:p>
        </p:txBody>
      </p:sp>
      <p:sp>
        <p:nvSpPr>
          <p:cNvPr id="289" name="円/楕円 288"/>
          <p:cNvSpPr/>
          <p:nvPr/>
        </p:nvSpPr>
        <p:spPr>
          <a:xfrm>
            <a:off x="3333290" y="1994056"/>
            <a:ext cx="138800" cy="138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sp>
        <p:nvSpPr>
          <p:cNvPr id="305" name="円/楕円 304"/>
          <p:cNvSpPr/>
          <p:nvPr/>
        </p:nvSpPr>
        <p:spPr>
          <a:xfrm>
            <a:off x="5091454" y="1994056"/>
            <a:ext cx="138800" cy="138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cxnSp>
        <p:nvCxnSpPr>
          <p:cNvPr id="307" name="直線矢印コネクタ 306"/>
          <p:cNvCxnSpPr/>
          <p:nvPr/>
        </p:nvCxnSpPr>
        <p:spPr>
          <a:xfrm>
            <a:off x="3402080" y="2150459"/>
            <a:ext cx="0" cy="51434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3" name="テキスト ボックス 312"/>
          <p:cNvSpPr txBox="1"/>
          <p:nvPr/>
        </p:nvSpPr>
        <p:spPr>
          <a:xfrm>
            <a:off x="451387" y="1701009"/>
            <a:ext cx="2415579" cy="681497"/>
          </a:xfrm>
          <a:prstGeom prst="rect">
            <a:avLst/>
          </a:prstGeom>
          <a:noFill/>
        </p:spPr>
        <p:txBody>
          <a:bodyPr wrap="square" lIns="65306" tIns="32653" rIns="65306" bIns="32653" rtlCol="0">
            <a:spAutoFit/>
          </a:bodyPr>
          <a:lstStyle/>
          <a:p>
            <a:r>
              <a:rPr lang="en-US" altLang="ja-JP" sz="2000" dirty="0" smtClean="0"/>
              <a:t>Observed surface </a:t>
            </a:r>
            <a:r>
              <a:rPr lang="en-US" altLang="ja-JP" sz="2000" dirty="0"/>
              <a:t>ozone concentrations</a:t>
            </a:r>
            <a:endParaRPr lang="ja-JP" altLang="en-US" sz="2000" dirty="0"/>
          </a:p>
        </p:txBody>
      </p:sp>
      <p:sp>
        <p:nvSpPr>
          <p:cNvPr id="315" name="テキスト ボックス 314"/>
          <p:cNvSpPr txBox="1"/>
          <p:nvPr/>
        </p:nvSpPr>
        <p:spPr>
          <a:xfrm>
            <a:off x="3151427" y="1739251"/>
            <a:ext cx="497372" cy="281387"/>
          </a:xfrm>
          <a:prstGeom prst="rect">
            <a:avLst/>
          </a:prstGeom>
          <a:noFill/>
        </p:spPr>
        <p:txBody>
          <a:bodyPr wrap="none" lIns="65306" tIns="32653" rIns="65306" bIns="32653" rtlCol="0">
            <a:spAutoFit/>
          </a:bodyPr>
          <a:lstStyle/>
          <a:p>
            <a:r>
              <a:rPr lang="en-US" altLang="ja-JP" sz="1400" dirty="0"/>
              <a:t>2200</a:t>
            </a:r>
            <a:endParaRPr lang="ja-JP" altLang="en-US" sz="1400" dirty="0"/>
          </a:p>
        </p:txBody>
      </p:sp>
      <p:sp>
        <p:nvSpPr>
          <p:cNvPr id="327" name="テキスト ボックス 326"/>
          <p:cNvSpPr txBox="1"/>
          <p:nvPr/>
        </p:nvSpPr>
        <p:spPr>
          <a:xfrm>
            <a:off x="4982692" y="1739251"/>
            <a:ext cx="1626399" cy="281387"/>
          </a:xfrm>
          <a:prstGeom prst="rect">
            <a:avLst/>
          </a:prstGeom>
          <a:noFill/>
        </p:spPr>
        <p:txBody>
          <a:bodyPr wrap="none" lIns="65306" tIns="32653" rIns="65306" bIns="32653" rtlCol="0">
            <a:spAutoFit/>
          </a:bodyPr>
          <a:lstStyle/>
          <a:p>
            <a:r>
              <a:rPr lang="en-US" altLang="ja-JP" sz="1400" dirty="0" smtClean="0"/>
              <a:t>0300 JST (local time)</a:t>
            </a:r>
            <a:endParaRPr lang="ja-JP" altLang="en-US" sz="1400" dirty="0"/>
          </a:p>
        </p:txBody>
      </p:sp>
      <p:cxnSp>
        <p:nvCxnSpPr>
          <p:cNvPr id="334" name="直線矢印コネクタ 333"/>
          <p:cNvCxnSpPr/>
          <p:nvPr/>
        </p:nvCxnSpPr>
        <p:spPr>
          <a:xfrm>
            <a:off x="5160853" y="2150459"/>
            <a:ext cx="0" cy="51434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5" name="テキスト ボックス 334"/>
          <p:cNvSpPr txBox="1"/>
          <p:nvPr/>
        </p:nvSpPr>
        <p:spPr>
          <a:xfrm>
            <a:off x="217909" y="2418699"/>
            <a:ext cx="2673289" cy="619942"/>
          </a:xfrm>
          <a:prstGeom prst="rect">
            <a:avLst/>
          </a:prstGeom>
          <a:noFill/>
          <a:effectLst>
            <a:outerShdw blurRad="50800" dist="38100" dir="2700000" algn="tl" rotWithShape="0">
              <a:schemeClr val="bg1"/>
            </a:outerShdw>
          </a:effectLst>
        </p:spPr>
        <p:txBody>
          <a:bodyPr wrap="none" lIns="65306" tIns="32653" rIns="65306" bIns="32653" rtlCol="0">
            <a:spAutoFit/>
          </a:bodyPr>
          <a:lstStyle/>
          <a:p>
            <a:r>
              <a:rPr lang="en-US" altLang="ja-JP" dirty="0" smtClean="0"/>
              <a:t>Quality control</a:t>
            </a:r>
          </a:p>
          <a:p>
            <a:r>
              <a:rPr lang="en-US" altLang="ja-JP" dirty="0" smtClean="0"/>
              <a:t>Interpolation to model grid</a:t>
            </a:r>
            <a:endParaRPr lang="ja-JP" altLang="en-US" dirty="0"/>
          </a:p>
        </p:txBody>
      </p:sp>
      <p:sp>
        <p:nvSpPr>
          <p:cNvPr id="339" name="円/楕円 338"/>
          <p:cNvSpPr/>
          <p:nvPr/>
        </p:nvSpPr>
        <p:spPr>
          <a:xfrm>
            <a:off x="3333290" y="2724128"/>
            <a:ext cx="138800" cy="138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grpSp>
        <p:nvGrpSpPr>
          <p:cNvPr id="17" name="グループ化 16"/>
          <p:cNvGrpSpPr/>
          <p:nvPr/>
        </p:nvGrpSpPr>
        <p:grpSpPr>
          <a:xfrm>
            <a:off x="4018248" y="2777199"/>
            <a:ext cx="553201" cy="32657"/>
            <a:chOff x="3993472" y="2938284"/>
            <a:chExt cx="774482" cy="45720"/>
          </a:xfrm>
        </p:grpSpPr>
        <p:sp>
          <p:nvSpPr>
            <p:cNvPr id="346" name="円/楕円 345"/>
            <p:cNvSpPr/>
            <p:nvPr/>
          </p:nvSpPr>
          <p:spPr>
            <a:xfrm>
              <a:off x="3993472" y="2938284"/>
              <a:ext cx="45720" cy="457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8" name="円/楕円 347"/>
            <p:cNvSpPr/>
            <p:nvPr/>
          </p:nvSpPr>
          <p:spPr>
            <a:xfrm>
              <a:off x="4722234" y="2938284"/>
              <a:ext cx="45720" cy="457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55" name="円/楕円 354"/>
          <p:cNvSpPr/>
          <p:nvPr/>
        </p:nvSpPr>
        <p:spPr>
          <a:xfrm>
            <a:off x="5091454" y="2724128"/>
            <a:ext cx="138800" cy="138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cxnSp>
        <p:nvCxnSpPr>
          <p:cNvPr id="357" name="直線矢印コネクタ 356"/>
          <p:cNvCxnSpPr/>
          <p:nvPr/>
        </p:nvCxnSpPr>
        <p:spPr>
          <a:xfrm>
            <a:off x="3402080" y="2929865"/>
            <a:ext cx="0" cy="1800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9" name="直線矢印コネクタ 368"/>
          <p:cNvCxnSpPr/>
          <p:nvPr/>
        </p:nvCxnSpPr>
        <p:spPr>
          <a:xfrm>
            <a:off x="5160853" y="2929865"/>
            <a:ext cx="0" cy="1800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0" name="角丸四角形 369"/>
          <p:cNvSpPr/>
          <p:nvPr/>
        </p:nvSpPr>
        <p:spPr>
          <a:xfrm>
            <a:off x="217909" y="1628800"/>
            <a:ext cx="5232635" cy="1447465"/>
          </a:xfrm>
          <a:prstGeom prst="roundRect">
            <a:avLst>
              <a:gd name="adj" fmla="val 4798"/>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sp>
        <p:nvSpPr>
          <p:cNvPr id="371" name="角丸四角形 370"/>
          <p:cNvSpPr/>
          <p:nvPr/>
        </p:nvSpPr>
        <p:spPr>
          <a:xfrm>
            <a:off x="451387" y="4428348"/>
            <a:ext cx="2779915" cy="797529"/>
          </a:xfrm>
          <a:prstGeom prst="roundRect">
            <a:avLst>
              <a:gd name="adj" fmla="val 4798"/>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sp>
        <p:nvSpPr>
          <p:cNvPr id="372" name="テキスト ボックス 371"/>
          <p:cNvSpPr txBox="1"/>
          <p:nvPr/>
        </p:nvSpPr>
        <p:spPr>
          <a:xfrm>
            <a:off x="637366" y="4427653"/>
            <a:ext cx="2147337" cy="681497"/>
          </a:xfrm>
          <a:prstGeom prst="rect">
            <a:avLst/>
          </a:prstGeom>
          <a:noFill/>
        </p:spPr>
        <p:txBody>
          <a:bodyPr wrap="square" lIns="65306" tIns="32653" rIns="65306" bIns="32653" rtlCol="0">
            <a:spAutoFit/>
          </a:bodyPr>
          <a:lstStyle/>
          <a:p>
            <a:r>
              <a:rPr lang="en-US" altLang="ja-JP" sz="2000" dirty="0" smtClean="0"/>
              <a:t>Regional CTM</a:t>
            </a:r>
            <a:endParaRPr lang="en-US" altLang="ja-JP" sz="2000" dirty="0"/>
          </a:p>
          <a:p>
            <a:r>
              <a:rPr lang="ja-JP" altLang="en-US" sz="2000" dirty="0"/>
              <a:t>（</a:t>
            </a:r>
            <a:r>
              <a:rPr lang="en-US" altLang="ja-JP" sz="2000" dirty="0"/>
              <a:t>NHM-</a:t>
            </a:r>
            <a:r>
              <a:rPr lang="en-US" altLang="ja-JP" sz="2000" dirty="0" err="1"/>
              <a:t>Chem</a:t>
            </a:r>
            <a:r>
              <a:rPr lang="ja-JP" altLang="en-US" sz="2000" dirty="0"/>
              <a:t>）</a:t>
            </a:r>
          </a:p>
        </p:txBody>
      </p:sp>
      <p:sp>
        <p:nvSpPr>
          <p:cNvPr id="373" name="正方形/長方形 372"/>
          <p:cNvSpPr/>
          <p:nvPr/>
        </p:nvSpPr>
        <p:spPr>
          <a:xfrm>
            <a:off x="2797566" y="4769261"/>
            <a:ext cx="157050" cy="15705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cxnSp>
        <p:nvCxnSpPr>
          <p:cNvPr id="378" name="直線矢印コネクタ 377"/>
          <p:cNvCxnSpPr>
            <a:stCxn id="373" idx="3"/>
          </p:cNvCxnSpPr>
          <p:nvPr/>
        </p:nvCxnSpPr>
        <p:spPr>
          <a:xfrm>
            <a:off x="2954616" y="4847786"/>
            <a:ext cx="4117361" cy="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9" name="テキスト ボックス 378"/>
          <p:cNvSpPr txBox="1"/>
          <p:nvPr/>
        </p:nvSpPr>
        <p:spPr>
          <a:xfrm>
            <a:off x="38177" y="3086057"/>
            <a:ext cx="2877639" cy="342943"/>
          </a:xfrm>
          <a:prstGeom prst="rect">
            <a:avLst/>
          </a:prstGeom>
          <a:solidFill>
            <a:schemeClr val="bg1"/>
          </a:solidFill>
        </p:spPr>
        <p:txBody>
          <a:bodyPr wrap="none" lIns="65306" tIns="32653" rIns="65306" bIns="32653" rtlCol="0">
            <a:spAutoFit/>
          </a:bodyPr>
          <a:lstStyle/>
          <a:p>
            <a:pPr algn="ctr"/>
            <a:r>
              <a:rPr lang="en-US" altLang="ja-JP" dirty="0" smtClean="0"/>
              <a:t>Data assimilation by nudging </a:t>
            </a:r>
            <a:endParaRPr lang="ja-JP" altLang="en-US" dirty="0"/>
          </a:p>
        </p:txBody>
      </p:sp>
      <p:sp>
        <p:nvSpPr>
          <p:cNvPr id="388" name="テキスト ボックス 387"/>
          <p:cNvSpPr txBox="1"/>
          <p:nvPr/>
        </p:nvSpPr>
        <p:spPr>
          <a:xfrm>
            <a:off x="5725760" y="4429442"/>
            <a:ext cx="1346217" cy="342943"/>
          </a:xfrm>
          <a:prstGeom prst="rect">
            <a:avLst/>
          </a:prstGeom>
          <a:solidFill>
            <a:schemeClr val="bg1"/>
          </a:solidFill>
        </p:spPr>
        <p:txBody>
          <a:bodyPr wrap="square" lIns="65306" tIns="32653" rIns="65306" bIns="32653" rtlCol="0">
            <a:spAutoFit/>
          </a:bodyPr>
          <a:lstStyle/>
          <a:p>
            <a:pPr algn="ctr"/>
            <a:r>
              <a:rPr lang="en-US" altLang="ja-JP" dirty="0" smtClean="0"/>
              <a:t>Forecast </a:t>
            </a:r>
            <a:endParaRPr lang="ja-JP" altLang="en-US" dirty="0"/>
          </a:p>
        </p:txBody>
      </p:sp>
      <p:sp>
        <p:nvSpPr>
          <p:cNvPr id="390" name="テキスト ボックス 389"/>
          <p:cNvSpPr txBox="1"/>
          <p:nvPr/>
        </p:nvSpPr>
        <p:spPr>
          <a:xfrm>
            <a:off x="2640687" y="1739251"/>
            <a:ext cx="497372" cy="281387"/>
          </a:xfrm>
          <a:prstGeom prst="rect">
            <a:avLst/>
          </a:prstGeom>
          <a:noFill/>
        </p:spPr>
        <p:txBody>
          <a:bodyPr wrap="none" lIns="65306" tIns="32653" rIns="65306" bIns="32653" rtlCol="0">
            <a:spAutoFit/>
          </a:bodyPr>
          <a:lstStyle/>
          <a:p>
            <a:r>
              <a:rPr lang="en-US" altLang="ja-JP" sz="1400" dirty="0"/>
              <a:t>2100</a:t>
            </a:r>
            <a:endParaRPr lang="ja-JP" altLang="en-US" sz="1400" dirty="0"/>
          </a:p>
        </p:txBody>
      </p:sp>
      <p:sp>
        <p:nvSpPr>
          <p:cNvPr id="392" name="円/楕円 391"/>
          <p:cNvSpPr/>
          <p:nvPr/>
        </p:nvSpPr>
        <p:spPr>
          <a:xfrm>
            <a:off x="2797566" y="1994056"/>
            <a:ext cx="138800" cy="138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cxnSp>
        <p:nvCxnSpPr>
          <p:cNvPr id="393" name="直線矢印コネクタ 392"/>
          <p:cNvCxnSpPr/>
          <p:nvPr/>
        </p:nvCxnSpPr>
        <p:spPr>
          <a:xfrm>
            <a:off x="2866966" y="2150459"/>
            <a:ext cx="0" cy="51434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4" name="円/楕円 393"/>
          <p:cNvSpPr/>
          <p:nvPr/>
        </p:nvSpPr>
        <p:spPr>
          <a:xfrm>
            <a:off x="2807054" y="2724128"/>
            <a:ext cx="138800" cy="138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cxnSp>
        <p:nvCxnSpPr>
          <p:cNvPr id="395" name="直線矢印コネクタ 394"/>
          <p:cNvCxnSpPr/>
          <p:nvPr/>
        </p:nvCxnSpPr>
        <p:spPr>
          <a:xfrm>
            <a:off x="2876090" y="2929865"/>
            <a:ext cx="0" cy="1800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6" name="正方形/長方形 415"/>
          <p:cNvSpPr/>
          <p:nvPr/>
        </p:nvSpPr>
        <p:spPr>
          <a:xfrm>
            <a:off x="7192223" y="4770564"/>
            <a:ext cx="157050" cy="15705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cxnSp>
        <p:nvCxnSpPr>
          <p:cNvPr id="420" name="直線矢印コネクタ 419"/>
          <p:cNvCxnSpPr/>
          <p:nvPr/>
        </p:nvCxnSpPr>
        <p:spPr>
          <a:xfrm>
            <a:off x="2465859" y="5986573"/>
            <a:ext cx="4993251" cy="0"/>
          </a:xfrm>
          <a:prstGeom prst="straightConnector1">
            <a:avLst/>
          </a:prstGeom>
          <a:ln w="571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99" name="テキスト ボックス 398"/>
          <p:cNvSpPr txBox="1"/>
          <p:nvPr/>
        </p:nvSpPr>
        <p:spPr>
          <a:xfrm>
            <a:off x="565358" y="5627823"/>
            <a:ext cx="2003321" cy="681497"/>
          </a:xfrm>
          <a:prstGeom prst="rect">
            <a:avLst/>
          </a:prstGeom>
          <a:solidFill>
            <a:schemeClr val="bg1"/>
          </a:solidFill>
        </p:spPr>
        <p:txBody>
          <a:bodyPr wrap="square" lIns="65306" tIns="32653" rIns="65306" bIns="32653" rtlCol="0">
            <a:spAutoFit/>
          </a:bodyPr>
          <a:lstStyle/>
          <a:p>
            <a:r>
              <a:rPr lang="en-US" altLang="ja-JP" sz="2000" dirty="0" smtClean="0"/>
              <a:t>Global CTM</a:t>
            </a:r>
            <a:endParaRPr lang="en-US" altLang="ja-JP" sz="2000" dirty="0"/>
          </a:p>
          <a:p>
            <a:r>
              <a:rPr lang="ja-JP" altLang="en-US" sz="2000" dirty="0"/>
              <a:t>（</a:t>
            </a:r>
            <a:r>
              <a:rPr lang="en-US" altLang="ja-JP" sz="2000" dirty="0"/>
              <a:t>MRI-CCM2</a:t>
            </a:r>
            <a:r>
              <a:rPr lang="ja-JP" altLang="en-US" sz="2000" dirty="0"/>
              <a:t>）</a:t>
            </a:r>
          </a:p>
        </p:txBody>
      </p:sp>
      <p:sp>
        <p:nvSpPr>
          <p:cNvPr id="400" name="正方形/長方形 399"/>
          <p:cNvSpPr/>
          <p:nvPr/>
        </p:nvSpPr>
        <p:spPr>
          <a:xfrm>
            <a:off x="2798262" y="5908048"/>
            <a:ext cx="157050" cy="1570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sp>
        <p:nvSpPr>
          <p:cNvPr id="424" name="正方形/長方形 423"/>
          <p:cNvSpPr/>
          <p:nvPr/>
        </p:nvSpPr>
        <p:spPr>
          <a:xfrm>
            <a:off x="3651462" y="5908048"/>
            <a:ext cx="157050" cy="1570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sp>
        <p:nvSpPr>
          <p:cNvPr id="430" name="正方形/長方形 429"/>
          <p:cNvSpPr/>
          <p:nvPr/>
        </p:nvSpPr>
        <p:spPr>
          <a:xfrm>
            <a:off x="6109950" y="5908048"/>
            <a:ext cx="157050" cy="1570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cxnSp>
        <p:nvCxnSpPr>
          <p:cNvPr id="425" name="直線矢印コネクタ 424"/>
          <p:cNvCxnSpPr/>
          <p:nvPr/>
        </p:nvCxnSpPr>
        <p:spPr>
          <a:xfrm flipV="1">
            <a:off x="2876090" y="4973046"/>
            <a:ext cx="0" cy="89087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8" name="直線矢印コネクタ 427"/>
          <p:cNvCxnSpPr/>
          <p:nvPr/>
        </p:nvCxnSpPr>
        <p:spPr>
          <a:xfrm flipV="1">
            <a:off x="3722022" y="4973046"/>
            <a:ext cx="0" cy="89087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1" name="直線矢印コネクタ 430"/>
          <p:cNvCxnSpPr/>
          <p:nvPr/>
        </p:nvCxnSpPr>
        <p:spPr>
          <a:xfrm flipV="1">
            <a:off x="6188475" y="4973046"/>
            <a:ext cx="0" cy="89087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3" name="角丸四角形 442"/>
          <p:cNvSpPr/>
          <p:nvPr/>
        </p:nvSpPr>
        <p:spPr>
          <a:xfrm>
            <a:off x="451387" y="5684487"/>
            <a:ext cx="7085844" cy="624833"/>
          </a:xfrm>
          <a:prstGeom prst="roundRect">
            <a:avLst>
              <a:gd name="adj" fmla="val 4798"/>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sp>
        <p:nvSpPr>
          <p:cNvPr id="129" name="円/楕円 128"/>
          <p:cNvSpPr/>
          <p:nvPr/>
        </p:nvSpPr>
        <p:spPr>
          <a:xfrm>
            <a:off x="3653560" y="1994056"/>
            <a:ext cx="138800" cy="138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cxnSp>
        <p:nvCxnSpPr>
          <p:cNvPr id="130" name="直線矢印コネクタ 129"/>
          <p:cNvCxnSpPr/>
          <p:nvPr/>
        </p:nvCxnSpPr>
        <p:spPr>
          <a:xfrm>
            <a:off x="3722349" y="2150459"/>
            <a:ext cx="0" cy="51434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1" name="テキスト ボックス 130"/>
          <p:cNvSpPr txBox="1"/>
          <p:nvPr/>
        </p:nvSpPr>
        <p:spPr>
          <a:xfrm>
            <a:off x="3551571" y="1739251"/>
            <a:ext cx="497372" cy="281387"/>
          </a:xfrm>
          <a:prstGeom prst="rect">
            <a:avLst/>
          </a:prstGeom>
          <a:noFill/>
        </p:spPr>
        <p:txBody>
          <a:bodyPr wrap="none" lIns="65306" tIns="32653" rIns="65306" bIns="32653" rtlCol="0">
            <a:spAutoFit/>
          </a:bodyPr>
          <a:lstStyle/>
          <a:p>
            <a:r>
              <a:rPr lang="en-US" altLang="ja-JP" sz="1400" dirty="0"/>
              <a:t>2300</a:t>
            </a:r>
            <a:endParaRPr lang="ja-JP" altLang="en-US" sz="1400" dirty="0"/>
          </a:p>
        </p:txBody>
      </p:sp>
      <p:sp>
        <p:nvSpPr>
          <p:cNvPr id="132" name="円/楕円 131"/>
          <p:cNvSpPr/>
          <p:nvPr/>
        </p:nvSpPr>
        <p:spPr>
          <a:xfrm>
            <a:off x="3653560" y="2724128"/>
            <a:ext cx="138800" cy="138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cxnSp>
        <p:nvCxnSpPr>
          <p:cNvPr id="133" name="直線矢印コネクタ 132"/>
          <p:cNvCxnSpPr/>
          <p:nvPr/>
        </p:nvCxnSpPr>
        <p:spPr>
          <a:xfrm>
            <a:off x="3722349" y="2929865"/>
            <a:ext cx="0" cy="1800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4" name="円/楕円 133"/>
          <p:cNvSpPr/>
          <p:nvPr/>
        </p:nvSpPr>
        <p:spPr>
          <a:xfrm>
            <a:off x="4763928" y="1994056"/>
            <a:ext cx="138800" cy="1388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sp>
        <p:nvSpPr>
          <p:cNvPr id="135" name="テキスト ボックス 134"/>
          <p:cNvSpPr txBox="1"/>
          <p:nvPr/>
        </p:nvSpPr>
        <p:spPr>
          <a:xfrm>
            <a:off x="4584903" y="1739251"/>
            <a:ext cx="497372" cy="281387"/>
          </a:xfrm>
          <a:prstGeom prst="rect">
            <a:avLst/>
          </a:prstGeom>
          <a:noFill/>
        </p:spPr>
        <p:txBody>
          <a:bodyPr wrap="none" lIns="65306" tIns="32653" rIns="65306" bIns="32653" rtlCol="0">
            <a:spAutoFit/>
          </a:bodyPr>
          <a:lstStyle/>
          <a:p>
            <a:r>
              <a:rPr lang="en-US" altLang="ja-JP" sz="1400" dirty="0"/>
              <a:t>0200</a:t>
            </a:r>
            <a:endParaRPr lang="ja-JP" altLang="en-US" sz="1400" dirty="0"/>
          </a:p>
        </p:txBody>
      </p:sp>
      <p:cxnSp>
        <p:nvCxnSpPr>
          <p:cNvPr id="136" name="直線矢印コネクタ 135"/>
          <p:cNvCxnSpPr/>
          <p:nvPr/>
        </p:nvCxnSpPr>
        <p:spPr>
          <a:xfrm>
            <a:off x="4833327" y="2150459"/>
            <a:ext cx="0" cy="51434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7" name="円/楕円 136"/>
          <p:cNvSpPr/>
          <p:nvPr/>
        </p:nvSpPr>
        <p:spPr>
          <a:xfrm>
            <a:off x="4763928" y="2724128"/>
            <a:ext cx="138800" cy="13880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cxnSp>
        <p:nvCxnSpPr>
          <p:cNvPr id="138" name="直線矢印コネクタ 137"/>
          <p:cNvCxnSpPr/>
          <p:nvPr/>
        </p:nvCxnSpPr>
        <p:spPr>
          <a:xfrm>
            <a:off x="4833327" y="2929865"/>
            <a:ext cx="0" cy="1800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48" name="グループ化 147"/>
          <p:cNvGrpSpPr/>
          <p:nvPr/>
        </p:nvGrpSpPr>
        <p:grpSpPr>
          <a:xfrm>
            <a:off x="5405020" y="5816193"/>
            <a:ext cx="530915" cy="369332"/>
            <a:chOff x="10864339" y="4355291"/>
            <a:chExt cx="743281" cy="517065"/>
          </a:xfrm>
        </p:grpSpPr>
        <p:sp>
          <p:nvSpPr>
            <p:cNvPr id="149" name="正方形/長方形 148"/>
            <p:cNvSpPr/>
            <p:nvPr/>
          </p:nvSpPr>
          <p:spPr>
            <a:xfrm>
              <a:off x="10864339" y="4422103"/>
              <a:ext cx="665567" cy="3470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0" name="テキスト ボックス 149"/>
            <p:cNvSpPr txBox="1"/>
            <p:nvPr/>
          </p:nvSpPr>
          <p:spPr>
            <a:xfrm>
              <a:off x="10864339" y="4355291"/>
              <a:ext cx="743281" cy="517065"/>
            </a:xfrm>
            <a:prstGeom prst="rect">
              <a:avLst/>
            </a:prstGeom>
            <a:noFill/>
          </p:spPr>
          <p:txBody>
            <a:bodyPr wrap="none" rtlCol="0">
              <a:spAutoFit/>
            </a:bodyPr>
            <a:lstStyle/>
            <a:p>
              <a:r>
                <a:rPr kumimoji="1" lang="ja-JP" altLang="en-US" dirty="0" smtClean="0"/>
                <a:t>・・・</a:t>
              </a:r>
              <a:endParaRPr kumimoji="1" lang="ja-JP" altLang="en-US" dirty="0"/>
            </a:p>
          </p:txBody>
        </p:sp>
      </p:grpSp>
      <p:grpSp>
        <p:nvGrpSpPr>
          <p:cNvPr id="156" name="グループ化 155"/>
          <p:cNvGrpSpPr/>
          <p:nvPr/>
        </p:nvGrpSpPr>
        <p:grpSpPr>
          <a:xfrm>
            <a:off x="5950772" y="4677406"/>
            <a:ext cx="530915" cy="369332"/>
            <a:chOff x="10864339" y="4355291"/>
            <a:chExt cx="743281" cy="517065"/>
          </a:xfrm>
        </p:grpSpPr>
        <p:sp>
          <p:nvSpPr>
            <p:cNvPr id="157" name="正方形/長方形 156"/>
            <p:cNvSpPr/>
            <p:nvPr/>
          </p:nvSpPr>
          <p:spPr>
            <a:xfrm>
              <a:off x="10864339" y="4422103"/>
              <a:ext cx="665567" cy="3470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8" name="テキスト ボックス 157"/>
            <p:cNvSpPr txBox="1"/>
            <p:nvPr/>
          </p:nvSpPr>
          <p:spPr>
            <a:xfrm>
              <a:off x="10864339" y="4355291"/>
              <a:ext cx="743281" cy="517065"/>
            </a:xfrm>
            <a:prstGeom prst="rect">
              <a:avLst/>
            </a:prstGeom>
            <a:noFill/>
          </p:spPr>
          <p:txBody>
            <a:bodyPr wrap="none" rtlCol="0">
              <a:spAutoFit/>
            </a:bodyPr>
            <a:lstStyle/>
            <a:p>
              <a:r>
                <a:rPr kumimoji="1" lang="ja-JP" altLang="en-US" dirty="0" smtClean="0"/>
                <a:t>・・・</a:t>
              </a:r>
              <a:endParaRPr kumimoji="1" lang="ja-JP" altLang="en-US" dirty="0"/>
            </a:p>
          </p:txBody>
        </p:sp>
      </p:grpSp>
      <p:sp>
        <p:nvSpPr>
          <p:cNvPr id="166" name="角丸四角形 165"/>
          <p:cNvSpPr/>
          <p:nvPr/>
        </p:nvSpPr>
        <p:spPr>
          <a:xfrm>
            <a:off x="3273150" y="4428348"/>
            <a:ext cx="2177394" cy="797529"/>
          </a:xfrm>
          <a:prstGeom prst="roundRect">
            <a:avLst>
              <a:gd name="adj" fmla="val 4798"/>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sp>
        <p:nvSpPr>
          <p:cNvPr id="167" name="角丸四角形 166"/>
          <p:cNvSpPr/>
          <p:nvPr/>
        </p:nvSpPr>
        <p:spPr>
          <a:xfrm>
            <a:off x="5498104" y="4428348"/>
            <a:ext cx="1961005" cy="797529"/>
          </a:xfrm>
          <a:prstGeom prst="roundRect">
            <a:avLst>
              <a:gd name="adj" fmla="val 4798"/>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sp>
        <p:nvSpPr>
          <p:cNvPr id="427" name="テキスト ボックス 426"/>
          <p:cNvSpPr txBox="1"/>
          <p:nvPr/>
        </p:nvSpPr>
        <p:spPr>
          <a:xfrm>
            <a:off x="2604527" y="5340134"/>
            <a:ext cx="543860" cy="281387"/>
          </a:xfrm>
          <a:prstGeom prst="rect">
            <a:avLst/>
          </a:prstGeom>
          <a:solidFill>
            <a:schemeClr val="bg1"/>
          </a:solidFill>
        </p:spPr>
        <p:txBody>
          <a:bodyPr wrap="none" lIns="65306" tIns="32653" rIns="65306" bIns="32653" rtlCol="0">
            <a:spAutoFit/>
          </a:bodyPr>
          <a:lstStyle/>
          <a:p>
            <a:pPr algn="ctr"/>
            <a:r>
              <a:rPr lang="en-US" altLang="ja-JP" sz="1400" dirty="0"/>
              <a:t>I</a:t>
            </a:r>
            <a:r>
              <a:rPr lang="en-US" altLang="ja-JP" sz="1400" dirty="0" smtClean="0"/>
              <a:t>nitial</a:t>
            </a:r>
            <a:endParaRPr lang="ja-JP" altLang="en-US" sz="1400" dirty="0"/>
          </a:p>
        </p:txBody>
      </p:sp>
      <p:grpSp>
        <p:nvGrpSpPr>
          <p:cNvPr id="171" name="グループ化 170"/>
          <p:cNvGrpSpPr/>
          <p:nvPr/>
        </p:nvGrpSpPr>
        <p:grpSpPr>
          <a:xfrm>
            <a:off x="6656392" y="5816193"/>
            <a:ext cx="530915" cy="369332"/>
            <a:chOff x="10864339" y="4355291"/>
            <a:chExt cx="743281" cy="517065"/>
          </a:xfrm>
        </p:grpSpPr>
        <p:sp>
          <p:nvSpPr>
            <p:cNvPr id="172" name="正方形/長方形 171"/>
            <p:cNvSpPr/>
            <p:nvPr/>
          </p:nvSpPr>
          <p:spPr>
            <a:xfrm>
              <a:off x="10864339" y="4422103"/>
              <a:ext cx="665567" cy="3470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3" name="テキスト ボックス 172"/>
            <p:cNvSpPr txBox="1"/>
            <p:nvPr/>
          </p:nvSpPr>
          <p:spPr>
            <a:xfrm>
              <a:off x="10864339" y="4355291"/>
              <a:ext cx="743281" cy="517065"/>
            </a:xfrm>
            <a:prstGeom prst="rect">
              <a:avLst/>
            </a:prstGeom>
            <a:noFill/>
          </p:spPr>
          <p:txBody>
            <a:bodyPr wrap="none" rtlCol="0">
              <a:spAutoFit/>
            </a:bodyPr>
            <a:lstStyle/>
            <a:p>
              <a:r>
                <a:rPr kumimoji="1" lang="ja-JP" altLang="en-US" dirty="0" smtClean="0"/>
                <a:t>・・・</a:t>
              </a:r>
              <a:endParaRPr kumimoji="1" lang="ja-JP" altLang="en-US" dirty="0"/>
            </a:p>
          </p:txBody>
        </p:sp>
      </p:grpSp>
      <p:grpSp>
        <p:nvGrpSpPr>
          <p:cNvPr id="174" name="グループ化 173"/>
          <p:cNvGrpSpPr/>
          <p:nvPr/>
        </p:nvGrpSpPr>
        <p:grpSpPr>
          <a:xfrm>
            <a:off x="3905733" y="5816193"/>
            <a:ext cx="530915" cy="369332"/>
            <a:chOff x="10864339" y="4355291"/>
            <a:chExt cx="743281" cy="517065"/>
          </a:xfrm>
        </p:grpSpPr>
        <p:sp>
          <p:nvSpPr>
            <p:cNvPr id="175" name="正方形/長方形 174"/>
            <p:cNvSpPr/>
            <p:nvPr/>
          </p:nvSpPr>
          <p:spPr>
            <a:xfrm>
              <a:off x="10864339" y="4422103"/>
              <a:ext cx="665567" cy="3470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6" name="テキスト ボックス 175"/>
            <p:cNvSpPr txBox="1"/>
            <p:nvPr/>
          </p:nvSpPr>
          <p:spPr>
            <a:xfrm>
              <a:off x="10864339" y="4355291"/>
              <a:ext cx="743281" cy="517065"/>
            </a:xfrm>
            <a:prstGeom prst="rect">
              <a:avLst/>
            </a:prstGeom>
            <a:noFill/>
          </p:spPr>
          <p:txBody>
            <a:bodyPr wrap="none" rtlCol="0">
              <a:spAutoFit/>
            </a:bodyPr>
            <a:lstStyle/>
            <a:p>
              <a:r>
                <a:rPr kumimoji="1" lang="ja-JP" altLang="en-US" dirty="0" smtClean="0"/>
                <a:t>・・・</a:t>
              </a:r>
              <a:endParaRPr kumimoji="1" lang="ja-JP" altLang="en-US" dirty="0"/>
            </a:p>
          </p:txBody>
        </p:sp>
      </p:grpSp>
      <p:grpSp>
        <p:nvGrpSpPr>
          <p:cNvPr id="177" name="グループ化 176"/>
          <p:cNvGrpSpPr/>
          <p:nvPr/>
        </p:nvGrpSpPr>
        <p:grpSpPr>
          <a:xfrm>
            <a:off x="3952429" y="4677406"/>
            <a:ext cx="530915" cy="369332"/>
            <a:chOff x="10864339" y="4355291"/>
            <a:chExt cx="743281" cy="517065"/>
          </a:xfrm>
        </p:grpSpPr>
        <p:sp>
          <p:nvSpPr>
            <p:cNvPr id="178" name="正方形/長方形 177"/>
            <p:cNvSpPr/>
            <p:nvPr/>
          </p:nvSpPr>
          <p:spPr>
            <a:xfrm>
              <a:off x="10864339" y="4422103"/>
              <a:ext cx="665567" cy="3470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9" name="テキスト ボックス 178"/>
            <p:cNvSpPr txBox="1"/>
            <p:nvPr/>
          </p:nvSpPr>
          <p:spPr>
            <a:xfrm>
              <a:off x="10864339" y="4355291"/>
              <a:ext cx="743281" cy="517065"/>
            </a:xfrm>
            <a:prstGeom prst="rect">
              <a:avLst/>
            </a:prstGeom>
            <a:noFill/>
          </p:spPr>
          <p:txBody>
            <a:bodyPr wrap="none" rtlCol="0">
              <a:spAutoFit/>
            </a:bodyPr>
            <a:lstStyle/>
            <a:p>
              <a:r>
                <a:rPr kumimoji="1" lang="ja-JP" altLang="en-US" dirty="0" smtClean="0"/>
                <a:t>・・・</a:t>
              </a:r>
              <a:endParaRPr kumimoji="1" lang="ja-JP" altLang="en-US" dirty="0"/>
            </a:p>
          </p:txBody>
        </p:sp>
      </p:grpSp>
      <p:grpSp>
        <p:nvGrpSpPr>
          <p:cNvPr id="181" name="グループ化 180"/>
          <p:cNvGrpSpPr/>
          <p:nvPr/>
        </p:nvGrpSpPr>
        <p:grpSpPr>
          <a:xfrm>
            <a:off x="4018248" y="2009782"/>
            <a:ext cx="553201" cy="32657"/>
            <a:chOff x="3993472" y="2938284"/>
            <a:chExt cx="774482" cy="45720"/>
          </a:xfrm>
        </p:grpSpPr>
        <p:sp>
          <p:nvSpPr>
            <p:cNvPr id="182" name="円/楕円 181"/>
            <p:cNvSpPr/>
            <p:nvPr/>
          </p:nvSpPr>
          <p:spPr>
            <a:xfrm>
              <a:off x="3993472" y="2938284"/>
              <a:ext cx="45720" cy="457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4" name="円/楕円 183"/>
            <p:cNvSpPr/>
            <p:nvPr/>
          </p:nvSpPr>
          <p:spPr>
            <a:xfrm>
              <a:off x="4722234" y="2938284"/>
              <a:ext cx="45720" cy="4572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8" name="テキスト ボックス 17"/>
          <p:cNvSpPr txBox="1"/>
          <p:nvPr/>
        </p:nvSpPr>
        <p:spPr>
          <a:xfrm>
            <a:off x="6802741" y="4131678"/>
            <a:ext cx="1585683" cy="265999"/>
          </a:xfrm>
          <a:prstGeom prst="rect">
            <a:avLst/>
          </a:prstGeom>
          <a:noFill/>
        </p:spPr>
        <p:txBody>
          <a:bodyPr wrap="none" lIns="65306" tIns="32653" rIns="65306" bIns="32653" rtlCol="0">
            <a:spAutoFit/>
          </a:bodyPr>
          <a:lstStyle/>
          <a:p>
            <a:r>
              <a:rPr lang="en-US" altLang="ja-JP" sz="1300" dirty="0" smtClean="0"/>
              <a:t>72 hour</a:t>
            </a:r>
            <a:r>
              <a:rPr lang="ja-JP" altLang="en-US" sz="1300" dirty="0"/>
              <a:t> </a:t>
            </a:r>
            <a:r>
              <a:rPr lang="en-US" altLang="ja-JP" sz="1300" dirty="0" smtClean="0"/>
              <a:t>(operational)</a:t>
            </a:r>
            <a:endParaRPr lang="ja-JP" altLang="en-US" sz="1300" dirty="0"/>
          </a:p>
        </p:txBody>
      </p:sp>
      <p:sp>
        <p:nvSpPr>
          <p:cNvPr id="75" name="正方形/長方形 74"/>
          <p:cNvSpPr/>
          <p:nvPr/>
        </p:nvSpPr>
        <p:spPr>
          <a:xfrm>
            <a:off x="4747979" y="5913360"/>
            <a:ext cx="157050" cy="1570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cxnSp>
        <p:nvCxnSpPr>
          <p:cNvPr id="76" name="直線矢印コネクタ 75"/>
          <p:cNvCxnSpPr/>
          <p:nvPr/>
        </p:nvCxnSpPr>
        <p:spPr>
          <a:xfrm flipV="1">
            <a:off x="4826504" y="4978358"/>
            <a:ext cx="0" cy="89087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8" name="正方形/長方形 77"/>
          <p:cNvSpPr/>
          <p:nvPr/>
        </p:nvSpPr>
        <p:spPr>
          <a:xfrm>
            <a:off x="3314279" y="5913360"/>
            <a:ext cx="157050" cy="1570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cxnSp>
        <p:nvCxnSpPr>
          <p:cNvPr id="79" name="直線矢印コネクタ 78"/>
          <p:cNvCxnSpPr/>
          <p:nvPr/>
        </p:nvCxnSpPr>
        <p:spPr>
          <a:xfrm flipV="1">
            <a:off x="3384839" y="4978358"/>
            <a:ext cx="0" cy="89087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0" name="正方形/長方形 79"/>
          <p:cNvSpPr/>
          <p:nvPr/>
        </p:nvSpPr>
        <p:spPr>
          <a:xfrm>
            <a:off x="5087821" y="5926637"/>
            <a:ext cx="157050" cy="1570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kumimoji="1" lang="ja-JP" altLang="en-US"/>
          </a:p>
        </p:txBody>
      </p:sp>
      <p:cxnSp>
        <p:nvCxnSpPr>
          <p:cNvPr id="81" name="直線矢印コネクタ 80"/>
          <p:cNvCxnSpPr/>
          <p:nvPr/>
        </p:nvCxnSpPr>
        <p:spPr>
          <a:xfrm flipV="1">
            <a:off x="5158381" y="4991635"/>
            <a:ext cx="0" cy="89087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7" name="テキスト ボックス 76"/>
          <p:cNvSpPr txBox="1"/>
          <p:nvPr/>
        </p:nvSpPr>
        <p:spPr>
          <a:xfrm>
            <a:off x="5317242" y="5373634"/>
            <a:ext cx="707821" cy="215444"/>
          </a:xfrm>
          <a:prstGeom prst="rect">
            <a:avLst/>
          </a:prstGeom>
          <a:solidFill>
            <a:schemeClr val="bg1">
              <a:alpha val="60000"/>
            </a:schemeClr>
          </a:solidFill>
        </p:spPr>
        <p:txBody>
          <a:bodyPr wrap="none" lIns="0" tIns="0" rIns="0" bIns="0" rtlCol="0">
            <a:spAutoFit/>
          </a:bodyPr>
          <a:lstStyle/>
          <a:p>
            <a:pPr algn="ctr"/>
            <a:r>
              <a:rPr lang="en-US" altLang="ja-JP" sz="1400" dirty="0" smtClean="0"/>
              <a:t>Boundary</a:t>
            </a:r>
            <a:endParaRPr lang="en-US" altLang="ja-JP" sz="1400" dirty="0"/>
          </a:p>
        </p:txBody>
      </p:sp>
      <p:sp>
        <p:nvSpPr>
          <p:cNvPr id="83" name="Text Box 3"/>
          <p:cNvSpPr txBox="1">
            <a:spLocks noChangeArrowheads="1"/>
          </p:cNvSpPr>
          <p:nvPr/>
        </p:nvSpPr>
        <p:spPr bwMode="auto">
          <a:xfrm>
            <a:off x="0" y="-27384"/>
            <a:ext cx="9144000" cy="584775"/>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3.Data assimilation system</a:t>
            </a:r>
            <a:r>
              <a:rPr lang="ja-JP" altLang="en-US"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(nudging)</a:t>
            </a:r>
            <a:endParaRPr lang="ja-JP" altLang="en-US"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四角形吹き出し 2"/>
          <p:cNvSpPr/>
          <p:nvPr/>
        </p:nvSpPr>
        <p:spPr>
          <a:xfrm>
            <a:off x="2411760" y="778751"/>
            <a:ext cx="2001250" cy="565689"/>
          </a:xfrm>
          <a:prstGeom prst="wedgeRectCallout">
            <a:avLst>
              <a:gd name="adj1" fmla="val -28048"/>
              <a:gd name="adj2" fmla="val 118389"/>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altLang="ja-JP" sz="2000" dirty="0" smtClean="0"/>
              <a:t>04JST (local time)</a:t>
            </a:r>
          </a:p>
          <a:p>
            <a:pPr algn="ctr"/>
            <a:r>
              <a:rPr lang="en-US" altLang="ja-JP" sz="2000" dirty="0" smtClean="0"/>
              <a:t>calculation start</a:t>
            </a:r>
            <a:endParaRPr lang="ja-JP" altLang="en-US" sz="2000" dirty="0"/>
          </a:p>
        </p:txBody>
      </p:sp>
      <p:sp>
        <p:nvSpPr>
          <p:cNvPr id="82" name="スライド番号プレースホルダ 5"/>
          <p:cNvSpPr>
            <a:spLocks noGrp="1"/>
          </p:cNvSpPr>
          <p:nvPr>
            <p:ph type="sldNum" sz="quarter" idx="11"/>
          </p:nvPr>
        </p:nvSpPr>
        <p:spPr>
          <a:xfrm>
            <a:off x="3124200" y="6356350"/>
            <a:ext cx="2895600" cy="365125"/>
          </a:xfrm>
        </p:spPr>
        <p:txBody>
          <a:bodyPr/>
          <a:lstStyle/>
          <a:p>
            <a:pPr>
              <a:defRPr/>
            </a:pPr>
            <a:fld id="{F1BA0DD4-F70E-4C9A-BD16-588716B1A93E}" type="slidenum">
              <a:rPr lang="en-US" altLang="ja-JP"/>
              <a:pPr>
                <a:defRPr/>
              </a:pPr>
              <a:t>10</a:t>
            </a:fld>
            <a:endParaRPr lang="en-US" altLang="ja-JP" dirty="0"/>
          </a:p>
        </p:txBody>
      </p:sp>
      <p:sp>
        <p:nvSpPr>
          <p:cNvPr id="84" name="テキスト ボックス 83"/>
          <p:cNvSpPr txBox="1"/>
          <p:nvPr/>
        </p:nvSpPr>
        <p:spPr>
          <a:xfrm>
            <a:off x="179512" y="731279"/>
            <a:ext cx="2065435" cy="681497"/>
          </a:xfrm>
          <a:prstGeom prst="rect">
            <a:avLst/>
          </a:prstGeom>
          <a:noFill/>
          <a:ln>
            <a:solidFill>
              <a:schemeClr val="accent1"/>
            </a:solidFill>
          </a:ln>
        </p:spPr>
        <p:txBody>
          <a:bodyPr wrap="square" lIns="65306" tIns="32653" rIns="65306" bIns="32653" rtlCol="0">
            <a:spAutoFit/>
          </a:bodyPr>
          <a:lstStyle/>
          <a:p>
            <a:r>
              <a:rPr lang="en-US" altLang="ja-JP" sz="2000" dirty="0" smtClean="0"/>
              <a:t>Operational time schedule</a:t>
            </a:r>
            <a:endParaRPr lang="ja-JP" altLang="en-US" sz="2000" dirty="0"/>
          </a:p>
        </p:txBody>
      </p:sp>
      <p:sp>
        <p:nvSpPr>
          <p:cNvPr id="86" name="テキスト ボックス 85"/>
          <p:cNvSpPr txBox="1"/>
          <p:nvPr/>
        </p:nvSpPr>
        <p:spPr>
          <a:xfrm>
            <a:off x="1056511" y="3429000"/>
            <a:ext cx="6408712" cy="619942"/>
          </a:xfrm>
          <a:prstGeom prst="rect">
            <a:avLst/>
          </a:prstGeom>
          <a:solidFill>
            <a:schemeClr val="bg1"/>
          </a:solidFill>
          <a:ln>
            <a:solidFill>
              <a:schemeClr val="accent1"/>
            </a:solidFill>
          </a:ln>
        </p:spPr>
        <p:txBody>
          <a:bodyPr wrap="none" lIns="65306" tIns="32653" rIns="65306" bIns="32653" rtlCol="0">
            <a:noAutofit/>
          </a:bodyPr>
          <a:lstStyle/>
          <a:p>
            <a:r>
              <a:rPr lang="en-US" altLang="ja-JP" dirty="0"/>
              <a:t>Nudging in the boundary layer</a:t>
            </a:r>
            <a:endParaRPr lang="ja-JP" altLang="en-US" dirty="0"/>
          </a:p>
          <a:p>
            <a:r>
              <a:rPr lang="en-US" altLang="ja-JP" dirty="0" smtClean="0"/>
              <a:t>Nudging  time constant  </a:t>
            </a:r>
            <a:r>
              <a:rPr lang="el-GR" altLang="ja-JP" dirty="0" smtClean="0"/>
              <a:t>γ</a:t>
            </a:r>
            <a:r>
              <a:rPr lang="en-US" altLang="ja-JP" dirty="0" smtClean="0"/>
              <a:t>= 1/1000[s</a:t>
            </a:r>
            <a:r>
              <a:rPr lang="en-US" altLang="ja-JP" baseline="30000" dirty="0" smtClean="0"/>
              <a:t>-1</a:t>
            </a:r>
            <a:r>
              <a:rPr lang="en-US" altLang="ja-JP" dirty="0" smtClean="0"/>
              <a:t>]</a:t>
            </a:r>
          </a:p>
        </p:txBody>
      </p:sp>
      <mc:AlternateContent xmlns:mc="http://schemas.openxmlformats.org/markup-compatibility/2006" xmlns:a14="http://schemas.microsoft.com/office/drawing/2010/main">
        <mc:Choice Requires="a14">
          <p:sp>
            <p:nvSpPr>
              <p:cNvPr id="2" name="テキスト ボックス 1"/>
              <p:cNvSpPr txBox="1"/>
              <p:nvPr/>
            </p:nvSpPr>
            <p:spPr>
              <a:xfrm>
                <a:off x="4872935" y="3429000"/>
                <a:ext cx="2317109" cy="618246"/>
              </a:xfrm>
              <a:prstGeom prst="rect">
                <a:avLst/>
              </a:prstGeom>
              <a:noFill/>
            </p:spPr>
            <p:txBody>
              <a:bodyPr wrap="none" rtlCol="0">
                <a:spAutoFit/>
              </a:bodyPr>
              <a:lstStyle/>
              <a:p>
                <a14:m>
                  <m:oMathPara xmlns:m="http://schemas.openxmlformats.org/officeDocument/2006/math" xmlns="">
                    <m:oMathParaPr>
                      <m:jc m:val="centerGroup"/>
                    </m:oMathParaPr>
                    <m:oMath xmlns:m="http://schemas.openxmlformats.org/officeDocument/2006/math">
                      <m:f>
                        <m:fPr>
                          <m:ctrlPr>
                            <a:rPr kumimoji="1" lang="en-US" altLang="ja-JP" b="0" i="1" smtClean="0">
                              <a:latin typeface="Cambria Math" panose="02040503050406030204" pitchFamily="18" charset="0"/>
                            </a:rPr>
                          </m:ctrlPr>
                        </m:fPr>
                        <m:num>
                          <m:r>
                            <a:rPr kumimoji="1" lang="en-US" altLang="ja-JP" b="0" i="1" smtClean="0">
                              <a:latin typeface="Cambria Math"/>
                            </a:rPr>
                            <m:t>𝑑𝑥</m:t>
                          </m:r>
                        </m:num>
                        <m:den>
                          <m:r>
                            <a:rPr kumimoji="1" lang="en-US" altLang="ja-JP" b="0" i="1" smtClean="0">
                              <a:latin typeface="Cambria Math"/>
                            </a:rPr>
                            <m:t>𝑑𝑡</m:t>
                          </m:r>
                        </m:den>
                      </m:f>
                      <m:r>
                        <a:rPr kumimoji="1" lang="en-US" altLang="ja-JP" b="0" i="1" smtClean="0">
                          <a:latin typeface="Cambria Math"/>
                        </a:rPr>
                        <m:t>=</m:t>
                      </m:r>
                      <m:r>
                        <a:rPr kumimoji="1" lang="ja-JP" altLang="en-US" b="0" i="1" smtClean="0">
                          <a:latin typeface="Cambria Math"/>
                        </a:rPr>
                        <m:t>𝛾</m:t>
                      </m:r>
                      <m:d>
                        <m:dPr>
                          <m:ctrlPr>
                            <a:rPr kumimoji="1" lang="en-US" altLang="ja-JP" b="0" i="1" smtClean="0">
                              <a:latin typeface="Cambria Math" panose="02040503050406030204" pitchFamily="18" charset="0"/>
                            </a:rPr>
                          </m:ctrlPr>
                        </m:dPr>
                        <m:e>
                          <m:r>
                            <a:rPr kumimoji="1" lang="en-US" altLang="ja-JP" b="0" i="1" smtClean="0">
                              <a:latin typeface="Cambria Math"/>
                            </a:rPr>
                            <m:t>𝑥</m:t>
                          </m:r>
                          <m:r>
                            <a:rPr kumimoji="1" lang="en-US" altLang="ja-JP" b="0" i="1" baseline="-25000" smtClean="0">
                              <a:latin typeface="Cambria Math"/>
                            </a:rPr>
                            <m:t>𝑜𝑏𝑠</m:t>
                          </m:r>
                          <m:r>
                            <a:rPr kumimoji="1" lang="en-US" altLang="ja-JP" b="0" i="1" smtClean="0">
                              <a:latin typeface="Cambria Math"/>
                            </a:rPr>
                            <m:t>−</m:t>
                          </m:r>
                          <m:r>
                            <a:rPr kumimoji="1" lang="en-US" altLang="ja-JP" b="0" i="1" smtClean="0">
                              <a:latin typeface="Cambria Math"/>
                            </a:rPr>
                            <m:t>𝑥𝑚𝑜𝑑</m:t>
                          </m:r>
                          <m:r>
                            <a:rPr kumimoji="1" lang="en-US" altLang="ja-JP" b="0" i="1" baseline="-25000" smtClean="0">
                              <a:latin typeface="Cambria Math"/>
                            </a:rPr>
                            <m:t>𝑒𝑙</m:t>
                          </m:r>
                        </m:e>
                      </m:d>
                    </m:oMath>
                  </m:oMathPara>
                </a14:m>
                <a:endParaRPr kumimoji="1" lang="ja-JP" altLang="en-US" dirty="0"/>
              </a:p>
            </p:txBody>
          </p:sp>
        </mc:Choice>
        <mc:Fallback xmlns="">
          <p:sp>
            <p:nvSpPr>
              <p:cNvPr id="2" name="テキスト ボックス 1"/>
              <p:cNvSpPr txBox="1">
                <a:spLocks noRot="1" noChangeAspect="1" noMove="1" noResize="1" noEditPoints="1" noAdjustHandles="1" noChangeArrowheads="1" noChangeShapeType="1" noTextEdit="1"/>
              </p:cNvSpPr>
              <p:nvPr/>
            </p:nvSpPr>
            <p:spPr>
              <a:xfrm>
                <a:off x="4872935" y="3429000"/>
                <a:ext cx="2317109" cy="618246"/>
              </a:xfrm>
              <a:prstGeom prst="rect">
                <a:avLst/>
              </a:prstGeom>
              <a:blipFill rotWithShape="1">
                <a:blip r:embed="rId3"/>
                <a:stretch>
                  <a:fillRect/>
                </a:stretch>
              </a:blipFill>
            </p:spPr>
            <p:txBody>
              <a:bodyPr/>
              <a:lstStyle/>
              <a:p>
                <a:r>
                  <a:rPr lang="ja-JP" altLang="en-US">
                    <a:noFill/>
                  </a:rPr>
                  <a:t> </a:t>
                </a:r>
              </a:p>
            </p:txBody>
          </p:sp>
        </mc:Fallback>
      </mc:AlternateContent>
      <p:sp>
        <p:nvSpPr>
          <p:cNvPr id="87" name="四角形吹き出し 86"/>
          <p:cNvSpPr/>
          <p:nvPr/>
        </p:nvSpPr>
        <p:spPr>
          <a:xfrm>
            <a:off x="7270748" y="759891"/>
            <a:ext cx="1693740" cy="868909"/>
          </a:xfrm>
          <a:prstGeom prst="wedgeRectCallout">
            <a:avLst>
              <a:gd name="adj1" fmla="val 21823"/>
              <a:gd name="adj2" fmla="val 44693"/>
            </a:avLst>
          </a:prstGeom>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lstStyle/>
          <a:p>
            <a:pPr algn="ctr"/>
            <a:r>
              <a:rPr lang="en-US" altLang="ja-JP" sz="2000" dirty="0" smtClean="0"/>
              <a:t>09:20 JST</a:t>
            </a:r>
          </a:p>
          <a:p>
            <a:pPr algn="ctr"/>
            <a:r>
              <a:rPr lang="en-US" altLang="ja-JP" sz="2000" dirty="0" smtClean="0"/>
              <a:t>Release the advisory</a:t>
            </a:r>
            <a:endParaRPr lang="ja-JP" altLang="en-US" sz="2000" dirty="0"/>
          </a:p>
        </p:txBody>
      </p:sp>
    </p:spTree>
    <p:extLst>
      <p:ext uri="{BB962C8B-B14F-4D97-AF65-F5344CB8AC3E}">
        <p14:creationId xmlns:p14="http://schemas.microsoft.com/office/powerpoint/2010/main" val="94187587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0" y="-27384"/>
            <a:ext cx="9144000" cy="584775"/>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4. Result</a:t>
            </a:r>
            <a:endParaRPr lang="ja-JP" altLang="en-US"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 name="グループ化 1"/>
          <p:cNvGrpSpPr/>
          <p:nvPr/>
        </p:nvGrpSpPr>
        <p:grpSpPr>
          <a:xfrm>
            <a:off x="0" y="620688"/>
            <a:ext cx="8960619" cy="3737511"/>
            <a:chOff x="0" y="1527175"/>
            <a:chExt cx="8960619" cy="3737511"/>
          </a:xfrm>
        </p:grpSpPr>
        <p:pic>
          <p:nvPicPr>
            <p:cNvPr id="5" name="Picture 2" descr="D:\10_大気汚染\04_学会発表等\2016\気象学会名古屋\08-08373-21.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0" y="1656574"/>
              <a:ext cx="8723182" cy="3608112"/>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7524328" y="1916832"/>
              <a:ext cx="1436291" cy="830997"/>
            </a:xfrm>
            <a:prstGeom prst="rect">
              <a:avLst/>
            </a:prstGeom>
            <a:solidFill>
              <a:schemeClr val="bg1"/>
            </a:solidFill>
          </p:spPr>
          <p:txBody>
            <a:bodyPr wrap="none" rtlCol="0">
              <a:spAutoFit/>
            </a:bodyPr>
            <a:lstStyle/>
            <a:p>
              <a:r>
                <a:rPr kumimoji="1" lang="en-US" altLang="ja-JP" sz="1600" dirty="0" smtClean="0"/>
                <a:t>Observation</a:t>
              </a:r>
            </a:p>
            <a:p>
              <a:r>
                <a:rPr lang="en-US" altLang="ja-JP" sz="1600" dirty="0" smtClean="0">
                  <a:solidFill>
                    <a:srgbClr val="0070C0"/>
                  </a:solidFill>
                </a:rPr>
                <a:t>no assimilation</a:t>
              </a:r>
            </a:p>
            <a:p>
              <a:r>
                <a:rPr kumimoji="1" lang="en-US" altLang="ja-JP" sz="1600" dirty="0" smtClean="0">
                  <a:solidFill>
                    <a:srgbClr val="FF0000"/>
                  </a:solidFill>
                </a:rPr>
                <a:t>assimilation</a:t>
              </a:r>
              <a:endParaRPr kumimoji="1" lang="ja-JP" altLang="en-US" sz="1600" dirty="0">
                <a:solidFill>
                  <a:srgbClr val="FF0000"/>
                </a:solidFill>
              </a:endParaRPr>
            </a:p>
          </p:txBody>
        </p:sp>
        <p:sp useBgFill="1">
          <p:nvSpPr>
            <p:cNvPr id="7" name="テキスト ボックス 6"/>
            <p:cNvSpPr txBox="1"/>
            <p:nvPr/>
          </p:nvSpPr>
          <p:spPr>
            <a:xfrm>
              <a:off x="3131840" y="1527175"/>
              <a:ext cx="3331521" cy="461665"/>
            </a:xfrm>
            <a:prstGeom prst="rect">
              <a:avLst/>
            </a:prstGeom>
          </p:spPr>
          <p:txBody>
            <a:bodyPr wrap="square" rtlCol="0">
              <a:spAutoFit/>
            </a:bodyPr>
            <a:lstStyle/>
            <a:p>
              <a:r>
                <a:rPr kumimoji="1" lang="en-US" altLang="ja-JP" sz="2400" b="1" dirty="0" smtClean="0"/>
                <a:t>Tokyo grid</a:t>
              </a:r>
              <a:endParaRPr kumimoji="1" lang="ja-JP" altLang="en-US" sz="2400" b="1" dirty="0"/>
            </a:p>
          </p:txBody>
        </p:sp>
      </p:grpSp>
      <p:sp>
        <p:nvSpPr>
          <p:cNvPr id="3" name="テキスト ボックス 2"/>
          <p:cNvSpPr txBox="1"/>
          <p:nvPr/>
        </p:nvSpPr>
        <p:spPr>
          <a:xfrm>
            <a:off x="179512" y="4869160"/>
            <a:ext cx="8424936" cy="1938992"/>
          </a:xfrm>
          <a:prstGeom prst="rect">
            <a:avLst/>
          </a:prstGeom>
          <a:noFill/>
        </p:spPr>
        <p:txBody>
          <a:bodyPr wrap="square" rtlCol="0">
            <a:spAutoFit/>
          </a:bodyPr>
          <a:lstStyle/>
          <a:p>
            <a:pPr marL="342900" indent="-342900">
              <a:buFont typeface="Arial" panose="020B0604020202020204" pitchFamily="34" charset="0"/>
              <a:buChar char="•"/>
            </a:pPr>
            <a:r>
              <a:rPr lang="en-US" altLang="ja-JP" sz="2400" dirty="0" smtClean="0"/>
              <a:t>Simulated concentrations of O</a:t>
            </a:r>
            <a:r>
              <a:rPr lang="en-US" altLang="ja-JP" sz="2400" baseline="-25000" dirty="0" smtClean="0"/>
              <a:t>3</a:t>
            </a:r>
            <a:r>
              <a:rPr lang="en-US" altLang="ja-JP" sz="2400" dirty="0" smtClean="0"/>
              <a:t> are calculated continuously.</a:t>
            </a:r>
          </a:p>
          <a:p>
            <a:pPr marL="342900" indent="-342900">
              <a:buFont typeface="Arial" panose="020B0604020202020204" pitchFamily="34" charset="0"/>
              <a:buChar char="•"/>
            </a:pPr>
            <a:r>
              <a:rPr lang="en-US" altLang="ja-JP" sz="2400" dirty="0" smtClean="0"/>
              <a:t>Observed O</a:t>
            </a:r>
            <a:r>
              <a:rPr lang="en-US" altLang="ja-JP" sz="2400" baseline="-25000" dirty="0" smtClean="0"/>
              <a:t>3</a:t>
            </a:r>
            <a:r>
              <a:rPr lang="en-US" altLang="ja-JP" sz="2400" dirty="0" smtClean="0"/>
              <a:t> concentrations are assimilated only night time (21 ~ 03 local time) .</a:t>
            </a:r>
            <a:endParaRPr kumimoji="1" lang="en-US" altLang="ja-JP" sz="2400" dirty="0" smtClean="0"/>
          </a:p>
          <a:p>
            <a:pPr marL="342900" indent="-342900">
              <a:buFont typeface="Arial" panose="020B0604020202020204" pitchFamily="34" charset="0"/>
              <a:buChar char="•"/>
            </a:pPr>
            <a:r>
              <a:rPr kumimoji="1" lang="en-US" altLang="ja-JP" sz="2400" dirty="0" smtClean="0"/>
              <a:t>The regional model simulates diurnal variations very well.</a:t>
            </a:r>
          </a:p>
          <a:p>
            <a:endParaRPr kumimoji="1" lang="ja-JP" altLang="en-US" sz="2400" dirty="0"/>
          </a:p>
        </p:txBody>
      </p:sp>
      <p:sp>
        <p:nvSpPr>
          <p:cNvPr id="8" name="スライド番号プレースホルダ 5"/>
          <p:cNvSpPr>
            <a:spLocks noGrp="1"/>
          </p:cNvSpPr>
          <p:nvPr>
            <p:ph type="sldNum" sz="quarter" idx="11"/>
          </p:nvPr>
        </p:nvSpPr>
        <p:spPr>
          <a:xfrm>
            <a:off x="3124200" y="6356350"/>
            <a:ext cx="2895600" cy="365125"/>
          </a:xfrm>
        </p:spPr>
        <p:txBody>
          <a:bodyPr/>
          <a:lstStyle/>
          <a:p>
            <a:pPr>
              <a:defRPr/>
            </a:pPr>
            <a:fld id="{F1BA0DD4-F70E-4C9A-BD16-588716B1A93E}" type="slidenum">
              <a:rPr lang="en-US" altLang="ja-JP"/>
              <a:pPr>
                <a:defRPr/>
              </a:pPr>
              <a:t>11</a:t>
            </a:fld>
            <a:endParaRPr lang="en-US" altLang="ja-JP" dirty="0"/>
          </a:p>
        </p:txBody>
      </p:sp>
    </p:spTree>
    <p:extLst>
      <p:ext uri="{BB962C8B-B14F-4D97-AF65-F5344CB8AC3E}">
        <p14:creationId xmlns:p14="http://schemas.microsoft.com/office/powerpoint/2010/main" val="221256269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0" y="-27384"/>
            <a:ext cx="9144000" cy="584775"/>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4. Result</a:t>
            </a:r>
            <a:endParaRPr lang="ja-JP" altLang="en-US"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9" name="グループ化 8"/>
          <p:cNvGrpSpPr/>
          <p:nvPr/>
        </p:nvGrpSpPr>
        <p:grpSpPr>
          <a:xfrm>
            <a:off x="540000" y="1124744"/>
            <a:ext cx="8104557" cy="3933232"/>
            <a:chOff x="540000" y="1584000"/>
            <a:chExt cx="8104557" cy="3933232"/>
          </a:xfrm>
        </p:grpSpPr>
        <p:pic>
          <p:nvPicPr>
            <p:cNvPr id="5" name="Picture 12" descr="http://svkva.naps.kishou.go.jp/~kankyo26/tmp/20160831_NUG_Stats/TimeSeries/bias_APR-SEP_08373.pn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083" b="11708"/>
            <a:stretch/>
          </p:blipFill>
          <p:spPr bwMode="auto">
            <a:xfrm>
              <a:off x="540000" y="1584000"/>
              <a:ext cx="6408982" cy="3600000"/>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5076000" y="2196168"/>
              <a:ext cx="1436291" cy="900000"/>
            </a:xfrm>
            <a:prstGeom prst="rect">
              <a:avLst/>
            </a:prstGeom>
            <a:solidFill>
              <a:schemeClr val="bg1"/>
            </a:solidFill>
          </p:spPr>
          <p:txBody>
            <a:bodyPr wrap="none" tIns="144000" rtlCol="0">
              <a:noAutofit/>
            </a:bodyPr>
            <a:lstStyle/>
            <a:p>
              <a:r>
                <a:rPr lang="en-US" altLang="ja-JP" sz="1600" dirty="0" smtClean="0"/>
                <a:t>no assimilation</a:t>
              </a:r>
            </a:p>
            <a:p>
              <a:r>
                <a:rPr kumimoji="1" lang="en-US" altLang="ja-JP" sz="1600" dirty="0" smtClean="0">
                  <a:solidFill>
                    <a:srgbClr val="00B050"/>
                  </a:solidFill>
                </a:rPr>
                <a:t>assimilation</a:t>
              </a:r>
              <a:endParaRPr kumimoji="1" lang="ja-JP" altLang="en-US" sz="1600" dirty="0">
                <a:solidFill>
                  <a:srgbClr val="00B050"/>
                </a:solidFill>
              </a:endParaRPr>
            </a:p>
          </p:txBody>
        </p:sp>
        <p:sp>
          <p:nvSpPr>
            <p:cNvPr id="7" name="テキスト ボックス 6"/>
            <p:cNvSpPr txBox="1"/>
            <p:nvPr/>
          </p:nvSpPr>
          <p:spPr>
            <a:xfrm>
              <a:off x="1659781" y="5147900"/>
              <a:ext cx="6984776" cy="369332"/>
            </a:xfrm>
            <a:prstGeom prst="rect">
              <a:avLst/>
            </a:prstGeom>
            <a:noFill/>
          </p:spPr>
          <p:txBody>
            <a:bodyPr wrap="square" rtlCol="0">
              <a:spAutoFit/>
            </a:bodyPr>
            <a:lstStyle/>
            <a:p>
              <a:r>
                <a:rPr kumimoji="1" lang="en-US" altLang="ja-JP" dirty="0" smtClean="0"/>
                <a:t>21        0         3         6         9       12       15       18       21 JST (local time)</a:t>
              </a:r>
              <a:endParaRPr kumimoji="1" lang="ja-JP" altLang="en-US" dirty="0"/>
            </a:p>
          </p:txBody>
        </p:sp>
      </p:grpSp>
      <p:sp useBgFill="1">
        <p:nvSpPr>
          <p:cNvPr id="8" name="テキスト ボックス 7"/>
          <p:cNvSpPr txBox="1"/>
          <p:nvPr/>
        </p:nvSpPr>
        <p:spPr>
          <a:xfrm>
            <a:off x="3131840" y="620688"/>
            <a:ext cx="3331521" cy="461665"/>
          </a:xfrm>
          <a:prstGeom prst="rect">
            <a:avLst/>
          </a:prstGeom>
        </p:spPr>
        <p:txBody>
          <a:bodyPr wrap="square" rtlCol="0">
            <a:spAutoFit/>
          </a:bodyPr>
          <a:lstStyle/>
          <a:p>
            <a:r>
              <a:rPr kumimoji="1" lang="en-US" altLang="ja-JP" sz="2400" b="1" dirty="0" smtClean="0"/>
              <a:t>Tokyo grid</a:t>
            </a:r>
            <a:endParaRPr kumimoji="1" lang="ja-JP" altLang="en-US" sz="2400" b="1" dirty="0"/>
          </a:p>
        </p:txBody>
      </p:sp>
      <p:sp>
        <p:nvSpPr>
          <p:cNvPr id="10" name="テキスト ボックス 9"/>
          <p:cNvSpPr txBox="1"/>
          <p:nvPr/>
        </p:nvSpPr>
        <p:spPr>
          <a:xfrm>
            <a:off x="467544" y="5157192"/>
            <a:ext cx="7751033" cy="646331"/>
          </a:xfrm>
          <a:prstGeom prst="rect">
            <a:avLst/>
          </a:prstGeom>
          <a:noFill/>
        </p:spPr>
        <p:txBody>
          <a:bodyPr wrap="none" rtlCol="0">
            <a:spAutoFit/>
          </a:bodyPr>
          <a:lstStyle/>
          <a:p>
            <a:r>
              <a:rPr kumimoji="1" lang="en-US" altLang="ja-JP" dirty="0" smtClean="0"/>
              <a:t>Hourly time series of mean error in August 2015 in Tokyo grid</a:t>
            </a:r>
          </a:p>
          <a:p>
            <a:r>
              <a:rPr lang="en-US" altLang="ja-JP" dirty="0"/>
              <a:t>Observed O</a:t>
            </a:r>
            <a:r>
              <a:rPr lang="en-US" altLang="ja-JP" baseline="-25000" dirty="0"/>
              <a:t>3</a:t>
            </a:r>
            <a:r>
              <a:rPr lang="en-US" altLang="ja-JP" dirty="0"/>
              <a:t> concentrations are assimilated only night time (21 ~ 03 local time) .</a:t>
            </a:r>
          </a:p>
        </p:txBody>
      </p:sp>
    </p:spTree>
    <p:extLst>
      <p:ext uri="{BB962C8B-B14F-4D97-AF65-F5344CB8AC3E}">
        <p14:creationId xmlns:p14="http://schemas.microsoft.com/office/powerpoint/2010/main" val="380105735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082672476"/>
              </p:ext>
            </p:extLst>
          </p:nvPr>
        </p:nvGraphicFramePr>
        <p:xfrm>
          <a:off x="747236" y="2924944"/>
          <a:ext cx="6984619" cy="1280159"/>
        </p:xfrm>
        <a:graphic>
          <a:graphicData uri="http://schemas.openxmlformats.org/drawingml/2006/table">
            <a:tbl>
              <a:tblPr firstRow="1" firstCol="1" bandRow="1">
                <a:tableStyleId>{5C22544A-7EE6-4342-B048-85BDC9FD1C3A}</a:tableStyleId>
              </a:tblPr>
              <a:tblGrid>
                <a:gridCol w="2535809"/>
                <a:gridCol w="1909128"/>
                <a:gridCol w="1410335"/>
                <a:gridCol w="1129347"/>
              </a:tblGrid>
              <a:tr h="372775">
                <a:tc>
                  <a:txBody>
                    <a:bodyPr/>
                    <a:lstStyle/>
                    <a:p>
                      <a:pPr algn="just">
                        <a:spcAft>
                          <a:spcPts val="0"/>
                        </a:spcAft>
                      </a:pPr>
                      <a:r>
                        <a:rPr lang="en-US" sz="2400" kern="100" dirty="0">
                          <a:effectLst/>
                        </a:rPr>
                        <a:t> </a:t>
                      </a:r>
                      <a:r>
                        <a:rPr lang="en-US" sz="2400" kern="100" dirty="0" smtClean="0">
                          <a:effectLst/>
                        </a:rPr>
                        <a:t>ozone</a:t>
                      </a:r>
                      <a:r>
                        <a:rPr lang="en-US" sz="2400" kern="100" baseline="0" dirty="0" smtClean="0">
                          <a:effectLst/>
                        </a:rPr>
                        <a:t> assimilation</a:t>
                      </a:r>
                      <a:endParaRPr lang="ja-JP" sz="2400" kern="100" dirty="0">
                        <a:effectLst/>
                        <a:latin typeface="Century"/>
                        <a:ea typeface="ＭＳ 明朝"/>
                        <a:cs typeface="Times New Roman"/>
                      </a:endParaRPr>
                    </a:p>
                  </a:txBody>
                  <a:tcPr marL="17780" marR="17780" marT="0" marB="0"/>
                </a:tc>
                <a:tc>
                  <a:txBody>
                    <a:bodyPr/>
                    <a:lstStyle/>
                    <a:p>
                      <a:pPr algn="ctr">
                        <a:spcAft>
                          <a:spcPts val="0"/>
                        </a:spcAft>
                      </a:pPr>
                      <a:r>
                        <a:rPr lang="en-US" altLang="ja-JP" sz="2000" kern="100" dirty="0" smtClean="0">
                          <a:effectLst/>
                          <a:latin typeface="+mn-lt"/>
                          <a:ea typeface="+mn-ea"/>
                          <a:cs typeface="+mn-cs"/>
                        </a:rPr>
                        <a:t>Mean</a:t>
                      </a:r>
                      <a:r>
                        <a:rPr lang="en-US" altLang="ja-JP" sz="2000" kern="100" baseline="0" dirty="0" smtClean="0">
                          <a:effectLst/>
                          <a:latin typeface="+mn-lt"/>
                          <a:ea typeface="+mn-ea"/>
                          <a:cs typeface="+mn-cs"/>
                        </a:rPr>
                        <a:t> Error</a:t>
                      </a:r>
                      <a:endParaRPr lang="ja-JP" sz="2000" kern="100" dirty="0">
                        <a:effectLst/>
                        <a:latin typeface="Century"/>
                        <a:ea typeface="ＭＳ 明朝"/>
                        <a:cs typeface="Times New Roman"/>
                      </a:endParaRPr>
                    </a:p>
                  </a:txBody>
                  <a:tcPr marL="17780" marR="17780" marT="0" marB="0" anchor="ctr"/>
                </a:tc>
                <a:tc>
                  <a:txBody>
                    <a:bodyPr/>
                    <a:lstStyle/>
                    <a:p>
                      <a:pPr algn="ctr">
                        <a:spcAft>
                          <a:spcPts val="0"/>
                        </a:spcAft>
                      </a:pPr>
                      <a:r>
                        <a:rPr lang="en-US" altLang="ja-JP" sz="2800" b="0" kern="100" dirty="0" smtClean="0">
                          <a:effectLst/>
                          <a:latin typeface="+mn-lt"/>
                          <a:ea typeface="+mn-ea"/>
                          <a:cs typeface="+mn-cs"/>
                        </a:rPr>
                        <a:t>RMSE</a:t>
                      </a:r>
                      <a:endParaRPr lang="ja-JP" sz="2800" b="0" kern="100" dirty="0">
                        <a:effectLst/>
                        <a:latin typeface="Century"/>
                        <a:ea typeface="ＭＳ 明朝"/>
                        <a:cs typeface="Times New Roman"/>
                      </a:endParaRPr>
                    </a:p>
                  </a:txBody>
                  <a:tcPr marL="17780" marR="17780" marT="0" marB="0" anchor="ctr"/>
                </a:tc>
                <a:tc>
                  <a:txBody>
                    <a:bodyPr/>
                    <a:lstStyle/>
                    <a:p>
                      <a:pPr algn="ctr">
                        <a:spcAft>
                          <a:spcPts val="0"/>
                        </a:spcAft>
                      </a:pPr>
                      <a:r>
                        <a:rPr lang="en-US" altLang="ja-JP" sz="2800" b="0" kern="100" dirty="0" smtClean="0">
                          <a:effectLst/>
                          <a:latin typeface="+mn-lt"/>
                          <a:ea typeface="ＭＳ 明朝"/>
                          <a:cs typeface="Times New Roman"/>
                        </a:rPr>
                        <a:t>R</a:t>
                      </a:r>
                      <a:endParaRPr lang="ja-JP" sz="2800" b="0" kern="100" dirty="0">
                        <a:effectLst/>
                        <a:latin typeface="+mn-lt"/>
                        <a:ea typeface="ＭＳ 明朝"/>
                        <a:cs typeface="Times New Roman"/>
                      </a:endParaRPr>
                    </a:p>
                  </a:txBody>
                  <a:tcPr marL="17780" marR="17780" marT="0" marB="0" anchor="ctr"/>
                </a:tc>
              </a:tr>
              <a:tr h="0">
                <a:tc>
                  <a:txBody>
                    <a:bodyPr/>
                    <a:lstStyle/>
                    <a:p>
                      <a:pPr algn="ctr">
                        <a:spcAft>
                          <a:spcPts val="0"/>
                        </a:spcAft>
                      </a:pPr>
                      <a:r>
                        <a:rPr lang="en-US" altLang="ja-JP" sz="2800" b="0" kern="100" dirty="0" smtClean="0">
                          <a:effectLst/>
                          <a:latin typeface="+mn-lt"/>
                          <a:ea typeface="ＭＳ 明朝"/>
                          <a:cs typeface="Times New Roman"/>
                        </a:rPr>
                        <a:t>OFF</a:t>
                      </a:r>
                      <a:endParaRPr lang="ja-JP" sz="2800" b="0" kern="100" dirty="0">
                        <a:effectLst/>
                        <a:latin typeface="+mn-lt"/>
                        <a:ea typeface="ＭＳ 明朝"/>
                        <a:cs typeface="Times New Roman"/>
                      </a:endParaRPr>
                    </a:p>
                  </a:txBody>
                  <a:tcPr marL="17780" marR="17780" marT="0" marB="0" anchor="ctr"/>
                </a:tc>
                <a:tc>
                  <a:txBody>
                    <a:bodyPr/>
                    <a:lstStyle/>
                    <a:p>
                      <a:pPr algn="ctr">
                        <a:spcAft>
                          <a:spcPts val="0"/>
                        </a:spcAft>
                      </a:pPr>
                      <a:r>
                        <a:rPr lang="en-US" sz="2800" kern="100" dirty="0" smtClean="0">
                          <a:effectLst/>
                        </a:rPr>
                        <a:t>8.9 ppb</a:t>
                      </a:r>
                      <a:endParaRPr lang="ja-JP" sz="2800" kern="100" dirty="0">
                        <a:effectLst/>
                        <a:latin typeface="Century"/>
                        <a:ea typeface="ＭＳ 明朝"/>
                        <a:cs typeface="Times New Roman"/>
                      </a:endParaRPr>
                    </a:p>
                  </a:txBody>
                  <a:tcPr marL="17780" marR="17780" marT="0" marB="0" anchor="ctr"/>
                </a:tc>
                <a:tc>
                  <a:txBody>
                    <a:bodyPr/>
                    <a:lstStyle/>
                    <a:p>
                      <a:pPr algn="ctr">
                        <a:spcAft>
                          <a:spcPts val="0"/>
                        </a:spcAft>
                      </a:pPr>
                      <a:r>
                        <a:rPr lang="en-US" sz="2800" kern="100" dirty="0" smtClean="0">
                          <a:effectLst/>
                        </a:rPr>
                        <a:t>15.7 ppb</a:t>
                      </a:r>
                      <a:endParaRPr lang="ja-JP" sz="2800" kern="100" dirty="0">
                        <a:effectLst/>
                        <a:latin typeface="Century"/>
                        <a:ea typeface="ＭＳ 明朝"/>
                        <a:cs typeface="Times New Roman"/>
                      </a:endParaRPr>
                    </a:p>
                  </a:txBody>
                  <a:tcPr marL="17780" marR="17780" marT="0" marB="0" anchor="ctr"/>
                </a:tc>
                <a:tc>
                  <a:txBody>
                    <a:bodyPr/>
                    <a:lstStyle/>
                    <a:p>
                      <a:pPr algn="ctr">
                        <a:spcAft>
                          <a:spcPts val="0"/>
                        </a:spcAft>
                      </a:pPr>
                      <a:r>
                        <a:rPr lang="en-US" sz="2800" kern="100" dirty="0">
                          <a:effectLst/>
                        </a:rPr>
                        <a:t>0.61</a:t>
                      </a:r>
                      <a:endParaRPr lang="ja-JP" sz="2800" kern="100" dirty="0">
                        <a:effectLst/>
                        <a:latin typeface="Century"/>
                        <a:ea typeface="ＭＳ 明朝"/>
                        <a:cs typeface="Times New Roman"/>
                      </a:endParaRPr>
                    </a:p>
                  </a:txBody>
                  <a:tcPr marL="17780" marR="17780" marT="0" marB="0" anchor="ctr"/>
                </a:tc>
              </a:tr>
              <a:tr h="0">
                <a:tc>
                  <a:txBody>
                    <a:bodyPr/>
                    <a:lstStyle/>
                    <a:p>
                      <a:pPr algn="ctr">
                        <a:spcAft>
                          <a:spcPts val="0"/>
                        </a:spcAft>
                      </a:pPr>
                      <a:r>
                        <a:rPr lang="en-US" altLang="ja-JP" sz="2800" b="0" kern="100" dirty="0" smtClean="0">
                          <a:effectLst/>
                          <a:latin typeface="+mn-lt"/>
                          <a:ea typeface="+mn-ea"/>
                          <a:cs typeface="+mn-cs"/>
                        </a:rPr>
                        <a:t>ON</a:t>
                      </a:r>
                      <a:endParaRPr lang="ja-JP" sz="2800" b="0" kern="100" dirty="0">
                        <a:effectLst/>
                        <a:latin typeface="Century"/>
                        <a:ea typeface="ＭＳ 明朝"/>
                        <a:cs typeface="Times New Roman"/>
                      </a:endParaRPr>
                    </a:p>
                  </a:txBody>
                  <a:tcPr marL="17780" marR="17780" marT="0" marB="0" anchor="ctr"/>
                </a:tc>
                <a:tc>
                  <a:txBody>
                    <a:bodyPr/>
                    <a:lstStyle/>
                    <a:p>
                      <a:pPr algn="ctr">
                        <a:spcAft>
                          <a:spcPts val="0"/>
                        </a:spcAft>
                      </a:pPr>
                      <a:r>
                        <a:rPr lang="en-US" sz="2800" kern="100" dirty="0" smtClean="0">
                          <a:solidFill>
                            <a:srgbClr val="C00000"/>
                          </a:solidFill>
                          <a:effectLst/>
                        </a:rPr>
                        <a:t>6.6</a:t>
                      </a:r>
                      <a:r>
                        <a:rPr lang="en-US" sz="2800" kern="100" dirty="0" smtClean="0">
                          <a:effectLst/>
                        </a:rPr>
                        <a:t> ppb</a:t>
                      </a:r>
                      <a:endParaRPr lang="ja-JP" sz="2800" kern="100" dirty="0">
                        <a:effectLst/>
                        <a:latin typeface="Century"/>
                        <a:ea typeface="ＭＳ 明朝"/>
                        <a:cs typeface="Times New Roman"/>
                      </a:endParaRPr>
                    </a:p>
                  </a:txBody>
                  <a:tcPr marL="17780" marR="17780" marT="0" marB="0" anchor="ctr"/>
                </a:tc>
                <a:tc>
                  <a:txBody>
                    <a:bodyPr/>
                    <a:lstStyle/>
                    <a:p>
                      <a:pPr algn="ctr">
                        <a:spcAft>
                          <a:spcPts val="0"/>
                        </a:spcAft>
                      </a:pPr>
                      <a:r>
                        <a:rPr lang="en-US" sz="2800" kern="100" dirty="0" smtClean="0">
                          <a:solidFill>
                            <a:srgbClr val="C00000"/>
                          </a:solidFill>
                          <a:effectLst/>
                        </a:rPr>
                        <a:t>13.7</a:t>
                      </a:r>
                      <a:r>
                        <a:rPr lang="en-US" sz="2800" kern="100" dirty="0" smtClean="0">
                          <a:effectLst/>
                        </a:rPr>
                        <a:t> ppb</a:t>
                      </a:r>
                      <a:endParaRPr lang="ja-JP" sz="2800" kern="100" dirty="0">
                        <a:effectLst/>
                        <a:latin typeface="Century"/>
                        <a:ea typeface="ＭＳ 明朝"/>
                        <a:cs typeface="Times New Roman"/>
                      </a:endParaRPr>
                    </a:p>
                  </a:txBody>
                  <a:tcPr marL="17780" marR="17780" marT="0" marB="0" anchor="ctr"/>
                </a:tc>
                <a:tc>
                  <a:txBody>
                    <a:bodyPr/>
                    <a:lstStyle/>
                    <a:p>
                      <a:pPr algn="ctr">
                        <a:spcAft>
                          <a:spcPts val="0"/>
                        </a:spcAft>
                      </a:pPr>
                      <a:r>
                        <a:rPr lang="en-US" sz="2800" kern="100" dirty="0">
                          <a:solidFill>
                            <a:srgbClr val="C00000"/>
                          </a:solidFill>
                          <a:effectLst/>
                        </a:rPr>
                        <a:t>0.69</a:t>
                      </a:r>
                      <a:endParaRPr lang="ja-JP" sz="2800" kern="100" dirty="0">
                        <a:solidFill>
                          <a:srgbClr val="C00000"/>
                        </a:solidFill>
                        <a:effectLst/>
                        <a:latin typeface="Century"/>
                        <a:ea typeface="ＭＳ 明朝"/>
                        <a:cs typeface="Times New Roman"/>
                      </a:endParaRPr>
                    </a:p>
                  </a:txBody>
                  <a:tcPr marL="17780" marR="17780" marT="0" marB="0" anchor="ctr"/>
                </a:tc>
              </a:tr>
            </a:tbl>
          </a:graphicData>
        </a:graphic>
      </p:graphicFrame>
      <p:sp>
        <p:nvSpPr>
          <p:cNvPr id="4" name="Text Box 3"/>
          <p:cNvSpPr txBox="1">
            <a:spLocks noChangeArrowheads="1"/>
          </p:cNvSpPr>
          <p:nvPr/>
        </p:nvSpPr>
        <p:spPr bwMode="auto">
          <a:xfrm>
            <a:off x="0" y="-27384"/>
            <a:ext cx="9144000" cy="584775"/>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4. </a:t>
            </a:r>
            <a:r>
              <a:rPr lang="en-US" altLang="ja-JP"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Result of simulated Oxidant Verification</a:t>
            </a:r>
            <a:endParaRPr lang="ja-JP" altLang="en-US"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p:cNvSpPr txBox="1"/>
          <p:nvPr/>
        </p:nvSpPr>
        <p:spPr>
          <a:xfrm>
            <a:off x="774915" y="1268760"/>
            <a:ext cx="6408486" cy="1200329"/>
          </a:xfrm>
          <a:prstGeom prst="rect">
            <a:avLst/>
          </a:prstGeom>
          <a:noFill/>
        </p:spPr>
        <p:txBody>
          <a:bodyPr wrap="none" rtlCol="0">
            <a:spAutoFit/>
          </a:bodyPr>
          <a:lstStyle/>
          <a:p>
            <a:r>
              <a:rPr lang="en-US" altLang="ja-JP" sz="2400" dirty="0"/>
              <a:t>We verified all the points with data in </a:t>
            </a:r>
            <a:r>
              <a:rPr lang="en-US" altLang="ja-JP" sz="2400" dirty="0" smtClean="0"/>
              <a:t>Japan area.</a:t>
            </a:r>
          </a:p>
          <a:p>
            <a:r>
              <a:rPr lang="en-US" altLang="ja-JP" sz="2400" dirty="0" smtClean="0"/>
              <a:t>Verification term</a:t>
            </a:r>
            <a:r>
              <a:rPr kumimoji="1" lang="ja-JP" altLang="en-US" sz="2400" dirty="0" smtClean="0"/>
              <a:t>：</a:t>
            </a:r>
            <a:r>
              <a:rPr kumimoji="1" lang="en-US" altLang="ja-JP" sz="2400" dirty="0" smtClean="0"/>
              <a:t>March ~ September, </a:t>
            </a:r>
            <a:r>
              <a:rPr lang="en-US" altLang="ja-JP" sz="2400" dirty="0" smtClean="0"/>
              <a:t>2015 </a:t>
            </a:r>
            <a:endParaRPr kumimoji="1" lang="en-US" altLang="ja-JP" sz="2400" dirty="0" smtClean="0"/>
          </a:p>
          <a:p>
            <a:r>
              <a:rPr kumimoji="1" lang="en-US" altLang="ja-JP" sz="2400" dirty="0" smtClean="0"/>
              <a:t>Forecast period</a:t>
            </a:r>
            <a:r>
              <a:rPr kumimoji="1" lang="ja-JP" altLang="en-US" sz="2400" dirty="0" smtClean="0"/>
              <a:t>：</a:t>
            </a:r>
            <a:r>
              <a:rPr kumimoji="1" lang="en-US" altLang="ja-JP" sz="2400" dirty="0" smtClean="0"/>
              <a:t>04</a:t>
            </a:r>
            <a:r>
              <a:rPr kumimoji="1" lang="ja-JP" altLang="en-US" sz="2400" dirty="0" smtClean="0"/>
              <a:t>～</a:t>
            </a:r>
            <a:r>
              <a:rPr lang="en-US" altLang="ja-JP" sz="2400" dirty="0" smtClean="0"/>
              <a:t>20JST (local time)</a:t>
            </a:r>
          </a:p>
        </p:txBody>
      </p:sp>
      <p:sp>
        <p:nvSpPr>
          <p:cNvPr id="5" name="スライド番号プレースホルダ 5"/>
          <p:cNvSpPr>
            <a:spLocks noGrp="1"/>
          </p:cNvSpPr>
          <p:nvPr>
            <p:ph type="sldNum" sz="quarter" idx="11"/>
          </p:nvPr>
        </p:nvSpPr>
        <p:spPr>
          <a:xfrm>
            <a:off x="3124200" y="6356350"/>
            <a:ext cx="2895600" cy="365125"/>
          </a:xfrm>
        </p:spPr>
        <p:txBody>
          <a:bodyPr/>
          <a:lstStyle/>
          <a:p>
            <a:pPr>
              <a:defRPr/>
            </a:pPr>
            <a:fld id="{F1BA0DD4-F70E-4C9A-BD16-588716B1A93E}" type="slidenum">
              <a:rPr lang="en-US" altLang="ja-JP"/>
              <a:pPr>
                <a:defRPr/>
              </a:pPr>
              <a:t>13</a:t>
            </a:fld>
            <a:endParaRPr lang="en-US" altLang="ja-JP" dirty="0"/>
          </a:p>
        </p:txBody>
      </p:sp>
    </p:spTree>
    <p:extLst>
      <p:ext uri="{BB962C8B-B14F-4D97-AF65-F5344CB8AC3E}">
        <p14:creationId xmlns:p14="http://schemas.microsoft.com/office/powerpoint/2010/main" val="373127601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5" name="テキスト ボックス 9"/>
          <p:cNvSpPr txBox="1">
            <a:spLocks noChangeArrowheads="1"/>
          </p:cNvSpPr>
          <p:nvPr/>
        </p:nvSpPr>
        <p:spPr bwMode="auto">
          <a:xfrm>
            <a:off x="-6007" y="1165274"/>
            <a:ext cx="3137847" cy="707886"/>
          </a:xfrm>
          <a:prstGeom prst="rect">
            <a:avLst/>
          </a:prstGeom>
          <a:noFill/>
          <a:ln w="9525">
            <a:noFill/>
            <a:miter lim="800000"/>
            <a:headEnd/>
            <a:tailEnd/>
          </a:ln>
        </p:spPr>
        <p:txBody>
          <a:bodyPr wrap="none">
            <a:spAutoFit/>
          </a:bodyPr>
          <a:lstStyle/>
          <a:p>
            <a:pPr algn="ctr"/>
            <a:r>
              <a:rPr lang="en-US" altLang="ja-JP" sz="2000" dirty="0" smtClean="0">
                <a:solidFill>
                  <a:schemeClr val="accent1"/>
                </a:solidFill>
              </a:rPr>
              <a:t>Guidance</a:t>
            </a:r>
          </a:p>
          <a:p>
            <a:pPr algn="ctr"/>
            <a:r>
              <a:rPr lang="en-US" altLang="ja-JP" sz="2000" b="1" dirty="0" smtClean="0"/>
              <a:t>Observation</a:t>
            </a:r>
            <a:r>
              <a:rPr lang="en-US" altLang="ja-JP" sz="2000" dirty="0"/>
              <a:t> </a:t>
            </a:r>
            <a:r>
              <a:rPr lang="en-US" altLang="ja-JP" sz="2000" dirty="0" smtClean="0"/>
              <a:t>daily maximum</a:t>
            </a:r>
          </a:p>
        </p:txBody>
      </p:sp>
      <p:sp>
        <p:nvSpPr>
          <p:cNvPr id="138246" name="テキスト ボックス 10"/>
          <p:cNvSpPr txBox="1">
            <a:spLocks noChangeArrowheads="1"/>
          </p:cNvSpPr>
          <p:nvPr/>
        </p:nvSpPr>
        <p:spPr bwMode="auto">
          <a:xfrm>
            <a:off x="7203109" y="5641964"/>
            <a:ext cx="1833387" cy="707886"/>
          </a:xfrm>
          <a:prstGeom prst="rect">
            <a:avLst/>
          </a:prstGeom>
          <a:noFill/>
          <a:ln w="9525">
            <a:noFill/>
            <a:miter lim="800000"/>
            <a:headEnd/>
            <a:tailEnd/>
          </a:ln>
        </p:spPr>
        <p:txBody>
          <a:bodyPr wrap="none">
            <a:spAutoFit/>
          </a:bodyPr>
          <a:lstStyle/>
          <a:p>
            <a:pPr algn="ctr"/>
            <a:r>
              <a:rPr lang="en-US" altLang="ja-JP" sz="2000" b="1" dirty="0" smtClean="0">
                <a:solidFill>
                  <a:schemeClr val="accent1"/>
                </a:solidFill>
              </a:rPr>
              <a:t>Model</a:t>
            </a:r>
          </a:p>
          <a:p>
            <a:pPr algn="ctr"/>
            <a:r>
              <a:rPr lang="en-US" altLang="ja-JP" sz="2000" dirty="0" smtClean="0">
                <a:solidFill>
                  <a:schemeClr val="accent1"/>
                </a:solidFill>
              </a:rPr>
              <a:t>daily maximum</a:t>
            </a:r>
          </a:p>
        </p:txBody>
      </p:sp>
      <p:sp>
        <p:nvSpPr>
          <p:cNvPr id="138282" name="テキスト ボックス 55"/>
          <p:cNvSpPr txBox="1">
            <a:spLocks noChangeArrowheads="1"/>
          </p:cNvSpPr>
          <p:nvPr/>
        </p:nvSpPr>
        <p:spPr bwMode="auto">
          <a:xfrm>
            <a:off x="179512" y="1813346"/>
            <a:ext cx="1054384" cy="400110"/>
          </a:xfrm>
          <a:prstGeom prst="rect">
            <a:avLst/>
          </a:prstGeom>
          <a:noFill/>
          <a:ln w="9525">
            <a:noFill/>
            <a:miter lim="800000"/>
            <a:headEnd/>
            <a:tailEnd/>
          </a:ln>
        </p:spPr>
        <p:txBody>
          <a:bodyPr wrap="square">
            <a:spAutoFit/>
          </a:bodyPr>
          <a:lstStyle/>
          <a:p>
            <a:r>
              <a:rPr lang="en-US" altLang="ja-JP" sz="2000" dirty="0" smtClean="0"/>
              <a:t>O</a:t>
            </a:r>
            <a:r>
              <a:rPr lang="en-US" altLang="ja-JP" sz="1100" dirty="0" smtClean="0"/>
              <a:t>3</a:t>
            </a:r>
            <a:r>
              <a:rPr lang="en-US" altLang="ja-JP" sz="2000" dirty="0" smtClean="0"/>
              <a:t>(ppb)</a:t>
            </a:r>
            <a:endParaRPr lang="ja-JP" altLang="en-US" sz="2000" dirty="0"/>
          </a:p>
        </p:txBody>
      </p:sp>
      <p:sp>
        <p:nvSpPr>
          <p:cNvPr id="138297" name="テキスト ボックス 70"/>
          <p:cNvSpPr txBox="1">
            <a:spLocks noChangeArrowheads="1"/>
          </p:cNvSpPr>
          <p:nvPr/>
        </p:nvSpPr>
        <p:spPr bwMode="auto">
          <a:xfrm>
            <a:off x="6318443" y="2908647"/>
            <a:ext cx="2463944" cy="830997"/>
          </a:xfrm>
          <a:prstGeom prst="rect">
            <a:avLst/>
          </a:prstGeom>
          <a:solidFill>
            <a:schemeClr val="bg1"/>
          </a:solidFill>
          <a:ln w="9525">
            <a:noFill/>
            <a:miter lim="800000"/>
            <a:headEnd/>
            <a:tailEnd/>
          </a:ln>
        </p:spPr>
        <p:txBody>
          <a:bodyPr wrap="none">
            <a:spAutoFit/>
          </a:bodyPr>
          <a:lstStyle/>
          <a:p>
            <a:r>
              <a:rPr lang="en-US" altLang="ja-JP" sz="2400" dirty="0" smtClean="0">
                <a:solidFill>
                  <a:schemeClr val="tx2"/>
                </a:solidFill>
              </a:rPr>
              <a:t>Guidance</a:t>
            </a:r>
          </a:p>
          <a:p>
            <a:r>
              <a:rPr lang="en-US" altLang="ja-JP" sz="2400" dirty="0">
                <a:solidFill>
                  <a:schemeClr val="tx2"/>
                </a:solidFill>
              </a:rPr>
              <a:t> </a:t>
            </a:r>
            <a:r>
              <a:rPr lang="en-US" altLang="ja-JP" sz="2400" dirty="0" smtClean="0">
                <a:solidFill>
                  <a:schemeClr val="tx2"/>
                </a:solidFill>
              </a:rPr>
              <a:t>   =bias correction</a:t>
            </a:r>
            <a:endParaRPr lang="ja-JP" altLang="en-US" sz="2400" dirty="0">
              <a:solidFill>
                <a:schemeClr val="accent2"/>
              </a:solidFill>
            </a:endParaRPr>
          </a:p>
        </p:txBody>
      </p:sp>
      <p:sp>
        <p:nvSpPr>
          <p:cNvPr id="47" name="テキスト ボックス 55"/>
          <p:cNvSpPr txBox="1">
            <a:spLocks noChangeArrowheads="1"/>
          </p:cNvSpPr>
          <p:nvPr/>
        </p:nvSpPr>
        <p:spPr bwMode="auto">
          <a:xfrm>
            <a:off x="8089616" y="6210388"/>
            <a:ext cx="1054384" cy="400110"/>
          </a:xfrm>
          <a:prstGeom prst="rect">
            <a:avLst/>
          </a:prstGeom>
          <a:noFill/>
          <a:ln w="9525">
            <a:noFill/>
            <a:miter lim="800000"/>
            <a:headEnd/>
            <a:tailEnd/>
          </a:ln>
        </p:spPr>
        <p:txBody>
          <a:bodyPr wrap="square">
            <a:spAutoFit/>
          </a:bodyPr>
          <a:lstStyle/>
          <a:p>
            <a:r>
              <a:rPr lang="en-US" altLang="ja-JP" sz="2000" dirty="0" smtClean="0"/>
              <a:t>O</a:t>
            </a:r>
            <a:r>
              <a:rPr lang="en-US" altLang="ja-JP" sz="1100" dirty="0" smtClean="0"/>
              <a:t>3</a:t>
            </a:r>
            <a:r>
              <a:rPr lang="en-US" altLang="ja-JP" sz="2000" dirty="0" smtClean="0"/>
              <a:t>(ppb)</a:t>
            </a:r>
            <a:endParaRPr lang="ja-JP" altLang="en-US" sz="2000" dirty="0"/>
          </a:p>
        </p:txBody>
      </p:sp>
      <p:grpSp>
        <p:nvGrpSpPr>
          <p:cNvPr id="59" name="グループ化 58"/>
          <p:cNvGrpSpPr/>
          <p:nvPr/>
        </p:nvGrpSpPr>
        <p:grpSpPr>
          <a:xfrm>
            <a:off x="960852" y="1948070"/>
            <a:ext cx="1371001" cy="4617804"/>
            <a:chOff x="960852" y="2195572"/>
            <a:chExt cx="1371001" cy="4617804"/>
          </a:xfrm>
        </p:grpSpPr>
        <p:sp>
          <p:nvSpPr>
            <p:cNvPr id="138247" name="テキスト ボックス 11"/>
            <p:cNvSpPr txBox="1">
              <a:spLocks noChangeArrowheads="1"/>
            </p:cNvSpPr>
            <p:nvPr/>
          </p:nvSpPr>
          <p:spPr bwMode="auto">
            <a:xfrm>
              <a:off x="960852" y="6444044"/>
              <a:ext cx="1130631" cy="369332"/>
            </a:xfrm>
            <a:prstGeom prst="rect">
              <a:avLst/>
            </a:prstGeom>
            <a:noFill/>
            <a:ln w="9525">
              <a:noFill/>
              <a:miter lim="800000"/>
              <a:headEnd/>
              <a:tailEnd/>
            </a:ln>
          </p:spPr>
          <p:txBody>
            <a:bodyPr wrap="none">
              <a:spAutoFit/>
            </a:bodyPr>
            <a:lstStyle/>
            <a:p>
              <a:r>
                <a:rPr lang="en-US" altLang="ja-JP" dirty="0" smtClean="0"/>
                <a:t>frequency</a:t>
              </a:r>
              <a:endParaRPr lang="ja-JP" altLang="en-US" dirty="0"/>
            </a:p>
          </p:txBody>
        </p:sp>
        <p:sp>
          <p:nvSpPr>
            <p:cNvPr id="138276" name="テキスト ボックス 48"/>
            <p:cNvSpPr txBox="1">
              <a:spLocks noChangeArrowheads="1"/>
            </p:cNvSpPr>
            <p:nvPr/>
          </p:nvSpPr>
          <p:spPr bwMode="auto">
            <a:xfrm>
              <a:off x="1542866" y="5291916"/>
              <a:ext cx="784189" cy="400110"/>
            </a:xfrm>
            <a:prstGeom prst="rect">
              <a:avLst/>
            </a:prstGeom>
            <a:noFill/>
            <a:ln w="9525">
              <a:noFill/>
              <a:miter lim="800000"/>
              <a:headEnd/>
              <a:tailEnd/>
            </a:ln>
          </p:spPr>
          <p:txBody>
            <a:bodyPr wrap="none">
              <a:spAutoFit/>
            </a:bodyPr>
            <a:lstStyle/>
            <a:p>
              <a:r>
                <a:rPr lang="en-US" altLang="ja-JP" sz="2000" dirty="0" smtClean="0"/>
                <a:t>(50%)</a:t>
              </a:r>
              <a:endParaRPr lang="ja-JP" altLang="en-US" sz="2000" dirty="0"/>
            </a:p>
          </p:txBody>
        </p:sp>
        <p:sp>
          <p:nvSpPr>
            <p:cNvPr id="138277" name="テキスト ボックス 49"/>
            <p:cNvSpPr txBox="1">
              <a:spLocks noChangeArrowheads="1"/>
            </p:cNvSpPr>
            <p:nvPr/>
          </p:nvSpPr>
          <p:spPr bwMode="auto">
            <a:xfrm>
              <a:off x="1542866" y="4284504"/>
              <a:ext cx="784189" cy="400110"/>
            </a:xfrm>
            <a:prstGeom prst="rect">
              <a:avLst/>
            </a:prstGeom>
            <a:noFill/>
            <a:ln w="9525">
              <a:noFill/>
              <a:miter lim="800000"/>
              <a:headEnd/>
              <a:tailEnd/>
            </a:ln>
          </p:spPr>
          <p:txBody>
            <a:bodyPr wrap="none">
              <a:spAutoFit/>
            </a:bodyPr>
            <a:lstStyle/>
            <a:p>
              <a:r>
                <a:rPr lang="en-US" altLang="ja-JP" sz="2000" dirty="0" smtClean="0"/>
                <a:t>(35%)</a:t>
              </a:r>
              <a:endParaRPr lang="ja-JP" altLang="en-US" sz="2000" dirty="0"/>
            </a:p>
          </p:txBody>
        </p:sp>
        <p:sp>
          <p:nvSpPr>
            <p:cNvPr id="138280" name="テキスト ボックス 52"/>
            <p:cNvSpPr txBox="1">
              <a:spLocks noChangeArrowheads="1"/>
            </p:cNvSpPr>
            <p:nvPr/>
          </p:nvSpPr>
          <p:spPr bwMode="auto">
            <a:xfrm>
              <a:off x="1547664" y="3212976"/>
              <a:ext cx="784189" cy="400110"/>
            </a:xfrm>
            <a:prstGeom prst="rect">
              <a:avLst/>
            </a:prstGeom>
            <a:noFill/>
            <a:ln w="9525">
              <a:noFill/>
              <a:miter lim="800000"/>
              <a:headEnd/>
              <a:tailEnd/>
            </a:ln>
          </p:spPr>
          <p:txBody>
            <a:bodyPr wrap="none">
              <a:spAutoFit/>
            </a:bodyPr>
            <a:lstStyle/>
            <a:p>
              <a:r>
                <a:rPr lang="en-US" altLang="ja-JP" sz="2000" dirty="0" smtClean="0"/>
                <a:t>(10%)</a:t>
              </a:r>
              <a:endParaRPr lang="ja-JP" altLang="en-US" sz="2000" dirty="0"/>
            </a:p>
          </p:txBody>
        </p:sp>
        <p:cxnSp>
          <p:nvCxnSpPr>
            <p:cNvPr id="55" name="直線矢印コネクタ 54"/>
            <p:cNvCxnSpPr>
              <a:endCxn id="138276" idx="2"/>
            </p:cNvCxnSpPr>
            <p:nvPr/>
          </p:nvCxnSpPr>
          <p:spPr>
            <a:xfrm flipV="1">
              <a:off x="1536916" y="5692026"/>
              <a:ext cx="398045" cy="8333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5" name="テキスト ボックス 57"/>
            <p:cNvSpPr txBox="1">
              <a:spLocks noChangeArrowheads="1"/>
            </p:cNvSpPr>
            <p:nvPr/>
          </p:nvSpPr>
          <p:spPr bwMode="auto">
            <a:xfrm>
              <a:off x="1587877" y="2195572"/>
              <a:ext cx="654346" cy="400110"/>
            </a:xfrm>
            <a:prstGeom prst="rect">
              <a:avLst/>
            </a:prstGeom>
            <a:noFill/>
            <a:ln w="9525">
              <a:noFill/>
              <a:miter lim="800000"/>
              <a:headEnd/>
              <a:tailEnd/>
            </a:ln>
          </p:spPr>
          <p:txBody>
            <a:bodyPr wrap="none">
              <a:spAutoFit/>
            </a:bodyPr>
            <a:lstStyle/>
            <a:p>
              <a:r>
                <a:rPr lang="en-US" altLang="ja-JP" sz="2000" dirty="0"/>
                <a:t>(</a:t>
              </a:r>
              <a:r>
                <a:rPr lang="en-US" altLang="ja-JP" sz="2000" dirty="0" smtClean="0"/>
                <a:t>5%)</a:t>
              </a:r>
              <a:endParaRPr lang="ja-JP" altLang="en-US" sz="2000" dirty="0"/>
            </a:p>
          </p:txBody>
        </p:sp>
      </p:grpSp>
      <p:cxnSp>
        <p:nvCxnSpPr>
          <p:cNvPr id="16" name="直線コネクタ 15"/>
          <p:cNvCxnSpPr/>
          <p:nvPr/>
        </p:nvCxnSpPr>
        <p:spPr>
          <a:xfrm>
            <a:off x="2247478" y="5884231"/>
            <a:ext cx="5276850" cy="0"/>
          </a:xfrm>
          <a:prstGeom prst="line">
            <a:avLst/>
          </a:prstGeom>
          <a:ln w="1905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64" name="グループ化 63"/>
          <p:cNvGrpSpPr/>
          <p:nvPr/>
        </p:nvGrpSpPr>
        <p:grpSpPr>
          <a:xfrm>
            <a:off x="3851920" y="2749450"/>
            <a:ext cx="2088232" cy="3168352"/>
            <a:chOff x="3851920" y="2996952"/>
            <a:chExt cx="2088232" cy="3168352"/>
          </a:xfrm>
        </p:grpSpPr>
        <p:cxnSp>
          <p:nvCxnSpPr>
            <p:cNvPr id="46" name="直線コネクタ 45"/>
            <p:cNvCxnSpPr/>
            <p:nvPr/>
          </p:nvCxnSpPr>
          <p:spPr>
            <a:xfrm>
              <a:off x="5940152" y="2996952"/>
              <a:ext cx="0" cy="3168352"/>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a:off x="3851920" y="5080782"/>
              <a:ext cx="0" cy="104400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a:off x="5148064" y="3933056"/>
              <a:ext cx="0" cy="216024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62" name="グループ化 61"/>
          <p:cNvGrpSpPr/>
          <p:nvPr/>
        </p:nvGrpSpPr>
        <p:grpSpPr>
          <a:xfrm>
            <a:off x="3572295" y="6071556"/>
            <a:ext cx="2647482" cy="483865"/>
            <a:chOff x="3572295" y="6319058"/>
            <a:chExt cx="2647482" cy="483865"/>
          </a:xfrm>
        </p:grpSpPr>
        <p:sp>
          <p:nvSpPr>
            <p:cNvPr id="138262" name="テキスト ボックス 28"/>
            <p:cNvSpPr txBox="1">
              <a:spLocks noChangeArrowheads="1"/>
            </p:cNvSpPr>
            <p:nvPr/>
          </p:nvSpPr>
          <p:spPr bwMode="auto">
            <a:xfrm>
              <a:off x="3572295" y="6328583"/>
              <a:ext cx="495649" cy="461665"/>
            </a:xfrm>
            <a:prstGeom prst="rect">
              <a:avLst/>
            </a:prstGeom>
            <a:noFill/>
            <a:ln w="9525">
              <a:noFill/>
              <a:miter lim="800000"/>
              <a:headEnd/>
              <a:tailEnd/>
            </a:ln>
          </p:spPr>
          <p:txBody>
            <a:bodyPr wrap="none">
              <a:spAutoFit/>
            </a:bodyPr>
            <a:lstStyle/>
            <a:p>
              <a:r>
                <a:rPr lang="en-US" altLang="ja-JP" sz="2400" dirty="0" smtClean="0">
                  <a:solidFill>
                    <a:schemeClr val="accent1"/>
                  </a:solidFill>
                </a:rPr>
                <a:t>67</a:t>
              </a:r>
              <a:endParaRPr lang="ja-JP" altLang="en-US" sz="2400" dirty="0">
                <a:solidFill>
                  <a:schemeClr val="accent1"/>
                </a:solidFill>
              </a:endParaRPr>
            </a:p>
          </p:txBody>
        </p:sp>
        <p:sp>
          <p:nvSpPr>
            <p:cNvPr id="138266" name="テキスト ボックス 32"/>
            <p:cNvSpPr txBox="1">
              <a:spLocks noChangeArrowheads="1"/>
            </p:cNvSpPr>
            <p:nvPr/>
          </p:nvSpPr>
          <p:spPr bwMode="auto">
            <a:xfrm>
              <a:off x="4868439" y="6341258"/>
              <a:ext cx="495649" cy="461665"/>
            </a:xfrm>
            <a:prstGeom prst="rect">
              <a:avLst/>
            </a:prstGeom>
            <a:noFill/>
            <a:ln w="9525">
              <a:noFill/>
              <a:miter lim="800000"/>
              <a:headEnd/>
              <a:tailEnd/>
            </a:ln>
          </p:spPr>
          <p:txBody>
            <a:bodyPr wrap="none">
              <a:spAutoFit/>
            </a:bodyPr>
            <a:lstStyle/>
            <a:p>
              <a:r>
                <a:rPr lang="en-US" altLang="ja-JP" sz="2400" dirty="0" smtClean="0">
                  <a:solidFill>
                    <a:schemeClr val="accent1"/>
                  </a:solidFill>
                </a:rPr>
                <a:t>78</a:t>
              </a:r>
              <a:endParaRPr lang="ja-JP" altLang="en-US" sz="2400" dirty="0">
                <a:solidFill>
                  <a:schemeClr val="accent1"/>
                </a:solidFill>
              </a:endParaRPr>
            </a:p>
          </p:txBody>
        </p:sp>
        <p:sp>
          <p:nvSpPr>
            <p:cNvPr id="138268" name="テキスト ボックス 34"/>
            <p:cNvSpPr txBox="1">
              <a:spLocks noChangeArrowheads="1"/>
            </p:cNvSpPr>
            <p:nvPr/>
          </p:nvSpPr>
          <p:spPr bwMode="auto">
            <a:xfrm>
              <a:off x="5724128" y="6319058"/>
              <a:ext cx="495649" cy="461665"/>
            </a:xfrm>
            <a:prstGeom prst="rect">
              <a:avLst/>
            </a:prstGeom>
            <a:noFill/>
            <a:ln w="9525">
              <a:noFill/>
              <a:miter lim="800000"/>
              <a:headEnd/>
              <a:tailEnd/>
            </a:ln>
          </p:spPr>
          <p:txBody>
            <a:bodyPr wrap="none">
              <a:spAutoFit/>
            </a:bodyPr>
            <a:lstStyle/>
            <a:p>
              <a:r>
                <a:rPr lang="en-US" altLang="ja-JP" sz="2400" dirty="0" smtClean="0">
                  <a:solidFill>
                    <a:schemeClr val="accent1"/>
                  </a:solidFill>
                </a:rPr>
                <a:t>85</a:t>
              </a:r>
              <a:endParaRPr lang="ja-JP" altLang="en-US" sz="2400" dirty="0">
                <a:solidFill>
                  <a:schemeClr val="accent1"/>
                </a:solidFill>
              </a:endParaRPr>
            </a:p>
          </p:txBody>
        </p:sp>
      </p:grpSp>
      <p:grpSp>
        <p:nvGrpSpPr>
          <p:cNvPr id="61" name="グループ化 60"/>
          <p:cNvGrpSpPr/>
          <p:nvPr/>
        </p:nvGrpSpPr>
        <p:grpSpPr>
          <a:xfrm>
            <a:off x="2102231" y="5805724"/>
            <a:ext cx="4820512" cy="656784"/>
            <a:chOff x="2102231" y="6053226"/>
            <a:chExt cx="4820512" cy="656784"/>
          </a:xfrm>
        </p:grpSpPr>
        <p:cxnSp>
          <p:nvCxnSpPr>
            <p:cNvPr id="28" name="直線コネクタ 27"/>
            <p:cNvCxnSpPr/>
            <p:nvPr/>
          </p:nvCxnSpPr>
          <p:spPr>
            <a:xfrm flipV="1">
              <a:off x="3851920" y="6125234"/>
              <a:ext cx="0" cy="20002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flipV="1">
              <a:off x="5148064" y="6125234"/>
              <a:ext cx="0" cy="20002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flipV="1">
              <a:off x="5940152" y="6122208"/>
              <a:ext cx="0" cy="20002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0" name="グループ化 59"/>
            <p:cNvGrpSpPr/>
            <p:nvPr/>
          </p:nvGrpSpPr>
          <p:grpSpPr>
            <a:xfrm>
              <a:off x="2102231" y="6053226"/>
              <a:ext cx="4820512" cy="656784"/>
              <a:chOff x="2102231" y="6053226"/>
              <a:chExt cx="4820512" cy="656784"/>
            </a:xfrm>
          </p:grpSpPr>
          <p:sp>
            <p:nvSpPr>
              <p:cNvPr id="138283" name="テキスト ボックス 57"/>
              <p:cNvSpPr txBox="1">
                <a:spLocks noChangeArrowheads="1"/>
              </p:cNvSpPr>
              <p:nvPr/>
            </p:nvSpPr>
            <p:spPr bwMode="auto">
              <a:xfrm>
                <a:off x="2694994" y="6093296"/>
                <a:ext cx="784189" cy="400110"/>
              </a:xfrm>
              <a:prstGeom prst="rect">
                <a:avLst/>
              </a:prstGeom>
              <a:noFill/>
              <a:ln w="9525">
                <a:noFill/>
                <a:miter lim="800000"/>
                <a:headEnd/>
                <a:tailEnd/>
              </a:ln>
            </p:spPr>
            <p:txBody>
              <a:bodyPr wrap="none">
                <a:spAutoFit/>
              </a:bodyPr>
              <a:lstStyle/>
              <a:p>
                <a:r>
                  <a:rPr lang="en-US" altLang="ja-JP" sz="2000" dirty="0"/>
                  <a:t>(</a:t>
                </a:r>
                <a:r>
                  <a:rPr lang="en-US" altLang="ja-JP" sz="2000" dirty="0" smtClean="0"/>
                  <a:t>50%)</a:t>
                </a:r>
                <a:endParaRPr lang="ja-JP" altLang="en-US" sz="2000" dirty="0"/>
              </a:p>
            </p:txBody>
          </p:sp>
          <p:sp>
            <p:nvSpPr>
              <p:cNvPr id="138285" name="テキスト ボックス 59"/>
              <p:cNvSpPr txBox="1">
                <a:spLocks noChangeArrowheads="1"/>
              </p:cNvSpPr>
              <p:nvPr/>
            </p:nvSpPr>
            <p:spPr bwMode="auto">
              <a:xfrm>
                <a:off x="4063146" y="6084004"/>
                <a:ext cx="784189" cy="400110"/>
              </a:xfrm>
              <a:prstGeom prst="rect">
                <a:avLst/>
              </a:prstGeom>
              <a:noFill/>
              <a:ln w="9525">
                <a:noFill/>
                <a:miter lim="800000"/>
                <a:headEnd/>
                <a:tailEnd/>
              </a:ln>
            </p:spPr>
            <p:txBody>
              <a:bodyPr wrap="none">
                <a:spAutoFit/>
              </a:bodyPr>
              <a:lstStyle/>
              <a:p>
                <a:r>
                  <a:rPr lang="en-US" altLang="ja-JP" sz="2000" dirty="0" smtClean="0"/>
                  <a:t>(35%)</a:t>
                </a:r>
                <a:endParaRPr lang="ja-JP" altLang="en-US" sz="2000" dirty="0"/>
              </a:p>
            </p:txBody>
          </p:sp>
          <p:sp>
            <p:nvSpPr>
              <p:cNvPr id="138287" name="テキスト ボックス 61"/>
              <p:cNvSpPr txBox="1">
                <a:spLocks noChangeArrowheads="1"/>
              </p:cNvSpPr>
              <p:nvPr/>
            </p:nvSpPr>
            <p:spPr bwMode="auto">
              <a:xfrm>
                <a:off x="5143266" y="6084004"/>
                <a:ext cx="784189" cy="400110"/>
              </a:xfrm>
              <a:prstGeom prst="rect">
                <a:avLst/>
              </a:prstGeom>
              <a:noFill/>
              <a:ln w="9525">
                <a:noFill/>
                <a:miter lim="800000"/>
                <a:headEnd/>
                <a:tailEnd/>
              </a:ln>
            </p:spPr>
            <p:txBody>
              <a:bodyPr wrap="none">
                <a:spAutoFit/>
              </a:bodyPr>
              <a:lstStyle/>
              <a:p>
                <a:r>
                  <a:rPr lang="en-US" altLang="ja-JP" sz="2000" dirty="0" smtClean="0"/>
                  <a:t>(10%)</a:t>
                </a:r>
                <a:endParaRPr lang="ja-JP" altLang="en-US" sz="2000" dirty="0"/>
              </a:p>
            </p:txBody>
          </p:sp>
          <p:sp>
            <p:nvSpPr>
              <p:cNvPr id="68" name="テキスト ボックス 57"/>
              <p:cNvSpPr txBox="1">
                <a:spLocks noChangeArrowheads="1"/>
              </p:cNvSpPr>
              <p:nvPr/>
            </p:nvSpPr>
            <p:spPr bwMode="auto">
              <a:xfrm>
                <a:off x="6268397" y="6053226"/>
                <a:ext cx="654346" cy="400110"/>
              </a:xfrm>
              <a:prstGeom prst="rect">
                <a:avLst/>
              </a:prstGeom>
              <a:noFill/>
              <a:ln w="9525">
                <a:noFill/>
                <a:miter lim="800000"/>
                <a:headEnd/>
                <a:tailEnd/>
              </a:ln>
            </p:spPr>
            <p:txBody>
              <a:bodyPr wrap="none">
                <a:spAutoFit/>
              </a:bodyPr>
              <a:lstStyle/>
              <a:p>
                <a:r>
                  <a:rPr lang="en-US" altLang="ja-JP" sz="2000" dirty="0"/>
                  <a:t>(</a:t>
                </a:r>
                <a:r>
                  <a:rPr lang="en-US" altLang="ja-JP" sz="2000" dirty="0" smtClean="0"/>
                  <a:t>5%)</a:t>
                </a:r>
                <a:endParaRPr lang="ja-JP" altLang="en-US" sz="2000" dirty="0"/>
              </a:p>
            </p:txBody>
          </p:sp>
          <p:cxnSp>
            <p:nvCxnSpPr>
              <p:cNvPr id="57" name="直線矢印コネクタ 56"/>
              <p:cNvCxnSpPr>
                <a:endCxn id="138283" idx="1"/>
              </p:cNvCxnSpPr>
              <p:nvPr/>
            </p:nvCxnSpPr>
            <p:spPr>
              <a:xfrm flipV="1">
                <a:off x="2102231" y="6293351"/>
                <a:ext cx="592763" cy="41665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cxnSp>
        <p:nvCxnSpPr>
          <p:cNvPr id="74" name="直線矢印コネクタ 73"/>
          <p:cNvCxnSpPr/>
          <p:nvPr/>
        </p:nvCxnSpPr>
        <p:spPr>
          <a:xfrm flipV="1">
            <a:off x="2267744" y="1741802"/>
            <a:ext cx="0" cy="4176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58" name="グループ化 57"/>
          <p:cNvGrpSpPr/>
          <p:nvPr/>
        </p:nvGrpSpPr>
        <p:grpSpPr>
          <a:xfrm>
            <a:off x="1475656" y="2101378"/>
            <a:ext cx="2456589" cy="3127822"/>
            <a:chOff x="1475656" y="2348880"/>
            <a:chExt cx="2456589" cy="3127822"/>
          </a:xfrm>
        </p:grpSpPr>
        <p:grpSp>
          <p:nvGrpSpPr>
            <p:cNvPr id="56" name="グループ化 55"/>
            <p:cNvGrpSpPr/>
            <p:nvPr/>
          </p:nvGrpSpPr>
          <p:grpSpPr>
            <a:xfrm>
              <a:off x="2339752" y="2348880"/>
              <a:ext cx="1592493" cy="3127822"/>
              <a:chOff x="2339752" y="2348880"/>
              <a:chExt cx="1592493" cy="3127822"/>
            </a:xfrm>
          </p:grpSpPr>
          <p:sp>
            <p:nvSpPr>
              <p:cNvPr id="138248" name="テキスト ボックス 12"/>
              <p:cNvSpPr txBox="1">
                <a:spLocks noChangeArrowheads="1"/>
              </p:cNvSpPr>
              <p:nvPr/>
            </p:nvSpPr>
            <p:spPr bwMode="auto">
              <a:xfrm>
                <a:off x="2699792" y="2348880"/>
                <a:ext cx="1232453" cy="369332"/>
              </a:xfrm>
              <a:prstGeom prst="rect">
                <a:avLst/>
              </a:prstGeom>
              <a:noFill/>
              <a:ln w="9525">
                <a:noFill/>
                <a:miter lim="800000"/>
                <a:headEnd/>
                <a:tailEnd/>
              </a:ln>
            </p:spPr>
            <p:txBody>
              <a:bodyPr wrap="none">
                <a:spAutoFit/>
              </a:bodyPr>
              <a:lstStyle/>
              <a:p>
                <a:r>
                  <a:rPr lang="en-US" altLang="ja-JP" dirty="0" smtClean="0"/>
                  <a:t>&lt;- category</a:t>
                </a:r>
                <a:endParaRPr lang="ja-JP" altLang="en-US" dirty="0"/>
              </a:p>
            </p:txBody>
          </p:sp>
          <p:sp>
            <p:nvSpPr>
              <p:cNvPr id="138288" name="テキスト ボックス 62"/>
              <p:cNvSpPr txBox="1">
                <a:spLocks noChangeArrowheads="1"/>
              </p:cNvSpPr>
              <p:nvPr/>
            </p:nvSpPr>
            <p:spPr bwMode="auto">
              <a:xfrm>
                <a:off x="2339752" y="5106814"/>
                <a:ext cx="415925" cy="369888"/>
              </a:xfrm>
              <a:prstGeom prst="rect">
                <a:avLst/>
              </a:prstGeom>
              <a:noFill/>
              <a:ln w="9525">
                <a:noFill/>
                <a:miter lim="800000"/>
                <a:headEnd/>
                <a:tailEnd/>
              </a:ln>
            </p:spPr>
            <p:txBody>
              <a:bodyPr wrap="none">
                <a:spAutoFit/>
              </a:bodyPr>
              <a:lstStyle/>
              <a:p>
                <a:r>
                  <a:rPr lang="en-US" altLang="ja-JP" dirty="0"/>
                  <a:t>Ⅰ</a:t>
                </a:r>
                <a:endParaRPr lang="ja-JP" altLang="en-US" dirty="0"/>
              </a:p>
            </p:txBody>
          </p:sp>
          <p:sp>
            <p:nvSpPr>
              <p:cNvPr id="138289" name="テキスト ボックス 63"/>
              <p:cNvSpPr txBox="1">
                <a:spLocks noChangeArrowheads="1"/>
              </p:cNvSpPr>
              <p:nvPr/>
            </p:nvSpPr>
            <p:spPr bwMode="auto">
              <a:xfrm>
                <a:off x="2339752" y="4005064"/>
                <a:ext cx="415925" cy="369888"/>
              </a:xfrm>
              <a:prstGeom prst="rect">
                <a:avLst/>
              </a:prstGeom>
              <a:noFill/>
              <a:ln w="9525">
                <a:noFill/>
                <a:miter lim="800000"/>
                <a:headEnd/>
                <a:tailEnd/>
              </a:ln>
            </p:spPr>
            <p:txBody>
              <a:bodyPr wrap="none">
                <a:spAutoFit/>
              </a:bodyPr>
              <a:lstStyle/>
              <a:p>
                <a:r>
                  <a:rPr lang="en-US" altLang="ja-JP" dirty="0"/>
                  <a:t>Ⅱ</a:t>
                </a:r>
                <a:endParaRPr lang="ja-JP" altLang="en-US" dirty="0"/>
              </a:p>
            </p:txBody>
          </p:sp>
          <p:sp>
            <p:nvSpPr>
              <p:cNvPr id="138290" name="テキスト ボックス 64"/>
              <p:cNvSpPr txBox="1">
                <a:spLocks noChangeArrowheads="1"/>
              </p:cNvSpPr>
              <p:nvPr/>
            </p:nvSpPr>
            <p:spPr bwMode="auto">
              <a:xfrm>
                <a:off x="2339752" y="2996952"/>
                <a:ext cx="415925" cy="369888"/>
              </a:xfrm>
              <a:prstGeom prst="rect">
                <a:avLst/>
              </a:prstGeom>
              <a:noFill/>
              <a:ln w="9525">
                <a:noFill/>
                <a:miter lim="800000"/>
                <a:headEnd/>
                <a:tailEnd/>
              </a:ln>
            </p:spPr>
            <p:txBody>
              <a:bodyPr wrap="none">
                <a:spAutoFit/>
              </a:bodyPr>
              <a:lstStyle/>
              <a:p>
                <a:r>
                  <a:rPr lang="en-US" altLang="ja-JP" dirty="0"/>
                  <a:t>Ⅲ</a:t>
                </a:r>
                <a:endParaRPr lang="ja-JP" altLang="en-US" dirty="0"/>
              </a:p>
            </p:txBody>
          </p:sp>
          <p:sp>
            <p:nvSpPr>
              <p:cNvPr id="138291" name="テキスト ボックス 65"/>
              <p:cNvSpPr txBox="1">
                <a:spLocks noChangeArrowheads="1"/>
              </p:cNvSpPr>
              <p:nvPr/>
            </p:nvSpPr>
            <p:spPr bwMode="auto">
              <a:xfrm>
                <a:off x="2339752" y="2420888"/>
                <a:ext cx="415925" cy="369888"/>
              </a:xfrm>
              <a:prstGeom prst="rect">
                <a:avLst/>
              </a:prstGeom>
              <a:noFill/>
              <a:ln w="9525">
                <a:noFill/>
                <a:miter lim="800000"/>
                <a:headEnd/>
                <a:tailEnd/>
              </a:ln>
            </p:spPr>
            <p:txBody>
              <a:bodyPr wrap="none">
                <a:spAutoFit/>
              </a:bodyPr>
              <a:lstStyle/>
              <a:p>
                <a:r>
                  <a:rPr lang="en-US" altLang="ja-JP" dirty="0"/>
                  <a:t>Ⅳ</a:t>
                </a:r>
                <a:endParaRPr lang="ja-JP" altLang="en-US" dirty="0"/>
              </a:p>
            </p:txBody>
          </p:sp>
        </p:grpSp>
        <p:grpSp>
          <p:nvGrpSpPr>
            <p:cNvPr id="54" name="グループ化 53"/>
            <p:cNvGrpSpPr/>
            <p:nvPr/>
          </p:nvGrpSpPr>
          <p:grpSpPr>
            <a:xfrm>
              <a:off x="1475656" y="2708920"/>
              <a:ext cx="792088" cy="2551758"/>
              <a:chOff x="1475656" y="2708920"/>
              <a:chExt cx="792088" cy="2551758"/>
            </a:xfrm>
          </p:grpSpPr>
          <p:sp>
            <p:nvSpPr>
              <p:cNvPr id="138252" name="テキスト ボックス 18"/>
              <p:cNvSpPr txBox="1">
                <a:spLocks noChangeArrowheads="1"/>
              </p:cNvSpPr>
              <p:nvPr/>
            </p:nvSpPr>
            <p:spPr bwMode="auto">
              <a:xfrm>
                <a:off x="1619672" y="4799013"/>
                <a:ext cx="495649" cy="461665"/>
              </a:xfrm>
              <a:prstGeom prst="rect">
                <a:avLst/>
              </a:prstGeom>
              <a:noFill/>
              <a:ln w="9525">
                <a:noFill/>
                <a:miter lim="800000"/>
                <a:headEnd/>
                <a:tailEnd/>
              </a:ln>
            </p:spPr>
            <p:txBody>
              <a:bodyPr wrap="none">
                <a:spAutoFit/>
              </a:bodyPr>
              <a:lstStyle/>
              <a:p>
                <a:r>
                  <a:rPr lang="en-US" altLang="ja-JP" sz="2400" dirty="0" smtClean="0">
                    <a:solidFill>
                      <a:schemeClr val="accent1"/>
                    </a:solidFill>
                  </a:rPr>
                  <a:t>80</a:t>
                </a:r>
                <a:endParaRPr lang="ja-JP" altLang="en-US" sz="2400" dirty="0">
                  <a:solidFill>
                    <a:schemeClr val="accent1"/>
                  </a:solidFill>
                </a:endParaRPr>
              </a:p>
            </p:txBody>
          </p:sp>
          <p:sp>
            <p:nvSpPr>
              <p:cNvPr id="138256" name="テキスト ボックス 22"/>
              <p:cNvSpPr txBox="1">
                <a:spLocks noChangeArrowheads="1"/>
              </p:cNvSpPr>
              <p:nvPr/>
            </p:nvSpPr>
            <p:spPr bwMode="auto">
              <a:xfrm>
                <a:off x="1475656" y="3717032"/>
                <a:ext cx="651140" cy="461665"/>
              </a:xfrm>
              <a:prstGeom prst="rect">
                <a:avLst/>
              </a:prstGeom>
              <a:noFill/>
              <a:ln w="9525">
                <a:noFill/>
                <a:miter lim="800000"/>
                <a:headEnd/>
                <a:tailEnd/>
              </a:ln>
            </p:spPr>
            <p:txBody>
              <a:bodyPr wrap="none">
                <a:spAutoFit/>
              </a:bodyPr>
              <a:lstStyle/>
              <a:p>
                <a:r>
                  <a:rPr lang="en-US" altLang="ja-JP" sz="2400" dirty="0" smtClean="0">
                    <a:solidFill>
                      <a:schemeClr val="accent1"/>
                    </a:solidFill>
                  </a:rPr>
                  <a:t>100</a:t>
                </a:r>
                <a:endParaRPr lang="ja-JP" altLang="en-US" sz="2400" dirty="0">
                  <a:solidFill>
                    <a:schemeClr val="accent1"/>
                  </a:solidFill>
                </a:endParaRPr>
              </a:p>
            </p:txBody>
          </p:sp>
          <p:sp>
            <p:nvSpPr>
              <p:cNvPr id="138260" name="テキスト ボックス 26"/>
              <p:cNvSpPr txBox="1">
                <a:spLocks noChangeArrowheads="1"/>
              </p:cNvSpPr>
              <p:nvPr/>
            </p:nvSpPr>
            <p:spPr bwMode="auto">
              <a:xfrm>
                <a:off x="1475656" y="2708920"/>
                <a:ext cx="651140" cy="461665"/>
              </a:xfrm>
              <a:prstGeom prst="rect">
                <a:avLst/>
              </a:prstGeom>
              <a:noFill/>
              <a:ln w="9525">
                <a:noFill/>
                <a:miter lim="800000"/>
                <a:headEnd/>
                <a:tailEnd/>
              </a:ln>
            </p:spPr>
            <p:txBody>
              <a:bodyPr wrap="none">
                <a:spAutoFit/>
              </a:bodyPr>
              <a:lstStyle/>
              <a:p>
                <a:r>
                  <a:rPr lang="en-US" altLang="ja-JP" sz="2400" dirty="0" smtClean="0">
                    <a:solidFill>
                      <a:schemeClr val="accent1"/>
                    </a:solidFill>
                  </a:rPr>
                  <a:t>120</a:t>
                </a:r>
                <a:endParaRPr lang="ja-JP" altLang="en-US" sz="2400" dirty="0">
                  <a:solidFill>
                    <a:schemeClr val="accent1"/>
                  </a:solidFill>
                </a:endParaRPr>
              </a:p>
            </p:txBody>
          </p:sp>
          <p:cxnSp>
            <p:nvCxnSpPr>
              <p:cNvPr id="77" name="直線コネクタ 76"/>
              <p:cNvCxnSpPr/>
              <p:nvPr/>
            </p:nvCxnSpPr>
            <p:spPr>
              <a:xfrm flipH="1">
                <a:off x="2051720" y="3933056"/>
                <a:ext cx="2160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flipH="1">
                <a:off x="2051720" y="2924944"/>
                <a:ext cx="2160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flipH="1">
                <a:off x="2051720" y="5044654"/>
                <a:ext cx="21602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63" name="グループ化 62"/>
          <p:cNvGrpSpPr/>
          <p:nvPr/>
        </p:nvGrpSpPr>
        <p:grpSpPr>
          <a:xfrm>
            <a:off x="2267744" y="2677442"/>
            <a:ext cx="3672408" cy="2119710"/>
            <a:chOff x="2267744" y="2924944"/>
            <a:chExt cx="3672408" cy="2119710"/>
          </a:xfrm>
        </p:grpSpPr>
        <p:cxnSp>
          <p:nvCxnSpPr>
            <p:cNvPr id="91" name="直線コネクタ 90"/>
            <p:cNvCxnSpPr/>
            <p:nvPr/>
          </p:nvCxnSpPr>
          <p:spPr>
            <a:xfrm flipH="1">
              <a:off x="2267744" y="3933056"/>
              <a:ext cx="2875522"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flipH="1">
              <a:off x="2267744" y="5044654"/>
              <a:ext cx="1620000"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p:nvPr/>
          </p:nvCxnSpPr>
          <p:spPr>
            <a:xfrm flipH="1">
              <a:off x="2267744" y="2924944"/>
              <a:ext cx="3672408" cy="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66" name="グループ化 65"/>
          <p:cNvGrpSpPr/>
          <p:nvPr/>
        </p:nvGrpSpPr>
        <p:grpSpPr>
          <a:xfrm>
            <a:off x="2267744" y="2013401"/>
            <a:ext cx="4050699" cy="3904401"/>
            <a:chOff x="2267744" y="2260903"/>
            <a:chExt cx="4050699" cy="3904401"/>
          </a:xfrm>
        </p:grpSpPr>
        <p:cxnSp>
          <p:nvCxnSpPr>
            <p:cNvPr id="114" name="直線コネクタ 113"/>
            <p:cNvCxnSpPr/>
            <p:nvPr/>
          </p:nvCxnSpPr>
          <p:spPr>
            <a:xfrm flipV="1">
              <a:off x="2267744" y="5013176"/>
              <a:ext cx="1656184" cy="115212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flipV="1">
              <a:off x="3923928" y="3947864"/>
              <a:ext cx="1219338" cy="106531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p:nvPr/>
          </p:nvCxnSpPr>
          <p:spPr>
            <a:xfrm flipV="1">
              <a:off x="5143266" y="2924944"/>
              <a:ext cx="796886" cy="100811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flipV="1">
              <a:off x="5940152" y="2260903"/>
              <a:ext cx="378291" cy="66404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51" name="フリーフォーム 50"/>
          <p:cNvSpPr/>
          <p:nvPr/>
        </p:nvSpPr>
        <p:spPr>
          <a:xfrm>
            <a:off x="107504" y="2317402"/>
            <a:ext cx="1440160" cy="1152128"/>
          </a:xfrm>
          <a:custGeom>
            <a:avLst/>
            <a:gdLst>
              <a:gd name="connsiteX0" fmla="*/ 0 w 1073889"/>
              <a:gd name="connsiteY0" fmla="*/ 786810 h 786810"/>
              <a:gd name="connsiteX1" fmla="*/ 138224 w 1073889"/>
              <a:gd name="connsiteY1" fmla="*/ 659219 h 786810"/>
              <a:gd name="connsiteX2" fmla="*/ 308345 w 1073889"/>
              <a:gd name="connsiteY2" fmla="*/ 31898 h 786810"/>
              <a:gd name="connsiteX3" fmla="*/ 616689 w 1073889"/>
              <a:gd name="connsiteY3" fmla="*/ 467833 h 786810"/>
              <a:gd name="connsiteX4" fmla="*/ 914400 w 1073889"/>
              <a:gd name="connsiteY4" fmla="*/ 701750 h 786810"/>
              <a:gd name="connsiteX5" fmla="*/ 1073889 w 1073889"/>
              <a:gd name="connsiteY5" fmla="*/ 776178 h 786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3889" h="786810">
                <a:moveTo>
                  <a:pt x="0" y="786810"/>
                </a:moveTo>
                <a:cubicBezTo>
                  <a:pt x="43416" y="785924"/>
                  <a:pt x="86833" y="785038"/>
                  <a:pt x="138224" y="659219"/>
                </a:cubicBezTo>
                <a:cubicBezTo>
                  <a:pt x="189615" y="533400"/>
                  <a:pt x="228601" y="63796"/>
                  <a:pt x="308345" y="31898"/>
                </a:cubicBezTo>
                <a:cubicBezTo>
                  <a:pt x="388089" y="0"/>
                  <a:pt x="515680" y="356191"/>
                  <a:pt x="616689" y="467833"/>
                </a:cubicBezTo>
                <a:cubicBezTo>
                  <a:pt x="717698" y="579475"/>
                  <a:pt x="838200" y="650359"/>
                  <a:pt x="914400" y="701750"/>
                </a:cubicBezTo>
                <a:cubicBezTo>
                  <a:pt x="990600" y="753141"/>
                  <a:pt x="1032244" y="764659"/>
                  <a:pt x="1073889" y="77617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7" name="Text Box 3"/>
          <p:cNvSpPr txBox="1">
            <a:spLocks noChangeArrowheads="1"/>
          </p:cNvSpPr>
          <p:nvPr/>
        </p:nvSpPr>
        <p:spPr bwMode="auto">
          <a:xfrm>
            <a:off x="44752" y="620688"/>
            <a:ext cx="5535360" cy="461665"/>
          </a:xfrm>
          <a:prstGeom prst="rect">
            <a:avLst/>
          </a:prstGeom>
          <a:no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altLang="ja-JP" sz="24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Frequency Bias Correction </a:t>
            </a:r>
            <a:r>
              <a:rPr lang="en-US" altLang="ja-JP" sz="2400" u="sng"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Method</a:t>
            </a:r>
            <a:endParaRPr lang="en-US" altLang="ja-JP" sz="2400" u="sng"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9" name="直線コネクタ 68"/>
          <p:cNvCxnSpPr/>
          <p:nvPr/>
        </p:nvCxnSpPr>
        <p:spPr>
          <a:xfrm>
            <a:off x="657706" y="2523529"/>
            <a:ext cx="0" cy="926256"/>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a:off x="971600" y="3119338"/>
            <a:ext cx="0" cy="350192"/>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a:off x="1259632" y="3344976"/>
            <a:ext cx="0" cy="124554"/>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80" name="テキスト ボックス 62"/>
          <p:cNvSpPr txBox="1">
            <a:spLocks noChangeArrowheads="1"/>
          </p:cNvSpPr>
          <p:nvPr/>
        </p:nvSpPr>
        <p:spPr bwMode="auto">
          <a:xfrm>
            <a:off x="319366" y="3145719"/>
            <a:ext cx="364202" cy="307777"/>
          </a:xfrm>
          <a:prstGeom prst="rect">
            <a:avLst/>
          </a:prstGeom>
          <a:noFill/>
          <a:ln w="9525">
            <a:noFill/>
            <a:miter lim="800000"/>
            <a:headEnd/>
            <a:tailEnd/>
          </a:ln>
        </p:spPr>
        <p:txBody>
          <a:bodyPr wrap="none">
            <a:spAutoFit/>
          </a:bodyPr>
          <a:lstStyle/>
          <a:p>
            <a:r>
              <a:rPr lang="en-US" altLang="ja-JP" sz="1400" dirty="0"/>
              <a:t>Ⅰ</a:t>
            </a:r>
            <a:endParaRPr lang="ja-JP" altLang="en-US" sz="1400" dirty="0"/>
          </a:p>
        </p:txBody>
      </p:sp>
      <p:sp>
        <p:nvSpPr>
          <p:cNvPr id="83" name="テキスト ボックス 63"/>
          <p:cNvSpPr txBox="1">
            <a:spLocks noChangeArrowheads="1"/>
          </p:cNvSpPr>
          <p:nvPr/>
        </p:nvSpPr>
        <p:spPr bwMode="auto">
          <a:xfrm>
            <a:off x="657706" y="3161753"/>
            <a:ext cx="364202" cy="307777"/>
          </a:xfrm>
          <a:prstGeom prst="rect">
            <a:avLst/>
          </a:prstGeom>
          <a:noFill/>
          <a:ln w="9525">
            <a:noFill/>
            <a:miter lim="800000"/>
            <a:headEnd/>
            <a:tailEnd/>
          </a:ln>
        </p:spPr>
        <p:txBody>
          <a:bodyPr wrap="none">
            <a:spAutoFit/>
          </a:bodyPr>
          <a:lstStyle/>
          <a:p>
            <a:r>
              <a:rPr lang="en-US" altLang="ja-JP" sz="1400" dirty="0"/>
              <a:t>Ⅱ</a:t>
            </a:r>
            <a:endParaRPr lang="ja-JP" altLang="en-US" sz="1400" dirty="0"/>
          </a:p>
        </p:txBody>
      </p:sp>
      <p:sp>
        <p:nvSpPr>
          <p:cNvPr id="84" name="テキスト ボックス 64"/>
          <p:cNvSpPr txBox="1">
            <a:spLocks noChangeArrowheads="1"/>
          </p:cNvSpPr>
          <p:nvPr/>
        </p:nvSpPr>
        <p:spPr bwMode="auto">
          <a:xfrm>
            <a:off x="971600" y="3181498"/>
            <a:ext cx="364202" cy="307777"/>
          </a:xfrm>
          <a:prstGeom prst="rect">
            <a:avLst/>
          </a:prstGeom>
          <a:noFill/>
          <a:ln w="9525">
            <a:noFill/>
            <a:miter lim="800000"/>
            <a:headEnd/>
            <a:tailEnd/>
          </a:ln>
        </p:spPr>
        <p:txBody>
          <a:bodyPr wrap="none">
            <a:spAutoFit/>
          </a:bodyPr>
          <a:lstStyle/>
          <a:p>
            <a:r>
              <a:rPr lang="en-US" altLang="ja-JP" sz="1400" dirty="0"/>
              <a:t>Ⅲ</a:t>
            </a:r>
            <a:endParaRPr lang="ja-JP" altLang="en-US" sz="1400" dirty="0"/>
          </a:p>
        </p:txBody>
      </p:sp>
      <p:sp>
        <p:nvSpPr>
          <p:cNvPr id="85" name="テキスト ボックス 65"/>
          <p:cNvSpPr txBox="1">
            <a:spLocks noChangeArrowheads="1"/>
          </p:cNvSpPr>
          <p:nvPr/>
        </p:nvSpPr>
        <p:spPr bwMode="auto">
          <a:xfrm>
            <a:off x="1255470" y="3453496"/>
            <a:ext cx="364202" cy="307777"/>
          </a:xfrm>
          <a:prstGeom prst="rect">
            <a:avLst/>
          </a:prstGeom>
          <a:noFill/>
          <a:ln w="9525">
            <a:noFill/>
            <a:miter lim="800000"/>
            <a:headEnd/>
            <a:tailEnd/>
          </a:ln>
        </p:spPr>
        <p:txBody>
          <a:bodyPr wrap="none">
            <a:spAutoFit/>
          </a:bodyPr>
          <a:lstStyle/>
          <a:p>
            <a:r>
              <a:rPr lang="en-US" altLang="ja-JP" sz="1400" dirty="0"/>
              <a:t>Ⅳ</a:t>
            </a:r>
            <a:endParaRPr lang="ja-JP" altLang="en-US" sz="1400" dirty="0"/>
          </a:p>
        </p:txBody>
      </p:sp>
      <p:cxnSp>
        <p:nvCxnSpPr>
          <p:cNvPr id="86" name="直線コネクタ 85"/>
          <p:cNvCxnSpPr/>
          <p:nvPr/>
        </p:nvCxnSpPr>
        <p:spPr>
          <a:xfrm>
            <a:off x="8211438" y="4335949"/>
            <a:ext cx="18062" cy="1171593"/>
          </a:xfrm>
          <a:prstGeom prst="line">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87" name="直線コネクタ 86"/>
          <p:cNvCxnSpPr>
            <a:stCxn id="15" idx="5"/>
          </p:cNvCxnSpPr>
          <p:nvPr/>
        </p:nvCxnSpPr>
        <p:spPr>
          <a:xfrm>
            <a:off x="8401145" y="4438872"/>
            <a:ext cx="29643" cy="1120341"/>
          </a:xfrm>
          <a:prstGeom prst="line">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88" name="直線コネクタ 87"/>
          <p:cNvCxnSpPr/>
          <p:nvPr/>
        </p:nvCxnSpPr>
        <p:spPr>
          <a:xfrm>
            <a:off x="8604448" y="5341738"/>
            <a:ext cx="0" cy="124554"/>
          </a:xfrm>
          <a:prstGeom prst="line">
            <a:avLst/>
          </a:prstGeom>
          <a:ln w="12700">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94" name="テキスト ボックス 62"/>
          <p:cNvSpPr txBox="1">
            <a:spLocks noChangeArrowheads="1"/>
          </p:cNvSpPr>
          <p:nvPr/>
        </p:nvSpPr>
        <p:spPr bwMode="auto">
          <a:xfrm>
            <a:off x="7880206" y="5300508"/>
            <a:ext cx="364202" cy="307777"/>
          </a:xfrm>
          <a:prstGeom prst="rect">
            <a:avLst/>
          </a:prstGeom>
          <a:noFill/>
          <a:ln w="9525">
            <a:noFill/>
            <a:miter lim="800000"/>
            <a:headEnd/>
            <a:tailEnd/>
          </a:ln>
        </p:spPr>
        <p:txBody>
          <a:bodyPr wrap="none">
            <a:spAutoFit/>
          </a:bodyPr>
          <a:lstStyle/>
          <a:p>
            <a:r>
              <a:rPr lang="en-US" altLang="ja-JP" sz="1400" dirty="0">
                <a:solidFill>
                  <a:schemeClr val="accent1"/>
                </a:solidFill>
              </a:rPr>
              <a:t>Ⅰ</a:t>
            </a:r>
            <a:endParaRPr lang="ja-JP" altLang="en-US" sz="1400" dirty="0">
              <a:solidFill>
                <a:schemeClr val="accent1"/>
              </a:solidFill>
            </a:endParaRPr>
          </a:p>
        </p:txBody>
      </p:sp>
      <p:sp>
        <p:nvSpPr>
          <p:cNvPr id="95" name="テキスト ボックス 63"/>
          <p:cNvSpPr txBox="1">
            <a:spLocks noChangeArrowheads="1"/>
          </p:cNvSpPr>
          <p:nvPr/>
        </p:nvSpPr>
        <p:spPr bwMode="auto">
          <a:xfrm>
            <a:off x="8172400" y="5300508"/>
            <a:ext cx="364202" cy="307777"/>
          </a:xfrm>
          <a:prstGeom prst="rect">
            <a:avLst/>
          </a:prstGeom>
          <a:noFill/>
          <a:ln w="9525">
            <a:noFill/>
            <a:miter lim="800000"/>
            <a:headEnd/>
            <a:tailEnd/>
          </a:ln>
        </p:spPr>
        <p:txBody>
          <a:bodyPr wrap="none">
            <a:spAutoFit/>
          </a:bodyPr>
          <a:lstStyle/>
          <a:p>
            <a:r>
              <a:rPr lang="en-US" altLang="ja-JP" sz="1400" dirty="0">
                <a:solidFill>
                  <a:schemeClr val="accent1"/>
                </a:solidFill>
              </a:rPr>
              <a:t>Ⅱ</a:t>
            </a:r>
            <a:endParaRPr lang="ja-JP" altLang="en-US" sz="1400" dirty="0">
              <a:solidFill>
                <a:schemeClr val="accent1"/>
              </a:solidFill>
            </a:endParaRPr>
          </a:p>
        </p:txBody>
      </p:sp>
      <p:sp>
        <p:nvSpPr>
          <p:cNvPr id="96" name="テキスト ボックス 64"/>
          <p:cNvSpPr txBox="1">
            <a:spLocks noChangeArrowheads="1"/>
          </p:cNvSpPr>
          <p:nvPr/>
        </p:nvSpPr>
        <p:spPr bwMode="auto">
          <a:xfrm>
            <a:off x="8384262" y="5341738"/>
            <a:ext cx="364202" cy="307777"/>
          </a:xfrm>
          <a:prstGeom prst="rect">
            <a:avLst/>
          </a:prstGeom>
          <a:noFill/>
          <a:ln w="9525">
            <a:noFill/>
            <a:miter lim="800000"/>
            <a:headEnd/>
            <a:tailEnd/>
          </a:ln>
        </p:spPr>
        <p:txBody>
          <a:bodyPr wrap="none">
            <a:spAutoFit/>
          </a:bodyPr>
          <a:lstStyle/>
          <a:p>
            <a:r>
              <a:rPr lang="en-US" altLang="ja-JP" sz="1400" dirty="0">
                <a:solidFill>
                  <a:schemeClr val="accent1"/>
                </a:solidFill>
              </a:rPr>
              <a:t>Ⅲ</a:t>
            </a:r>
            <a:endParaRPr lang="ja-JP" altLang="en-US" sz="1400" dirty="0">
              <a:solidFill>
                <a:schemeClr val="accent1"/>
              </a:solidFill>
            </a:endParaRPr>
          </a:p>
        </p:txBody>
      </p:sp>
      <p:sp>
        <p:nvSpPr>
          <p:cNvPr id="97" name="テキスト ボックス 65"/>
          <p:cNvSpPr txBox="1">
            <a:spLocks noChangeArrowheads="1"/>
          </p:cNvSpPr>
          <p:nvPr/>
        </p:nvSpPr>
        <p:spPr bwMode="auto">
          <a:xfrm>
            <a:off x="8600286" y="5557762"/>
            <a:ext cx="364202" cy="307777"/>
          </a:xfrm>
          <a:prstGeom prst="rect">
            <a:avLst/>
          </a:prstGeom>
          <a:noFill/>
          <a:ln w="9525">
            <a:noFill/>
            <a:miter lim="800000"/>
            <a:headEnd/>
            <a:tailEnd/>
          </a:ln>
        </p:spPr>
        <p:txBody>
          <a:bodyPr wrap="none">
            <a:spAutoFit/>
          </a:bodyPr>
          <a:lstStyle/>
          <a:p>
            <a:r>
              <a:rPr lang="en-US" altLang="ja-JP" sz="1400" dirty="0">
                <a:solidFill>
                  <a:schemeClr val="accent1"/>
                </a:solidFill>
              </a:rPr>
              <a:t>Ⅳ</a:t>
            </a:r>
            <a:endParaRPr lang="ja-JP" altLang="en-US" sz="1400" dirty="0">
              <a:solidFill>
                <a:schemeClr val="accent1"/>
              </a:solidFill>
            </a:endParaRPr>
          </a:p>
        </p:txBody>
      </p:sp>
      <p:sp>
        <p:nvSpPr>
          <p:cNvPr id="3" name="スライド番号プレースホルダー 2"/>
          <p:cNvSpPr>
            <a:spLocks noGrp="1"/>
          </p:cNvSpPr>
          <p:nvPr>
            <p:ph type="sldNum" sz="quarter" idx="12"/>
          </p:nvPr>
        </p:nvSpPr>
        <p:spPr>
          <a:xfrm>
            <a:off x="6553200" y="6428184"/>
            <a:ext cx="2133600" cy="457200"/>
          </a:xfrm>
        </p:spPr>
        <p:txBody>
          <a:bodyPr/>
          <a:lstStyle/>
          <a:p>
            <a:pPr>
              <a:defRPr/>
            </a:pPr>
            <a:fld id="{1DC7F2CE-EEDA-469F-BA99-54295F2137E7}" type="slidenum">
              <a:rPr lang="en-US" altLang="ja-JP" smtClean="0"/>
              <a:pPr>
                <a:defRPr/>
              </a:pPr>
              <a:t>14</a:t>
            </a:fld>
            <a:endParaRPr lang="en-US" altLang="ja-JP"/>
          </a:p>
        </p:txBody>
      </p:sp>
      <p:sp>
        <p:nvSpPr>
          <p:cNvPr id="15" name="フリーフォーム 14"/>
          <p:cNvSpPr/>
          <p:nvPr/>
        </p:nvSpPr>
        <p:spPr>
          <a:xfrm>
            <a:off x="7596336" y="4363604"/>
            <a:ext cx="1239150" cy="1244681"/>
          </a:xfrm>
          <a:custGeom>
            <a:avLst/>
            <a:gdLst>
              <a:gd name="connsiteX0" fmla="*/ 0 w 1407886"/>
              <a:gd name="connsiteY0" fmla="*/ 1560297 h 1560297"/>
              <a:gd name="connsiteX1" fmla="*/ 304800 w 1407886"/>
              <a:gd name="connsiteY1" fmla="*/ 1255497 h 1560297"/>
              <a:gd name="connsiteX2" fmla="*/ 493486 w 1407886"/>
              <a:gd name="connsiteY2" fmla="*/ 863611 h 1560297"/>
              <a:gd name="connsiteX3" fmla="*/ 580571 w 1407886"/>
              <a:gd name="connsiteY3" fmla="*/ 428182 h 1560297"/>
              <a:gd name="connsiteX4" fmla="*/ 682171 w 1407886"/>
              <a:gd name="connsiteY4" fmla="*/ 50811 h 1560297"/>
              <a:gd name="connsiteX5" fmla="*/ 914400 w 1407886"/>
              <a:gd name="connsiteY5" fmla="*/ 94354 h 1560297"/>
              <a:gd name="connsiteX6" fmla="*/ 1088571 w 1407886"/>
              <a:gd name="connsiteY6" fmla="*/ 878125 h 1560297"/>
              <a:gd name="connsiteX7" fmla="*/ 1277257 w 1407886"/>
              <a:gd name="connsiteY7" fmla="*/ 1415154 h 1560297"/>
              <a:gd name="connsiteX8" fmla="*/ 1407886 w 1407886"/>
              <a:gd name="connsiteY8" fmla="*/ 1502240 h 1560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07886" h="1560297">
                <a:moveTo>
                  <a:pt x="0" y="1560297"/>
                </a:moveTo>
                <a:cubicBezTo>
                  <a:pt x="111276" y="1465954"/>
                  <a:pt x="222552" y="1371611"/>
                  <a:pt x="304800" y="1255497"/>
                </a:cubicBezTo>
                <a:cubicBezTo>
                  <a:pt x="387048" y="1139383"/>
                  <a:pt x="447524" y="1001497"/>
                  <a:pt x="493486" y="863611"/>
                </a:cubicBezTo>
                <a:cubicBezTo>
                  <a:pt x="539448" y="725725"/>
                  <a:pt x="549124" y="563649"/>
                  <a:pt x="580571" y="428182"/>
                </a:cubicBezTo>
                <a:cubicBezTo>
                  <a:pt x="612019" y="292715"/>
                  <a:pt x="626533" y="106449"/>
                  <a:pt x="682171" y="50811"/>
                </a:cubicBezTo>
                <a:cubicBezTo>
                  <a:pt x="737809" y="-4827"/>
                  <a:pt x="846667" y="-43532"/>
                  <a:pt x="914400" y="94354"/>
                </a:cubicBezTo>
                <a:cubicBezTo>
                  <a:pt x="982133" y="232240"/>
                  <a:pt x="1028095" y="657992"/>
                  <a:pt x="1088571" y="878125"/>
                </a:cubicBezTo>
                <a:cubicBezTo>
                  <a:pt x="1149047" y="1098258"/>
                  <a:pt x="1224038" y="1311135"/>
                  <a:pt x="1277257" y="1415154"/>
                </a:cubicBezTo>
                <a:cubicBezTo>
                  <a:pt x="1330476" y="1519173"/>
                  <a:pt x="1369181" y="1510706"/>
                  <a:pt x="1407886" y="1502240"/>
                </a:cubicBezTo>
              </a:path>
            </a:pathLst>
          </a:cu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Text Box 3"/>
          <p:cNvSpPr txBox="1">
            <a:spLocks noChangeArrowheads="1"/>
          </p:cNvSpPr>
          <p:nvPr/>
        </p:nvSpPr>
        <p:spPr bwMode="auto">
          <a:xfrm>
            <a:off x="0" y="-27384"/>
            <a:ext cx="9144000" cy="584775"/>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Statistical </a:t>
            </a:r>
            <a:r>
              <a:rPr lang="en-US" altLang="ja-JP"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Guidance</a:t>
            </a:r>
          </a:p>
        </p:txBody>
      </p:sp>
      <p:sp>
        <p:nvSpPr>
          <p:cNvPr id="102" name="コンテンツ プレースホルダー 5"/>
          <p:cNvSpPr>
            <a:spLocks noGrp="1"/>
          </p:cNvSpPr>
          <p:nvPr>
            <p:ph idx="1"/>
          </p:nvPr>
        </p:nvSpPr>
        <p:spPr>
          <a:xfrm>
            <a:off x="4639846" y="1268760"/>
            <a:ext cx="4324642" cy="1048642"/>
          </a:xfrm>
        </p:spPr>
        <p:txBody>
          <a:bodyPr>
            <a:normAutofit fontScale="70000" lnSpcReduction="20000"/>
          </a:bodyPr>
          <a:lstStyle/>
          <a:p>
            <a:pPr marL="0" indent="0">
              <a:buNone/>
            </a:pPr>
            <a:r>
              <a:rPr lang="en-US" altLang="ja-JP" dirty="0">
                <a:latin typeface="Meiryo UI" panose="020B0604030504040204" pitchFamily="50" charset="-128"/>
                <a:ea typeface="Meiryo UI" panose="020B0604030504040204" pitchFamily="50" charset="-128"/>
                <a:cs typeface="Meiryo UI" panose="020B0604030504040204" pitchFamily="50" charset="-128"/>
              </a:rPr>
              <a:t>We use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this method to </a:t>
            </a:r>
            <a:r>
              <a:rPr lang="en-US" altLang="ja-JP" dirty="0">
                <a:latin typeface="Meiryo UI" panose="020B0604030504040204" pitchFamily="50" charset="-128"/>
                <a:ea typeface="Meiryo UI" panose="020B0604030504040204" pitchFamily="50" charset="-128"/>
                <a:cs typeface="Meiryo UI" panose="020B0604030504040204" pitchFamily="50" charset="-128"/>
              </a:rPr>
              <a:t>make statistic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guidance at </a:t>
            </a:r>
            <a:r>
              <a:rPr lang="en-US" altLang="ja-JP"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every prefecture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and </a:t>
            </a:r>
            <a:r>
              <a:rPr lang="en-US" altLang="ja-JP"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every month</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97437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anim calcmode="lin" valueType="num">
                                      <p:cBhvr additive="base">
                                        <p:cTn id="7" dur="500" fill="hold"/>
                                        <p:tgtEl>
                                          <p:spTgt spid="51"/>
                                        </p:tgtEl>
                                        <p:attrNameLst>
                                          <p:attrName>ppt_x</p:attrName>
                                        </p:attrNameLst>
                                      </p:cBhvr>
                                      <p:tavLst>
                                        <p:tav tm="0">
                                          <p:val>
                                            <p:strVal val="#ppt_x"/>
                                          </p:val>
                                        </p:tav>
                                        <p:tav tm="100000">
                                          <p:val>
                                            <p:strVal val="#ppt_x"/>
                                          </p:val>
                                        </p:tav>
                                      </p:tavLst>
                                    </p:anim>
                                    <p:anim calcmode="lin" valueType="num">
                                      <p:cBhvr additive="base">
                                        <p:cTn id="8" dur="500" fill="hold"/>
                                        <p:tgtEl>
                                          <p:spTgt spid="5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ppt_x"/>
                                          </p:val>
                                        </p:tav>
                                        <p:tav tm="100000">
                                          <p:val>
                                            <p:strVal val="#ppt_x"/>
                                          </p:val>
                                        </p:tav>
                                      </p:tavLst>
                                    </p:anim>
                                    <p:anim calcmode="lin" valueType="num">
                                      <p:cBhvr additive="base">
                                        <p:cTn id="1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8"/>
                                        </p:tgtEl>
                                        <p:attrNameLst>
                                          <p:attrName>style.visibility</p:attrName>
                                        </p:attrNameLst>
                                      </p:cBhvr>
                                      <p:to>
                                        <p:strVal val="visible"/>
                                      </p:to>
                                    </p:set>
                                    <p:animEffect transition="in" filter="fade">
                                      <p:cBhvr>
                                        <p:cTn id="17" dur="500"/>
                                        <p:tgtEl>
                                          <p:spTgt spid="5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9"/>
                                        </p:tgtEl>
                                        <p:attrNameLst>
                                          <p:attrName>style.visibility</p:attrName>
                                        </p:attrNameLst>
                                      </p:cBhvr>
                                      <p:to>
                                        <p:strVal val="visible"/>
                                      </p:to>
                                    </p:set>
                                    <p:animEffect transition="in" filter="fade">
                                      <p:cBhvr>
                                        <p:cTn id="22" dur="500"/>
                                        <p:tgtEl>
                                          <p:spTgt spid="59"/>
                                        </p:tgtEl>
                                      </p:cBhvr>
                                    </p:animEffect>
                                  </p:childTnLst>
                                </p:cTn>
                              </p:par>
                              <p:par>
                                <p:cTn id="23" presetID="10" presetClass="entr" presetSubtype="0" fill="hold" nodeType="withEffect">
                                  <p:stCondLst>
                                    <p:cond delay="0"/>
                                  </p:stCondLst>
                                  <p:childTnLst>
                                    <p:set>
                                      <p:cBhvr>
                                        <p:cTn id="24" dur="1" fill="hold">
                                          <p:stCondLst>
                                            <p:cond delay="0"/>
                                          </p:stCondLst>
                                        </p:cTn>
                                        <p:tgtEl>
                                          <p:spTgt spid="70"/>
                                        </p:tgtEl>
                                        <p:attrNameLst>
                                          <p:attrName>style.visibility</p:attrName>
                                        </p:attrNameLst>
                                      </p:cBhvr>
                                      <p:to>
                                        <p:strVal val="visible"/>
                                      </p:to>
                                    </p:set>
                                    <p:animEffect transition="in" filter="fade">
                                      <p:cBhvr>
                                        <p:cTn id="25" dur="500"/>
                                        <p:tgtEl>
                                          <p:spTgt spid="70"/>
                                        </p:tgtEl>
                                      </p:cBhvr>
                                    </p:animEffect>
                                  </p:childTnLst>
                                </p:cTn>
                              </p:par>
                              <p:par>
                                <p:cTn id="26" presetID="10" presetClass="entr" presetSubtype="0" fill="hold" nodeType="withEffect">
                                  <p:stCondLst>
                                    <p:cond delay="0"/>
                                  </p:stCondLst>
                                  <p:childTnLst>
                                    <p:set>
                                      <p:cBhvr>
                                        <p:cTn id="27" dur="1" fill="hold">
                                          <p:stCondLst>
                                            <p:cond delay="0"/>
                                          </p:stCondLst>
                                        </p:cTn>
                                        <p:tgtEl>
                                          <p:spTgt spid="71"/>
                                        </p:tgtEl>
                                        <p:attrNameLst>
                                          <p:attrName>style.visibility</p:attrName>
                                        </p:attrNameLst>
                                      </p:cBhvr>
                                      <p:to>
                                        <p:strVal val="visible"/>
                                      </p:to>
                                    </p:set>
                                    <p:animEffect transition="in" filter="fade">
                                      <p:cBhvr>
                                        <p:cTn id="28" dur="500"/>
                                        <p:tgtEl>
                                          <p:spTgt spid="7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80"/>
                                        </p:tgtEl>
                                        <p:attrNameLst>
                                          <p:attrName>style.visibility</p:attrName>
                                        </p:attrNameLst>
                                      </p:cBhvr>
                                      <p:to>
                                        <p:strVal val="visible"/>
                                      </p:to>
                                    </p:set>
                                    <p:animEffect transition="in" filter="fade">
                                      <p:cBhvr>
                                        <p:cTn id="31" dur="500"/>
                                        <p:tgtEl>
                                          <p:spTgt spid="80"/>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83"/>
                                        </p:tgtEl>
                                        <p:attrNameLst>
                                          <p:attrName>style.visibility</p:attrName>
                                        </p:attrNameLst>
                                      </p:cBhvr>
                                      <p:to>
                                        <p:strVal val="visible"/>
                                      </p:to>
                                    </p:set>
                                    <p:animEffect transition="in" filter="fade">
                                      <p:cBhvr>
                                        <p:cTn id="34" dur="500"/>
                                        <p:tgtEl>
                                          <p:spTgt spid="8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84"/>
                                        </p:tgtEl>
                                        <p:attrNameLst>
                                          <p:attrName>style.visibility</p:attrName>
                                        </p:attrNameLst>
                                      </p:cBhvr>
                                      <p:to>
                                        <p:strVal val="visible"/>
                                      </p:to>
                                    </p:set>
                                    <p:animEffect transition="in" filter="fade">
                                      <p:cBhvr>
                                        <p:cTn id="37" dur="500"/>
                                        <p:tgtEl>
                                          <p:spTgt spid="84"/>
                                        </p:tgtEl>
                                      </p:cBhvr>
                                    </p:animEffect>
                                  </p:childTnLst>
                                </p:cTn>
                              </p:par>
                              <p:par>
                                <p:cTn id="38" presetID="10" presetClass="entr" presetSubtype="0" fill="hold" nodeType="withEffect">
                                  <p:stCondLst>
                                    <p:cond delay="0"/>
                                  </p:stCondLst>
                                  <p:childTnLst>
                                    <p:set>
                                      <p:cBhvr>
                                        <p:cTn id="39" dur="1" fill="hold">
                                          <p:stCondLst>
                                            <p:cond delay="0"/>
                                          </p:stCondLst>
                                        </p:cTn>
                                        <p:tgtEl>
                                          <p:spTgt spid="69"/>
                                        </p:tgtEl>
                                        <p:attrNameLst>
                                          <p:attrName>style.visibility</p:attrName>
                                        </p:attrNameLst>
                                      </p:cBhvr>
                                      <p:to>
                                        <p:strVal val="visible"/>
                                      </p:to>
                                    </p:set>
                                    <p:animEffect transition="in" filter="fade">
                                      <p:cBhvr>
                                        <p:cTn id="40" dur="500"/>
                                        <p:tgtEl>
                                          <p:spTgt spid="69"/>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85"/>
                                        </p:tgtEl>
                                        <p:attrNameLst>
                                          <p:attrName>style.visibility</p:attrName>
                                        </p:attrNameLst>
                                      </p:cBhvr>
                                      <p:to>
                                        <p:strVal val="visible"/>
                                      </p:to>
                                    </p:set>
                                    <p:animEffect transition="in" filter="fade">
                                      <p:cBhvr>
                                        <p:cTn id="43" dur="500"/>
                                        <p:tgtEl>
                                          <p:spTgt spid="85"/>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61"/>
                                        </p:tgtEl>
                                        <p:attrNameLst>
                                          <p:attrName>style.visibility</p:attrName>
                                        </p:attrNameLst>
                                      </p:cBhvr>
                                      <p:to>
                                        <p:strVal val="visible"/>
                                      </p:to>
                                    </p:set>
                                    <p:animEffect transition="in" filter="fade">
                                      <p:cBhvr>
                                        <p:cTn id="48" dur="500"/>
                                        <p:tgtEl>
                                          <p:spTgt spid="61"/>
                                        </p:tgtEl>
                                      </p:cBhvr>
                                    </p:animEffect>
                                  </p:childTnLst>
                                </p:cTn>
                              </p:par>
                              <p:par>
                                <p:cTn id="49" presetID="10" presetClass="entr" presetSubtype="0" fill="hold" nodeType="withEffect">
                                  <p:stCondLst>
                                    <p:cond delay="0"/>
                                  </p:stCondLst>
                                  <p:childTnLst>
                                    <p:set>
                                      <p:cBhvr>
                                        <p:cTn id="50" dur="1" fill="hold">
                                          <p:stCondLst>
                                            <p:cond delay="0"/>
                                          </p:stCondLst>
                                        </p:cTn>
                                        <p:tgtEl>
                                          <p:spTgt spid="86"/>
                                        </p:tgtEl>
                                        <p:attrNameLst>
                                          <p:attrName>style.visibility</p:attrName>
                                        </p:attrNameLst>
                                      </p:cBhvr>
                                      <p:to>
                                        <p:strVal val="visible"/>
                                      </p:to>
                                    </p:set>
                                    <p:animEffect transition="in" filter="fade">
                                      <p:cBhvr>
                                        <p:cTn id="51" dur="500"/>
                                        <p:tgtEl>
                                          <p:spTgt spid="86"/>
                                        </p:tgtEl>
                                      </p:cBhvr>
                                    </p:animEffect>
                                  </p:childTnLst>
                                </p:cTn>
                              </p:par>
                              <p:par>
                                <p:cTn id="52" presetID="10" presetClass="entr" presetSubtype="0" fill="hold" nodeType="withEffect">
                                  <p:stCondLst>
                                    <p:cond delay="0"/>
                                  </p:stCondLst>
                                  <p:childTnLst>
                                    <p:set>
                                      <p:cBhvr>
                                        <p:cTn id="53" dur="1" fill="hold">
                                          <p:stCondLst>
                                            <p:cond delay="0"/>
                                          </p:stCondLst>
                                        </p:cTn>
                                        <p:tgtEl>
                                          <p:spTgt spid="87"/>
                                        </p:tgtEl>
                                        <p:attrNameLst>
                                          <p:attrName>style.visibility</p:attrName>
                                        </p:attrNameLst>
                                      </p:cBhvr>
                                      <p:to>
                                        <p:strVal val="visible"/>
                                      </p:to>
                                    </p:set>
                                    <p:animEffect transition="in" filter="fade">
                                      <p:cBhvr>
                                        <p:cTn id="54" dur="500"/>
                                        <p:tgtEl>
                                          <p:spTgt spid="87"/>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96"/>
                                        </p:tgtEl>
                                        <p:attrNameLst>
                                          <p:attrName>style.visibility</p:attrName>
                                        </p:attrNameLst>
                                      </p:cBhvr>
                                      <p:to>
                                        <p:strVal val="visible"/>
                                      </p:to>
                                    </p:set>
                                    <p:animEffect transition="in" filter="fade">
                                      <p:cBhvr>
                                        <p:cTn id="57" dur="500"/>
                                        <p:tgtEl>
                                          <p:spTgt spid="96"/>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95"/>
                                        </p:tgtEl>
                                        <p:attrNameLst>
                                          <p:attrName>style.visibility</p:attrName>
                                        </p:attrNameLst>
                                      </p:cBhvr>
                                      <p:to>
                                        <p:strVal val="visible"/>
                                      </p:to>
                                    </p:set>
                                    <p:animEffect transition="in" filter="fade">
                                      <p:cBhvr>
                                        <p:cTn id="60" dur="500"/>
                                        <p:tgtEl>
                                          <p:spTgt spid="95"/>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94"/>
                                        </p:tgtEl>
                                        <p:attrNameLst>
                                          <p:attrName>style.visibility</p:attrName>
                                        </p:attrNameLst>
                                      </p:cBhvr>
                                      <p:to>
                                        <p:strVal val="visible"/>
                                      </p:to>
                                    </p:set>
                                    <p:animEffect transition="in" filter="fade">
                                      <p:cBhvr>
                                        <p:cTn id="63" dur="500"/>
                                        <p:tgtEl>
                                          <p:spTgt spid="94"/>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97"/>
                                        </p:tgtEl>
                                        <p:attrNameLst>
                                          <p:attrName>style.visibility</p:attrName>
                                        </p:attrNameLst>
                                      </p:cBhvr>
                                      <p:to>
                                        <p:strVal val="visible"/>
                                      </p:to>
                                    </p:set>
                                    <p:animEffect transition="in" filter="fade">
                                      <p:cBhvr>
                                        <p:cTn id="66" dur="500"/>
                                        <p:tgtEl>
                                          <p:spTgt spid="97"/>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62"/>
                                        </p:tgtEl>
                                        <p:attrNameLst>
                                          <p:attrName>style.visibility</p:attrName>
                                        </p:attrNameLst>
                                      </p:cBhvr>
                                      <p:to>
                                        <p:strVal val="visible"/>
                                      </p:to>
                                    </p:set>
                                    <p:animEffect transition="in" filter="fade">
                                      <p:cBhvr>
                                        <p:cTn id="71" dur="500"/>
                                        <p:tgtEl>
                                          <p:spTgt spid="62"/>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nodeType="clickEffect">
                                  <p:stCondLst>
                                    <p:cond delay="0"/>
                                  </p:stCondLst>
                                  <p:childTnLst>
                                    <p:set>
                                      <p:cBhvr>
                                        <p:cTn id="75" dur="1" fill="hold">
                                          <p:stCondLst>
                                            <p:cond delay="0"/>
                                          </p:stCondLst>
                                        </p:cTn>
                                        <p:tgtEl>
                                          <p:spTgt spid="64"/>
                                        </p:tgtEl>
                                        <p:attrNameLst>
                                          <p:attrName>style.visibility</p:attrName>
                                        </p:attrNameLst>
                                      </p:cBhvr>
                                      <p:to>
                                        <p:strVal val="visible"/>
                                      </p:to>
                                    </p:set>
                                    <p:animEffect transition="in" filter="wipe(down)">
                                      <p:cBhvr>
                                        <p:cTn id="76" dur="500"/>
                                        <p:tgtEl>
                                          <p:spTgt spid="64"/>
                                        </p:tgtEl>
                                      </p:cBhvr>
                                    </p:animEffect>
                                  </p:childTnLst>
                                </p:cTn>
                              </p:par>
                            </p:childTnLst>
                          </p:cTn>
                        </p:par>
                        <p:par>
                          <p:cTn id="77" fill="hold">
                            <p:stCondLst>
                              <p:cond delay="500"/>
                            </p:stCondLst>
                            <p:childTnLst>
                              <p:par>
                                <p:cTn id="78" presetID="22" presetClass="entr" presetSubtype="4" fill="hold" nodeType="afterEffect">
                                  <p:stCondLst>
                                    <p:cond delay="0"/>
                                  </p:stCondLst>
                                  <p:childTnLst>
                                    <p:set>
                                      <p:cBhvr>
                                        <p:cTn id="79" dur="1" fill="hold">
                                          <p:stCondLst>
                                            <p:cond delay="0"/>
                                          </p:stCondLst>
                                        </p:cTn>
                                        <p:tgtEl>
                                          <p:spTgt spid="66"/>
                                        </p:tgtEl>
                                        <p:attrNameLst>
                                          <p:attrName>style.visibility</p:attrName>
                                        </p:attrNameLst>
                                      </p:cBhvr>
                                      <p:to>
                                        <p:strVal val="visible"/>
                                      </p:to>
                                    </p:set>
                                    <p:animEffect transition="in" filter="wipe(down)">
                                      <p:cBhvr>
                                        <p:cTn id="80" dur="500"/>
                                        <p:tgtEl>
                                          <p:spTgt spid="66"/>
                                        </p:tgtEl>
                                      </p:cBhvr>
                                    </p:animEffect>
                                  </p:childTnLst>
                                </p:cTn>
                              </p:par>
                            </p:childTnLst>
                          </p:cTn>
                        </p:par>
                        <p:par>
                          <p:cTn id="81" fill="hold">
                            <p:stCondLst>
                              <p:cond delay="1000"/>
                            </p:stCondLst>
                            <p:childTnLst>
                              <p:par>
                                <p:cTn id="82" presetID="22" presetClass="entr" presetSubtype="2" fill="hold" nodeType="afterEffect">
                                  <p:stCondLst>
                                    <p:cond delay="0"/>
                                  </p:stCondLst>
                                  <p:childTnLst>
                                    <p:set>
                                      <p:cBhvr>
                                        <p:cTn id="83" dur="1" fill="hold">
                                          <p:stCondLst>
                                            <p:cond delay="0"/>
                                          </p:stCondLst>
                                        </p:cTn>
                                        <p:tgtEl>
                                          <p:spTgt spid="63"/>
                                        </p:tgtEl>
                                        <p:attrNameLst>
                                          <p:attrName>style.visibility</p:attrName>
                                        </p:attrNameLst>
                                      </p:cBhvr>
                                      <p:to>
                                        <p:strVal val="visible"/>
                                      </p:to>
                                    </p:set>
                                    <p:animEffect transition="in" filter="wipe(right)">
                                      <p:cBhvr>
                                        <p:cTn id="84" dur="500"/>
                                        <p:tgtEl>
                                          <p:spTgt spid="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80" grpId="0"/>
      <p:bldP spid="83" grpId="0"/>
      <p:bldP spid="84" grpId="0"/>
      <p:bldP spid="85" grpId="0"/>
      <p:bldP spid="94" grpId="0"/>
      <p:bldP spid="95" grpId="0"/>
      <p:bldP spid="96" grpId="0"/>
      <p:bldP spid="97" grpId="0"/>
      <p:bldP spid="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a:xfrm>
            <a:off x="0" y="0"/>
            <a:ext cx="9144000" cy="1412776"/>
          </a:xfrm>
        </p:spPr>
        <p:txBody>
          <a:bodyPr>
            <a:noAutofit/>
          </a:bodyPr>
          <a:lstStyle/>
          <a:p>
            <a:pPr lvl="0"/>
            <a:r>
              <a:rPr lang="en-US" altLang="ja-JP" sz="3600" dirty="0" smtClean="0">
                <a:effectLst>
                  <a:outerShdw blurRad="38100" dist="38100" dir="2700000" algn="tl">
                    <a:srgbClr val="000000">
                      <a:alpha val="43137"/>
                    </a:srgbClr>
                  </a:outerShdw>
                </a:effectLst>
              </a:rPr>
              <a:t>Verification of statistical guidance</a:t>
            </a:r>
            <a:r>
              <a:rPr lang="ja-JP" altLang="en-US" sz="3600" dirty="0" smtClean="0">
                <a:effectLst>
                  <a:outerShdw blurRad="38100" dist="38100" dir="2700000" algn="tl">
                    <a:srgbClr val="000000">
                      <a:alpha val="43137"/>
                    </a:srgbClr>
                  </a:outerShdw>
                </a:effectLst>
              </a:rPr>
              <a:t/>
            </a:r>
            <a:br>
              <a:rPr lang="ja-JP" altLang="en-US" sz="3600" dirty="0" smtClean="0">
                <a:effectLst>
                  <a:outerShdw blurRad="38100" dist="38100" dir="2700000" algn="tl">
                    <a:srgbClr val="000000">
                      <a:alpha val="43137"/>
                    </a:srgbClr>
                  </a:outerShdw>
                </a:effectLst>
              </a:rPr>
            </a:br>
            <a:r>
              <a:rPr lang="en-US" altLang="ja-JP" sz="3600" dirty="0" smtClean="0"/>
              <a:t>Threat Score (TS) or Critical Success Index (CSI)</a:t>
            </a:r>
            <a:endParaRPr lang="ja-JP" altLang="en-US" sz="3600" dirty="0" smtClean="0"/>
          </a:p>
        </p:txBody>
      </p:sp>
      <p:sp>
        <p:nvSpPr>
          <p:cNvPr id="23" name="スライド番号プレースホルダ 5"/>
          <p:cNvSpPr>
            <a:spLocks noGrp="1"/>
          </p:cNvSpPr>
          <p:nvPr>
            <p:ph type="sldNum" sz="quarter" idx="11"/>
          </p:nvPr>
        </p:nvSpPr>
        <p:spPr/>
        <p:txBody>
          <a:bodyPr/>
          <a:lstStyle/>
          <a:p>
            <a:pPr>
              <a:defRPr/>
            </a:pPr>
            <a:fld id="{F1BA0DD4-F70E-4C9A-BD16-588716B1A93E}" type="slidenum">
              <a:rPr lang="en-US" altLang="ja-JP"/>
              <a:pPr>
                <a:defRPr/>
              </a:pPr>
              <a:t>15</a:t>
            </a:fld>
            <a:endParaRPr lang="en-US" altLang="ja-JP" dirty="0"/>
          </a:p>
        </p:txBody>
      </p:sp>
      <p:graphicFrame>
        <p:nvGraphicFramePr>
          <p:cNvPr id="10242" name="Object 4"/>
          <p:cNvGraphicFramePr>
            <a:graphicFrameLocks noChangeAspect="1"/>
          </p:cNvGraphicFramePr>
          <p:nvPr>
            <p:extLst>
              <p:ext uri="{D42A27DB-BD31-4B8C-83A1-F6EECF244321}">
                <p14:modId xmlns:p14="http://schemas.microsoft.com/office/powerpoint/2010/main" val="2978421113"/>
              </p:ext>
            </p:extLst>
          </p:nvPr>
        </p:nvGraphicFramePr>
        <p:xfrm>
          <a:off x="1547664" y="3068960"/>
          <a:ext cx="4032448" cy="929238"/>
        </p:xfrm>
        <a:graphic>
          <a:graphicData uri="http://schemas.openxmlformats.org/presentationml/2006/ole">
            <mc:AlternateContent xmlns:mc="http://schemas.openxmlformats.org/markup-compatibility/2006">
              <mc:Choice xmlns:v="urn:schemas-microsoft-com:vml" Requires="v">
                <p:oleObj spid="_x0000_s38967" name="数式" r:id="rId4" imgW="1701720" imgH="393480" progId="Equation.3">
                  <p:embed/>
                </p:oleObj>
              </mc:Choice>
              <mc:Fallback>
                <p:oleObj name="数式" r:id="rId4" imgW="1701720" imgH="39348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7664" y="3068960"/>
                        <a:ext cx="4032448" cy="929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4869" name="Text Box 5"/>
          <p:cNvSpPr txBox="1">
            <a:spLocks noChangeArrowheads="1"/>
          </p:cNvSpPr>
          <p:nvPr/>
        </p:nvSpPr>
        <p:spPr bwMode="auto">
          <a:xfrm>
            <a:off x="6145658" y="1720259"/>
            <a:ext cx="2890838" cy="138499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nchor="ctr">
            <a:spAutoFit/>
          </a:bodyPr>
          <a:lstStyle/>
          <a:p>
            <a:pPr>
              <a:spcBef>
                <a:spcPct val="50000"/>
              </a:spcBef>
              <a:defRPr/>
            </a:pPr>
            <a:r>
              <a:rPr lang="en-US" altLang="ja-JP" sz="2800" dirty="0" smtClean="0">
                <a:latin typeface="Times New Roman" pitchFamily="18" charset="0"/>
              </a:rPr>
              <a:t>Its range is 0 to 1. Perfect forecast / TS=1</a:t>
            </a:r>
            <a:endParaRPr lang="en-US" altLang="ja-JP" sz="2800" dirty="0">
              <a:latin typeface="Times New Roman" pitchFamily="18" charset="0"/>
            </a:endParaRPr>
          </a:p>
        </p:txBody>
      </p:sp>
      <p:grpSp>
        <p:nvGrpSpPr>
          <p:cNvPr id="5" name="グループ化 4"/>
          <p:cNvGrpSpPr/>
          <p:nvPr/>
        </p:nvGrpSpPr>
        <p:grpSpPr>
          <a:xfrm>
            <a:off x="35496" y="4005064"/>
            <a:ext cx="8928992" cy="1734304"/>
            <a:chOff x="35496" y="4005064"/>
            <a:chExt cx="8928992" cy="1734304"/>
          </a:xfrm>
        </p:grpSpPr>
        <p:graphicFrame>
          <p:nvGraphicFramePr>
            <p:cNvPr id="27" name="コンテンツ プレースホルダ 4"/>
            <p:cNvGraphicFramePr>
              <a:graphicFrameLocks/>
            </p:cNvGraphicFramePr>
            <p:nvPr>
              <p:extLst>
                <p:ext uri="{D42A27DB-BD31-4B8C-83A1-F6EECF244321}">
                  <p14:modId xmlns:p14="http://schemas.microsoft.com/office/powerpoint/2010/main" val="1414811028"/>
                </p:ext>
              </p:extLst>
            </p:nvPr>
          </p:nvGraphicFramePr>
          <p:xfrm>
            <a:off x="107504" y="4581128"/>
            <a:ext cx="8856984" cy="1158240"/>
          </p:xfrm>
          <a:graphic>
            <a:graphicData uri="http://schemas.openxmlformats.org/drawingml/2006/table">
              <a:tbl>
                <a:tblPr firstRow="1" bandRow="1">
                  <a:tableStyleId>{5C22544A-7EE6-4342-B048-85BDC9FD1C3A}</a:tableStyleId>
                </a:tblPr>
                <a:tblGrid>
                  <a:gridCol w="3619323"/>
                  <a:gridCol w="2428237"/>
                  <a:gridCol w="2809424"/>
                </a:tblGrid>
                <a:tr h="370840">
                  <a:tc>
                    <a:txBody>
                      <a:bodyPr/>
                      <a:lstStyle/>
                      <a:p>
                        <a:r>
                          <a:rPr kumimoji="1" lang="en-US" altLang="ja-JP" sz="3200" dirty="0" smtClean="0"/>
                          <a:t>Obs.</a:t>
                        </a:r>
                        <a:r>
                          <a:rPr kumimoji="1" lang="en-US" altLang="ja-JP" sz="3200" baseline="0" dirty="0" smtClean="0"/>
                          <a:t> O</a:t>
                        </a:r>
                        <a:r>
                          <a:rPr kumimoji="1" lang="en-US" altLang="ja-JP" sz="3200" baseline="-25000" dirty="0" smtClean="0"/>
                          <a:t>3</a:t>
                        </a:r>
                        <a:r>
                          <a:rPr kumimoji="1" lang="en-US" altLang="ja-JP" sz="3200" dirty="0" smtClean="0"/>
                          <a:t> assimilation</a:t>
                        </a:r>
                        <a:endParaRPr kumimoji="1" lang="ja-JP" altLang="en-US" sz="3200" dirty="0"/>
                      </a:p>
                    </a:txBody>
                    <a:tcPr/>
                  </a:tc>
                  <a:tc>
                    <a:txBody>
                      <a:bodyPr/>
                      <a:lstStyle/>
                      <a:p>
                        <a:pPr algn="ctr"/>
                        <a:r>
                          <a:rPr kumimoji="1" lang="en-US" altLang="ja-JP" sz="3200" baseline="0" dirty="0" smtClean="0"/>
                          <a:t>On</a:t>
                        </a:r>
                        <a:endParaRPr kumimoji="1" lang="ja-JP" altLang="en-US" sz="3200" dirty="0"/>
                      </a:p>
                    </a:txBody>
                    <a:tcPr/>
                  </a:tc>
                  <a:tc>
                    <a:txBody>
                      <a:bodyPr/>
                      <a:lstStyle/>
                      <a:p>
                        <a:pPr algn="ctr"/>
                        <a:r>
                          <a:rPr kumimoji="1" lang="en-US" altLang="ja-JP" sz="3200" dirty="0" smtClean="0"/>
                          <a:t>Off</a:t>
                        </a:r>
                        <a:endParaRPr kumimoji="1" lang="ja-JP" altLang="en-US" sz="3200" dirty="0"/>
                      </a:p>
                    </a:txBody>
                    <a:tcPr/>
                  </a:tc>
                </a:tr>
                <a:tr h="370840">
                  <a:tc>
                    <a:txBody>
                      <a:bodyPr/>
                      <a:lstStyle/>
                      <a:p>
                        <a:pPr algn="ctr"/>
                        <a:r>
                          <a:rPr kumimoji="1" lang="en-US" altLang="ja-JP" sz="3200" dirty="0" smtClean="0"/>
                          <a:t>TS</a:t>
                        </a:r>
                        <a:endParaRPr kumimoji="1" lang="ja-JP" altLang="en-US" sz="3200" dirty="0"/>
                      </a:p>
                    </a:txBody>
                    <a:tcPr/>
                  </a:tc>
                  <a:tc>
                    <a:txBody>
                      <a:bodyPr/>
                      <a:lstStyle/>
                      <a:p>
                        <a:pPr algn="ctr"/>
                        <a:r>
                          <a:rPr kumimoji="1" lang="en-US" altLang="ja-JP" sz="3200" dirty="0" smtClean="0">
                            <a:solidFill>
                              <a:srgbClr val="FF0000"/>
                            </a:solidFill>
                          </a:rPr>
                          <a:t>0.33</a:t>
                        </a:r>
                      </a:p>
                    </a:txBody>
                    <a:tcPr/>
                  </a:tc>
                  <a:tc>
                    <a:txBody>
                      <a:bodyPr/>
                      <a:lstStyle/>
                      <a:p>
                        <a:pPr algn="ctr"/>
                        <a:r>
                          <a:rPr kumimoji="1" lang="en-US" altLang="ja-JP" sz="3200" dirty="0" smtClean="0"/>
                          <a:t>0.32</a:t>
                        </a:r>
                      </a:p>
                    </a:txBody>
                    <a:tcPr/>
                  </a:tc>
                </a:tr>
              </a:tbl>
            </a:graphicData>
          </a:graphic>
        </p:graphicFrame>
        <p:sp>
          <p:nvSpPr>
            <p:cNvPr id="28" name="テキスト ボックス 27"/>
            <p:cNvSpPr txBox="1"/>
            <p:nvPr/>
          </p:nvSpPr>
          <p:spPr>
            <a:xfrm>
              <a:off x="35496" y="4005064"/>
              <a:ext cx="7128792" cy="646331"/>
            </a:xfrm>
            <a:prstGeom prst="rect">
              <a:avLst/>
            </a:prstGeom>
            <a:noFill/>
          </p:spPr>
          <p:txBody>
            <a:bodyPr wrap="square" rtlCol="0">
              <a:spAutoFit/>
            </a:bodyPr>
            <a:lstStyle/>
            <a:p>
              <a:r>
                <a:rPr kumimoji="1" lang="en-US" altLang="ja-JP" sz="3600" dirty="0" smtClean="0"/>
                <a:t>120ppb</a:t>
              </a:r>
              <a:r>
                <a:rPr lang="en-US" altLang="ja-JP" sz="3600" dirty="0" smtClean="0"/>
                <a:t> Threat Score </a:t>
              </a:r>
              <a:r>
                <a:rPr kumimoji="1" lang="ja-JP" altLang="en-US" sz="3600" dirty="0" smtClean="0"/>
                <a:t>（</a:t>
              </a:r>
              <a:r>
                <a:rPr lang="en-US" altLang="ja-JP" sz="3600" dirty="0" smtClean="0"/>
                <a:t>2013-2016</a:t>
              </a:r>
              <a:r>
                <a:rPr lang="ja-JP" altLang="en-US" sz="3600" dirty="0" smtClean="0"/>
                <a:t>）</a:t>
              </a:r>
              <a:endParaRPr lang="ja-JP" altLang="en-US" sz="3200" dirty="0" smtClean="0"/>
            </a:p>
          </p:txBody>
        </p:sp>
      </p:grpSp>
      <p:grpSp>
        <p:nvGrpSpPr>
          <p:cNvPr id="26" name="グループ化 25"/>
          <p:cNvGrpSpPr/>
          <p:nvPr/>
        </p:nvGrpSpPr>
        <p:grpSpPr>
          <a:xfrm>
            <a:off x="638502" y="1196752"/>
            <a:ext cx="5301648" cy="1901821"/>
            <a:chOff x="244560" y="1330354"/>
            <a:chExt cx="5301648" cy="1901821"/>
          </a:xfrm>
        </p:grpSpPr>
        <p:grpSp>
          <p:nvGrpSpPr>
            <p:cNvPr id="2" name="Group 7"/>
            <p:cNvGrpSpPr>
              <a:grpSpLocks/>
            </p:cNvGrpSpPr>
            <p:nvPr/>
          </p:nvGrpSpPr>
          <p:grpSpPr bwMode="auto">
            <a:xfrm>
              <a:off x="394769" y="1628800"/>
              <a:ext cx="5151439" cy="1603375"/>
              <a:chOff x="355" y="2832"/>
              <a:chExt cx="3245" cy="1010"/>
            </a:xfrm>
          </p:grpSpPr>
          <p:sp>
            <p:nvSpPr>
              <p:cNvPr id="10250" name="Line 8"/>
              <p:cNvSpPr>
                <a:spLocks noChangeShapeType="1"/>
              </p:cNvSpPr>
              <p:nvPr/>
            </p:nvSpPr>
            <p:spPr bwMode="auto">
              <a:xfrm>
                <a:off x="355" y="3168"/>
                <a:ext cx="3245" cy="0"/>
              </a:xfrm>
              <a:prstGeom prst="line">
                <a:avLst/>
              </a:prstGeom>
              <a:noFill/>
              <a:ln w="12700">
                <a:solidFill>
                  <a:schemeClr val="tx1"/>
                </a:solidFill>
                <a:round/>
                <a:headEnd/>
                <a:tailEnd/>
              </a:ln>
            </p:spPr>
            <p:txBody>
              <a:bodyPr wrap="square" anchor="ctr">
                <a:spAutoFit/>
              </a:bodyPr>
              <a:lstStyle/>
              <a:p>
                <a:endParaRPr lang="ja-JP" altLang="en-US"/>
              </a:p>
            </p:txBody>
          </p:sp>
          <p:sp>
            <p:nvSpPr>
              <p:cNvPr id="10251" name="Line 9"/>
              <p:cNvSpPr>
                <a:spLocks noChangeShapeType="1"/>
              </p:cNvSpPr>
              <p:nvPr/>
            </p:nvSpPr>
            <p:spPr bwMode="auto">
              <a:xfrm>
                <a:off x="355" y="3504"/>
                <a:ext cx="3245" cy="0"/>
              </a:xfrm>
              <a:prstGeom prst="line">
                <a:avLst/>
              </a:prstGeom>
              <a:noFill/>
              <a:ln w="12700">
                <a:solidFill>
                  <a:schemeClr val="tx1"/>
                </a:solidFill>
                <a:round/>
                <a:headEnd/>
                <a:tailEnd/>
              </a:ln>
            </p:spPr>
            <p:txBody>
              <a:bodyPr wrap="square" anchor="ctr">
                <a:spAutoFit/>
              </a:bodyPr>
              <a:lstStyle/>
              <a:p>
                <a:endParaRPr lang="ja-JP" altLang="en-US"/>
              </a:p>
            </p:txBody>
          </p:sp>
          <p:sp>
            <p:nvSpPr>
              <p:cNvPr id="10252" name="Line 10"/>
              <p:cNvSpPr>
                <a:spLocks noChangeShapeType="1"/>
              </p:cNvSpPr>
              <p:nvPr/>
            </p:nvSpPr>
            <p:spPr bwMode="auto">
              <a:xfrm>
                <a:off x="355" y="3840"/>
                <a:ext cx="3245" cy="0"/>
              </a:xfrm>
              <a:prstGeom prst="line">
                <a:avLst/>
              </a:prstGeom>
              <a:noFill/>
              <a:ln w="12700">
                <a:solidFill>
                  <a:schemeClr val="tx1"/>
                </a:solidFill>
                <a:round/>
                <a:headEnd/>
                <a:tailEnd/>
              </a:ln>
            </p:spPr>
            <p:txBody>
              <a:bodyPr wrap="square" anchor="ctr">
                <a:spAutoFit/>
              </a:bodyPr>
              <a:lstStyle/>
              <a:p>
                <a:endParaRPr lang="ja-JP" altLang="en-US"/>
              </a:p>
            </p:txBody>
          </p:sp>
          <p:sp>
            <p:nvSpPr>
              <p:cNvPr id="10253" name="Line 11"/>
              <p:cNvSpPr>
                <a:spLocks noChangeShapeType="1"/>
              </p:cNvSpPr>
              <p:nvPr/>
            </p:nvSpPr>
            <p:spPr bwMode="auto">
              <a:xfrm flipV="1">
                <a:off x="3600" y="2832"/>
                <a:ext cx="0" cy="1008"/>
              </a:xfrm>
              <a:prstGeom prst="line">
                <a:avLst/>
              </a:prstGeom>
              <a:noFill/>
              <a:ln w="12700">
                <a:solidFill>
                  <a:schemeClr val="tx1"/>
                </a:solidFill>
                <a:round/>
                <a:headEnd/>
                <a:tailEnd/>
              </a:ln>
            </p:spPr>
            <p:txBody>
              <a:bodyPr anchor="ctr">
                <a:spAutoFit/>
              </a:bodyPr>
              <a:lstStyle/>
              <a:p>
                <a:endParaRPr lang="ja-JP" altLang="en-US"/>
              </a:p>
            </p:txBody>
          </p:sp>
          <p:sp>
            <p:nvSpPr>
              <p:cNvPr id="10254" name="Line 12"/>
              <p:cNvSpPr>
                <a:spLocks noChangeShapeType="1"/>
              </p:cNvSpPr>
              <p:nvPr/>
            </p:nvSpPr>
            <p:spPr bwMode="auto">
              <a:xfrm flipV="1">
                <a:off x="2511" y="2923"/>
                <a:ext cx="0" cy="917"/>
              </a:xfrm>
              <a:prstGeom prst="line">
                <a:avLst/>
              </a:prstGeom>
              <a:noFill/>
              <a:ln w="12700">
                <a:solidFill>
                  <a:schemeClr val="tx1"/>
                </a:solidFill>
                <a:round/>
                <a:headEnd/>
                <a:tailEnd/>
              </a:ln>
            </p:spPr>
            <p:txBody>
              <a:bodyPr wrap="square" anchor="ctr">
                <a:spAutoFit/>
              </a:bodyPr>
              <a:lstStyle/>
              <a:p>
                <a:endParaRPr lang="ja-JP" altLang="en-US"/>
              </a:p>
            </p:txBody>
          </p:sp>
          <p:sp>
            <p:nvSpPr>
              <p:cNvPr id="10255" name="Line 13"/>
              <p:cNvSpPr>
                <a:spLocks noChangeShapeType="1"/>
              </p:cNvSpPr>
              <p:nvPr/>
            </p:nvSpPr>
            <p:spPr bwMode="auto">
              <a:xfrm flipV="1">
                <a:off x="1468" y="2832"/>
                <a:ext cx="0" cy="1008"/>
              </a:xfrm>
              <a:prstGeom prst="line">
                <a:avLst/>
              </a:prstGeom>
              <a:noFill/>
              <a:ln w="12700">
                <a:solidFill>
                  <a:schemeClr val="tx1"/>
                </a:solidFill>
                <a:round/>
                <a:headEnd/>
                <a:tailEnd/>
              </a:ln>
            </p:spPr>
            <p:txBody>
              <a:bodyPr anchor="ctr">
                <a:spAutoFit/>
              </a:bodyPr>
              <a:lstStyle/>
              <a:p>
                <a:endParaRPr lang="ja-JP" altLang="en-US"/>
              </a:p>
            </p:txBody>
          </p:sp>
          <p:sp>
            <p:nvSpPr>
              <p:cNvPr id="10256" name="Text Box 14"/>
              <p:cNvSpPr txBox="1">
                <a:spLocks noChangeArrowheads="1"/>
              </p:cNvSpPr>
              <p:nvPr/>
            </p:nvSpPr>
            <p:spPr bwMode="auto">
              <a:xfrm>
                <a:off x="1843" y="2871"/>
                <a:ext cx="399" cy="291"/>
              </a:xfrm>
              <a:prstGeom prst="rect">
                <a:avLst/>
              </a:prstGeom>
              <a:noFill/>
              <a:ln w="12700">
                <a:noFill/>
                <a:miter lim="800000"/>
                <a:headEnd/>
                <a:tailEnd/>
              </a:ln>
            </p:spPr>
            <p:txBody>
              <a:bodyPr wrap="none" anchor="ctr">
                <a:spAutoFit/>
              </a:bodyPr>
              <a:lstStyle/>
              <a:p>
                <a:pPr algn="ctr">
                  <a:spcBef>
                    <a:spcPct val="50000"/>
                  </a:spcBef>
                </a:pPr>
                <a:r>
                  <a:rPr lang="en-US" altLang="ja-JP" sz="2400" dirty="0" smtClean="0">
                    <a:latin typeface="Times New Roman" pitchFamily="18" charset="0"/>
                  </a:rPr>
                  <a:t>Yes</a:t>
                </a:r>
              </a:p>
            </p:txBody>
          </p:sp>
          <p:sp>
            <p:nvSpPr>
              <p:cNvPr id="10257" name="Text Box 15"/>
              <p:cNvSpPr txBox="1">
                <a:spLocks noChangeArrowheads="1"/>
              </p:cNvSpPr>
              <p:nvPr/>
            </p:nvSpPr>
            <p:spPr bwMode="auto">
              <a:xfrm>
                <a:off x="2875" y="2871"/>
                <a:ext cx="354" cy="291"/>
              </a:xfrm>
              <a:prstGeom prst="rect">
                <a:avLst/>
              </a:prstGeom>
              <a:noFill/>
              <a:ln w="12700">
                <a:noFill/>
                <a:miter lim="800000"/>
                <a:headEnd/>
                <a:tailEnd/>
              </a:ln>
            </p:spPr>
            <p:txBody>
              <a:bodyPr wrap="none" anchor="ctr">
                <a:spAutoFit/>
              </a:bodyPr>
              <a:lstStyle/>
              <a:p>
                <a:pPr algn="ctr">
                  <a:spcBef>
                    <a:spcPct val="50000"/>
                  </a:spcBef>
                </a:pPr>
                <a:r>
                  <a:rPr lang="en-US" altLang="ja-JP" sz="2400" dirty="0" smtClean="0">
                    <a:latin typeface="Times New Roman" pitchFamily="18" charset="0"/>
                  </a:rPr>
                  <a:t>No</a:t>
                </a:r>
                <a:endParaRPr lang="ja-JP" altLang="en-US" sz="2400" dirty="0">
                  <a:latin typeface="Times New Roman" pitchFamily="18" charset="0"/>
                </a:endParaRPr>
              </a:p>
            </p:txBody>
          </p:sp>
          <p:sp>
            <p:nvSpPr>
              <p:cNvPr id="10258" name="Text Box 16"/>
              <p:cNvSpPr txBox="1">
                <a:spLocks noChangeArrowheads="1"/>
              </p:cNvSpPr>
              <p:nvPr/>
            </p:nvSpPr>
            <p:spPr bwMode="auto">
              <a:xfrm>
                <a:off x="538" y="3215"/>
                <a:ext cx="399" cy="291"/>
              </a:xfrm>
              <a:prstGeom prst="rect">
                <a:avLst/>
              </a:prstGeom>
              <a:noFill/>
              <a:ln w="12700">
                <a:noFill/>
                <a:miter lim="800000"/>
                <a:headEnd/>
                <a:tailEnd/>
              </a:ln>
            </p:spPr>
            <p:txBody>
              <a:bodyPr wrap="none" anchor="ctr">
                <a:spAutoFit/>
              </a:bodyPr>
              <a:lstStyle/>
              <a:p>
                <a:pPr algn="ctr">
                  <a:spcBef>
                    <a:spcPct val="50000"/>
                  </a:spcBef>
                </a:pPr>
                <a:r>
                  <a:rPr lang="en-US" altLang="ja-JP" sz="2400" dirty="0" smtClean="0">
                    <a:latin typeface="Times New Roman" pitchFamily="18" charset="0"/>
                  </a:rPr>
                  <a:t>Yes</a:t>
                </a:r>
                <a:endParaRPr lang="ja-JP" altLang="en-US" sz="2000" dirty="0">
                  <a:latin typeface="Times New Roman" pitchFamily="18" charset="0"/>
                </a:endParaRPr>
              </a:p>
            </p:txBody>
          </p:sp>
          <p:sp>
            <p:nvSpPr>
              <p:cNvPr id="10259" name="Text Box 17"/>
              <p:cNvSpPr txBox="1">
                <a:spLocks noChangeArrowheads="1"/>
              </p:cNvSpPr>
              <p:nvPr/>
            </p:nvSpPr>
            <p:spPr bwMode="auto">
              <a:xfrm>
                <a:off x="565" y="3551"/>
                <a:ext cx="354" cy="291"/>
              </a:xfrm>
              <a:prstGeom prst="rect">
                <a:avLst/>
              </a:prstGeom>
              <a:noFill/>
              <a:ln w="12700">
                <a:noFill/>
                <a:miter lim="800000"/>
                <a:headEnd/>
                <a:tailEnd/>
              </a:ln>
            </p:spPr>
            <p:txBody>
              <a:bodyPr wrap="none" anchor="ctr">
                <a:spAutoFit/>
              </a:bodyPr>
              <a:lstStyle/>
              <a:p>
                <a:pPr algn="ctr">
                  <a:spcBef>
                    <a:spcPct val="50000"/>
                  </a:spcBef>
                </a:pPr>
                <a:r>
                  <a:rPr lang="en-US" altLang="ja-JP" sz="2400" dirty="0" smtClean="0">
                    <a:latin typeface="Times New Roman" pitchFamily="18" charset="0"/>
                  </a:rPr>
                  <a:t>No</a:t>
                </a:r>
                <a:endParaRPr lang="ja-JP" altLang="en-US" sz="2000" dirty="0">
                  <a:latin typeface="Times New Roman" pitchFamily="18" charset="0"/>
                </a:endParaRPr>
              </a:p>
            </p:txBody>
          </p:sp>
          <p:sp>
            <p:nvSpPr>
              <p:cNvPr id="10260" name="Text Box 18"/>
              <p:cNvSpPr txBox="1">
                <a:spLocks noChangeArrowheads="1"/>
              </p:cNvSpPr>
              <p:nvPr/>
            </p:nvSpPr>
            <p:spPr bwMode="auto">
              <a:xfrm>
                <a:off x="1860" y="3215"/>
                <a:ext cx="365" cy="291"/>
              </a:xfrm>
              <a:prstGeom prst="rect">
                <a:avLst/>
              </a:prstGeom>
              <a:noFill/>
              <a:ln w="12700">
                <a:noFill/>
                <a:miter lim="800000"/>
                <a:headEnd/>
                <a:tailEnd/>
              </a:ln>
            </p:spPr>
            <p:txBody>
              <a:bodyPr wrap="none" anchor="ctr">
                <a:spAutoFit/>
              </a:bodyPr>
              <a:lstStyle/>
              <a:p>
                <a:pPr algn="ctr">
                  <a:spcBef>
                    <a:spcPct val="50000"/>
                  </a:spcBef>
                </a:pPr>
                <a:r>
                  <a:rPr lang="en-US" altLang="ja-JP" sz="2400" dirty="0" smtClean="0">
                    <a:latin typeface="Times New Roman" pitchFamily="18" charset="0"/>
                  </a:rPr>
                  <a:t>FO</a:t>
                </a:r>
                <a:endParaRPr lang="en-US" altLang="ja-JP" sz="2400" dirty="0">
                  <a:latin typeface="Times New Roman" pitchFamily="18" charset="0"/>
                </a:endParaRPr>
              </a:p>
            </p:txBody>
          </p:sp>
          <p:sp>
            <p:nvSpPr>
              <p:cNvPr id="10261" name="Text Box 19"/>
              <p:cNvSpPr txBox="1">
                <a:spLocks noChangeArrowheads="1"/>
              </p:cNvSpPr>
              <p:nvPr/>
            </p:nvSpPr>
            <p:spPr bwMode="auto">
              <a:xfrm>
                <a:off x="2881" y="3215"/>
                <a:ext cx="365" cy="291"/>
              </a:xfrm>
              <a:prstGeom prst="rect">
                <a:avLst/>
              </a:prstGeom>
              <a:noFill/>
              <a:ln w="12700">
                <a:noFill/>
                <a:miter lim="800000"/>
                <a:headEnd/>
                <a:tailEnd/>
              </a:ln>
            </p:spPr>
            <p:txBody>
              <a:bodyPr wrap="none" anchor="ctr">
                <a:spAutoFit/>
              </a:bodyPr>
              <a:lstStyle/>
              <a:p>
                <a:pPr algn="ctr">
                  <a:spcBef>
                    <a:spcPct val="50000"/>
                  </a:spcBef>
                </a:pPr>
                <a:r>
                  <a:rPr lang="en-US" altLang="ja-JP" sz="2400" dirty="0" smtClean="0">
                    <a:latin typeface="Times New Roman" pitchFamily="18" charset="0"/>
                  </a:rPr>
                  <a:t>FX</a:t>
                </a:r>
                <a:endParaRPr lang="en-US" altLang="ja-JP" sz="2400" dirty="0">
                  <a:latin typeface="Times New Roman" pitchFamily="18" charset="0"/>
                </a:endParaRPr>
              </a:p>
            </p:txBody>
          </p:sp>
          <p:sp>
            <p:nvSpPr>
              <p:cNvPr id="10262" name="Text Box 20"/>
              <p:cNvSpPr txBox="1">
                <a:spLocks noChangeArrowheads="1"/>
              </p:cNvSpPr>
              <p:nvPr/>
            </p:nvSpPr>
            <p:spPr bwMode="auto">
              <a:xfrm>
                <a:off x="1848" y="3551"/>
                <a:ext cx="397" cy="291"/>
              </a:xfrm>
              <a:prstGeom prst="rect">
                <a:avLst/>
              </a:prstGeom>
              <a:noFill/>
              <a:ln w="12700">
                <a:noFill/>
                <a:miter lim="800000"/>
                <a:headEnd/>
                <a:tailEnd/>
              </a:ln>
            </p:spPr>
            <p:txBody>
              <a:bodyPr wrap="none" anchor="ctr">
                <a:spAutoFit/>
              </a:bodyPr>
              <a:lstStyle/>
              <a:p>
                <a:pPr algn="ctr">
                  <a:spcBef>
                    <a:spcPct val="50000"/>
                  </a:spcBef>
                </a:pPr>
                <a:r>
                  <a:rPr lang="en-US" altLang="ja-JP" sz="2400" dirty="0" smtClean="0">
                    <a:latin typeface="Times New Roman" pitchFamily="18" charset="0"/>
                  </a:rPr>
                  <a:t>XO</a:t>
                </a:r>
                <a:endParaRPr lang="en-US" altLang="ja-JP" sz="2400" dirty="0">
                  <a:latin typeface="Times New Roman" pitchFamily="18" charset="0"/>
                </a:endParaRPr>
              </a:p>
            </p:txBody>
          </p:sp>
          <p:sp>
            <p:nvSpPr>
              <p:cNvPr id="10263" name="Text Box 21"/>
              <p:cNvSpPr txBox="1">
                <a:spLocks noChangeArrowheads="1"/>
              </p:cNvSpPr>
              <p:nvPr/>
            </p:nvSpPr>
            <p:spPr bwMode="auto">
              <a:xfrm>
                <a:off x="2899" y="3527"/>
                <a:ext cx="397" cy="291"/>
              </a:xfrm>
              <a:prstGeom prst="rect">
                <a:avLst/>
              </a:prstGeom>
              <a:noFill/>
              <a:ln w="12700">
                <a:noFill/>
                <a:miter lim="800000"/>
                <a:headEnd/>
                <a:tailEnd/>
              </a:ln>
            </p:spPr>
            <p:txBody>
              <a:bodyPr wrap="none" anchor="ctr">
                <a:spAutoFit/>
              </a:bodyPr>
              <a:lstStyle/>
              <a:p>
                <a:pPr algn="ctr">
                  <a:spcBef>
                    <a:spcPct val="50000"/>
                  </a:spcBef>
                </a:pPr>
                <a:r>
                  <a:rPr lang="en-US" altLang="ja-JP" sz="2400" dirty="0" smtClean="0">
                    <a:latin typeface="Times New Roman" pitchFamily="18" charset="0"/>
                  </a:rPr>
                  <a:t>XX</a:t>
                </a:r>
                <a:endParaRPr lang="en-US" altLang="ja-JP" sz="2400" dirty="0">
                  <a:latin typeface="Times New Roman" pitchFamily="18" charset="0"/>
                </a:endParaRPr>
              </a:p>
            </p:txBody>
          </p:sp>
        </p:grpSp>
        <p:sp>
          <p:nvSpPr>
            <p:cNvPr id="24" name="Text Box 16"/>
            <p:cNvSpPr txBox="1">
              <a:spLocks noChangeArrowheads="1"/>
            </p:cNvSpPr>
            <p:nvPr/>
          </p:nvSpPr>
          <p:spPr bwMode="auto">
            <a:xfrm>
              <a:off x="244560" y="1628800"/>
              <a:ext cx="1951176" cy="461665"/>
            </a:xfrm>
            <a:prstGeom prst="rect">
              <a:avLst/>
            </a:prstGeom>
            <a:noFill/>
            <a:ln w="12700">
              <a:noFill/>
              <a:miter lim="800000"/>
              <a:headEnd/>
              <a:tailEnd/>
            </a:ln>
          </p:spPr>
          <p:txBody>
            <a:bodyPr wrap="none" anchor="ctr">
              <a:spAutoFit/>
            </a:bodyPr>
            <a:lstStyle/>
            <a:p>
              <a:pPr algn="ctr">
                <a:spcBef>
                  <a:spcPct val="50000"/>
                </a:spcBef>
              </a:pPr>
              <a:r>
                <a:rPr lang="en-US" altLang="ja-JP" sz="2400" dirty="0" smtClean="0">
                  <a:latin typeface="Times New Roman" pitchFamily="18" charset="0"/>
                </a:rPr>
                <a:t>Event</a:t>
              </a:r>
              <a:r>
                <a:rPr lang="ja-JP" altLang="en-US" sz="2400" dirty="0" smtClean="0">
                  <a:latin typeface="Times New Roman" pitchFamily="18" charset="0"/>
                </a:rPr>
                <a:t> </a:t>
              </a:r>
              <a:r>
                <a:rPr lang="en-US" altLang="ja-JP" sz="2400" dirty="0" smtClean="0">
                  <a:latin typeface="Times New Roman" pitchFamily="18" charset="0"/>
                </a:rPr>
                <a:t>forecast</a:t>
              </a:r>
            </a:p>
          </p:txBody>
        </p:sp>
        <p:sp>
          <p:nvSpPr>
            <p:cNvPr id="25" name="Text Box 16"/>
            <p:cNvSpPr txBox="1">
              <a:spLocks noChangeArrowheads="1"/>
            </p:cNvSpPr>
            <p:nvPr/>
          </p:nvSpPr>
          <p:spPr bwMode="auto">
            <a:xfrm>
              <a:off x="2839927" y="1330354"/>
              <a:ext cx="2089033" cy="461665"/>
            </a:xfrm>
            <a:prstGeom prst="rect">
              <a:avLst/>
            </a:prstGeom>
            <a:noFill/>
            <a:ln w="12700">
              <a:noFill/>
              <a:miter lim="800000"/>
              <a:headEnd/>
              <a:tailEnd/>
            </a:ln>
          </p:spPr>
          <p:txBody>
            <a:bodyPr wrap="none" anchor="ctr">
              <a:spAutoFit/>
            </a:bodyPr>
            <a:lstStyle/>
            <a:p>
              <a:pPr algn="ctr">
                <a:spcBef>
                  <a:spcPct val="50000"/>
                </a:spcBef>
              </a:pPr>
              <a:r>
                <a:rPr lang="en-US" altLang="ja-JP" sz="2400" dirty="0" smtClean="0">
                  <a:latin typeface="Times New Roman" pitchFamily="18" charset="0"/>
                </a:rPr>
                <a:t>Event</a:t>
              </a:r>
              <a:r>
                <a:rPr lang="ja-JP" altLang="en-US" sz="2400" dirty="0" smtClean="0">
                  <a:latin typeface="Times New Roman" pitchFamily="18" charset="0"/>
                </a:rPr>
                <a:t> </a:t>
              </a:r>
              <a:r>
                <a:rPr lang="en-US" altLang="ja-JP" sz="2400" dirty="0" smtClean="0">
                  <a:latin typeface="Times New Roman" pitchFamily="18" charset="0"/>
                </a:rPr>
                <a:t>observed</a:t>
              </a:r>
            </a:p>
          </p:txBody>
        </p:sp>
      </p:grpSp>
      <p:sp>
        <p:nvSpPr>
          <p:cNvPr id="3" name="テキスト ボックス 2"/>
          <p:cNvSpPr txBox="1"/>
          <p:nvPr/>
        </p:nvSpPr>
        <p:spPr>
          <a:xfrm>
            <a:off x="6084168" y="3284984"/>
            <a:ext cx="2991396" cy="523220"/>
          </a:xfrm>
          <a:prstGeom prst="rect">
            <a:avLst/>
          </a:prstGeom>
          <a:noFill/>
        </p:spPr>
        <p:txBody>
          <a:bodyPr wrap="none" rtlCol="0">
            <a:spAutoFit/>
          </a:bodyPr>
          <a:lstStyle/>
          <a:p>
            <a:r>
              <a:rPr lang="en-US" altLang="ja-JP" sz="2800" dirty="0" smtClean="0"/>
              <a:t>O</a:t>
            </a:r>
            <a:r>
              <a:rPr lang="en-US" altLang="ja-JP" sz="2800" baseline="-25000" dirty="0" smtClean="0"/>
              <a:t>3</a:t>
            </a:r>
            <a:r>
              <a:rPr lang="en-US" altLang="ja-JP" sz="2800" dirty="0" smtClean="0"/>
              <a:t> daily </a:t>
            </a:r>
            <a:r>
              <a:rPr lang="en-US" altLang="ja-JP" sz="2800" dirty="0"/>
              <a:t>maximum</a:t>
            </a:r>
            <a:r>
              <a:rPr lang="ja-JP" altLang="en-US" sz="2800" dirty="0"/>
              <a:t> </a:t>
            </a:r>
          </a:p>
        </p:txBody>
      </p:sp>
      <p:sp>
        <p:nvSpPr>
          <p:cNvPr id="4" name="テキスト ボックス 3"/>
          <p:cNvSpPr txBox="1"/>
          <p:nvPr/>
        </p:nvSpPr>
        <p:spPr>
          <a:xfrm>
            <a:off x="251520" y="5733256"/>
            <a:ext cx="8784976" cy="830997"/>
          </a:xfrm>
          <a:prstGeom prst="rect">
            <a:avLst/>
          </a:prstGeom>
          <a:noFill/>
        </p:spPr>
        <p:txBody>
          <a:bodyPr wrap="square" rtlCol="0">
            <a:spAutoFit/>
          </a:bodyPr>
          <a:lstStyle/>
          <a:p>
            <a:r>
              <a:rPr kumimoji="1" lang="en-US" altLang="ja-JP" sz="2400" dirty="0" smtClean="0"/>
              <a:t>Since data assimilation is done only night time, it is not very effective for the daily maximum value.</a:t>
            </a:r>
            <a:endParaRPr kumimoji="1" lang="ja-JP" altLang="en-US" sz="24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effectLst>
                  <a:outerShdw blurRad="38100" dist="38100" dir="2700000" algn="tl">
                    <a:srgbClr val="000000">
                      <a:alpha val="43137"/>
                    </a:srgbClr>
                  </a:outerShdw>
                </a:effectLst>
                <a:latin typeface="Arial Unicode MS" pitchFamily="50" charset="-128"/>
                <a:ea typeface="Arial Unicode MS" pitchFamily="50" charset="-128"/>
                <a:cs typeface="Arial Unicode MS" pitchFamily="50" charset="-128"/>
              </a:rPr>
              <a:t>Summary</a:t>
            </a:r>
            <a:endParaRPr kumimoji="1" lang="ja-JP" altLang="en-US" dirty="0">
              <a:effectLst>
                <a:outerShdw blurRad="38100" dist="38100" dir="2700000" algn="tl">
                  <a:srgbClr val="000000">
                    <a:alpha val="43137"/>
                  </a:srgbClr>
                </a:outerShdw>
              </a:effectLst>
              <a:latin typeface="Arial Unicode MS" pitchFamily="50" charset="-128"/>
              <a:ea typeface="Arial Unicode MS" pitchFamily="50" charset="-128"/>
              <a:cs typeface="Arial Unicode MS" pitchFamily="50" charset="-128"/>
            </a:endParaRPr>
          </a:p>
        </p:txBody>
      </p:sp>
      <p:sp>
        <p:nvSpPr>
          <p:cNvPr id="3" name="コンテンツ プレースホルダ 2"/>
          <p:cNvSpPr>
            <a:spLocks noGrp="1"/>
          </p:cNvSpPr>
          <p:nvPr>
            <p:ph idx="1"/>
          </p:nvPr>
        </p:nvSpPr>
        <p:spPr>
          <a:xfrm>
            <a:off x="457200" y="1268760"/>
            <a:ext cx="8229600" cy="4525963"/>
          </a:xfrm>
        </p:spPr>
        <p:txBody>
          <a:bodyPr>
            <a:normAutofit/>
          </a:bodyPr>
          <a:lstStyle/>
          <a:p>
            <a:r>
              <a:rPr lang="en-US" altLang="ja-JP" dirty="0"/>
              <a:t>We are </a:t>
            </a:r>
            <a:r>
              <a:rPr lang="en-US" altLang="ja-JP" dirty="0" smtClean="0"/>
              <a:t>developing a method to assimilate observed surface ozone concentrations using a nudging technique.</a:t>
            </a:r>
            <a:endParaRPr lang="en-US" altLang="ja-JP" dirty="0"/>
          </a:p>
          <a:p>
            <a:r>
              <a:rPr lang="en-US" altLang="ja-JP" dirty="0"/>
              <a:t>The performance </a:t>
            </a:r>
            <a:r>
              <a:rPr lang="en-US" altLang="ja-JP" dirty="0" smtClean="0"/>
              <a:t>of model using the assimilation method is  </a:t>
            </a:r>
            <a:r>
              <a:rPr lang="en-US" altLang="ja-JP" dirty="0"/>
              <a:t>better </a:t>
            </a:r>
            <a:r>
              <a:rPr lang="en-US" altLang="ja-JP" dirty="0" smtClean="0"/>
              <a:t>than it did without using it.</a:t>
            </a:r>
          </a:p>
          <a:p>
            <a:r>
              <a:rPr lang="en-US" altLang="ja-JP" dirty="0" smtClean="0"/>
              <a:t>We </a:t>
            </a:r>
            <a:r>
              <a:rPr lang="en-US" altLang="ja-JP" dirty="0"/>
              <a:t>plan to </a:t>
            </a:r>
            <a:r>
              <a:rPr lang="en-US" altLang="ja-JP" dirty="0" smtClean="0"/>
              <a:t>adopt operationally </a:t>
            </a:r>
            <a:r>
              <a:rPr lang="en-US" altLang="ja-JP" dirty="0"/>
              <a:t>the assimilation method in spring </a:t>
            </a:r>
            <a:r>
              <a:rPr lang="en-US" altLang="ja-JP" dirty="0" smtClean="0"/>
              <a:t>2017.</a:t>
            </a:r>
            <a:endParaRPr kumimoji="1" lang="ja-JP" altLang="en-US" dirty="0"/>
          </a:p>
        </p:txBody>
      </p:sp>
      <p:grpSp>
        <p:nvGrpSpPr>
          <p:cNvPr id="7" name="グループ化 6"/>
          <p:cNvGrpSpPr/>
          <p:nvPr/>
        </p:nvGrpSpPr>
        <p:grpSpPr>
          <a:xfrm>
            <a:off x="360040" y="5479876"/>
            <a:ext cx="8569796" cy="1333500"/>
            <a:chOff x="360040" y="5479876"/>
            <a:chExt cx="8569796" cy="1333500"/>
          </a:xfrm>
        </p:grpSpPr>
        <p:sp>
          <p:nvSpPr>
            <p:cNvPr id="4" name="Rectangle 4"/>
            <p:cNvSpPr>
              <a:spLocks noChangeArrowheads="1"/>
            </p:cNvSpPr>
            <p:nvPr/>
          </p:nvSpPr>
          <p:spPr bwMode="auto">
            <a:xfrm>
              <a:off x="360040" y="5805264"/>
              <a:ext cx="7668344" cy="819150"/>
            </a:xfrm>
            <a:prstGeom prst="rect">
              <a:avLst/>
            </a:prstGeom>
            <a:noFill/>
            <a:ln w="9525">
              <a:noFill/>
              <a:miter lim="800000"/>
              <a:headEnd/>
              <a:tailEnd/>
            </a:ln>
            <a:effectLst/>
          </p:spPr>
          <p:txBody>
            <a:bodyPr anchor="ctr"/>
            <a:lstStyle/>
            <a:p>
              <a:r>
                <a:rPr lang="en-US" altLang="ja-JP" sz="4400" dirty="0">
                  <a:effectLst>
                    <a:outerShdw blurRad="38100" dist="38100" dir="2700000" algn="tl">
                      <a:srgbClr val="000000"/>
                    </a:outerShdw>
                  </a:effectLst>
                  <a:latin typeface="Arial" charset="0"/>
                </a:rPr>
                <a:t>Thank you for your attention!</a:t>
              </a:r>
            </a:p>
          </p:txBody>
        </p:sp>
        <p:pic>
          <p:nvPicPr>
            <p:cNvPr id="5" name="Picture 5" descr="harerun-cs"/>
            <p:cNvPicPr>
              <a:picLocks noChangeAspect="1" noChangeArrowheads="1"/>
            </p:cNvPicPr>
            <p:nvPr/>
          </p:nvPicPr>
          <p:blipFill>
            <a:blip r:embed="rId3" cstate="screen">
              <a:extLst>
                <a:ext uri="{28A0092B-C50C-407E-A947-70E740481C1C}">
                  <a14:useLocalDpi xmlns:a14="http://schemas.microsoft.com/office/drawing/2010/main" val="0"/>
                </a:ext>
              </a:extLst>
            </a:blip>
            <a:srcRect/>
            <a:stretch>
              <a:fillRect/>
            </a:stretch>
          </p:blipFill>
          <p:spPr bwMode="auto">
            <a:xfrm>
              <a:off x="7596336" y="5479876"/>
              <a:ext cx="1333500" cy="1333500"/>
            </a:xfrm>
            <a:prstGeom prst="rect">
              <a:avLst/>
            </a:prstGeom>
            <a:noFill/>
          </p:spPr>
        </p:pic>
      </p:grpSp>
      <p:sp>
        <p:nvSpPr>
          <p:cNvPr id="6" name="スライド番号プレースホルダ 5"/>
          <p:cNvSpPr>
            <a:spLocks noGrp="1"/>
          </p:cNvSpPr>
          <p:nvPr>
            <p:ph type="sldNum" sz="quarter" idx="11"/>
          </p:nvPr>
        </p:nvSpPr>
        <p:spPr>
          <a:xfrm>
            <a:off x="3124200" y="6356350"/>
            <a:ext cx="2895600" cy="365125"/>
          </a:xfrm>
        </p:spPr>
        <p:txBody>
          <a:bodyPr/>
          <a:lstStyle/>
          <a:p>
            <a:pPr>
              <a:defRPr/>
            </a:pPr>
            <a:fld id="{F1BA0DD4-F70E-4C9A-BD16-588716B1A93E}" type="slidenum">
              <a:rPr lang="en-US" altLang="ja-JP"/>
              <a:pPr>
                <a:defRPr/>
              </a:pPr>
              <a:t>16</a:t>
            </a:fld>
            <a:endParaRPr lang="en-US" altLang="ja-JP"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en-US" altLang="ja-JP" dirty="0" smtClean="0">
                <a:latin typeface="Meiryo UI" panose="020B0604030504040204" pitchFamily="50" charset="-128"/>
                <a:ea typeface="Meiryo UI" panose="020B0604030504040204" pitchFamily="50" charset="-128"/>
                <a:cs typeface="Meiryo UI" panose="020B0604030504040204" pitchFamily="50" charset="-128"/>
              </a:rPr>
              <a:t>Reference</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コンテンツ プレースホルダー 2"/>
          <p:cNvSpPr>
            <a:spLocks noGrp="1"/>
          </p:cNvSpPr>
          <p:nvPr>
            <p:ph idx="1"/>
          </p:nvPr>
        </p:nvSpPr>
        <p:spPr>
          <a:xfrm>
            <a:off x="457200" y="1268760"/>
            <a:ext cx="8229600" cy="5256584"/>
          </a:xfrm>
        </p:spPr>
        <p:txBody>
          <a:bodyPr>
            <a:normAutofit fontScale="77500" lnSpcReduction="20000"/>
          </a:bodyPr>
          <a:lstStyle/>
          <a:p>
            <a:pPr marL="0" indent="0">
              <a:buNone/>
            </a:pPr>
            <a:endParaRPr lang="en-US" altLang="ja-JP" sz="4400" dirty="0" smtClean="0">
              <a:solidFill>
                <a:srgbClr val="000000"/>
              </a:solidFill>
              <a:latin typeface="ＭＳ@...兀."/>
            </a:endParaRPr>
          </a:p>
          <a:p>
            <a:r>
              <a:rPr lang="en-US" altLang="ja-JP" dirty="0"/>
              <a:t>Carter, W.: Documentation of the </a:t>
            </a:r>
            <a:r>
              <a:rPr lang="en-US" altLang="ja-JP" dirty="0" smtClean="0"/>
              <a:t>SAPRC-99 chemical mechanism for </a:t>
            </a:r>
            <a:r>
              <a:rPr lang="en-US" altLang="ja-JP" dirty="0"/>
              <a:t>VOC reactivity assessment. Final report to California Air </a:t>
            </a:r>
            <a:r>
              <a:rPr lang="en-US" altLang="ja-JP" dirty="0" smtClean="0"/>
              <a:t>Resources Board</a:t>
            </a:r>
            <a:r>
              <a:rPr lang="en-US" altLang="ja-JP" dirty="0"/>
              <a:t>, Rep. 92-329, Univ. of Calif., Riverside, 8 </a:t>
            </a:r>
            <a:r>
              <a:rPr lang="en-US" altLang="ja-JP" dirty="0" smtClean="0"/>
              <a:t>May, 2000.</a:t>
            </a:r>
          </a:p>
          <a:p>
            <a:r>
              <a:rPr lang="en-US" altLang="ja-JP" dirty="0" err="1"/>
              <a:t>Deushi</a:t>
            </a:r>
            <a:r>
              <a:rPr lang="fr-FR" altLang="ja-JP" dirty="0"/>
              <a:t>, M. and Shibata, K.: Development of an MRI Chemistry-Climate Model ver.2 for the study of tropospheric and strarospheric chemistry,</a:t>
            </a:r>
            <a:r>
              <a:rPr lang="fr-FR" altLang="ja-JP" i="1" dirty="0"/>
              <a:t> papers in Meteor. Geophys.,</a:t>
            </a:r>
            <a:r>
              <a:rPr lang="fr-FR" altLang="ja-JP" dirty="0"/>
              <a:t> </a:t>
            </a:r>
            <a:r>
              <a:rPr lang="fr-FR" altLang="ja-JP" b="1" dirty="0"/>
              <a:t>62</a:t>
            </a:r>
            <a:r>
              <a:rPr lang="fr-FR" altLang="ja-JP" dirty="0"/>
              <a:t>, 1-46 (2011).</a:t>
            </a:r>
            <a:endParaRPr lang="en-US" altLang="ja-JP" dirty="0" smtClean="0"/>
          </a:p>
          <a:p>
            <a:r>
              <a:rPr lang="en-US" altLang="ja-JP" dirty="0" err="1"/>
              <a:t>Kajino</a:t>
            </a:r>
            <a:r>
              <a:rPr lang="en-US" altLang="ja-JP" dirty="0"/>
              <a:t>, M., Y. Inomata, K. Sato, H. Ueda, Z. Han, J. An, G. </a:t>
            </a:r>
            <a:r>
              <a:rPr lang="en-US" altLang="ja-JP" dirty="0" err="1"/>
              <a:t>Katata</a:t>
            </a:r>
            <a:r>
              <a:rPr lang="en-US" altLang="ja-JP" dirty="0"/>
              <a:t>, M. </a:t>
            </a:r>
            <a:r>
              <a:rPr lang="en-US" altLang="ja-JP" dirty="0" err="1"/>
              <a:t>Deushi</a:t>
            </a:r>
            <a:r>
              <a:rPr lang="en-US" altLang="ja-JP" dirty="0"/>
              <a:t>, T. Maki, N. </a:t>
            </a:r>
            <a:r>
              <a:rPr lang="en-US" altLang="ja-JP" dirty="0" err="1"/>
              <a:t>Oshima</a:t>
            </a:r>
            <a:r>
              <a:rPr lang="en-US" altLang="ja-JP" dirty="0"/>
              <a:t>, J. </a:t>
            </a:r>
            <a:r>
              <a:rPr lang="en-US" altLang="ja-JP" dirty="0" err="1"/>
              <a:t>Kurokawa</a:t>
            </a:r>
            <a:r>
              <a:rPr lang="en-US" altLang="ja-JP" dirty="0"/>
              <a:t>, T. </a:t>
            </a:r>
            <a:r>
              <a:rPr lang="en-US" altLang="ja-JP" dirty="0" err="1"/>
              <a:t>Ohara</a:t>
            </a:r>
            <a:r>
              <a:rPr lang="en-US" altLang="ja-JP" dirty="0"/>
              <a:t>, A. </a:t>
            </a:r>
            <a:r>
              <a:rPr lang="en-US" altLang="ja-JP" dirty="0" err="1"/>
              <a:t>Takami</a:t>
            </a:r>
            <a:r>
              <a:rPr lang="en-US" altLang="ja-JP" dirty="0"/>
              <a:t>, S. </a:t>
            </a:r>
            <a:r>
              <a:rPr lang="en-US" altLang="ja-JP" dirty="0" err="1" smtClean="0"/>
              <a:t>Hatakeyama</a:t>
            </a:r>
            <a:r>
              <a:rPr lang="en-US" altLang="ja-JP" dirty="0"/>
              <a:t>:</a:t>
            </a:r>
            <a:r>
              <a:rPr lang="en-US" altLang="ja-JP" dirty="0" smtClean="0"/>
              <a:t> </a:t>
            </a:r>
            <a:r>
              <a:rPr lang="en-US" altLang="ja-JP" dirty="0"/>
              <a:t>Development of an aerosol chemical transport model RAQM2 and prediction of Northeast Asian aerosol mass, size, chemistry, and the mixing type. Atmos. Chem. Phys., 12, 11833-11856, </a:t>
            </a:r>
            <a:r>
              <a:rPr lang="en-US" altLang="ja-JP" dirty="0" smtClean="0"/>
              <a:t>2012</a:t>
            </a: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スライド番号プレースホルダー 4"/>
          <p:cNvSpPr>
            <a:spLocks noGrp="1"/>
          </p:cNvSpPr>
          <p:nvPr>
            <p:ph type="sldNum" sz="quarter" idx="12"/>
          </p:nvPr>
        </p:nvSpPr>
        <p:spPr/>
        <p:txBody>
          <a:bodyPr/>
          <a:lstStyle/>
          <a:p>
            <a:fld id="{FCC0FD44-EFF3-4E3A-B5E8-EB30A91118DA}" type="slidenum">
              <a:rPr kumimoji="1" lang="ja-JP" altLang="en-US" smtClean="0"/>
              <a:pPr/>
              <a:t>17</a:t>
            </a:fld>
            <a:endParaRPr kumimoji="1" lang="ja-JP" altLang="en-US"/>
          </a:p>
        </p:txBody>
      </p:sp>
    </p:spTree>
    <p:extLst>
      <p:ext uri="{BB962C8B-B14F-4D97-AF65-F5344CB8AC3E}">
        <p14:creationId xmlns:p14="http://schemas.microsoft.com/office/powerpoint/2010/main" val="124772401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30"/>
          <p:cNvGrpSpPr>
            <a:grpSpLocks/>
          </p:cNvGrpSpPr>
          <p:nvPr/>
        </p:nvGrpSpPr>
        <p:grpSpPr bwMode="auto">
          <a:xfrm>
            <a:off x="5437708" y="4725144"/>
            <a:ext cx="3722946" cy="1902024"/>
            <a:chOff x="6012030" y="1403031"/>
            <a:chExt cx="3138920" cy="2022268"/>
          </a:xfrm>
        </p:grpSpPr>
        <p:sp>
          <p:nvSpPr>
            <p:cNvPr id="6157" name="Rectangle 7"/>
            <p:cNvSpPr>
              <a:spLocks noChangeArrowheads="1"/>
            </p:cNvSpPr>
            <p:nvPr/>
          </p:nvSpPr>
          <p:spPr bwMode="auto">
            <a:xfrm>
              <a:off x="6012030" y="1403031"/>
              <a:ext cx="2973528" cy="2022268"/>
            </a:xfrm>
            <a:prstGeom prst="rect">
              <a:avLst/>
            </a:prstGeom>
            <a:solidFill>
              <a:schemeClr val="accent2">
                <a:lumMod val="40000"/>
                <a:lumOff val="60000"/>
              </a:schemeClr>
            </a:solidFill>
            <a:ln w="9525" algn="ctr">
              <a:noFill/>
              <a:miter lim="800000"/>
              <a:headEnd/>
              <a:tailEnd/>
            </a:ln>
          </p:spPr>
          <p:txBody>
            <a:bodyPr wrap="none" anchor="ctr"/>
            <a:lstStyle/>
            <a:p>
              <a:pPr algn="ctr"/>
              <a:endParaRPr lang="ja-JP" altLang="ja-JP">
                <a:latin typeface="Meiryo UI" panose="020B0604030504040204" pitchFamily="50" charset="-128"/>
                <a:ea typeface="Meiryo UI" panose="020B0604030504040204" pitchFamily="50" charset="-128"/>
                <a:cs typeface="Meiryo UI" panose="020B0604030504040204" pitchFamily="50" charset="-128"/>
              </a:endParaRPr>
            </a:p>
          </p:txBody>
        </p:sp>
        <p:sp>
          <p:nvSpPr>
            <p:cNvPr id="6158" name="Text Box 14"/>
            <p:cNvSpPr txBox="1">
              <a:spLocks noChangeArrowheads="1"/>
            </p:cNvSpPr>
            <p:nvPr/>
          </p:nvSpPr>
          <p:spPr bwMode="auto">
            <a:xfrm>
              <a:off x="6132095" y="1403031"/>
              <a:ext cx="3018855" cy="1612264"/>
            </a:xfrm>
            <a:prstGeom prst="rect">
              <a:avLst/>
            </a:prstGeom>
            <a:noFill/>
            <a:ln w="9525" algn="ctr">
              <a:noFill/>
              <a:miter lim="800000"/>
              <a:headEnd/>
              <a:tailEnd/>
            </a:ln>
          </p:spPr>
          <p:txBody>
            <a:bodyPr wrap="square" lIns="18000" rIns="18000">
              <a:spAutoFit/>
            </a:bodyPr>
            <a:lstStyle/>
            <a:p>
              <a:pPr algn="ctr"/>
              <a:r>
                <a:rPr lang="en-US" altLang="ja-JP" sz="1400"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Oxidant advisory </a:t>
              </a:r>
            </a:p>
            <a:p>
              <a:pPr algn="ct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Category</a:t>
              </a:r>
            </a:p>
            <a:p>
              <a:r>
                <a:rPr lang="en-US" altLang="ja-JP" sz="2000" b="1" dirty="0" smtClean="0">
                  <a:solidFill>
                    <a:srgbClr val="FF0000"/>
                  </a:solidFill>
                  <a:effectLst>
                    <a:outerShdw blurRad="50800" dist="38100" dir="2700000" algn="tl" rotWithShape="0">
                      <a:schemeClr val="tx1">
                        <a:alpha val="40000"/>
                      </a:schemeClr>
                    </a:outerShdw>
                  </a:effectLst>
                  <a:latin typeface="Meiryo UI" panose="020B0604030504040204" pitchFamily="50" charset="-128"/>
                  <a:ea typeface="Meiryo UI" panose="020B0604030504040204" pitchFamily="50" charset="-128"/>
                  <a:cs typeface="Meiryo UI" panose="020B0604030504040204" pitchFamily="50" charset="-128"/>
                </a:rPr>
                <a:t>advisory 2 </a:t>
              </a:r>
              <a:r>
                <a:rPr lang="en-US" altLang="ja-JP" b="1" dirty="0" smtClean="0">
                  <a:solidFill>
                    <a:srgbClr val="FF0000"/>
                  </a:solidFill>
                  <a:effectLst>
                    <a:outerShdw blurRad="50800" dist="38100" dir="2700000" algn="tl" rotWithShape="0">
                      <a:schemeClr val="tx1">
                        <a:alpha val="40000"/>
                      </a:schemeClr>
                    </a:outerShdw>
                  </a:effectLst>
                  <a:latin typeface="Meiryo UI" panose="020B0604030504040204" pitchFamily="50" charset="-128"/>
                  <a:ea typeface="Meiryo UI" panose="020B0604030504040204" pitchFamily="50" charset="-128"/>
                  <a:cs typeface="Meiryo UI" panose="020B0604030504040204" pitchFamily="50" charset="-128"/>
                </a:rPr>
                <a:t>(over 120 ppb)</a:t>
              </a:r>
            </a:p>
            <a:p>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advisory 1 </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(over 80 ppb)</a:t>
              </a:r>
            </a:p>
            <a:p>
              <a:r>
                <a:rPr lang="en-US" altLang="ja-JP" sz="2000" dirty="0" smtClean="0">
                  <a:latin typeface="Meiryo UI" panose="020B0604030504040204" pitchFamily="50" charset="-128"/>
                  <a:ea typeface="Meiryo UI" panose="020B0604030504040204" pitchFamily="50" charset="-128"/>
                  <a:cs typeface="Meiryo UI" panose="020B0604030504040204" pitchFamily="50" charset="-128"/>
                </a:rPr>
                <a:t>advisory 0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(below 80 ppb)</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43" name="Rectangle 22"/>
          <p:cNvSpPr>
            <a:spLocks noChangeArrowheads="1"/>
          </p:cNvSpPr>
          <p:nvPr/>
        </p:nvSpPr>
        <p:spPr bwMode="auto">
          <a:xfrm>
            <a:off x="2783877" y="908720"/>
            <a:ext cx="2398833" cy="2592288"/>
          </a:xfrm>
          <a:prstGeom prst="rect">
            <a:avLst/>
          </a:prstGeom>
          <a:solidFill>
            <a:schemeClr val="bg2"/>
          </a:solidFill>
          <a:ln w="9525" algn="ctr">
            <a:noFill/>
            <a:miter lim="800000"/>
            <a:headEnd/>
            <a:tailEnd/>
          </a:ln>
        </p:spPr>
        <p:txBody>
          <a:bodyPr wrap="none" anchor="ctr"/>
          <a:lstStyle/>
          <a:p>
            <a:pPr algn="ctr"/>
            <a:endParaRPr lang="ja-JP" altLang="ja-JP">
              <a:latin typeface="Arial" pitchFamily="34" charset="0"/>
            </a:endParaRPr>
          </a:p>
        </p:txBody>
      </p:sp>
      <p:grpSp>
        <p:nvGrpSpPr>
          <p:cNvPr id="2" name="グループ化 55"/>
          <p:cNvGrpSpPr>
            <a:grpSpLocks/>
          </p:cNvGrpSpPr>
          <p:nvPr/>
        </p:nvGrpSpPr>
        <p:grpSpPr bwMode="auto">
          <a:xfrm>
            <a:off x="2555776" y="970391"/>
            <a:ext cx="2696227" cy="2098569"/>
            <a:chOff x="2755511" y="1218355"/>
            <a:chExt cx="2884372" cy="2268883"/>
          </a:xfrm>
        </p:grpSpPr>
        <p:grpSp>
          <p:nvGrpSpPr>
            <p:cNvPr id="3" name="Group 6"/>
            <p:cNvGrpSpPr>
              <a:grpSpLocks/>
            </p:cNvGrpSpPr>
            <p:nvPr/>
          </p:nvGrpSpPr>
          <p:grpSpPr bwMode="auto">
            <a:xfrm>
              <a:off x="2755511" y="1218355"/>
              <a:ext cx="2884372" cy="2201761"/>
              <a:chOff x="1752" y="824"/>
              <a:chExt cx="1438" cy="1097"/>
            </a:xfrm>
          </p:grpSpPr>
          <p:pic>
            <p:nvPicPr>
              <p:cNvPr id="6169" name="Picture 7" descr="GL11M"/>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 b="1614"/>
              <a:stretch/>
            </p:blipFill>
            <p:spPr bwMode="auto">
              <a:xfrm>
                <a:off x="1885" y="824"/>
                <a:ext cx="1077" cy="1097"/>
              </a:xfrm>
              <a:prstGeom prst="rect">
                <a:avLst/>
              </a:prstGeom>
              <a:solidFill>
                <a:srgbClr val="0000FF"/>
              </a:solidFill>
              <a:ln w="9525">
                <a:noFill/>
                <a:miter lim="800000"/>
                <a:headEnd/>
                <a:tailEnd/>
              </a:ln>
            </p:spPr>
          </p:pic>
          <p:grpSp>
            <p:nvGrpSpPr>
              <p:cNvPr id="4" name="Group 8"/>
              <p:cNvGrpSpPr>
                <a:grpSpLocks/>
              </p:cNvGrpSpPr>
              <p:nvPr/>
            </p:nvGrpSpPr>
            <p:grpSpPr bwMode="auto">
              <a:xfrm>
                <a:off x="1760" y="1104"/>
                <a:ext cx="1294" cy="389"/>
                <a:chOff x="1751" y="1042"/>
                <a:chExt cx="2323" cy="1258"/>
              </a:xfrm>
            </p:grpSpPr>
            <p:sp>
              <p:nvSpPr>
                <p:cNvPr id="6177" name="Freeform 9"/>
                <p:cNvSpPr>
                  <a:spLocks/>
                </p:cNvSpPr>
                <p:nvPr/>
              </p:nvSpPr>
              <p:spPr bwMode="auto">
                <a:xfrm>
                  <a:off x="1800" y="1251"/>
                  <a:ext cx="2248" cy="784"/>
                </a:xfrm>
                <a:custGeom>
                  <a:avLst/>
                  <a:gdLst>
                    <a:gd name="T0" fmla="*/ 202 w 2461"/>
                    <a:gd name="T1" fmla="*/ 6 h 957"/>
                    <a:gd name="T2" fmla="*/ 137 w 2461"/>
                    <a:gd name="T3" fmla="*/ 9 h 957"/>
                    <a:gd name="T4" fmla="*/ 47 w 2461"/>
                    <a:gd name="T5" fmla="*/ 61 h 957"/>
                    <a:gd name="T6" fmla="*/ 2 w 2461"/>
                    <a:gd name="T7" fmla="*/ 158 h 957"/>
                    <a:gd name="T8" fmla="*/ 57 w 2461"/>
                    <a:gd name="T9" fmla="*/ 243 h 957"/>
                    <a:gd name="T10" fmla="*/ 127 w 2461"/>
                    <a:gd name="T11" fmla="*/ 267 h 957"/>
                    <a:gd name="T12" fmla="*/ 212 w 2461"/>
                    <a:gd name="T13" fmla="*/ 235 h 957"/>
                    <a:gd name="T14" fmla="*/ 277 w 2461"/>
                    <a:gd name="T15" fmla="*/ 227 h 957"/>
                    <a:gd name="T16" fmla="*/ 407 w 2461"/>
                    <a:gd name="T17" fmla="*/ 283 h 957"/>
                    <a:gd name="T18" fmla="*/ 452 w 2461"/>
                    <a:gd name="T19" fmla="*/ 416 h 957"/>
                    <a:gd name="T20" fmla="*/ 612 w 2461"/>
                    <a:gd name="T21" fmla="*/ 578 h 957"/>
                    <a:gd name="T22" fmla="*/ 933 w 2461"/>
                    <a:gd name="T23" fmla="*/ 641 h 957"/>
                    <a:gd name="T24" fmla="*/ 1243 w 2461"/>
                    <a:gd name="T25" fmla="*/ 573 h 957"/>
                    <a:gd name="T26" fmla="*/ 1413 w 2461"/>
                    <a:gd name="T27" fmla="*/ 448 h 957"/>
                    <a:gd name="T28" fmla="*/ 1544 w 2461"/>
                    <a:gd name="T29" fmla="*/ 351 h 957"/>
                    <a:gd name="T30" fmla="*/ 1689 w 2461"/>
                    <a:gd name="T31" fmla="*/ 343 h 957"/>
                    <a:gd name="T32" fmla="*/ 1889 w 2461"/>
                    <a:gd name="T33" fmla="*/ 380 h 957"/>
                    <a:gd name="T34" fmla="*/ 2044 w 2461"/>
                    <a:gd name="T35" fmla="*/ 311 h 957"/>
                    <a:gd name="T36" fmla="*/ 1944 w 2461"/>
                    <a:gd name="T37" fmla="*/ 174 h 95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461"/>
                    <a:gd name="T58" fmla="*/ 0 h 957"/>
                    <a:gd name="T59" fmla="*/ 2461 w 2461"/>
                    <a:gd name="T60" fmla="*/ 957 h 95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461" h="957">
                      <a:moveTo>
                        <a:pt x="242" y="8"/>
                      </a:moveTo>
                      <a:cubicBezTo>
                        <a:pt x="229" y="10"/>
                        <a:pt x="195" y="0"/>
                        <a:pt x="164" y="14"/>
                      </a:cubicBezTo>
                      <a:cubicBezTo>
                        <a:pt x="133" y="28"/>
                        <a:pt x="83" y="55"/>
                        <a:pt x="56" y="92"/>
                      </a:cubicBezTo>
                      <a:cubicBezTo>
                        <a:pt x="29" y="129"/>
                        <a:pt x="0" y="191"/>
                        <a:pt x="2" y="236"/>
                      </a:cubicBezTo>
                      <a:cubicBezTo>
                        <a:pt x="4" y="281"/>
                        <a:pt x="43" y="335"/>
                        <a:pt x="68" y="362"/>
                      </a:cubicBezTo>
                      <a:cubicBezTo>
                        <a:pt x="93" y="389"/>
                        <a:pt x="121" y="400"/>
                        <a:pt x="152" y="398"/>
                      </a:cubicBezTo>
                      <a:cubicBezTo>
                        <a:pt x="183" y="396"/>
                        <a:pt x="224" y="360"/>
                        <a:pt x="254" y="350"/>
                      </a:cubicBezTo>
                      <a:cubicBezTo>
                        <a:pt x="284" y="340"/>
                        <a:pt x="293" y="326"/>
                        <a:pt x="332" y="338"/>
                      </a:cubicBezTo>
                      <a:cubicBezTo>
                        <a:pt x="371" y="350"/>
                        <a:pt x="453" y="375"/>
                        <a:pt x="488" y="422"/>
                      </a:cubicBezTo>
                      <a:cubicBezTo>
                        <a:pt x="523" y="469"/>
                        <a:pt x="501" y="547"/>
                        <a:pt x="542" y="620"/>
                      </a:cubicBezTo>
                      <a:cubicBezTo>
                        <a:pt x="583" y="693"/>
                        <a:pt x="638" y="804"/>
                        <a:pt x="734" y="860"/>
                      </a:cubicBezTo>
                      <a:cubicBezTo>
                        <a:pt x="830" y="916"/>
                        <a:pt x="992" y="957"/>
                        <a:pt x="1118" y="956"/>
                      </a:cubicBezTo>
                      <a:cubicBezTo>
                        <a:pt x="1244" y="955"/>
                        <a:pt x="1394" y="902"/>
                        <a:pt x="1490" y="854"/>
                      </a:cubicBezTo>
                      <a:cubicBezTo>
                        <a:pt x="1586" y="806"/>
                        <a:pt x="1634" y="723"/>
                        <a:pt x="1694" y="668"/>
                      </a:cubicBezTo>
                      <a:cubicBezTo>
                        <a:pt x="1754" y="613"/>
                        <a:pt x="1795" y="550"/>
                        <a:pt x="1850" y="524"/>
                      </a:cubicBezTo>
                      <a:cubicBezTo>
                        <a:pt x="1905" y="498"/>
                        <a:pt x="1955" y="505"/>
                        <a:pt x="2024" y="512"/>
                      </a:cubicBezTo>
                      <a:cubicBezTo>
                        <a:pt x="2093" y="519"/>
                        <a:pt x="2193" y="574"/>
                        <a:pt x="2264" y="566"/>
                      </a:cubicBezTo>
                      <a:cubicBezTo>
                        <a:pt x="2335" y="558"/>
                        <a:pt x="2439" y="515"/>
                        <a:pt x="2450" y="464"/>
                      </a:cubicBezTo>
                      <a:cubicBezTo>
                        <a:pt x="2461" y="413"/>
                        <a:pt x="2355" y="303"/>
                        <a:pt x="2330" y="260"/>
                      </a:cubicBezTo>
                    </a:path>
                  </a:pathLst>
                </a:custGeom>
                <a:noFill/>
                <a:ln w="38100">
                  <a:solidFill>
                    <a:schemeClr val="accent6">
                      <a:lumMod val="75000"/>
                    </a:schemeClr>
                  </a:solidFill>
                  <a:round/>
                  <a:headEnd type="none" w="med" len="med"/>
                  <a:tailEnd type="triangle" w="med" len="med"/>
                </a:ln>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6178" name="Freeform 10"/>
                <p:cNvSpPr>
                  <a:spLocks/>
                </p:cNvSpPr>
                <p:nvPr/>
              </p:nvSpPr>
              <p:spPr bwMode="auto">
                <a:xfrm>
                  <a:off x="1751" y="1590"/>
                  <a:ext cx="2323" cy="710"/>
                </a:xfrm>
                <a:custGeom>
                  <a:avLst/>
                  <a:gdLst>
                    <a:gd name="T0" fmla="*/ 96 w 2650"/>
                    <a:gd name="T1" fmla="*/ 0 h 867"/>
                    <a:gd name="T2" fmla="*/ 22 w 2650"/>
                    <a:gd name="T3" fmla="*/ 40 h 867"/>
                    <a:gd name="T4" fmla="*/ 4 w 2650"/>
                    <a:gd name="T5" fmla="*/ 133 h 867"/>
                    <a:gd name="T6" fmla="*/ 46 w 2650"/>
                    <a:gd name="T7" fmla="*/ 173 h 867"/>
                    <a:gd name="T8" fmla="*/ 101 w 2650"/>
                    <a:gd name="T9" fmla="*/ 193 h 867"/>
                    <a:gd name="T10" fmla="*/ 184 w 2650"/>
                    <a:gd name="T11" fmla="*/ 185 h 867"/>
                    <a:gd name="T12" fmla="*/ 276 w 2650"/>
                    <a:gd name="T13" fmla="*/ 189 h 867"/>
                    <a:gd name="T14" fmla="*/ 433 w 2650"/>
                    <a:gd name="T15" fmla="*/ 221 h 867"/>
                    <a:gd name="T16" fmla="*/ 501 w 2650"/>
                    <a:gd name="T17" fmla="*/ 310 h 867"/>
                    <a:gd name="T18" fmla="*/ 603 w 2650"/>
                    <a:gd name="T19" fmla="*/ 442 h 867"/>
                    <a:gd name="T20" fmla="*/ 774 w 2650"/>
                    <a:gd name="T21" fmla="*/ 547 h 867"/>
                    <a:gd name="T22" fmla="*/ 1074 w 2650"/>
                    <a:gd name="T23" fmla="*/ 576 h 867"/>
                    <a:gd name="T24" fmla="*/ 1258 w 2650"/>
                    <a:gd name="T25" fmla="*/ 511 h 867"/>
                    <a:gd name="T26" fmla="*/ 1405 w 2650"/>
                    <a:gd name="T27" fmla="*/ 387 h 867"/>
                    <a:gd name="T28" fmla="*/ 1603 w 2650"/>
                    <a:gd name="T29" fmla="*/ 269 h 867"/>
                    <a:gd name="T30" fmla="*/ 1756 w 2650"/>
                    <a:gd name="T31" fmla="*/ 261 h 867"/>
                    <a:gd name="T32" fmla="*/ 1936 w 2650"/>
                    <a:gd name="T33" fmla="*/ 265 h 867"/>
                    <a:gd name="T34" fmla="*/ 2033 w 2650"/>
                    <a:gd name="T35" fmla="*/ 229 h 867"/>
                    <a:gd name="T36" fmla="*/ 1958 w 2650"/>
                    <a:gd name="T37" fmla="*/ 129 h 86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650"/>
                    <a:gd name="T58" fmla="*/ 0 h 867"/>
                    <a:gd name="T59" fmla="*/ 2650 w 2650"/>
                    <a:gd name="T60" fmla="*/ 867 h 86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650" h="867">
                      <a:moveTo>
                        <a:pt x="125" y="0"/>
                      </a:moveTo>
                      <a:cubicBezTo>
                        <a:pt x="109" y="10"/>
                        <a:pt x="49" y="27"/>
                        <a:pt x="29" y="60"/>
                      </a:cubicBezTo>
                      <a:cubicBezTo>
                        <a:pt x="9" y="93"/>
                        <a:pt x="0" y="165"/>
                        <a:pt x="5" y="198"/>
                      </a:cubicBezTo>
                      <a:cubicBezTo>
                        <a:pt x="10" y="231"/>
                        <a:pt x="38" y="243"/>
                        <a:pt x="59" y="258"/>
                      </a:cubicBezTo>
                      <a:cubicBezTo>
                        <a:pt x="80" y="273"/>
                        <a:pt x="101" y="285"/>
                        <a:pt x="131" y="288"/>
                      </a:cubicBezTo>
                      <a:cubicBezTo>
                        <a:pt x="161" y="291"/>
                        <a:pt x="201" y="277"/>
                        <a:pt x="239" y="276"/>
                      </a:cubicBezTo>
                      <a:cubicBezTo>
                        <a:pt x="277" y="275"/>
                        <a:pt x="305" y="273"/>
                        <a:pt x="359" y="282"/>
                      </a:cubicBezTo>
                      <a:cubicBezTo>
                        <a:pt x="413" y="291"/>
                        <a:pt x="514" y="300"/>
                        <a:pt x="563" y="330"/>
                      </a:cubicBezTo>
                      <a:cubicBezTo>
                        <a:pt x="612" y="360"/>
                        <a:pt x="616" y="407"/>
                        <a:pt x="653" y="462"/>
                      </a:cubicBezTo>
                      <a:cubicBezTo>
                        <a:pt x="690" y="517"/>
                        <a:pt x="726" y="601"/>
                        <a:pt x="785" y="660"/>
                      </a:cubicBezTo>
                      <a:cubicBezTo>
                        <a:pt x="844" y="719"/>
                        <a:pt x="905" y="783"/>
                        <a:pt x="1007" y="816"/>
                      </a:cubicBezTo>
                      <a:cubicBezTo>
                        <a:pt x="1109" y="849"/>
                        <a:pt x="1292" y="867"/>
                        <a:pt x="1397" y="858"/>
                      </a:cubicBezTo>
                      <a:cubicBezTo>
                        <a:pt x="1502" y="849"/>
                        <a:pt x="1565" y="809"/>
                        <a:pt x="1637" y="762"/>
                      </a:cubicBezTo>
                      <a:cubicBezTo>
                        <a:pt x="1709" y="715"/>
                        <a:pt x="1754" y="636"/>
                        <a:pt x="1829" y="576"/>
                      </a:cubicBezTo>
                      <a:cubicBezTo>
                        <a:pt x="1904" y="516"/>
                        <a:pt x="2011" y="433"/>
                        <a:pt x="2087" y="402"/>
                      </a:cubicBezTo>
                      <a:cubicBezTo>
                        <a:pt x="2163" y="371"/>
                        <a:pt x="2213" y="391"/>
                        <a:pt x="2285" y="390"/>
                      </a:cubicBezTo>
                      <a:cubicBezTo>
                        <a:pt x="2357" y="389"/>
                        <a:pt x="2459" y="404"/>
                        <a:pt x="2519" y="396"/>
                      </a:cubicBezTo>
                      <a:cubicBezTo>
                        <a:pt x="2579" y="388"/>
                        <a:pt x="2640" y="376"/>
                        <a:pt x="2645" y="342"/>
                      </a:cubicBezTo>
                      <a:cubicBezTo>
                        <a:pt x="2650" y="308"/>
                        <a:pt x="2569" y="223"/>
                        <a:pt x="2549" y="192"/>
                      </a:cubicBezTo>
                    </a:path>
                  </a:pathLst>
                </a:custGeom>
                <a:noFill/>
                <a:ln w="38100">
                  <a:solidFill>
                    <a:schemeClr val="accent6">
                      <a:lumMod val="75000"/>
                    </a:schemeClr>
                  </a:solidFill>
                  <a:round/>
                  <a:headEnd type="none" w="med" len="med"/>
                  <a:tailEnd type="triangle" w="med" len="med"/>
                </a:ln>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6179" name="Freeform 11"/>
                <p:cNvSpPr>
                  <a:spLocks/>
                </p:cNvSpPr>
                <p:nvPr/>
              </p:nvSpPr>
              <p:spPr bwMode="auto">
                <a:xfrm>
                  <a:off x="1790" y="1042"/>
                  <a:ext cx="2197" cy="809"/>
                </a:xfrm>
                <a:custGeom>
                  <a:avLst/>
                  <a:gdLst>
                    <a:gd name="T0" fmla="*/ 337 w 2129"/>
                    <a:gd name="T1" fmla="*/ 0 h 991"/>
                    <a:gd name="T2" fmla="*/ 197 w 2129"/>
                    <a:gd name="T3" fmla="*/ 24 h 991"/>
                    <a:gd name="T4" fmla="*/ 82 w 2129"/>
                    <a:gd name="T5" fmla="*/ 72 h 991"/>
                    <a:gd name="T6" fmla="*/ 11 w 2129"/>
                    <a:gd name="T7" fmla="*/ 172 h 991"/>
                    <a:gd name="T8" fmla="*/ 31 w 2129"/>
                    <a:gd name="T9" fmla="*/ 260 h 991"/>
                    <a:gd name="T10" fmla="*/ 197 w 2129"/>
                    <a:gd name="T11" fmla="*/ 260 h 991"/>
                    <a:gd name="T12" fmla="*/ 344 w 2129"/>
                    <a:gd name="T13" fmla="*/ 208 h 991"/>
                    <a:gd name="T14" fmla="*/ 529 w 2129"/>
                    <a:gd name="T15" fmla="*/ 200 h 991"/>
                    <a:gd name="T16" fmla="*/ 612 w 2129"/>
                    <a:gd name="T17" fmla="*/ 280 h 991"/>
                    <a:gd name="T18" fmla="*/ 625 w 2129"/>
                    <a:gd name="T19" fmla="*/ 491 h 991"/>
                    <a:gd name="T20" fmla="*/ 746 w 2129"/>
                    <a:gd name="T21" fmla="*/ 611 h 991"/>
                    <a:gd name="T22" fmla="*/ 1188 w 2129"/>
                    <a:gd name="T23" fmla="*/ 636 h 991"/>
                    <a:gd name="T24" fmla="*/ 1526 w 2129"/>
                    <a:gd name="T25" fmla="*/ 464 h 991"/>
                    <a:gd name="T26" fmla="*/ 1699 w 2129"/>
                    <a:gd name="T27" fmla="*/ 356 h 991"/>
                    <a:gd name="T28" fmla="*/ 1923 w 2129"/>
                    <a:gd name="T29" fmla="*/ 324 h 991"/>
                    <a:gd name="T30" fmla="*/ 2049 w 2129"/>
                    <a:gd name="T31" fmla="*/ 356 h 991"/>
                    <a:gd name="T32" fmla="*/ 2197 w 2129"/>
                    <a:gd name="T33" fmla="*/ 360 h 991"/>
                    <a:gd name="T34" fmla="*/ 2267 w 2129"/>
                    <a:gd name="T35" fmla="*/ 288 h 991"/>
                    <a:gd name="T36" fmla="*/ 2197 w 2129"/>
                    <a:gd name="T37" fmla="*/ 196 h 991"/>
                    <a:gd name="T38" fmla="*/ 2057 w 2129"/>
                    <a:gd name="T39" fmla="*/ 148 h 99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129"/>
                    <a:gd name="T61" fmla="*/ 0 h 991"/>
                    <a:gd name="T62" fmla="*/ 2129 w 2129"/>
                    <a:gd name="T63" fmla="*/ 991 h 99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129" h="991">
                      <a:moveTo>
                        <a:pt x="317" y="0"/>
                      </a:moveTo>
                      <a:cubicBezTo>
                        <a:pt x="295" y="6"/>
                        <a:pt x="225" y="18"/>
                        <a:pt x="185" y="36"/>
                      </a:cubicBezTo>
                      <a:cubicBezTo>
                        <a:pt x="145" y="54"/>
                        <a:pt x="106" y="71"/>
                        <a:pt x="77" y="108"/>
                      </a:cubicBezTo>
                      <a:cubicBezTo>
                        <a:pt x="48" y="145"/>
                        <a:pt x="19" y="211"/>
                        <a:pt x="11" y="258"/>
                      </a:cubicBezTo>
                      <a:cubicBezTo>
                        <a:pt x="3" y="305"/>
                        <a:pt x="0" y="368"/>
                        <a:pt x="29" y="390"/>
                      </a:cubicBezTo>
                      <a:cubicBezTo>
                        <a:pt x="58" y="412"/>
                        <a:pt x="136" y="403"/>
                        <a:pt x="185" y="390"/>
                      </a:cubicBezTo>
                      <a:cubicBezTo>
                        <a:pt x="234" y="377"/>
                        <a:pt x="271" y="327"/>
                        <a:pt x="323" y="312"/>
                      </a:cubicBezTo>
                      <a:cubicBezTo>
                        <a:pt x="375" y="297"/>
                        <a:pt x="455" y="282"/>
                        <a:pt x="497" y="300"/>
                      </a:cubicBezTo>
                      <a:cubicBezTo>
                        <a:pt x="539" y="318"/>
                        <a:pt x="560" y="347"/>
                        <a:pt x="575" y="420"/>
                      </a:cubicBezTo>
                      <a:cubicBezTo>
                        <a:pt x="590" y="493"/>
                        <a:pt x="566" y="655"/>
                        <a:pt x="587" y="738"/>
                      </a:cubicBezTo>
                      <a:cubicBezTo>
                        <a:pt x="608" y="821"/>
                        <a:pt x="613" y="882"/>
                        <a:pt x="701" y="918"/>
                      </a:cubicBezTo>
                      <a:cubicBezTo>
                        <a:pt x="789" y="954"/>
                        <a:pt x="993" y="991"/>
                        <a:pt x="1115" y="954"/>
                      </a:cubicBezTo>
                      <a:cubicBezTo>
                        <a:pt x="1237" y="917"/>
                        <a:pt x="1353" y="766"/>
                        <a:pt x="1433" y="696"/>
                      </a:cubicBezTo>
                      <a:cubicBezTo>
                        <a:pt x="1513" y="626"/>
                        <a:pt x="1533" y="569"/>
                        <a:pt x="1595" y="534"/>
                      </a:cubicBezTo>
                      <a:cubicBezTo>
                        <a:pt x="1657" y="499"/>
                        <a:pt x="1750" y="486"/>
                        <a:pt x="1805" y="486"/>
                      </a:cubicBezTo>
                      <a:cubicBezTo>
                        <a:pt x="1860" y="486"/>
                        <a:pt x="1882" y="525"/>
                        <a:pt x="1925" y="534"/>
                      </a:cubicBezTo>
                      <a:cubicBezTo>
                        <a:pt x="1968" y="543"/>
                        <a:pt x="2029" y="557"/>
                        <a:pt x="2063" y="540"/>
                      </a:cubicBezTo>
                      <a:cubicBezTo>
                        <a:pt x="2097" y="523"/>
                        <a:pt x="2129" y="473"/>
                        <a:pt x="2129" y="432"/>
                      </a:cubicBezTo>
                      <a:cubicBezTo>
                        <a:pt x="2129" y="391"/>
                        <a:pt x="2096" y="329"/>
                        <a:pt x="2063" y="294"/>
                      </a:cubicBezTo>
                      <a:cubicBezTo>
                        <a:pt x="2030" y="259"/>
                        <a:pt x="1959" y="237"/>
                        <a:pt x="1931" y="222"/>
                      </a:cubicBezTo>
                    </a:path>
                  </a:pathLst>
                </a:custGeom>
                <a:noFill/>
                <a:ln w="38100">
                  <a:solidFill>
                    <a:schemeClr val="accent6">
                      <a:lumMod val="75000"/>
                    </a:schemeClr>
                  </a:solidFill>
                  <a:round/>
                  <a:headEnd type="none" w="med" len="med"/>
                  <a:tailEnd type="triangle" w="med" len="med"/>
                </a:ln>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5" name="Group 13"/>
              <p:cNvGrpSpPr>
                <a:grpSpLocks/>
              </p:cNvGrpSpPr>
              <p:nvPr/>
            </p:nvGrpSpPr>
            <p:grpSpPr bwMode="auto">
              <a:xfrm>
                <a:off x="1752" y="1307"/>
                <a:ext cx="642" cy="192"/>
                <a:chOff x="1752" y="1307"/>
                <a:chExt cx="642" cy="192"/>
              </a:xfrm>
            </p:grpSpPr>
            <p:sp>
              <p:nvSpPr>
                <p:cNvPr id="6175" name="Oval 14"/>
                <p:cNvSpPr>
                  <a:spLocks noChangeArrowheads="1"/>
                </p:cNvSpPr>
                <p:nvPr/>
              </p:nvSpPr>
              <p:spPr bwMode="auto">
                <a:xfrm>
                  <a:off x="1798" y="1307"/>
                  <a:ext cx="518" cy="192"/>
                </a:xfrm>
                <a:prstGeom prst="ellipse">
                  <a:avLst/>
                </a:prstGeom>
                <a:solidFill>
                  <a:schemeClr val="bg1"/>
                </a:solidFill>
                <a:ln w="31750">
                  <a:solidFill>
                    <a:schemeClr val="accent6">
                      <a:lumMod val="75000"/>
                    </a:schemeClr>
                  </a:solidFill>
                  <a:round/>
                  <a:headEnd/>
                  <a:tailEnd/>
                </a:ln>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6176" name="Text Box 15"/>
                <p:cNvSpPr txBox="1">
                  <a:spLocks noChangeArrowheads="1"/>
                </p:cNvSpPr>
                <p:nvPr/>
              </p:nvSpPr>
              <p:spPr bwMode="auto">
                <a:xfrm>
                  <a:off x="1752" y="1320"/>
                  <a:ext cx="642" cy="166"/>
                </a:xfrm>
                <a:prstGeom prst="rect">
                  <a:avLst/>
                </a:prstGeom>
                <a:noFill/>
                <a:ln w="9525">
                  <a:noFill/>
                  <a:miter lim="800000"/>
                  <a:headEnd/>
                  <a:tailEnd/>
                </a:ln>
              </p:spPr>
              <p:txBody>
                <a:bodyPr wrap="square">
                  <a:spAutoFit/>
                </a:bodyPr>
                <a:lstStyle/>
                <a:p>
                  <a:pPr algn="ctr">
                    <a:spcBef>
                      <a:spcPct val="50000"/>
                    </a:spcBef>
                  </a:pPr>
                  <a:r>
                    <a:rPr lang="en-US" altLang="ja-JP" sz="1400" b="1" dirty="0">
                      <a:solidFill>
                        <a:schemeClr val="accent2"/>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Chemistry</a:t>
                  </a:r>
                  <a:endParaRPr lang="en-US" altLang="ja-JP" sz="14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6" name="Group 16"/>
              <p:cNvGrpSpPr>
                <a:grpSpLocks/>
              </p:cNvGrpSpPr>
              <p:nvPr/>
            </p:nvGrpSpPr>
            <p:grpSpPr bwMode="auto">
              <a:xfrm>
                <a:off x="2537" y="1302"/>
                <a:ext cx="653" cy="166"/>
                <a:chOff x="2249" y="1235"/>
                <a:chExt cx="652" cy="174"/>
              </a:xfrm>
            </p:grpSpPr>
            <p:sp>
              <p:nvSpPr>
                <p:cNvPr id="6173" name="AutoShape 17"/>
                <p:cNvSpPr>
                  <a:spLocks noChangeArrowheads="1"/>
                </p:cNvSpPr>
                <p:nvPr/>
              </p:nvSpPr>
              <p:spPr bwMode="auto">
                <a:xfrm flipH="1" flipV="1">
                  <a:off x="2273" y="1244"/>
                  <a:ext cx="492" cy="165"/>
                </a:xfrm>
                <a:prstGeom prst="flowChartPunchedTape">
                  <a:avLst/>
                </a:prstGeom>
                <a:solidFill>
                  <a:schemeClr val="bg1"/>
                </a:solidFill>
                <a:ln w="19050">
                  <a:solidFill>
                    <a:schemeClr val="accent6">
                      <a:lumMod val="75000"/>
                    </a:schemeClr>
                  </a:solidFill>
                  <a:miter lim="800000"/>
                  <a:headEnd/>
                  <a:tailEnd/>
                </a:ln>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6174" name="Text Box 18"/>
                <p:cNvSpPr txBox="1">
                  <a:spLocks noChangeArrowheads="1"/>
                </p:cNvSpPr>
                <p:nvPr/>
              </p:nvSpPr>
              <p:spPr bwMode="auto">
                <a:xfrm>
                  <a:off x="2249" y="1235"/>
                  <a:ext cx="652" cy="174"/>
                </a:xfrm>
                <a:prstGeom prst="rect">
                  <a:avLst/>
                </a:prstGeom>
                <a:noFill/>
                <a:ln w="9525">
                  <a:noFill/>
                  <a:miter lim="800000"/>
                  <a:headEnd/>
                  <a:tailEnd/>
                </a:ln>
              </p:spPr>
              <p:txBody>
                <a:bodyPr wrap="square">
                  <a:spAutoFit/>
                </a:bodyPr>
                <a:lstStyle/>
                <a:p>
                  <a:pPr>
                    <a:spcBef>
                      <a:spcPct val="50000"/>
                    </a:spcBef>
                  </a:pPr>
                  <a:r>
                    <a:rPr lang="en-US" altLang="ja-JP" sz="1400" b="1" dirty="0">
                      <a:solidFill>
                        <a:schemeClr val="accent2"/>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Transport</a:t>
                  </a:r>
                  <a:endParaRPr lang="en-US" altLang="ja-JP" sz="1400"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pSp>
        </p:grpSp>
        <p:sp>
          <p:nvSpPr>
            <p:cNvPr id="6167" name="Text Box 5"/>
            <p:cNvSpPr txBox="1">
              <a:spLocks noChangeArrowheads="1"/>
            </p:cNvSpPr>
            <p:nvPr/>
          </p:nvSpPr>
          <p:spPr bwMode="auto">
            <a:xfrm>
              <a:off x="2877143" y="2888279"/>
              <a:ext cx="2574515" cy="598959"/>
            </a:xfrm>
            <a:prstGeom prst="rect">
              <a:avLst/>
            </a:prstGeom>
            <a:noFill/>
            <a:ln w="9525">
              <a:noFill/>
              <a:miter lim="800000"/>
              <a:headEnd/>
              <a:tailEnd/>
            </a:ln>
          </p:spPr>
          <p:txBody>
            <a:bodyPr wrap="square">
              <a:spAutoFit/>
            </a:bodyPr>
            <a:lstStyle/>
            <a:p>
              <a:pPr algn="ctr">
                <a:lnSpc>
                  <a:spcPct val="50000"/>
                </a:lnSpc>
                <a:spcBef>
                  <a:spcPct val="50000"/>
                </a:spcBef>
              </a:pP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Global CTM</a:t>
              </a:r>
            </a:p>
            <a:p>
              <a:pPr algn="ctr">
                <a:lnSpc>
                  <a:spcPct val="50000"/>
                </a:lnSpc>
                <a:spcBef>
                  <a:spcPct val="50000"/>
                </a:spcBef>
              </a:pP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(MRICCM2)</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6147" name="AutoShape 20"/>
          <p:cNvSpPr>
            <a:spLocks noChangeArrowheads="1"/>
          </p:cNvSpPr>
          <p:nvPr/>
        </p:nvSpPr>
        <p:spPr bwMode="auto">
          <a:xfrm rot="1655426">
            <a:off x="1836245" y="1427749"/>
            <a:ext cx="732248" cy="186077"/>
          </a:xfrm>
          <a:prstGeom prst="rightArrow">
            <a:avLst>
              <a:gd name="adj1" fmla="val 50000"/>
              <a:gd name="adj2" fmla="val 135653"/>
            </a:avLst>
          </a:prstGeom>
          <a:solidFill>
            <a:schemeClr val="accent1"/>
          </a:solidFill>
          <a:ln w="9525">
            <a:solidFill>
              <a:schemeClr val="tx1"/>
            </a:solidFill>
            <a:miter lim="800000"/>
            <a:headEnd/>
            <a:tailEnd/>
          </a:ln>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6152" name="Text Box 3"/>
          <p:cNvSpPr txBox="1">
            <a:spLocks noChangeArrowheads="1"/>
          </p:cNvSpPr>
          <p:nvPr/>
        </p:nvSpPr>
        <p:spPr bwMode="auto">
          <a:xfrm>
            <a:off x="0" y="-27384"/>
            <a:ext cx="9144000" cy="584775"/>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Photochemical </a:t>
            </a:r>
            <a:r>
              <a:rPr lang="en-US" altLang="ja-JP"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oxidant </a:t>
            </a:r>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advisory in </a:t>
            </a:r>
            <a:r>
              <a:rPr lang="en-US" altLang="ja-JP"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Japan</a:t>
            </a:r>
          </a:p>
        </p:txBody>
      </p:sp>
      <p:pic>
        <p:nvPicPr>
          <p:cNvPr id="6153" name="Picture 29" descr="no200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5536" y="836712"/>
            <a:ext cx="1331912" cy="920750"/>
          </a:xfrm>
          <a:prstGeom prst="rect">
            <a:avLst/>
          </a:prstGeom>
          <a:noFill/>
          <a:ln w="9525">
            <a:noFill/>
            <a:miter lim="800000"/>
            <a:headEnd/>
            <a:tailEnd/>
          </a:ln>
        </p:spPr>
      </p:pic>
      <p:sp>
        <p:nvSpPr>
          <p:cNvPr id="6151" name="Text Box 58"/>
          <p:cNvSpPr txBox="1">
            <a:spLocks noChangeArrowheads="1"/>
          </p:cNvSpPr>
          <p:nvPr/>
        </p:nvSpPr>
        <p:spPr bwMode="auto">
          <a:xfrm>
            <a:off x="42541" y="1578278"/>
            <a:ext cx="2519611" cy="338554"/>
          </a:xfrm>
          <a:prstGeom prst="rect">
            <a:avLst/>
          </a:prstGeom>
          <a:noFill/>
          <a:ln w="9525">
            <a:noFill/>
            <a:miter lim="800000"/>
            <a:headEnd/>
            <a:tailEnd/>
          </a:ln>
        </p:spPr>
        <p:txBody>
          <a:bodyPr wrap="square">
            <a:spAutoFit/>
          </a:bodyPr>
          <a:lstStyle/>
          <a:p>
            <a:pPr algn="ctr">
              <a:spcBef>
                <a:spcPct val="50000"/>
              </a:spcBef>
            </a:pPr>
            <a:r>
              <a:rPr lang="en-US" altLang="ja-JP" sz="1600" dirty="0">
                <a:latin typeface="Meiryo UI" panose="020B0604030504040204" pitchFamily="50" charset="-128"/>
                <a:ea typeface="Meiryo UI" panose="020B0604030504040204" pitchFamily="50" charset="-128"/>
                <a:cs typeface="Meiryo UI" panose="020B0604030504040204" pitchFamily="50" charset="-128"/>
              </a:rPr>
              <a:t>Emission inventories</a:t>
            </a:r>
          </a:p>
        </p:txBody>
      </p:sp>
      <p:sp>
        <p:nvSpPr>
          <p:cNvPr id="6148" name="AutoShape 21"/>
          <p:cNvSpPr>
            <a:spLocks noChangeArrowheads="1"/>
          </p:cNvSpPr>
          <p:nvPr/>
        </p:nvSpPr>
        <p:spPr bwMode="auto">
          <a:xfrm rot="-1666061">
            <a:off x="1762615" y="2293847"/>
            <a:ext cx="806368" cy="194706"/>
          </a:xfrm>
          <a:prstGeom prst="rightArrow">
            <a:avLst>
              <a:gd name="adj1" fmla="val 50000"/>
              <a:gd name="adj2" fmla="val 133333"/>
            </a:avLst>
          </a:prstGeom>
          <a:solidFill>
            <a:schemeClr val="accent1"/>
          </a:solidFill>
          <a:ln w="9525">
            <a:solidFill>
              <a:schemeClr val="tx1"/>
            </a:solidFill>
            <a:miter lim="800000"/>
            <a:headEnd/>
            <a:tailEnd/>
          </a:ln>
        </p:spPr>
        <p:txBody>
          <a:bodyPr wrap="none" anchor="ctr"/>
          <a:lstStyle/>
          <a:p>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pic>
        <p:nvPicPr>
          <p:cNvPr id="39" name="Picture 13" descr="http://svkva.naps.kishou.go.jp/~kankyo03/Map/2013/08/conc_ppb_2013081206.pn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10219" b="-16426"/>
          <a:stretch/>
        </p:blipFill>
        <p:spPr bwMode="auto">
          <a:xfrm>
            <a:off x="5472425" y="836712"/>
            <a:ext cx="3359878" cy="2885789"/>
          </a:xfrm>
          <a:prstGeom prst="rect">
            <a:avLst/>
          </a:prstGeom>
          <a:noFill/>
          <a:ln w="38100">
            <a:solidFill>
              <a:schemeClr val="tx2">
                <a:lumMod val="75000"/>
              </a:schemeClr>
            </a:solidFill>
          </a:ln>
        </p:spPr>
      </p:pic>
      <p:sp>
        <p:nvSpPr>
          <p:cNvPr id="40" name="AutoShape 30"/>
          <p:cNvSpPr>
            <a:spLocks noChangeArrowheads="1"/>
          </p:cNvSpPr>
          <p:nvPr/>
        </p:nvSpPr>
        <p:spPr bwMode="auto">
          <a:xfrm>
            <a:off x="4888072" y="2132856"/>
            <a:ext cx="980072" cy="626218"/>
          </a:xfrm>
          <a:prstGeom prst="rightArrow">
            <a:avLst>
              <a:gd name="adj1" fmla="val 50000"/>
              <a:gd name="adj2" fmla="val 75433"/>
            </a:avLst>
          </a:prstGeom>
          <a:solidFill>
            <a:schemeClr val="accent1"/>
          </a:solidFill>
          <a:ln w="9525">
            <a:solidFill>
              <a:schemeClr val="tx1"/>
            </a:solidFill>
            <a:miter lim="800000"/>
            <a:headEnd/>
            <a:tailEnd/>
          </a:ln>
          <a:effectLst/>
        </p:spPr>
        <p:txBody>
          <a:bodyPr wrap="none" lIns="216000" anchor="ctr"/>
          <a:lstStyle/>
          <a:p>
            <a:pPr algn="ctr"/>
            <a:r>
              <a:rPr lang="en-US" altLang="ja-JP" dirty="0" smtClean="0">
                <a:effectLst>
                  <a:outerShdw blurRad="50800" dist="38100" dir="2700000" algn="tl" rotWithShape="0">
                    <a:schemeClr val="bg1"/>
                  </a:outerShdw>
                </a:effectLst>
                <a:latin typeface="Meiryo UI" panose="020B0604030504040204" pitchFamily="50" charset="-128"/>
                <a:ea typeface="Meiryo UI" panose="020B0604030504040204" pitchFamily="50" charset="-128"/>
                <a:cs typeface="Meiryo UI" panose="020B0604030504040204" pitchFamily="50" charset="-128"/>
              </a:rPr>
              <a:t>nesting</a:t>
            </a:r>
            <a:endParaRPr lang="ja-JP" altLang="en-US" dirty="0">
              <a:effectLst>
                <a:outerShdw blurRad="50800" dist="38100" dir="2700000" algn="tl" rotWithShape="0">
                  <a:schemeClr val="bg1"/>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8028384" y="908720"/>
            <a:ext cx="936104" cy="303361"/>
          </a:xfrm>
          <a:prstGeom prst="rect">
            <a:avLst/>
          </a:prstGeom>
          <a:solidFill>
            <a:schemeClr val="tx2">
              <a:lumMod val="75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2015~</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Text Box 5"/>
          <p:cNvSpPr txBox="1">
            <a:spLocks noChangeArrowheads="1"/>
          </p:cNvSpPr>
          <p:nvPr/>
        </p:nvSpPr>
        <p:spPr bwMode="auto">
          <a:xfrm>
            <a:off x="5472424" y="2937138"/>
            <a:ext cx="2339935" cy="661720"/>
          </a:xfrm>
          <a:prstGeom prst="rect">
            <a:avLst/>
          </a:prstGeom>
          <a:solidFill>
            <a:schemeClr val="bg1"/>
          </a:solidFill>
          <a:ln w="9525">
            <a:noFill/>
            <a:miter lim="800000"/>
            <a:headEnd/>
            <a:tailEnd/>
          </a:ln>
        </p:spPr>
        <p:txBody>
          <a:bodyPr wrap="square" tIns="0">
            <a:spAutoFit/>
          </a:bodyPr>
          <a:lstStyle/>
          <a:p>
            <a:pPr algn="ctr">
              <a:spcBef>
                <a:spcPct val="50000"/>
              </a:spcBef>
            </a:pP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Regional CTM</a:t>
            </a:r>
          </a:p>
          <a:p>
            <a:pPr algn="ctr">
              <a:lnSpc>
                <a:spcPct val="50000"/>
              </a:lnSpc>
              <a:spcBef>
                <a:spcPct val="50000"/>
              </a:spcBef>
            </a:pP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(NHM-</a:t>
            </a:r>
            <a:r>
              <a:rPr lang="en-US" altLang="ja-JP" sz="2000" b="1" dirty="0" err="1" smtClean="0">
                <a:latin typeface="Meiryo UI" panose="020B0604030504040204" pitchFamily="50" charset="-128"/>
                <a:ea typeface="Meiryo UI" panose="020B0604030504040204" pitchFamily="50" charset="-128"/>
                <a:cs typeface="Meiryo UI" panose="020B0604030504040204" pitchFamily="50" charset="-128"/>
              </a:rPr>
              <a:t>Chem</a:t>
            </a:r>
            <a:r>
              <a:rPr lang="en-US" altLang="ja-JP" sz="2000" b="1"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AutoShape 30"/>
          <p:cNvSpPr>
            <a:spLocks noChangeArrowheads="1"/>
          </p:cNvSpPr>
          <p:nvPr/>
        </p:nvSpPr>
        <p:spPr bwMode="auto">
          <a:xfrm rot="5400000">
            <a:off x="7057039" y="3595751"/>
            <a:ext cx="718554" cy="1224136"/>
          </a:xfrm>
          <a:prstGeom prst="rightArrow">
            <a:avLst>
              <a:gd name="adj1" fmla="val 50000"/>
              <a:gd name="adj2" fmla="val 60044"/>
            </a:avLst>
          </a:prstGeom>
          <a:solidFill>
            <a:schemeClr val="accent1"/>
          </a:solidFill>
          <a:ln w="9525">
            <a:solidFill>
              <a:schemeClr val="tx1"/>
            </a:solidFill>
            <a:miter lim="800000"/>
            <a:headEnd/>
            <a:tailEnd/>
          </a:ln>
        </p:spPr>
        <p:txBody>
          <a:bodyPr vert="vert270" wrap="none" anchor="ctr" anchorCtr="1"/>
          <a:lstStyle/>
          <a:p>
            <a:r>
              <a:rPr lang="en-US" altLang="ja-JP" dirty="0" smtClean="0">
                <a:solidFill>
                  <a:srgbClr val="C00000"/>
                </a:solidFill>
                <a:effectLst>
                  <a:outerShdw blurRad="50800" dist="38100" dir="2700000" algn="tl" rotWithShape="0">
                    <a:schemeClr val="bg1"/>
                  </a:outerShdw>
                </a:effectLst>
                <a:latin typeface="Meiryo UI" panose="020B0604030504040204" pitchFamily="50" charset="-128"/>
                <a:ea typeface="Meiryo UI" panose="020B0604030504040204" pitchFamily="50" charset="-128"/>
                <a:cs typeface="Meiryo UI" panose="020B0604030504040204" pitchFamily="50" charset="-128"/>
              </a:rPr>
              <a:t>Bias</a:t>
            </a:r>
          </a:p>
          <a:p>
            <a:pPr algn="ctr"/>
            <a:r>
              <a:rPr lang="en-US" altLang="ja-JP" dirty="0" smtClean="0">
                <a:solidFill>
                  <a:srgbClr val="C00000"/>
                </a:solidFill>
                <a:effectLst>
                  <a:outerShdw blurRad="50800" dist="38100" dir="2700000" algn="tl" rotWithShape="0">
                    <a:schemeClr val="bg1"/>
                  </a:outerShdw>
                </a:effectLst>
                <a:latin typeface="Meiryo UI" panose="020B0604030504040204" pitchFamily="50" charset="-128"/>
                <a:ea typeface="Meiryo UI" panose="020B0604030504040204" pitchFamily="50" charset="-128"/>
                <a:cs typeface="Meiryo UI" panose="020B0604030504040204" pitchFamily="50" charset="-128"/>
              </a:rPr>
              <a:t>correction</a:t>
            </a:r>
            <a:endParaRPr lang="ja-JP" altLang="en-US" dirty="0">
              <a:solidFill>
                <a:srgbClr val="C00000"/>
              </a:solidFill>
              <a:effectLst>
                <a:outerShdw blurRad="50800" dist="38100" dir="2700000" algn="tl" rotWithShape="0">
                  <a:schemeClr val="bg1"/>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Text Box 24"/>
          <p:cNvSpPr txBox="1">
            <a:spLocks noChangeArrowheads="1"/>
          </p:cNvSpPr>
          <p:nvPr/>
        </p:nvSpPr>
        <p:spPr bwMode="auto">
          <a:xfrm>
            <a:off x="2966668" y="3306886"/>
            <a:ext cx="2211388" cy="338138"/>
          </a:xfrm>
          <a:prstGeom prst="rect">
            <a:avLst/>
          </a:prstGeom>
          <a:noFill/>
          <a:ln w="9525">
            <a:noFill/>
            <a:miter lim="800000"/>
            <a:headEnd/>
            <a:tailEnd/>
          </a:ln>
        </p:spPr>
        <p:txBody>
          <a:bodyPr wrap="square">
            <a:spAutoFit/>
          </a:bodyPr>
          <a:lstStyle/>
          <a:p>
            <a:pPr>
              <a:spcBef>
                <a:spcPct val="50000"/>
              </a:spcBef>
            </a:pPr>
            <a:r>
              <a:rPr lang="en-US" altLang="ja-JP" sz="1600" dirty="0" err="1" smtClean="0">
                <a:latin typeface="Meiryo UI" panose="020B0604030504040204" pitchFamily="50" charset="-128"/>
                <a:ea typeface="Meiryo UI" panose="020B0604030504040204" pitchFamily="50" charset="-128"/>
                <a:cs typeface="Meiryo UI" panose="020B0604030504040204" pitchFamily="50" charset="-128"/>
              </a:rPr>
              <a:t>Deushi</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 2011</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Text Box 24"/>
          <p:cNvSpPr txBox="1">
            <a:spLocks noChangeArrowheads="1"/>
          </p:cNvSpPr>
          <p:nvPr/>
        </p:nvSpPr>
        <p:spPr bwMode="auto">
          <a:xfrm>
            <a:off x="7452320" y="3356992"/>
            <a:ext cx="1573746" cy="338138"/>
          </a:xfrm>
          <a:prstGeom prst="rect">
            <a:avLst/>
          </a:prstGeom>
          <a:noFill/>
          <a:ln w="9525">
            <a:noFill/>
            <a:miter lim="800000"/>
            <a:headEnd/>
            <a:tailEnd/>
          </a:ln>
        </p:spPr>
        <p:txBody>
          <a:bodyPr wrap="square">
            <a:spAutoFit/>
          </a:bodyPr>
          <a:lstStyle/>
          <a:p>
            <a:pPr>
              <a:spcBef>
                <a:spcPct val="50000"/>
              </a:spcBef>
            </a:pPr>
            <a:r>
              <a:rPr lang="en-US" altLang="ja-JP" sz="1600" dirty="0" err="1" smtClean="0">
                <a:latin typeface="Meiryo UI" panose="020B0604030504040204" pitchFamily="50" charset="-128"/>
                <a:ea typeface="Meiryo UI" panose="020B0604030504040204" pitchFamily="50" charset="-128"/>
                <a:cs typeface="Meiryo UI" panose="020B0604030504040204" pitchFamily="50" charset="-128"/>
              </a:rPr>
              <a:t>Kajino</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 2012</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スライド番号プレースホルダー 11"/>
          <p:cNvSpPr>
            <a:spLocks noGrp="1"/>
          </p:cNvSpPr>
          <p:nvPr>
            <p:ph type="sldNum" sz="quarter" idx="12"/>
          </p:nvPr>
        </p:nvSpPr>
        <p:spPr/>
        <p:txBody>
          <a:bodyPr/>
          <a:lstStyle/>
          <a:p>
            <a:fld id="{FCC0FD44-EFF3-4E3A-B5E8-EB30A91118DA}" type="slidenum">
              <a:rPr kumimoji="1" lang="ja-JP" altLang="en-US" smtClean="0"/>
              <a:pPr/>
              <a:t>2</a:t>
            </a:fld>
            <a:endParaRPr kumimoji="1" lang="ja-JP" altLang="en-US" dirty="0"/>
          </a:p>
        </p:txBody>
      </p:sp>
      <p:sp>
        <p:nvSpPr>
          <p:cNvPr id="14" name="正方形/長方形 13"/>
          <p:cNvSpPr/>
          <p:nvPr/>
        </p:nvSpPr>
        <p:spPr>
          <a:xfrm>
            <a:off x="3823212" y="2987660"/>
            <a:ext cx="1225015" cy="369332"/>
          </a:xfrm>
          <a:prstGeom prst="rect">
            <a:avLst/>
          </a:prstGeom>
        </p:spPr>
        <p:txBody>
          <a:bodyPr wrap="none">
            <a:spAutoFit/>
          </a:bodyPr>
          <a:lstStyle/>
          <a:p>
            <a:r>
              <a:rPr lang="en-US" altLang="ja-JP" dirty="0">
                <a:latin typeface="Meiryo UI" pitchFamily="50" charset="-128"/>
                <a:ea typeface="Meiryo UI" pitchFamily="50" charset="-128"/>
                <a:cs typeface="Meiryo UI" pitchFamily="50" charset="-128"/>
              </a:rPr>
              <a:t>~110 km</a:t>
            </a:r>
            <a:endParaRPr lang="ja-JP" altLang="en-US" dirty="0"/>
          </a:p>
        </p:txBody>
      </p:sp>
      <p:sp>
        <p:nvSpPr>
          <p:cNvPr id="15" name="正方形/長方形 14"/>
          <p:cNvSpPr/>
          <p:nvPr/>
        </p:nvSpPr>
        <p:spPr>
          <a:xfrm>
            <a:off x="7740352" y="2987660"/>
            <a:ext cx="896399" cy="369332"/>
          </a:xfrm>
          <a:prstGeom prst="rect">
            <a:avLst/>
          </a:prstGeom>
          <a:solidFill>
            <a:schemeClr val="bg1"/>
          </a:solidFill>
        </p:spPr>
        <p:txBody>
          <a:bodyPr wrap="none">
            <a:spAutoFit/>
          </a:bodyPr>
          <a:lstStyle/>
          <a:p>
            <a:r>
              <a:rPr lang="en-US" altLang="ja-JP" dirty="0">
                <a:solidFill>
                  <a:schemeClr val="tx2">
                    <a:lumMod val="75000"/>
                  </a:schemeClr>
                </a:solidFill>
                <a:latin typeface="Meiryo UI" pitchFamily="50" charset="-128"/>
                <a:ea typeface="Meiryo UI" pitchFamily="50" charset="-128"/>
                <a:cs typeface="Meiryo UI" pitchFamily="50" charset="-128"/>
              </a:rPr>
              <a:t>20 km</a:t>
            </a:r>
            <a:endParaRPr lang="ja-JP" altLang="en-US" dirty="0"/>
          </a:p>
        </p:txBody>
      </p:sp>
      <p:sp>
        <p:nvSpPr>
          <p:cNvPr id="16" name="雲 15"/>
          <p:cNvSpPr/>
          <p:nvPr/>
        </p:nvSpPr>
        <p:spPr>
          <a:xfrm>
            <a:off x="5724128" y="3905564"/>
            <a:ext cx="929664" cy="531548"/>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3200" dirty="0" smtClean="0"/>
              <a:t>O</a:t>
            </a:r>
            <a:r>
              <a:rPr kumimoji="1" lang="en-US" altLang="ja-JP" sz="3200" baseline="-25000" dirty="0" smtClean="0"/>
              <a:t>3</a:t>
            </a:r>
            <a:endParaRPr kumimoji="1" lang="ja-JP" altLang="en-US" sz="3200" baseline="-25000" dirty="0"/>
          </a:p>
        </p:txBody>
      </p:sp>
      <p:pic>
        <p:nvPicPr>
          <p:cNvPr id="47" name="Picture 17" descr="asia_rain06_psea_wind_ft06"/>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3528" y="2060848"/>
            <a:ext cx="1403260" cy="936104"/>
          </a:xfrm>
          <a:prstGeom prst="rect">
            <a:avLst/>
          </a:prstGeom>
          <a:noFill/>
          <a:ln w="9525">
            <a:noFill/>
            <a:miter lim="800000"/>
            <a:headEnd/>
            <a:tailEnd/>
          </a:ln>
        </p:spPr>
      </p:pic>
      <p:sp>
        <p:nvSpPr>
          <p:cNvPr id="6160" name="Text Box 24"/>
          <p:cNvSpPr txBox="1">
            <a:spLocks noChangeArrowheads="1"/>
          </p:cNvSpPr>
          <p:nvPr/>
        </p:nvSpPr>
        <p:spPr bwMode="auto">
          <a:xfrm>
            <a:off x="179512" y="2636991"/>
            <a:ext cx="2648218" cy="584775"/>
          </a:xfrm>
          <a:prstGeom prst="rect">
            <a:avLst/>
          </a:prstGeom>
          <a:noFill/>
          <a:ln w="9525">
            <a:noFill/>
            <a:miter lim="800000"/>
            <a:headEnd/>
            <a:tailEnd/>
          </a:ln>
        </p:spPr>
        <p:txBody>
          <a:bodyPr wrap="square">
            <a:spAutoFit/>
          </a:bodyPr>
          <a:lstStyle/>
          <a:p>
            <a:pPr>
              <a:spcBef>
                <a:spcPct val="50000"/>
              </a:spcBef>
            </a:pPr>
            <a:r>
              <a:rPr lang="en-US" altLang="ja-JP" sz="1600" dirty="0">
                <a:latin typeface="Meiryo UI" panose="020B0604030504040204" pitchFamily="50" charset="-128"/>
                <a:ea typeface="Meiryo UI" panose="020B0604030504040204" pitchFamily="50" charset="-128"/>
                <a:cs typeface="Meiryo UI" panose="020B0604030504040204" pitchFamily="50" charset="-128"/>
              </a:rPr>
              <a:t>Global model analysis and forecast by JMA</a:t>
            </a:r>
          </a:p>
        </p:txBody>
      </p:sp>
      <p:grpSp>
        <p:nvGrpSpPr>
          <p:cNvPr id="7" name="グループ化 6"/>
          <p:cNvGrpSpPr/>
          <p:nvPr/>
        </p:nvGrpSpPr>
        <p:grpSpPr>
          <a:xfrm>
            <a:off x="35497" y="3412835"/>
            <a:ext cx="5664612" cy="3400541"/>
            <a:chOff x="35497" y="3412835"/>
            <a:chExt cx="5664612" cy="3400541"/>
          </a:xfrm>
        </p:grpSpPr>
        <p:sp>
          <p:nvSpPr>
            <p:cNvPr id="44" name="コンテンツ プレースホルダー 2"/>
            <p:cNvSpPr txBox="1">
              <a:spLocks/>
            </p:cNvSpPr>
            <p:nvPr/>
          </p:nvSpPr>
          <p:spPr>
            <a:xfrm>
              <a:off x="323528" y="5661248"/>
              <a:ext cx="4997934" cy="11521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r>
                <a:rPr lang="en-US" altLang="ja-JP" sz="2400" dirty="0" smtClean="0">
                  <a:latin typeface="Meiryo UI" pitchFamily="50" charset="-128"/>
                  <a:ea typeface="Meiryo UI" pitchFamily="50" charset="-128"/>
                  <a:cs typeface="Meiryo UI" pitchFamily="50" charset="-128"/>
                </a:rPr>
                <a:t>JMA plan to adopt operationally the assimilation method in spring 2017. </a:t>
              </a:r>
            </a:p>
          </p:txBody>
        </p:sp>
        <p:pic>
          <p:nvPicPr>
            <p:cNvPr id="48" name="Picture 1" descr="C:\DOCUME~1\JMA5516\LOCALS~1\Temp\ffftp000013a0\file\tmpmap3_soramame.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907704" y="3472940"/>
              <a:ext cx="2145400" cy="2188308"/>
            </a:xfrm>
            <a:prstGeom prst="rect">
              <a:avLst/>
            </a:prstGeom>
            <a:noFill/>
          </p:spPr>
        </p:pic>
        <p:sp>
          <p:nvSpPr>
            <p:cNvPr id="49" name="テキスト ボックス 48"/>
            <p:cNvSpPr txBox="1"/>
            <p:nvPr/>
          </p:nvSpPr>
          <p:spPr>
            <a:xfrm>
              <a:off x="35497" y="3707740"/>
              <a:ext cx="2232247"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dirty="0" smtClean="0">
                  <a:solidFill>
                    <a:prstClr val="black"/>
                  </a:solidFill>
                </a:rPr>
                <a:t>Observed surface ozone concentrations</a:t>
              </a:r>
              <a:endParaRPr lang="ja-JP" altLang="en-US" dirty="0">
                <a:solidFill>
                  <a:srgbClr val="C00000"/>
                </a:solidFill>
              </a:endParaRPr>
            </a:p>
          </p:txBody>
        </p:sp>
        <p:sp>
          <p:nvSpPr>
            <p:cNvPr id="50" name="AutoShape 30"/>
            <p:cNvSpPr>
              <a:spLocks noChangeArrowheads="1"/>
            </p:cNvSpPr>
            <p:nvPr/>
          </p:nvSpPr>
          <p:spPr bwMode="auto">
            <a:xfrm rot="19884463">
              <a:off x="4703809" y="3412835"/>
              <a:ext cx="996300" cy="606855"/>
            </a:xfrm>
            <a:prstGeom prst="rightArrow">
              <a:avLst>
                <a:gd name="adj1" fmla="val 50000"/>
                <a:gd name="adj2" fmla="val 63265"/>
              </a:avLst>
            </a:prstGeom>
            <a:solidFill>
              <a:schemeClr val="accent1"/>
            </a:solidFill>
            <a:ln w="9525">
              <a:solidFill>
                <a:schemeClr val="tx1"/>
              </a:solidFill>
              <a:miter lim="800000"/>
              <a:headEnd/>
              <a:tailEnd/>
            </a:ln>
          </p:spPr>
          <p:txBody>
            <a:bodyPr wrap="none" lIns="0" anchor="ctr"/>
            <a:lstStyle/>
            <a:p>
              <a:r>
                <a:rPr lang="en-US" altLang="ja-JP" dirty="0" smtClean="0">
                  <a:solidFill>
                    <a:srgbClr val="FFFF00"/>
                  </a:solidFill>
                  <a:effectLst>
                    <a:outerShdw blurRad="50800" dist="38100" dir="2700000" algn="tl"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nudging</a:t>
              </a:r>
              <a:endParaRPr lang="ja-JP" altLang="en-US" dirty="0">
                <a:solidFill>
                  <a:srgbClr val="FFFF00"/>
                </a:solidFill>
                <a:effectLst>
                  <a:outerShdw blurRad="50800" dist="38100" dir="2700000" algn="tl"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AutoShape 30"/>
            <p:cNvSpPr>
              <a:spLocks noChangeArrowheads="1"/>
            </p:cNvSpPr>
            <p:nvPr/>
          </p:nvSpPr>
          <p:spPr bwMode="auto">
            <a:xfrm>
              <a:off x="4072706" y="3700867"/>
              <a:ext cx="630855" cy="606855"/>
            </a:xfrm>
            <a:prstGeom prst="rightArrow">
              <a:avLst>
                <a:gd name="adj1" fmla="val 50000"/>
                <a:gd name="adj2" fmla="val 63265"/>
              </a:avLst>
            </a:prstGeom>
            <a:solidFill>
              <a:schemeClr val="accent1"/>
            </a:solidFill>
            <a:ln w="9525">
              <a:solidFill>
                <a:schemeClr val="tx1"/>
              </a:solidFill>
              <a:miter lim="800000"/>
              <a:headEnd/>
              <a:tailEnd/>
            </a:ln>
          </p:spPr>
          <p:txBody>
            <a:bodyPr wrap="none" lIns="108000" anchor="ctr"/>
            <a:lstStyle/>
            <a:p>
              <a:pPr algn="ctr"/>
              <a:r>
                <a:rPr lang="en-US" altLang="ja-JP" dirty="0" smtClean="0">
                  <a:solidFill>
                    <a:srgbClr val="FFFF00"/>
                  </a:solidFill>
                  <a:effectLst>
                    <a:outerShdw blurRad="50800" dist="38100" dir="2700000" algn="tl"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rPr>
                <a:t>QC</a:t>
              </a:r>
              <a:endParaRPr lang="ja-JP" altLang="en-US" dirty="0">
                <a:solidFill>
                  <a:srgbClr val="FFFF00"/>
                </a:solidFill>
                <a:effectLst>
                  <a:outerShdw blurRad="50800" dist="38100" dir="2700000" algn="tl" rotWithShape="0">
                    <a:prstClr val="black">
                      <a:alpha val="40000"/>
                    </a:prst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pSp>
    </p:spTree>
    <p:extLst>
      <p:ext uri="{BB962C8B-B14F-4D97-AF65-F5344CB8AC3E}">
        <p14:creationId xmlns:p14="http://schemas.microsoft.com/office/powerpoint/2010/main" val="25794639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Contents</a:t>
            </a:r>
            <a:endParaRPr kumimoji="1" lang="ja-JP" altLang="en-US" dirty="0"/>
          </a:p>
        </p:txBody>
      </p:sp>
      <p:sp>
        <p:nvSpPr>
          <p:cNvPr id="3" name="コンテンツ プレースホルダ 2"/>
          <p:cNvSpPr>
            <a:spLocks noGrp="1"/>
          </p:cNvSpPr>
          <p:nvPr>
            <p:ph idx="1"/>
          </p:nvPr>
        </p:nvSpPr>
        <p:spPr/>
        <p:txBody>
          <a:bodyPr>
            <a:normAutofit/>
          </a:bodyPr>
          <a:lstStyle/>
          <a:p>
            <a:pPr marL="514350" indent="-514350">
              <a:buFont typeface="+mj-lt"/>
              <a:buAutoNum type="arabicPeriod"/>
            </a:pPr>
            <a:r>
              <a:rPr lang="en-US" altLang="ja-JP" sz="4000" dirty="0" smtClean="0"/>
              <a:t>Specification of prediction system</a:t>
            </a:r>
          </a:p>
          <a:p>
            <a:pPr marL="514350" indent="-514350">
              <a:buFont typeface="+mj-lt"/>
              <a:buAutoNum type="arabicPeriod"/>
            </a:pPr>
            <a:r>
              <a:rPr lang="en-US" altLang="ja-JP" sz="4000" dirty="0" smtClean="0"/>
              <a:t>Observed data quality control</a:t>
            </a:r>
          </a:p>
          <a:p>
            <a:pPr marL="514350" indent="-514350">
              <a:buFont typeface="+mj-lt"/>
              <a:buAutoNum type="arabicPeriod"/>
            </a:pPr>
            <a:r>
              <a:rPr lang="en-US" altLang="ja-JP" sz="4000" dirty="0" smtClean="0"/>
              <a:t>Data assimilation method (nudging)</a:t>
            </a:r>
          </a:p>
          <a:p>
            <a:pPr marL="514350" indent="-514350">
              <a:buFont typeface="+mj-lt"/>
              <a:buAutoNum type="arabicPeriod"/>
            </a:pPr>
            <a:r>
              <a:rPr lang="en-US" altLang="ja-JP" sz="4000" dirty="0"/>
              <a:t>Result of simulated Oxidant </a:t>
            </a:r>
            <a:r>
              <a:rPr lang="en-US" altLang="ja-JP" sz="4000" dirty="0" smtClean="0"/>
              <a:t>Verification</a:t>
            </a:r>
            <a:endParaRPr lang="en-US" altLang="ja-JP" sz="4000" dirty="0"/>
          </a:p>
        </p:txBody>
      </p:sp>
      <p:sp>
        <p:nvSpPr>
          <p:cNvPr id="4" name="スライド番号プレースホルダ 5"/>
          <p:cNvSpPr>
            <a:spLocks noGrp="1"/>
          </p:cNvSpPr>
          <p:nvPr>
            <p:ph type="sldNum" sz="quarter" idx="11"/>
          </p:nvPr>
        </p:nvSpPr>
        <p:spPr>
          <a:xfrm>
            <a:off x="3124200" y="6356350"/>
            <a:ext cx="2895600" cy="365125"/>
          </a:xfrm>
        </p:spPr>
        <p:txBody>
          <a:bodyPr/>
          <a:lstStyle/>
          <a:p>
            <a:pPr>
              <a:defRPr/>
            </a:pPr>
            <a:fld id="{F1BA0DD4-F70E-4C9A-BD16-588716B1A93E}" type="slidenum">
              <a:rPr lang="en-US" altLang="ja-JP"/>
              <a:pPr>
                <a:defRPr/>
              </a:pPr>
              <a:t>3</a:t>
            </a:fld>
            <a:endParaRPr lang="en-US" altLang="ja-JP"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92" name="Picture 17" descr="asia_rain06_psea_wind_ft0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7544" y="4869160"/>
            <a:ext cx="1656184" cy="1104828"/>
          </a:xfrm>
          <a:prstGeom prst="rect">
            <a:avLst/>
          </a:prstGeom>
          <a:noFill/>
          <a:ln w="9525">
            <a:noFill/>
            <a:miter lim="800000"/>
            <a:headEnd/>
            <a:tailEnd/>
          </a:ln>
        </p:spPr>
      </p:pic>
      <p:sp>
        <p:nvSpPr>
          <p:cNvPr id="16393" name="Text Box 18"/>
          <p:cNvSpPr txBox="1">
            <a:spLocks noChangeArrowheads="1"/>
          </p:cNvSpPr>
          <p:nvPr/>
        </p:nvSpPr>
        <p:spPr bwMode="auto">
          <a:xfrm>
            <a:off x="323528" y="5877272"/>
            <a:ext cx="2016224" cy="923330"/>
          </a:xfrm>
          <a:prstGeom prst="rect">
            <a:avLst/>
          </a:prstGeom>
          <a:solidFill>
            <a:schemeClr val="bg1"/>
          </a:solidFill>
          <a:ln w="9525" algn="ctr">
            <a:noFill/>
            <a:miter lim="800000"/>
            <a:headEnd/>
            <a:tailEnd/>
          </a:ln>
        </p:spPr>
        <p:txBody>
          <a:bodyPr wrap="square">
            <a:spAutoFit/>
          </a:bodyPr>
          <a:lstStyle/>
          <a:p>
            <a:pPr algn="ctr"/>
            <a:r>
              <a:rPr lang="en-US" altLang="ja-JP" b="1" dirty="0" smtClean="0">
                <a:latin typeface="Arial" pitchFamily="34" charset="0"/>
              </a:rPr>
              <a:t>Global model analysis and forecast by JMA</a:t>
            </a:r>
            <a:endParaRPr lang="ja-JP" altLang="en-US" b="1" dirty="0">
              <a:latin typeface="Arial" pitchFamily="34" charset="0"/>
            </a:endParaRPr>
          </a:p>
        </p:txBody>
      </p:sp>
      <p:grpSp>
        <p:nvGrpSpPr>
          <p:cNvPr id="2" name="Group 21"/>
          <p:cNvGrpSpPr>
            <a:grpSpLocks/>
          </p:cNvGrpSpPr>
          <p:nvPr/>
        </p:nvGrpSpPr>
        <p:grpSpPr bwMode="auto">
          <a:xfrm>
            <a:off x="35496" y="899466"/>
            <a:ext cx="2427287" cy="3249614"/>
            <a:chOff x="1104" y="-90"/>
            <a:chExt cx="1529" cy="2047"/>
          </a:xfrm>
        </p:grpSpPr>
        <p:sp>
          <p:nvSpPr>
            <p:cNvPr id="16404" name="Rectangle 22"/>
            <p:cNvSpPr>
              <a:spLocks noChangeArrowheads="1"/>
            </p:cNvSpPr>
            <p:nvPr/>
          </p:nvSpPr>
          <p:spPr bwMode="auto">
            <a:xfrm>
              <a:off x="1104" y="-90"/>
              <a:ext cx="1529" cy="2047"/>
            </a:xfrm>
            <a:prstGeom prst="rect">
              <a:avLst/>
            </a:prstGeom>
            <a:solidFill>
              <a:schemeClr val="bg2"/>
            </a:solidFill>
            <a:ln w="9525" algn="ctr">
              <a:noFill/>
              <a:miter lim="800000"/>
              <a:headEnd/>
              <a:tailEnd/>
            </a:ln>
          </p:spPr>
          <p:txBody>
            <a:bodyPr wrap="none" anchor="ctr"/>
            <a:lstStyle/>
            <a:p>
              <a:pPr algn="ctr"/>
              <a:endParaRPr lang="ja-JP" altLang="ja-JP">
                <a:latin typeface="Arial" pitchFamily="34" charset="0"/>
              </a:endParaRPr>
            </a:p>
          </p:txBody>
        </p:sp>
        <p:pic>
          <p:nvPicPr>
            <p:cNvPr id="16405" name="Picture 2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01" y="245"/>
              <a:ext cx="790" cy="856"/>
            </a:xfrm>
            <a:prstGeom prst="rect">
              <a:avLst/>
            </a:prstGeom>
            <a:noFill/>
            <a:ln w="9525">
              <a:noFill/>
              <a:miter lim="800000"/>
              <a:headEnd/>
              <a:tailEnd/>
            </a:ln>
          </p:spPr>
        </p:pic>
        <p:pic>
          <p:nvPicPr>
            <p:cNvPr id="16406" name="Picture 2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90" y="1120"/>
              <a:ext cx="1372" cy="703"/>
            </a:xfrm>
            <a:prstGeom prst="rect">
              <a:avLst/>
            </a:prstGeom>
            <a:noFill/>
            <a:ln w="9525">
              <a:noFill/>
              <a:miter lim="800000"/>
              <a:headEnd/>
              <a:tailEnd/>
            </a:ln>
          </p:spPr>
        </p:pic>
        <p:sp>
          <p:nvSpPr>
            <p:cNvPr id="16407" name="Text Box 25"/>
            <p:cNvSpPr txBox="1">
              <a:spLocks noChangeArrowheads="1"/>
            </p:cNvSpPr>
            <p:nvPr/>
          </p:nvSpPr>
          <p:spPr bwMode="auto">
            <a:xfrm>
              <a:off x="1149" y="-77"/>
              <a:ext cx="1179" cy="446"/>
            </a:xfrm>
            <a:prstGeom prst="rect">
              <a:avLst/>
            </a:prstGeom>
            <a:solidFill>
              <a:schemeClr val="bg2"/>
            </a:solidFill>
            <a:ln w="9525" algn="ctr">
              <a:noFill/>
              <a:miter lim="800000"/>
              <a:headEnd/>
              <a:tailEnd/>
            </a:ln>
          </p:spPr>
          <p:txBody>
            <a:bodyPr wrap="square">
              <a:spAutoFit/>
            </a:bodyPr>
            <a:lstStyle/>
            <a:p>
              <a:pPr algn="ctr">
                <a:spcBef>
                  <a:spcPct val="50000"/>
                </a:spcBef>
              </a:pPr>
              <a:r>
                <a:rPr lang="en-US" altLang="ja-JP" sz="2000" b="1" dirty="0" smtClean="0">
                  <a:latin typeface="Arial" pitchFamily="34" charset="0"/>
                </a:rPr>
                <a:t>Global CTM (MRI-CCM2)</a:t>
              </a:r>
              <a:endParaRPr lang="en-US" altLang="ja-JP" sz="2000" b="1" dirty="0">
                <a:latin typeface="Arial" pitchFamily="34" charset="0"/>
              </a:endParaRPr>
            </a:p>
          </p:txBody>
        </p:sp>
      </p:grpSp>
      <p:sp>
        <p:nvSpPr>
          <p:cNvPr id="16396" name="AutoShape 27"/>
          <p:cNvSpPr>
            <a:spLocks noChangeArrowheads="1"/>
          </p:cNvSpPr>
          <p:nvPr/>
        </p:nvSpPr>
        <p:spPr bwMode="auto">
          <a:xfrm rot="10800000" flipV="1">
            <a:off x="899593" y="4241848"/>
            <a:ext cx="685800" cy="555304"/>
          </a:xfrm>
          <a:prstGeom prst="upArrow">
            <a:avLst>
              <a:gd name="adj1" fmla="val 50009"/>
              <a:gd name="adj2" fmla="val 48616"/>
            </a:avLst>
          </a:prstGeom>
          <a:solidFill>
            <a:schemeClr val="accent1"/>
          </a:solidFill>
          <a:ln w="9525" algn="ctr">
            <a:solidFill>
              <a:schemeClr val="tx1"/>
            </a:solidFill>
            <a:miter lim="800000"/>
            <a:headEnd/>
            <a:tailEnd/>
          </a:ln>
        </p:spPr>
        <p:txBody>
          <a:bodyPr wrap="none" anchor="ctr" anchorCtr="1"/>
          <a:lstStyle/>
          <a:p>
            <a:r>
              <a:rPr lang="en-US" altLang="ja-JP" sz="2400" b="1" dirty="0" smtClean="0">
                <a:effectLst>
                  <a:outerShdw dist="38100" dir="2700000" algn="tl" rotWithShape="0">
                    <a:schemeClr val="bg1"/>
                  </a:outerShdw>
                </a:effectLst>
              </a:rPr>
              <a:t>nudging</a:t>
            </a:r>
            <a:endParaRPr lang="ja-JP" altLang="en-US" sz="2400" b="1" dirty="0">
              <a:effectLst>
                <a:outerShdw dist="38100" dir="2700000" algn="tl" rotWithShape="0">
                  <a:schemeClr val="bg1"/>
                </a:outerShdw>
              </a:effectLst>
            </a:endParaRPr>
          </a:p>
        </p:txBody>
      </p:sp>
      <p:pic>
        <p:nvPicPr>
          <p:cNvPr id="16398" name="Picture 29" descr="no2000"/>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99792" y="683273"/>
            <a:ext cx="1575981" cy="1089474"/>
          </a:xfrm>
          <a:prstGeom prst="rect">
            <a:avLst/>
          </a:prstGeom>
          <a:noFill/>
          <a:ln w="9525">
            <a:noFill/>
            <a:miter lim="800000"/>
            <a:headEnd/>
            <a:tailEnd/>
          </a:ln>
        </p:spPr>
      </p:pic>
      <p:sp>
        <p:nvSpPr>
          <p:cNvPr id="16399" name="Rectangle 32"/>
          <p:cNvSpPr>
            <a:spLocks noChangeArrowheads="1"/>
          </p:cNvSpPr>
          <p:nvPr/>
        </p:nvSpPr>
        <p:spPr bwMode="auto">
          <a:xfrm>
            <a:off x="6019800" y="1897063"/>
            <a:ext cx="171450" cy="923925"/>
          </a:xfrm>
          <a:prstGeom prst="rect">
            <a:avLst/>
          </a:prstGeom>
          <a:solidFill>
            <a:schemeClr val="bg1"/>
          </a:solidFill>
          <a:ln w="9525" algn="ctr">
            <a:noFill/>
            <a:miter lim="800000"/>
            <a:headEnd/>
            <a:tailEnd/>
          </a:ln>
        </p:spPr>
        <p:txBody>
          <a:bodyPr wrap="none" anchor="ctr"/>
          <a:lstStyle/>
          <a:p>
            <a:endParaRPr lang="ja-JP" altLang="en-US"/>
          </a:p>
        </p:txBody>
      </p:sp>
      <p:grpSp>
        <p:nvGrpSpPr>
          <p:cNvPr id="30" name="グループ化 29"/>
          <p:cNvGrpSpPr>
            <a:grpSpLocks noChangeAspect="1"/>
          </p:cNvGrpSpPr>
          <p:nvPr/>
        </p:nvGrpSpPr>
        <p:grpSpPr>
          <a:xfrm>
            <a:off x="4518292" y="764704"/>
            <a:ext cx="4518204" cy="3136454"/>
            <a:chOff x="3414589" y="481061"/>
            <a:chExt cx="4680519" cy="3249130"/>
          </a:xfrm>
          <a:solidFill>
            <a:schemeClr val="bg2"/>
          </a:solidFill>
        </p:grpSpPr>
        <p:sp>
          <p:nvSpPr>
            <p:cNvPr id="29" name="Rectangle 22"/>
            <p:cNvSpPr>
              <a:spLocks noChangeArrowheads="1"/>
            </p:cNvSpPr>
            <p:nvPr/>
          </p:nvSpPr>
          <p:spPr bwMode="auto">
            <a:xfrm>
              <a:off x="3414589" y="481061"/>
              <a:ext cx="4680519" cy="3249130"/>
            </a:xfrm>
            <a:prstGeom prst="rect">
              <a:avLst/>
            </a:prstGeom>
            <a:noFill/>
            <a:ln w="38100" algn="ctr">
              <a:solidFill>
                <a:schemeClr val="tx2">
                  <a:lumMod val="75000"/>
                </a:schemeClr>
              </a:solidFill>
              <a:miter lim="800000"/>
              <a:headEnd/>
              <a:tailEnd/>
            </a:ln>
          </p:spPr>
          <p:txBody>
            <a:bodyPr wrap="none" anchor="ctr"/>
            <a:lstStyle/>
            <a:p>
              <a:pPr algn="ctr"/>
              <a:endParaRPr lang="ja-JP" altLang="ja-JP">
                <a:latin typeface="Arial" pitchFamily="34" charset="0"/>
              </a:endParaRPr>
            </a:p>
          </p:txBody>
        </p:sp>
        <p:pic>
          <p:nvPicPr>
            <p:cNvPr id="26" name="Picture 13" descr="http://svkva.naps.kishou.go.jp/~kankyo03/Map/2013/08/conc_ppb_2013081206.png"/>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12690" b="10897"/>
            <a:stretch/>
          </p:blipFill>
          <p:spPr bwMode="auto">
            <a:xfrm>
              <a:off x="3558605" y="1012837"/>
              <a:ext cx="4070197" cy="2505076"/>
            </a:xfrm>
            <a:prstGeom prst="rect">
              <a:avLst/>
            </a:prstGeom>
            <a:noFill/>
            <a:ln>
              <a:noFill/>
            </a:ln>
          </p:spPr>
        </p:pic>
        <p:sp>
          <p:nvSpPr>
            <p:cNvPr id="27" name="Text Box 25"/>
            <p:cNvSpPr txBox="1">
              <a:spLocks noChangeArrowheads="1"/>
            </p:cNvSpPr>
            <p:nvPr/>
          </p:nvSpPr>
          <p:spPr bwMode="auto">
            <a:xfrm>
              <a:off x="3843201" y="535244"/>
              <a:ext cx="3729743" cy="414484"/>
            </a:xfrm>
            <a:prstGeom prst="rect">
              <a:avLst/>
            </a:prstGeom>
            <a:noFill/>
            <a:ln w="9525" algn="ctr">
              <a:noFill/>
              <a:miter lim="800000"/>
              <a:headEnd/>
              <a:tailEnd/>
            </a:ln>
          </p:spPr>
          <p:txBody>
            <a:bodyPr wrap="square">
              <a:spAutoFit/>
            </a:bodyPr>
            <a:lstStyle/>
            <a:p>
              <a:pPr algn="ctr">
                <a:spcBef>
                  <a:spcPct val="50000"/>
                </a:spcBef>
              </a:pPr>
              <a:r>
                <a:rPr lang="en-US" altLang="ja-JP" sz="2000" b="1" dirty="0" smtClean="0">
                  <a:latin typeface="Arial" pitchFamily="34" charset="0"/>
                </a:rPr>
                <a:t>Regional CTM (NHM-</a:t>
              </a:r>
              <a:r>
                <a:rPr lang="en-US" altLang="ja-JP" sz="2000" b="1" dirty="0" err="1" smtClean="0">
                  <a:latin typeface="Arial" pitchFamily="34" charset="0"/>
                </a:rPr>
                <a:t>Chem</a:t>
              </a:r>
              <a:r>
                <a:rPr lang="en-US" altLang="ja-JP" sz="2000" b="1" dirty="0" smtClean="0">
                  <a:latin typeface="Arial" pitchFamily="34" charset="0"/>
                </a:rPr>
                <a:t>)</a:t>
              </a:r>
              <a:endParaRPr lang="ja-JP" altLang="en-US" sz="2000" b="1" dirty="0">
                <a:latin typeface="Arial" pitchFamily="34" charset="0"/>
              </a:endParaRPr>
            </a:p>
          </p:txBody>
        </p:sp>
      </p:grpSp>
      <p:pic>
        <p:nvPicPr>
          <p:cNvPr id="33" name="Picture 17" descr="asia_rain06_psea_wind_ft0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63459" y="4897862"/>
            <a:ext cx="1618965" cy="1080000"/>
          </a:xfrm>
          <a:prstGeom prst="rect">
            <a:avLst/>
          </a:prstGeom>
          <a:noFill/>
          <a:ln w="9525">
            <a:noFill/>
            <a:miter lim="800000"/>
            <a:headEnd/>
            <a:tailEnd/>
          </a:ln>
        </p:spPr>
      </p:pic>
      <p:sp>
        <p:nvSpPr>
          <p:cNvPr id="34" name="Text Box 18"/>
          <p:cNvSpPr txBox="1">
            <a:spLocks noChangeArrowheads="1"/>
          </p:cNvSpPr>
          <p:nvPr/>
        </p:nvSpPr>
        <p:spPr bwMode="auto">
          <a:xfrm>
            <a:off x="4247685" y="5951021"/>
            <a:ext cx="1633537" cy="646331"/>
          </a:xfrm>
          <a:prstGeom prst="rect">
            <a:avLst/>
          </a:prstGeom>
          <a:solidFill>
            <a:schemeClr val="bg1"/>
          </a:solidFill>
          <a:ln w="9525" algn="ctr">
            <a:noFill/>
            <a:miter lim="800000"/>
            <a:headEnd/>
            <a:tailEnd/>
          </a:ln>
        </p:spPr>
        <p:txBody>
          <a:bodyPr>
            <a:spAutoFit/>
          </a:bodyPr>
          <a:lstStyle/>
          <a:p>
            <a:pPr algn="ctr"/>
            <a:r>
              <a:rPr lang="en-US" altLang="ja-JP" b="1" dirty="0" smtClean="0">
                <a:latin typeface="Arial" pitchFamily="34" charset="0"/>
              </a:rPr>
              <a:t>JMANHM </a:t>
            </a:r>
            <a:r>
              <a:rPr lang="ja-JP" altLang="en-US" b="1" dirty="0" smtClean="0">
                <a:latin typeface="Arial" pitchFamily="34" charset="0"/>
              </a:rPr>
              <a:t>（</a:t>
            </a:r>
            <a:r>
              <a:rPr lang="en-US" altLang="ja-JP" b="1" dirty="0" smtClean="0">
                <a:latin typeface="Arial" pitchFamily="34" charset="0"/>
              </a:rPr>
              <a:t>20km</a:t>
            </a:r>
            <a:r>
              <a:rPr lang="ja-JP" altLang="en-US" b="1" dirty="0" smtClean="0">
                <a:latin typeface="Arial" pitchFamily="34" charset="0"/>
              </a:rPr>
              <a:t>）</a:t>
            </a:r>
            <a:endParaRPr lang="ja-JP" altLang="en-US" b="1" dirty="0">
              <a:latin typeface="Arial" pitchFamily="34" charset="0"/>
            </a:endParaRPr>
          </a:p>
        </p:txBody>
      </p:sp>
      <p:sp>
        <p:nvSpPr>
          <p:cNvPr id="35" name="AutoShape 27"/>
          <p:cNvSpPr>
            <a:spLocks noChangeArrowheads="1"/>
          </p:cNvSpPr>
          <p:nvPr/>
        </p:nvSpPr>
        <p:spPr bwMode="auto">
          <a:xfrm rot="10800000" flipV="1">
            <a:off x="4654465" y="4280953"/>
            <a:ext cx="901825" cy="576064"/>
          </a:xfrm>
          <a:prstGeom prst="upArrow">
            <a:avLst>
              <a:gd name="adj1" fmla="val 50009"/>
              <a:gd name="adj2" fmla="val 48616"/>
            </a:avLst>
          </a:prstGeom>
          <a:solidFill>
            <a:schemeClr val="accent1"/>
          </a:solidFill>
          <a:ln w="9525" algn="ctr">
            <a:solidFill>
              <a:schemeClr val="tx1"/>
            </a:solidFill>
            <a:miter lim="800000"/>
            <a:headEnd/>
            <a:tailEnd/>
          </a:ln>
          <a:effectLst/>
        </p:spPr>
        <p:txBody>
          <a:bodyPr wrap="none" anchor="ctr" anchorCtr="1"/>
          <a:lstStyle/>
          <a:p>
            <a:r>
              <a:rPr lang="en-US" altLang="ja-JP" sz="2400" b="1" dirty="0" smtClean="0">
                <a:ln>
                  <a:solidFill>
                    <a:schemeClr val="tx1"/>
                  </a:solidFill>
                </a:ln>
                <a:solidFill>
                  <a:srgbClr val="FFFF00"/>
                </a:solidFill>
                <a:effectLst>
                  <a:outerShdw dist="38100" dir="2400000" algn="tl" rotWithShape="0">
                    <a:schemeClr val="tx1"/>
                  </a:outerShdw>
                </a:effectLst>
              </a:rPr>
              <a:t>Meteorological data</a:t>
            </a:r>
            <a:endParaRPr lang="ja-JP" altLang="en-US" sz="2400" b="1" dirty="0">
              <a:ln>
                <a:solidFill>
                  <a:schemeClr val="tx1"/>
                </a:solidFill>
              </a:ln>
              <a:solidFill>
                <a:srgbClr val="FFFF00"/>
              </a:solidFill>
              <a:effectLst>
                <a:outerShdw dist="38100" dir="2400000" algn="tl" rotWithShape="0">
                  <a:schemeClr val="tx1"/>
                </a:outerShdw>
              </a:effectLst>
            </a:endParaRPr>
          </a:p>
        </p:txBody>
      </p:sp>
      <p:sp>
        <p:nvSpPr>
          <p:cNvPr id="37" name="AutoShape 27"/>
          <p:cNvSpPr>
            <a:spLocks noChangeArrowheads="1"/>
          </p:cNvSpPr>
          <p:nvPr/>
        </p:nvSpPr>
        <p:spPr bwMode="auto">
          <a:xfrm rot="3793616" flipV="1">
            <a:off x="2343677" y="1234546"/>
            <a:ext cx="390992" cy="554873"/>
          </a:xfrm>
          <a:prstGeom prst="upArrow">
            <a:avLst>
              <a:gd name="adj1" fmla="val 50009"/>
              <a:gd name="adj2" fmla="val 48616"/>
            </a:avLst>
          </a:prstGeom>
          <a:solidFill>
            <a:schemeClr val="accent1"/>
          </a:solidFill>
          <a:ln w="9525" algn="ctr">
            <a:solidFill>
              <a:schemeClr val="tx1"/>
            </a:solidFill>
            <a:miter lim="800000"/>
            <a:headEnd/>
            <a:tailEnd/>
          </a:ln>
        </p:spPr>
        <p:txBody>
          <a:bodyPr wrap="none" anchor="ctr"/>
          <a:lstStyle/>
          <a:p>
            <a:endParaRPr lang="ja-JP" altLang="en-US"/>
          </a:p>
        </p:txBody>
      </p:sp>
      <p:sp>
        <p:nvSpPr>
          <p:cNvPr id="46" name="AutoShape 27"/>
          <p:cNvSpPr>
            <a:spLocks noChangeArrowheads="1"/>
          </p:cNvSpPr>
          <p:nvPr/>
        </p:nvSpPr>
        <p:spPr bwMode="auto">
          <a:xfrm rot="17463713" flipV="1">
            <a:off x="4233962" y="1175821"/>
            <a:ext cx="338525" cy="540000"/>
          </a:xfrm>
          <a:prstGeom prst="upArrow">
            <a:avLst>
              <a:gd name="adj1" fmla="val 50009"/>
              <a:gd name="adj2" fmla="val 48616"/>
            </a:avLst>
          </a:prstGeom>
          <a:solidFill>
            <a:schemeClr val="accent1"/>
          </a:solidFill>
          <a:ln w="9525" algn="ctr">
            <a:solidFill>
              <a:schemeClr val="tx1"/>
            </a:solidFill>
            <a:miter lim="800000"/>
            <a:headEnd/>
            <a:tailEnd/>
          </a:ln>
        </p:spPr>
        <p:txBody>
          <a:bodyPr wrap="none" anchor="ctr"/>
          <a:lstStyle/>
          <a:p>
            <a:endParaRPr lang="ja-JP" altLang="en-US"/>
          </a:p>
        </p:txBody>
      </p:sp>
      <p:sp>
        <p:nvSpPr>
          <p:cNvPr id="36" name="テキスト ボックス 35"/>
          <p:cNvSpPr txBox="1"/>
          <p:nvPr/>
        </p:nvSpPr>
        <p:spPr>
          <a:xfrm>
            <a:off x="1526679" y="1909312"/>
            <a:ext cx="1077539" cy="369332"/>
          </a:xfrm>
          <a:prstGeom prst="rect">
            <a:avLst/>
          </a:prstGeom>
          <a:noFill/>
        </p:spPr>
        <p:txBody>
          <a:bodyPr wrap="none" rtlCol="0">
            <a:spAutoFit/>
          </a:bodyPr>
          <a:lstStyle/>
          <a:p>
            <a:r>
              <a:rPr kumimoji="1" lang="en-US" altLang="ja-JP" dirty="0" smtClean="0"/>
              <a:t>TL159L64</a:t>
            </a:r>
            <a:endParaRPr kumimoji="1" lang="ja-JP" altLang="en-US" dirty="0"/>
          </a:p>
        </p:txBody>
      </p:sp>
      <p:sp>
        <p:nvSpPr>
          <p:cNvPr id="38" name="テキスト ボックス 37"/>
          <p:cNvSpPr txBox="1"/>
          <p:nvPr/>
        </p:nvSpPr>
        <p:spPr>
          <a:xfrm>
            <a:off x="5308304" y="3573016"/>
            <a:ext cx="2627066" cy="369332"/>
          </a:xfrm>
          <a:prstGeom prst="rect">
            <a:avLst/>
          </a:prstGeom>
          <a:noFill/>
        </p:spPr>
        <p:txBody>
          <a:bodyPr wrap="none" rtlCol="0">
            <a:spAutoFit/>
          </a:bodyPr>
          <a:lstStyle/>
          <a:p>
            <a:r>
              <a:rPr lang="en-US" altLang="ja-JP" dirty="0" smtClean="0"/>
              <a:t>Horizontal </a:t>
            </a:r>
            <a:r>
              <a:rPr kumimoji="1" lang="en-US" altLang="ja-JP" dirty="0" smtClean="0"/>
              <a:t>20km, 18 </a:t>
            </a:r>
            <a:r>
              <a:rPr lang="en-US" altLang="ja-JP" dirty="0" smtClean="0"/>
              <a:t>levels</a:t>
            </a:r>
            <a:endParaRPr kumimoji="1" lang="ja-JP" altLang="en-US" dirty="0"/>
          </a:p>
        </p:txBody>
      </p:sp>
      <p:sp>
        <p:nvSpPr>
          <p:cNvPr id="39" name="Text Box 3"/>
          <p:cNvSpPr txBox="1">
            <a:spLocks noChangeArrowheads="1"/>
          </p:cNvSpPr>
          <p:nvPr/>
        </p:nvSpPr>
        <p:spPr bwMode="auto">
          <a:xfrm>
            <a:off x="-36512" y="-27384"/>
            <a:ext cx="9157041" cy="52322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n-US" altLang="ja-JP" sz="28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1. Forecast system using regional - global CTM</a:t>
            </a:r>
            <a:endParaRPr lang="en-US" altLang="ja-JP" sz="28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FCC0FD44-EFF3-4E3A-B5E8-EB30A91118DA}" type="slidenum">
              <a:rPr kumimoji="1" lang="ja-JP" altLang="en-US" smtClean="0"/>
              <a:pPr/>
              <a:t>4</a:t>
            </a:fld>
            <a:endParaRPr kumimoji="1" lang="ja-JP" altLang="en-US"/>
          </a:p>
        </p:txBody>
      </p:sp>
      <p:sp>
        <p:nvSpPr>
          <p:cNvPr id="16401" name="AutoShape 34"/>
          <p:cNvSpPr>
            <a:spLocks noChangeArrowheads="1"/>
          </p:cNvSpPr>
          <p:nvPr/>
        </p:nvSpPr>
        <p:spPr bwMode="auto">
          <a:xfrm>
            <a:off x="2771800" y="2204864"/>
            <a:ext cx="1512169" cy="1669343"/>
          </a:xfrm>
          <a:prstGeom prst="rightArrow">
            <a:avLst>
              <a:gd name="adj1" fmla="val 69333"/>
              <a:gd name="adj2" fmla="val 43392"/>
            </a:avLst>
          </a:prstGeom>
          <a:solidFill>
            <a:schemeClr val="accent1"/>
          </a:solidFill>
          <a:ln w="9525" algn="ctr">
            <a:solidFill>
              <a:schemeClr val="tx1"/>
            </a:solidFill>
            <a:miter lim="800000"/>
            <a:headEnd/>
            <a:tailEnd/>
          </a:ln>
        </p:spPr>
        <p:txBody>
          <a:bodyPr vert="horz" wrap="none" anchor="ctr" anchorCtr="1"/>
          <a:lstStyle/>
          <a:p>
            <a:r>
              <a:rPr lang="en-US" altLang="ja-JP" sz="2400" b="1" dirty="0" smtClean="0">
                <a:ln>
                  <a:solidFill>
                    <a:schemeClr val="tx1"/>
                  </a:solidFill>
                </a:ln>
                <a:solidFill>
                  <a:srgbClr val="FFFF00"/>
                </a:solidFill>
                <a:effectLst>
                  <a:outerShdw dist="38100" dir="18000000" algn="tl" rotWithShape="0">
                    <a:schemeClr val="tx1"/>
                  </a:outerShdw>
                </a:effectLst>
              </a:rPr>
              <a:t>Nesting</a:t>
            </a:r>
          </a:p>
          <a:p>
            <a:r>
              <a:rPr lang="en-US" altLang="ja-JP" sz="2400" b="1" dirty="0" smtClean="0">
                <a:ln>
                  <a:solidFill>
                    <a:schemeClr val="tx1"/>
                  </a:solidFill>
                </a:ln>
                <a:solidFill>
                  <a:schemeClr val="accent5">
                    <a:lumMod val="20000"/>
                    <a:lumOff val="80000"/>
                  </a:schemeClr>
                </a:solidFill>
                <a:effectLst>
                  <a:outerShdw dist="38100" dir="18000000" algn="tl" rotWithShape="0">
                    <a:schemeClr val="tx1"/>
                  </a:outerShdw>
                </a:effectLst>
              </a:rPr>
              <a:t>O</a:t>
            </a:r>
            <a:r>
              <a:rPr lang="en-US" altLang="ja-JP" sz="2400" b="1" baseline="-25000" dirty="0" smtClean="0">
                <a:ln>
                  <a:solidFill>
                    <a:schemeClr val="tx1"/>
                  </a:solidFill>
                </a:ln>
                <a:solidFill>
                  <a:schemeClr val="accent5">
                    <a:lumMod val="20000"/>
                    <a:lumOff val="80000"/>
                  </a:schemeClr>
                </a:solidFill>
                <a:effectLst>
                  <a:outerShdw dist="38100" dir="18000000" algn="tl" rotWithShape="0">
                    <a:schemeClr val="tx1"/>
                  </a:outerShdw>
                </a:effectLst>
              </a:rPr>
              <a:t>3</a:t>
            </a:r>
            <a:r>
              <a:rPr lang="en-US" altLang="ja-JP" sz="2400" b="1" dirty="0" smtClean="0">
                <a:ln>
                  <a:solidFill>
                    <a:schemeClr val="tx1"/>
                  </a:solidFill>
                </a:ln>
                <a:solidFill>
                  <a:srgbClr val="FFFF00"/>
                </a:solidFill>
                <a:effectLst>
                  <a:outerShdw dist="38100" dir="18000000" algn="tl" rotWithShape="0">
                    <a:schemeClr val="tx1"/>
                  </a:outerShdw>
                </a:effectLst>
              </a:rPr>
              <a:t> NO</a:t>
            </a:r>
            <a:r>
              <a:rPr lang="en-US" altLang="ja-JP" sz="2400" b="1" baseline="-25000" dirty="0" smtClean="0">
                <a:ln>
                  <a:solidFill>
                    <a:schemeClr val="tx1"/>
                  </a:solidFill>
                </a:ln>
                <a:solidFill>
                  <a:srgbClr val="FFFF00"/>
                </a:solidFill>
                <a:effectLst>
                  <a:outerShdw dist="38100" dir="18000000" algn="tl" rotWithShape="0">
                    <a:schemeClr val="tx1"/>
                  </a:outerShdw>
                </a:effectLst>
              </a:rPr>
              <a:t>2</a:t>
            </a:r>
            <a:endParaRPr lang="en-US" altLang="ja-JP" sz="2400" b="1" dirty="0" smtClean="0">
              <a:ln>
                <a:solidFill>
                  <a:schemeClr val="tx1"/>
                </a:solidFill>
              </a:ln>
              <a:solidFill>
                <a:srgbClr val="FFFF00"/>
              </a:solidFill>
              <a:effectLst>
                <a:outerShdw dist="38100" dir="18000000" algn="tl" rotWithShape="0">
                  <a:schemeClr val="tx1"/>
                </a:outerShdw>
              </a:effectLst>
            </a:endParaRPr>
          </a:p>
          <a:p>
            <a:r>
              <a:rPr lang="en-US" altLang="ja-JP" sz="2400" b="1" dirty="0" smtClean="0">
                <a:ln>
                  <a:solidFill>
                    <a:schemeClr val="tx1"/>
                  </a:solidFill>
                </a:ln>
                <a:solidFill>
                  <a:srgbClr val="FFFF00"/>
                </a:solidFill>
                <a:effectLst>
                  <a:outerShdw dist="38100" dir="18000000" algn="tl" rotWithShape="0">
                    <a:schemeClr val="tx1"/>
                  </a:outerShdw>
                </a:effectLst>
              </a:rPr>
              <a:t>NO CO</a:t>
            </a:r>
            <a:endParaRPr lang="ja-JP" altLang="en-US" sz="2400" b="1" dirty="0">
              <a:ln>
                <a:solidFill>
                  <a:schemeClr val="tx1"/>
                </a:solidFill>
              </a:ln>
              <a:solidFill>
                <a:srgbClr val="FFFF00"/>
              </a:solidFill>
              <a:effectLst>
                <a:outerShdw dist="38100" dir="18000000" algn="tl" rotWithShape="0">
                  <a:schemeClr val="tx1"/>
                </a:outerShdw>
              </a:effectLst>
            </a:endParaRPr>
          </a:p>
        </p:txBody>
      </p:sp>
      <p:sp>
        <p:nvSpPr>
          <p:cNvPr id="31" name="AutoShape 27"/>
          <p:cNvSpPr>
            <a:spLocks noChangeArrowheads="1"/>
          </p:cNvSpPr>
          <p:nvPr/>
        </p:nvSpPr>
        <p:spPr bwMode="auto">
          <a:xfrm rot="16200000" flipV="1">
            <a:off x="2827535" y="4990144"/>
            <a:ext cx="685802" cy="1218952"/>
          </a:xfrm>
          <a:prstGeom prst="upArrow">
            <a:avLst>
              <a:gd name="adj1" fmla="val 50009"/>
              <a:gd name="adj2" fmla="val 48616"/>
            </a:avLst>
          </a:prstGeom>
          <a:solidFill>
            <a:schemeClr val="accent1"/>
          </a:solidFill>
          <a:ln w="9525" algn="ctr">
            <a:solidFill>
              <a:schemeClr val="tx1"/>
            </a:solidFill>
            <a:miter lim="800000"/>
            <a:headEnd/>
            <a:tailEnd/>
          </a:ln>
        </p:spPr>
        <p:txBody>
          <a:bodyPr vert="vert270" wrap="none" anchor="ctr" anchorCtr="1"/>
          <a:lstStyle/>
          <a:p>
            <a:r>
              <a:rPr lang="en-US" altLang="ja-JP" sz="2400" b="1" dirty="0" smtClean="0">
                <a:effectLst>
                  <a:outerShdw dist="38100" dir="2700000" algn="tl" rotWithShape="0">
                    <a:schemeClr val="bg1"/>
                  </a:outerShdw>
                </a:effectLst>
              </a:rPr>
              <a:t>nudging</a:t>
            </a:r>
            <a:endParaRPr lang="ja-JP" altLang="en-US" sz="2400" b="1" dirty="0">
              <a:effectLst>
                <a:outerShdw dist="38100" dir="2700000" algn="tl" rotWithShape="0">
                  <a:schemeClr val="bg1"/>
                </a:outerShdw>
              </a:effectLst>
            </a:endParaRPr>
          </a:p>
        </p:txBody>
      </p:sp>
      <p:sp>
        <p:nvSpPr>
          <p:cNvPr id="16390" name="Text Box 13"/>
          <p:cNvSpPr txBox="1">
            <a:spLocks noChangeArrowheads="1"/>
          </p:cNvSpPr>
          <p:nvPr/>
        </p:nvSpPr>
        <p:spPr bwMode="auto">
          <a:xfrm>
            <a:off x="2627784" y="1486525"/>
            <a:ext cx="1692275" cy="646331"/>
          </a:xfrm>
          <a:prstGeom prst="rect">
            <a:avLst/>
          </a:prstGeom>
          <a:noFill/>
          <a:ln w="9525" algn="ctr">
            <a:noFill/>
            <a:miter lim="800000"/>
            <a:headEnd/>
            <a:tailEnd/>
          </a:ln>
        </p:spPr>
        <p:txBody>
          <a:bodyPr lIns="18000" rIns="18000">
            <a:spAutoFit/>
          </a:bodyPr>
          <a:lstStyle/>
          <a:p>
            <a:pPr algn="ctr"/>
            <a:r>
              <a:rPr lang="en-US" altLang="ja-JP" b="1" dirty="0" smtClean="0">
                <a:effectLst>
                  <a:outerShdw blurRad="50800" dist="38100" dir="2700000" algn="tl" rotWithShape="0">
                    <a:prstClr val="black">
                      <a:alpha val="40000"/>
                    </a:prstClr>
                  </a:outerShdw>
                </a:effectLst>
                <a:latin typeface="Arial" pitchFamily="34" charset="0"/>
              </a:rPr>
              <a:t>Emission inventories</a:t>
            </a:r>
            <a:endParaRPr lang="ja-JP" altLang="en-US" b="1" dirty="0">
              <a:effectLst>
                <a:outerShdw blurRad="50800" dist="38100" dir="2700000" algn="tl" rotWithShape="0">
                  <a:prstClr val="black">
                    <a:alpha val="40000"/>
                  </a:prstClr>
                </a:outerShdw>
              </a:effectLst>
              <a:latin typeface="Arial" pitchFamily="34" charset="0"/>
            </a:endParaRPr>
          </a:p>
        </p:txBody>
      </p:sp>
      <p:grpSp>
        <p:nvGrpSpPr>
          <p:cNvPr id="3" name="グループ化 2"/>
          <p:cNvGrpSpPr/>
          <p:nvPr/>
        </p:nvGrpSpPr>
        <p:grpSpPr>
          <a:xfrm>
            <a:off x="6621837" y="3861047"/>
            <a:ext cx="2426684" cy="2939555"/>
            <a:chOff x="6621837" y="3861047"/>
            <a:chExt cx="2426684" cy="2939555"/>
          </a:xfrm>
        </p:grpSpPr>
        <p:pic>
          <p:nvPicPr>
            <p:cNvPr id="32" name="Picture 1" descr="C:\DOCUME~1\JMA5516\LOCALS~1\Temp\ffftp000013a0\file\tmpmap3_soramame.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876256" y="4456904"/>
              <a:ext cx="1816094" cy="1852416"/>
            </a:xfrm>
            <a:prstGeom prst="rect">
              <a:avLst/>
            </a:prstGeom>
            <a:noFill/>
          </p:spPr>
        </p:pic>
        <p:sp>
          <p:nvSpPr>
            <p:cNvPr id="40" name="テキスト ボックス 39"/>
            <p:cNvSpPr txBox="1"/>
            <p:nvPr/>
          </p:nvSpPr>
          <p:spPr>
            <a:xfrm>
              <a:off x="6621837" y="6154271"/>
              <a:ext cx="2426684" cy="64633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b="1" dirty="0" smtClean="0">
                  <a:solidFill>
                    <a:prstClr val="black"/>
                  </a:solidFill>
                </a:rPr>
                <a:t>Observed surface ozone concentrations</a:t>
              </a:r>
              <a:endParaRPr lang="ja-JP" altLang="en-US" b="1" dirty="0">
                <a:solidFill>
                  <a:srgbClr val="C00000"/>
                </a:solidFill>
              </a:endParaRPr>
            </a:p>
          </p:txBody>
        </p:sp>
        <p:sp>
          <p:nvSpPr>
            <p:cNvPr id="42" name="AutoShape 27"/>
            <p:cNvSpPr>
              <a:spLocks noChangeArrowheads="1"/>
            </p:cNvSpPr>
            <p:nvPr/>
          </p:nvSpPr>
          <p:spPr bwMode="auto">
            <a:xfrm rot="10800000" flipV="1">
              <a:off x="7452321" y="3861047"/>
              <a:ext cx="685800" cy="707937"/>
            </a:xfrm>
            <a:prstGeom prst="upArrow">
              <a:avLst>
                <a:gd name="adj1" fmla="val 71714"/>
                <a:gd name="adj2" fmla="val 48616"/>
              </a:avLst>
            </a:prstGeom>
            <a:solidFill>
              <a:schemeClr val="accent1"/>
            </a:solidFill>
            <a:ln w="9525" algn="ctr">
              <a:solidFill>
                <a:schemeClr val="tx1"/>
              </a:solidFill>
              <a:miter lim="800000"/>
              <a:headEnd/>
              <a:tailEnd/>
            </a:ln>
          </p:spPr>
          <p:txBody>
            <a:bodyPr wrap="none" anchor="ctr" anchorCtr="1"/>
            <a:lstStyle/>
            <a:p>
              <a:pPr algn="ctr"/>
              <a:r>
                <a:rPr lang="en-US" altLang="ja-JP" sz="2400" b="1" dirty="0" smtClean="0">
                  <a:effectLst>
                    <a:outerShdw dist="38100" dir="2700000" algn="tl" rotWithShape="0">
                      <a:schemeClr val="bg1"/>
                    </a:outerShdw>
                  </a:effectLst>
                </a:rPr>
                <a:t>nudging</a:t>
              </a:r>
            </a:p>
            <a:p>
              <a:pPr algn="ctr"/>
              <a:r>
                <a:rPr lang="en-US" altLang="ja-JP" sz="2400" b="1" dirty="0" smtClean="0">
                  <a:effectLst>
                    <a:outerShdw dist="38100" dir="2700000" algn="tl" rotWithShape="0">
                      <a:schemeClr val="bg1"/>
                    </a:outerShdw>
                  </a:effectLst>
                </a:rPr>
                <a:t>QC</a:t>
              </a:r>
              <a:endParaRPr lang="ja-JP" altLang="en-US" sz="2400" b="1" dirty="0">
                <a:effectLst>
                  <a:outerShdw dist="38100" dir="2700000" algn="tl" rotWithShape="0">
                    <a:schemeClr val="bg1"/>
                  </a:outerShdw>
                </a:effectLst>
              </a:endParaRPr>
            </a:p>
          </p:txBody>
        </p:sp>
      </p:grpSp>
      <p:sp>
        <p:nvSpPr>
          <p:cNvPr id="41" name="スライド番号プレースホルダ 5"/>
          <p:cNvSpPr txBox="1">
            <a:spLocks/>
          </p:cNvSpPr>
          <p:nvPr/>
        </p:nvSpPr>
        <p:spPr>
          <a:xfrm>
            <a:off x="3124200" y="6356350"/>
            <a:ext cx="2895600" cy="365125"/>
          </a:xfrm>
          <a:prstGeom prst="rect">
            <a:avLst/>
          </a:prstGeom>
        </p:spPr>
        <p:txBody>
          <a:bodyPr vert="horz" lIns="91440" tIns="45720" rIns="91440" bIns="45720" rtlCol="0" anchor="ctr"/>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F1BA0DD4-F70E-4C9A-BD16-588716B1A93E}" type="slidenum">
              <a:rPr lang="en-US" altLang="ja-JP" smtClean="0"/>
              <a:pPr>
                <a:defRPr/>
              </a:pPr>
              <a:t>4</a:t>
            </a:fld>
            <a:endParaRPr lang="en-US" altLang="ja-JP" dirty="0"/>
          </a:p>
        </p:txBody>
      </p:sp>
    </p:spTree>
    <p:extLst>
      <p:ext uri="{BB962C8B-B14F-4D97-AF65-F5344CB8AC3E}">
        <p14:creationId xmlns:p14="http://schemas.microsoft.com/office/powerpoint/2010/main" val="31203681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コンテンツ プレースホルダ 4"/>
          <p:cNvGraphicFramePr>
            <a:graphicFrameLocks noGrp="1"/>
          </p:cNvGraphicFramePr>
          <p:nvPr>
            <p:ph idx="1"/>
            <p:extLst>
              <p:ext uri="{D42A27DB-BD31-4B8C-83A1-F6EECF244321}">
                <p14:modId xmlns:p14="http://schemas.microsoft.com/office/powerpoint/2010/main" val="872281947"/>
              </p:ext>
            </p:extLst>
          </p:nvPr>
        </p:nvGraphicFramePr>
        <p:xfrm>
          <a:off x="160784" y="188640"/>
          <a:ext cx="8875712" cy="6461759"/>
        </p:xfrm>
        <a:graphic>
          <a:graphicData uri="http://schemas.openxmlformats.org/drawingml/2006/table">
            <a:tbl>
              <a:tblPr firstRow="1" bandRow="1">
                <a:tableStyleId>{5C22544A-7EE6-4342-B048-85BDC9FD1C3A}</a:tableStyleId>
              </a:tblPr>
              <a:tblGrid>
                <a:gridCol w="2467000"/>
                <a:gridCol w="2136237"/>
                <a:gridCol w="2688299"/>
                <a:gridCol w="1584176"/>
              </a:tblGrid>
              <a:tr h="795144">
                <a:tc gridSpan="4">
                  <a:txBody>
                    <a:bodyPr/>
                    <a:lstStyle/>
                    <a:p>
                      <a:pPr marL="742950" marR="0" indent="-742950" algn="l" defTabSz="914400" rtl="0" eaLnBrk="1" fontAlgn="auto" latinLnBrk="0" hangingPunct="1">
                        <a:lnSpc>
                          <a:spcPct val="100000"/>
                        </a:lnSpc>
                        <a:spcBef>
                          <a:spcPts val="0"/>
                        </a:spcBef>
                        <a:spcAft>
                          <a:spcPts val="0"/>
                        </a:spcAft>
                        <a:buClrTx/>
                        <a:buSzTx/>
                        <a:buFontTx/>
                        <a:buAutoNum type="arabicPeriod"/>
                        <a:tabLst/>
                        <a:defRPr/>
                      </a:pPr>
                      <a:r>
                        <a:rPr kumimoji="1" lang="en-US" altLang="ja-JP" sz="4000" b="0" kern="0" dirty="0" smtClean="0">
                          <a:solidFill>
                            <a:schemeClr val="bg1"/>
                          </a:solidFill>
                          <a:effectLst>
                            <a:outerShdw blurRad="38100" dist="38100" dir="2700000" algn="tl">
                              <a:schemeClr val="bg1"/>
                            </a:outerShdw>
                          </a:effectLst>
                          <a:latin typeface="Meiryo UI" panose="020B0604030504040204" pitchFamily="50" charset="-128"/>
                          <a:ea typeface="Meiryo UI" panose="020B0604030504040204" pitchFamily="50" charset="-128"/>
                          <a:cs typeface="Meiryo UI" panose="020B0604030504040204" pitchFamily="50" charset="-128"/>
                        </a:rPr>
                        <a:t>Specification of </a:t>
                      </a:r>
                      <a:r>
                        <a:rPr kumimoji="1" lang="en-US" altLang="ja-JP" sz="4000" b="0" kern="0" dirty="0" smtClean="0">
                          <a:solidFill>
                            <a:srgbClr val="FFC000"/>
                          </a:solidFill>
                          <a:effectLst>
                            <a:outerShdw blurRad="38100" dist="38100" dir="2700000" algn="tl">
                              <a:schemeClr val="bg1"/>
                            </a:outerShdw>
                          </a:effectLst>
                          <a:latin typeface="Meiryo UI" panose="020B0604030504040204" pitchFamily="50" charset="-128"/>
                          <a:ea typeface="Meiryo UI" panose="020B0604030504040204" pitchFamily="50" charset="-128"/>
                          <a:cs typeface="Meiryo UI" panose="020B0604030504040204" pitchFamily="50" charset="-128"/>
                        </a:rPr>
                        <a:t>global</a:t>
                      </a:r>
                      <a:r>
                        <a:rPr kumimoji="1" lang="en-US" altLang="ja-JP" sz="4000" b="0" kern="0" dirty="0" smtClean="0">
                          <a:solidFill>
                            <a:schemeClr val="bg1"/>
                          </a:solidFill>
                          <a:effectLst>
                            <a:outerShdw blurRad="38100" dist="38100" dir="2700000" algn="tl">
                              <a:schemeClr val="bg1"/>
                            </a:outerShdw>
                          </a:effectLst>
                          <a:latin typeface="Meiryo UI" panose="020B0604030504040204" pitchFamily="50" charset="-128"/>
                          <a:ea typeface="Meiryo UI" panose="020B0604030504040204" pitchFamily="50" charset="-128"/>
                          <a:cs typeface="Meiryo UI" panose="020B0604030504040204" pitchFamily="50" charset="-128"/>
                        </a:rPr>
                        <a:t> CTM</a:t>
                      </a:r>
                    </a:p>
                    <a:p>
                      <a:pPr marL="0" marR="0" indent="0" algn="r" defTabSz="914400" rtl="0" eaLnBrk="1" fontAlgn="auto" latinLnBrk="0" hangingPunct="1">
                        <a:lnSpc>
                          <a:spcPct val="100000"/>
                        </a:lnSpc>
                        <a:spcBef>
                          <a:spcPts val="0"/>
                        </a:spcBef>
                        <a:spcAft>
                          <a:spcPts val="0"/>
                        </a:spcAft>
                        <a:buClrTx/>
                        <a:buSzTx/>
                        <a:buFontTx/>
                        <a:buNone/>
                        <a:tabLst/>
                        <a:defRPr/>
                      </a:pPr>
                      <a:r>
                        <a:rPr lang="en-US" altLang="ja-JP" sz="2800" b="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2800" b="0" dirty="0" err="1" smtClean="0">
                          <a:latin typeface="Meiryo UI" panose="020B0604030504040204" pitchFamily="50" charset="-128"/>
                          <a:ea typeface="Meiryo UI" panose="020B0604030504040204" pitchFamily="50" charset="-128"/>
                          <a:cs typeface="Meiryo UI" panose="020B0604030504040204" pitchFamily="50" charset="-128"/>
                        </a:rPr>
                        <a:t>Deushi</a:t>
                      </a:r>
                      <a:r>
                        <a:rPr lang="en-US" altLang="ja-JP" sz="2800" b="0" dirty="0" smtClean="0">
                          <a:latin typeface="Meiryo UI" panose="020B0604030504040204" pitchFamily="50" charset="-128"/>
                          <a:ea typeface="Meiryo UI" panose="020B0604030504040204" pitchFamily="50" charset="-128"/>
                          <a:cs typeface="Meiryo UI" panose="020B0604030504040204" pitchFamily="50" charset="-128"/>
                        </a:rPr>
                        <a:t> and Shibata, 2011)</a:t>
                      </a:r>
                      <a:endParaRPr kumimoji="0" lang="en-US" altLang="ja-JP" sz="2800" b="0" kern="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hMerge="1">
                  <a:txBody>
                    <a:bodyPr/>
                    <a:lstStyle/>
                    <a:p>
                      <a:endParaRPr kumimoji="1" lang="ja-JP" altLang="en-US" sz="800" dirty="0"/>
                    </a:p>
                  </a:txBody>
                  <a:tcPr/>
                </a:tc>
                <a:tc hMerge="1">
                  <a:txBody>
                    <a:bodyPr/>
                    <a:lstStyle/>
                    <a:p>
                      <a:endParaRPr kumimoji="1" lang="ja-JP" altLang="en-US"/>
                    </a:p>
                  </a:txBody>
                  <a:tcPr/>
                </a:tc>
                <a:tc hMerge="1">
                  <a:txBody>
                    <a:bodyPr/>
                    <a:lstStyle/>
                    <a:p>
                      <a:endParaRPr kumimoji="1" lang="ja-JP" altLang="en-US"/>
                    </a:p>
                  </a:txBody>
                  <a:tcPr/>
                </a:tc>
              </a:tr>
              <a:tr h="370840">
                <a:tc>
                  <a:txBody>
                    <a:bodyPr/>
                    <a:lstStyle/>
                    <a:p>
                      <a:r>
                        <a:rPr kumimoji="1" lang="en-US" altLang="ja-JP" sz="2800" dirty="0" smtClean="0"/>
                        <a:t>CTM</a:t>
                      </a:r>
                      <a:r>
                        <a:rPr kumimoji="1" lang="en-US" altLang="ja-JP" sz="2800" baseline="0" dirty="0" smtClean="0"/>
                        <a:t> </a:t>
                      </a:r>
                      <a:r>
                        <a:rPr kumimoji="1" lang="en-US" altLang="ja-JP" sz="2800" dirty="0" smtClean="0"/>
                        <a:t>Resolutions</a:t>
                      </a:r>
                      <a:endParaRPr kumimoji="1" lang="ja-JP" altLang="en-US" sz="2800" dirty="0"/>
                    </a:p>
                  </a:txBody>
                  <a:tcPr/>
                </a:tc>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800" dirty="0" smtClean="0"/>
                        <a:t>TL159 (1.125°)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800" dirty="0" smtClean="0"/>
                        <a:t>64 levels (surface – 0.01 </a:t>
                      </a:r>
                      <a:r>
                        <a:rPr kumimoji="1" lang="en-US" altLang="ja-JP" sz="2800" dirty="0" err="1" smtClean="0"/>
                        <a:t>hPa</a:t>
                      </a:r>
                      <a:r>
                        <a:rPr kumimoji="1" lang="en-US" altLang="ja-JP" sz="2800" dirty="0" smtClean="0"/>
                        <a:t>)</a:t>
                      </a:r>
                      <a:endParaRPr kumimoji="1" lang="ja-JP" altLang="en-US" sz="2800" dirty="0" smtClean="0"/>
                    </a:p>
                  </a:txBody>
                  <a:tcPr/>
                </a:tc>
                <a:tc hMerge="1">
                  <a:txBody>
                    <a:bodyPr/>
                    <a:lstStyle/>
                    <a:p>
                      <a:endParaRPr kumimoji="1" lang="ja-JP" altLang="en-US"/>
                    </a:p>
                  </a:txBody>
                  <a:tcPr/>
                </a:tc>
                <a:tc hMerge="1">
                  <a:txBody>
                    <a:bodyPr/>
                    <a:lstStyle/>
                    <a:p>
                      <a:endParaRPr kumimoji="1" lang="ja-JP" altLang="en-US"/>
                    </a:p>
                  </a:txBody>
                  <a:tcPr/>
                </a:tc>
              </a:tr>
              <a:tr h="370840">
                <a:tc>
                  <a:txBody>
                    <a:bodyPr/>
                    <a:lstStyle/>
                    <a:p>
                      <a:r>
                        <a:rPr kumimoji="1" lang="en-US" altLang="ja-JP" sz="2800" dirty="0" smtClean="0"/>
                        <a:t>Initial time and forecast time</a:t>
                      </a:r>
                      <a:endParaRPr kumimoji="1" lang="ja-JP" altLang="en-US" sz="2800" dirty="0"/>
                    </a:p>
                  </a:txBody>
                  <a:tcPr/>
                </a:tc>
                <a:tc gridSpan="3">
                  <a:txBody>
                    <a:bodyPr/>
                    <a:lstStyle/>
                    <a:p>
                      <a:r>
                        <a:rPr kumimoji="1" lang="en-US" altLang="ja-JP" sz="2800" dirty="0" smtClean="0"/>
                        <a:t>At 12 UTC  in 72 hours (once a day)</a:t>
                      </a:r>
                      <a:endParaRPr kumimoji="1" lang="ja-JP" altLang="en-US" sz="2800" dirty="0"/>
                    </a:p>
                  </a:txBody>
                  <a:tcPr/>
                </a:tc>
                <a:tc hMerge="1">
                  <a:txBody>
                    <a:bodyPr/>
                    <a:lstStyle/>
                    <a:p>
                      <a:endParaRPr kumimoji="1" lang="ja-JP" altLang="en-US"/>
                    </a:p>
                  </a:txBody>
                  <a:tcPr/>
                </a:tc>
                <a:tc hMerge="1">
                  <a:txBody>
                    <a:bodyPr/>
                    <a:lstStyle/>
                    <a:p>
                      <a:endParaRPr kumimoji="1" lang="ja-JP" altLang="en-US"/>
                    </a:p>
                  </a:txBody>
                  <a:tcPr/>
                </a:tc>
              </a:tr>
              <a:tr h="899160">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800" dirty="0" smtClean="0"/>
                        <a:t>Tropospheric and Stratospheric Chemistry</a:t>
                      </a:r>
                      <a:endParaRPr kumimoji="1" lang="ja-JP" altLang="en-US" sz="2800" dirty="0" smtClean="0"/>
                    </a:p>
                  </a:txBody>
                  <a:tcPr/>
                </a:tc>
                <a:tc gridSpan="3">
                  <a:txBody>
                    <a:bodyPr/>
                    <a:lstStyle/>
                    <a:p>
                      <a:r>
                        <a:rPr kumimoji="1" lang="en-US" altLang="ja-JP" sz="2800" dirty="0" smtClean="0"/>
                        <a:t>Chemical</a:t>
                      </a:r>
                      <a:r>
                        <a:rPr kumimoji="1" lang="en-US" altLang="ja-JP" sz="2800" baseline="0" dirty="0" smtClean="0"/>
                        <a:t> species : 90</a:t>
                      </a:r>
                    </a:p>
                    <a:p>
                      <a:r>
                        <a:rPr kumimoji="1" lang="en-US" altLang="ja-JP" sz="2800" baseline="0" dirty="0" smtClean="0"/>
                        <a:t>(long-lived: 64, short-lived: 26)</a:t>
                      </a:r>
                    </a:p>
                  </a:txBody>
                  <a:tcPr/>
                </a:tc>
                <a:tc hMerge="1">
                  <a:txBody>
                    <a:bodyPr/>
                    <a:lstStyle/>
                    <a:p>
                      <a:endParaRPr kumimoji="1" lang="ja-JP" altLang="en-US"/>
                    </a:p>
                  </a:txBody>
                  <a:tcPr/>
                </a:tc>
                <a:tc hMerge="1">
                  <a:txBody>
                    <a:bodyPr/>
                    <a:lstStyle/>
                    <a:p>
                      <a:endParaRPr kumimoji="1" lang="ja-JP" altLang="en-US"/>
                    </a:p>
                  </a:txBody>
                  <a:tcPr/>
                </a:tc>
              </a:tr>
              <a:tr h="899160">
                <a:tc vMerge="1">
                  <a:txBody>
                    <a:bodyPr/>
                    <a:lstStyle/>
                    <a:p>
                      <a:endParaRPr kumimoji="1" lang="ja-JP" altLang="en-US"/>
                    </a:p>
                  </a:txBody>
                  <a:tcPr/>
                </a:tc>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800" baseline="0" dirty="0" smtClean="0"/>
                        <a:t>Chemical Reactions:  247 </a:t>
                      </a:r>
                      <a:r>
                        <a:rPr kumimoji="1" lang="en-US" altLang="ja-JP" sz="2800" i="1" baseline="0" dirty="0" smtClean="0"/>
                        <a:t>( Photolytic: 59, Gas phase: 172, Heterogeneous: 16 )</a:t>
                      </a:r>
                      <a:endParaRPr kumimoji="1" lang="ja-JP" altLang="en-US" sz="2800" i="1" dirty="0" smtClean="0"/>
                    </a:p>
                  </a:txBody>
                  <a:tcPr/>
                </a:tc>
                <a:tc hMerge="1">
                  <a:txBody>
                    <a:bodyPr/>
                    <a:lstStyle/>
                    <a:p>
                      <a:endParaRPr kumimoji="1" lang="ja-JP" altLang="en-US"/>
                    </a:p>
                  </a:txBody>
                  <a:tcPr/>
                </a:tc>
                <a:tc hMerge="1">
                  <a:txBody>
                    <a:bodyPr/>
                    <a:lstStyle/>
                    <a:p>
                      <a:endParaRPr kumimoji="1" lang="ja-JP" altLang="en-US"/>
                    </a:p>
                  </a:txBody>
                  <a:tcPr/>
                </a:tc>
              </a:tr>
              <a:tr h="314960">
                <a:tc rowSpan="3">
                  <a:txBody>
                    <a:bodyPr/>
                    <a:lstStyle/>
                    <a:p>
                      <a:r>
                        <a:rPr kumimoji="1" lang="en-US" altLang="ja-JP" sz="2800" dirty="0" smtClean="0"/>
                        <a:t>Emission inventories</a:t>
                      </a:r>
                      <a:endParaRPr kumimoji="1" lang="ja-JP" altLang="en-US" sz="2800" dirty="0"/>
                    </a:p>
                  </a:txBody>
                  <a:tcPr/>
                </a:tc>
                <a:tc>
                  <a:txBody>
                    <a:bodyPr/>
                    <a:lstStyle/>
                    <a:p>
                      <a:pPr algn="ctr"/>
                      <a:r>
                        <a:rPr kumimoji="1" lang="en-US" altLang="ja-JP" sz="2800" i="0" dirty="0" smtClean="0"/>
                        <a:t>EDGAR v2.0</a:t>
                      </a:r>
                      <a:endParaRPr kumimoji="1" lang="ja-JP" altLang="en-US" sz="2800" i="0" dirty="0"/>
                    </a:p>
                  </a:txBody>
                  <a:tcPr/>
                </a:tc>
                <a:tc>
                  <a:txBody>
                    <a:bodyPr/>
                    <a:lstStyle/>
                    <a:p>
                      <a:pPr algn="ctr"/>
                      <a:r>
                        <a:rPr kumimoji="1" lang="en-US" altLang="ja-JP" sz="2800" i="0" dirty="0" smtClean="0"/>
                        <a:t>anthropogenic</a:t>
                      </a:r>
                      <a:endParaRPr kumimoji="1" lang="ja-JP" altLang="en-US" sz="2800" i="0" dirty="0"/>
                    </a:p>
                  </a:txBody>
                  <a:tcPr/>
                </a:tc>
                <a:tc>
                  <a:txBody>
                    <a:bodyPr/>
                    <a:lstStyle/>
                    <a:p>
                      <a:pPr algn="ctr"/>
                      <a:r>
                        <a:rPr kumimoji="1" lang="en-US" altLang="ja-JP" sz="2800" i="0" dirty="0" smtClean="0"/>
                        <a:t>Global</a:t>
                      </a:r>
                      <a:endParaRPr kumimoji="1" lang="ja-JP" altLang="en-US" sz="2800" i="0" dirty="0"/>
                    </a:p>
                  </a:txBody>
                  <a:tcPr/>
                </a:tc>
              </a:tr>
              <a:tr h="314960">
                <a:tc vMerge="1">
                  <a:txBody>
                    <a:bodyPr/>
                    <a:lstStyle/>
                    <a:p>
                      <a:endParaRPr kumimoji="1" lang="ja-JP" altLang="en-US"/>
                    </a:p>
                  </a:txBody>
                  <a:tcPr/>
                </a:tc>
                <a:tc>
                  <a:txBody>
                    <a:bodyPr/>
                    <a:lstStyle/>
                    <a:p>
                      <a:pPr algn="ctr"/>
                      <a:r>
                        <a:rPr kumimoji="1" lang="en-US" altLang="ja-JP" sz="2800" i="0" dirty="0" smtClean="0"/>
                        <a:t>GEIA</a:t>
                      </a:r>
                      <a:endParaRPr kumimoji="1" lang="ja-JP" altLang="en-US" sz="2800" i="0" dirty="0"/>
                    </a:p>
                  </a:txBody>
                  <a:tcPr/>
                </a:tc>
                <a:tc>
                  <a:txBody>
                    <a:bodyPr/>
                    <a:lstStyle/>
                    <a:p>
                      <a:pPr algn="ctr"/>
                      <a:r>
                        <a:rPr kumimoji="1" lang="en-US" altLang="ja-JP" sz="2800" i="0" dirty="0" smtClean="0"/>
                        <a:t>natural</a:t>
                      </a:r>
                      <a:endParaRPr kumimoji="1" lang="ja-JP" altLang="en-US" sz="2800" i="0" dirty="0"/>
                    </a:p>
                  </a:txBody>
                  <a:tcPr/>
                </a:tc>
                <a:tc>
                  <a:txBody>
                    <a:bodyPr/>
                    <a:lstStyle/>
                    <a:p>
                      <a:pPr algn="ctr"/>
                      <a:r>
                        <a:rPr kumimoji="1" lang="en-US" altLang="ja-JP" sz="2800" i="0" dirty="0" smtClean="0"/>
                        <a:t>Global</a:t>
                      </a:r>
                      <a:endParaRPr kumimoji="1" lang="ja-JP" altLang="en-US" sz="2800" i="0" dirty="0"/>
                    </a:p>
                  </a:txBody>
                  <a:tcPr/>
                </a:tc>
              </a:tr>
              <a:tr h="314960">
                <a:tc vMerge="1">
                  <a:txBody>
                    <a:bodyPr/>
                    <a:lstStyle/>
                    <a:p>
                      <a:endParaRPr kumimoji="1" lang="ja-JP" altLang="en-US"/>
                    </a:p>
                  </a:txBody>
                  <a:tcPr/>
                </a:tc>
                <a:tc>
                  <a:txBody>
                    <a:bodyPr/>
                    <a:lstStyle/>
                    <a:p>
                      <a:pPr algn="ctr"/>
                      <a:r>
                        <a:rPr kumimoji="1" lang="en-US" altLang="ja-JP" sz="2800" i="0" dirty="0" smtClean="0"/>
                        <a:t>REAS1.1</a:t>
                      </a:r>
                      <a:endParaRPr kumimoji="1" lang="ja-JP" altLang="en-US" sz="2800" i="0" dirty="0"/>
                    </a:p>
                  </a:txBody>
                  <a:tcPr/>
                </a:tc>
                <a:tc>
                  <a:txBody>
                    <a:bodyPr/>
                    <a:lstStyle/>
                    <a:p>
                      <a:pPr algn="ctr"/>
                      <a:r>
                        <a:rPr kumimoji="1" lang="en-US" altLang="ja-JP" sz="2800" i="0" dirty="0" smtClean="0"/>
                        <a:t>anthropogenic</a:t>
                      </a:r>
                      <a:endParaRPr kumimoji="1" lang="ja-JP" altLang="en-US" sz="2800" i="0" dirty="0"/>
                    </a:p>
                  </a:txBody>
                  <a:tcPr/>
                </a:tc>
                <a:tc>
                  <a:txBody>
                    <a:bodyPr/>
                    <a:lstStyle/>
                    <a:p>
                      <a:pPr algn="ctr"/>
                      <a:r>
                        <a:rPr kumimoji="1" lang="en-US" altLang="ja-JP" sz="2800" i="0" dirty="0" smtClean="0"/>
                        <a:t>East Asia</a:t>
                      </a:r>
                      <a:endParaRPr kumimoji="1" lang="ja-JP" altLang="en-US" sz="2800" i="0" dirty="0"/>
                    </a:p>
                  </a:txBody>
                  <a:tcPr/>
                </a:tc>
              </a:tr>
            </a:tbl>
          </a:graphicData>
        </a:graphic>
      </p:graphicFrame>
      <p:sp>
        <p:nvSpPr>
          <p:cNvPr id="3" name="スライド番号プレースホルダ 5"/>
          <p:cNvSpPr>
            <a:spLocks noGrp="1"/>
          </p:cNvSpPr>
          <p:nvPr>
            <p:ph type="sldNum" sz="quarter" idx="11"/>
          </p:nvPr>
        </p:nvSpPr>
        <p:spPr>
          <a:xfrm>
            <a:off x="3124200" y="6356350"/>
            <a:ext cx="2895600" cy="365125"/>
          </a:xfrm>
        </p:spPr>
        <p:txBody>
          <a:bodyPr/>
          <a:lstStyle/>
          <a:p>
            <a:pPr>
              <a:defRPr/>
            </a:pPr>
            <a:fld id="{F1BA0DD4-F70E-4C9A-BD16-588716B1A93E}" type="slidenum">
              <a:rPr lang="en-US" altLang="ja-JP"/>
              <a:pPr>
                <a:defRPr/>
              </a:pPr>
              <a:t>5</a:t>
            </a:fld>
            <a:endParaRPr lang="en-US" altLang="ja-JP"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コンテンツ プレースホルダ 4"/>
          <p:cNvGraphicFramePr>
            <a:graphicFrameLocks noGrp="1"/>
          </p:cNvGraphicFramePr>
          <p:nvPr>
            <p:ph idx="1"/>
            <p:extLst>
              <p:ext uri="{D42A27DB-BD31-4B8C-83A1-F6EECF244321}">
                <p14:modId xmlns:p14="http://schemas.microsoft.com/office/powerpoint/2010/main" val="1893914040"/>
              </p:ext>
            </p:extLst>
          </p:nvPr>
        </p:nvGraphicFramePr>
        <p:xfrm>
          <a:off x="1" y="44625"/>
          <a:ext cx="9143999" cy="5737423"/>
        </p:xfrm>
        <a:graphic>
          <a:graphicData uri="http://schemas.openxmlformats.org/drawingml/2006/table">
            <a:tbl>
              <a:tblPr firstRow="1" bandRow="1">
                <a:tableStyleId>{5C22544A-7EE6-4342-B048-85BDC9FD1C3A}</a:tableStyleId>
              </a:tblPr>
              <a:tblGrid>
                <a:gridCol w="2974800"/>
                <a:gridCol w="2173263"/>
                <a:gridCol w="3995936"/>
              </a:tblGrid>
              <a:tr h="667655">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4400" b="0" kern="0" dirty="0" smtClean="0">
                          <a:solidFill>
                            <a:schemeClr val="bg1"/>
                          </a:solidFill>
                          <a:effectLst>
                            <a:outerShdw blurRad="38100" dist="38100" dir="2700000" algn="tl">
                              <a:schemeClr val="bg1"/>
                            </a:outerShdw>
                          </a:effectLst>
                          <a:latin typeface="+mj-lt"/>
                          <a:ea typeface="Meiryo UI" panose="020B0604030504040204" pitchFamily="50" charset="-128"/>
                          <a:cs typeface="Meiryo UI" panose="020B0604030504040204" pitchFamily="50" charset="-128"/>
                        </a:rPr>
                        <a:t>1. </a:t>
                      </a:r>
                      <a:r>
                        <a:rPr kumimoji="1" lang="en-US" altLang="ja-JP" sz="4000" b="0" kern="0" dirty="0" smtClean="0">
                          <a:solidFill>
                            <a:schemeClr val="bg1"/>
                          </a:solidFill>
                          <a:effectLst>
                            <a:outerShdw blurRad="38100" dist="38100" dir="2700000" algn="tl">
                              <a:schemeClr val="bg1"/>
                            </a:outerShdw>
                          </a:effectLst>
                          <a:latin typeface="Meiryo UI" panose="020B0604030504040204" pitchFamily="50" charset="-128"/>
                          <a:ea typeface="Meiryo UI" panose="020B0604030504040204" pitchFamily="50" charset="-128"/>
                          <a:cs typeface="Meiryo UI" panose="020B0604030504040204" pitchFamily="50" charset="-128"/>
                        </a:rPr>
                        <a:t>Specification</a:t>
                      </a:r>
                      <a:r>
                        <a:rPr kumimoji="1" lang="en-US" altLang="ja-JP" sz="4400" b="0" kern="0" dirty="0" smtClean="0">
                          <a:solidFill>
                            <a:schemeClr val="bg1"/>
                          </a:solidFill>
                          <a:effectLst>
                            <a:outerShdw blurRad="38100" dist="38100" dir="2700000" algn="tl">
                              <a:schemeClr val="bg1"/>
                            </a:outerShdw>
                          </a:effectLst>
                          <a:latin typeface="+mj-lt"/>
                          <a:ea typeface="Meiryo UI" panose="020B0604030504040204" pitchFamily="50" charset="-128"/>
                          <a:cs typeface="Meiryo UI" panose="020B0604030504040204" pitchFamily="50" charset="-128"/>
                        </a:rPr>
                        <a:t> of</a:t>
                      </a:r>
                      <a:r>
                        <a:rPr kumimoji="1" lang="en-US" altLang="ja-JP" sz="4400" b="0" kern="0" baseline="0" dirty="0" smtClean="0">
                          <a:solidFill>
                            <a:schemeClr val="bg1"/>
                          </a:solidFill>
                          <a:effectLst>
                            <a:outerShdw blurRad="38100" dist="38100" dir="2700000" algn="tl">
                              <a:schemeClr val="bg1"/>
                            </a:outerShdw>
                          </a:effectLst>
                          <a:latin typeface="+mj-lt"/>
                          <a:ea typeface="Meiryo UI" panose="020B0604030504040204" pitchFamily="50" charset="-128"/>
                          <a:cs typeface="Meiryo UI" panose="020B0604030504040204" pitchFamily="50" charset="-128"/>
                        </a:rPr>
                        <a:t> the </a:t>
                      </a:r>
                      <a:r>
                        <a:rPr kumimoji="1" lang="en-US" altLang="ja-JP" sz="4400" b="0" kern="0" baseline="0" dirty="0" smtClean="0">
                          <a:solidFill>
                            <a:srgbClr val="FFC000"/>
                          </a:solidFill>
                          <a:effectLst>
                            <a:outerShdw blurRad="38100" dist="38100" dir="2700000" algn="tl">
                              <a:schemeClr val="bg1"/>
                            </a:outerShdw>
                          </a:effectLst>
                          <a:latin typeface="+mj-lt"/>
                          <a:ea typeface="Meiryo UI" panose="020B0604030504040204" pitchFamily="50" charset="-128"/>
                          <a:cs typeface="Meiryo UI" panose="020B0604030504040204" pitchFamily="50" charset="-128"/>
                        </a:rPr>
                        <a:t>regional</a:t>
                      </a:r>
                      <a:r>
                        <a:rPr kumimoji="1" lang="en-US" altLang="ja-JP" sz="4400" b="0" kern="0" baseline="0" dirty="0" smtClean="0">
                          <a:solidFill>
                            <a:schemeClr val="bg1"/>
                          </a:solidFill>
                          <a:effectLst>
                            <a:outerShdw blurRad="38100" dist="38100" dir="2700000" algn="tl">
                              <a:schemeClr val="bg1"/>
                            </a:outerShdw>
                          </a:effectLst>
                          <a:latin typeface="+mj-lt"/>
                          <a:ea typeface="Meiryo UI" panose="020B0604030504040204" pitchFamily="50" charset="-128"/>
                          <a:cs typeface="Meiryo UI" panose="020B0604030504040204" pitchFamily="50" charset="-128"/>
                        </a:rPr>
                        <a:t> CTM</a:t>
                      </a:r>
                      <a:endParaRPr kumimoji="1" lang="ja-JP" altLang="en-US" sz="4400" b="0" kern="0" dirty="0" smtClean="0">
                        <a:solidFill>
                          <a:schemeClr val="bg1"/>
                        </a:solidFill>
                        <a:effectLst>
                          <a:outerShdw blurRad="38100" dist="38100" dir="2700000" algn="tl">
                            <a:schemeClr val="bg1"/>
                          </a:outerShdw>
                        </a:effectLst>
                        <a:latin typeface="+mj-lt"/>
                        <a:ea typeface="Meiryo UI" panose="020B0604030504040204" pitchFamily="50" charset="-128"/>
                        <a:cs typeface="Meiryo UI" panose="020B0604030504040204" pitchFamily="50" charset="-128"/>
                      </a:endParaRPr>
                    </a:p>
                  </a:txBody>
                  <a:tcPr anchor="ctr"/>
                </a:tc>
                <a:tc hMerge="1">
                  <a:txBody>
                    <a:bodyPr/>
                    <a:lstStyle/>
                    <a:p>
                      <a:endParaRPr kumimoji="1" lang="ja-JP" altLang="en-US" sz="800" dirty="0"/>
                    </a:p>
                  </a:txBody>
                  <a:tcPr/>
                </a:tc>
                <a:tc hMerge="1">
                  <a:txBody>
                    <a:bodyPr/>
                    <a:lstStyle/>
                    <a:p>
                      <a:endParaRPr kumimoji="1" lang="ja-JP" altLang="en-US"/>
                    </a:p>
                  </a:txBody>
                  <a:tcPr/>
                </a:tc>
              </a:tr>
              <a:tr h="899883">
                <a:tc>
                  <a:txBody>
                    <a:bodyPr/>
                    <a:lstStyle/>
                    <a:p>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Model</a:t>
                      </a:r>
                    </a:p>
                    <a:p>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Resolutions</a:t>
                      </a:r>
                      <a:endParaRPr kumimoji="1" lang="ja-JP" altLang="en-US" sz="2400" dirty="0">
                        <a:latin typeface="Meiryo UI" panose="020B0604030504040204" pitchFamily="50" charset="-128"/>
                        <a:ea typeface="Meiryo UI" panose="020B0604030504040204" pitchFamily="50" charset="-128"/>
                        <a:cs typeface="Meiryo UI" panose="020B0604030504040204" pitchFamily="50" charset="-128"/>
                      </a:endParaRP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20</a:t>
                      </a:r>
                      <a:r>
                        <a:rPr kumimoji="1" lang="en-US" altLang="ja-JP" sz="2400" baseline="0" dirty="0" smtClean="0">
                          <a:latin typeface="Meiryo UI" panose="020B0604030504040204" pitchFamily="50" charset="-128"/>
                          <a:ea typeface="Meiryo UI" panose="020B0604030504040204" pitchFamily="50" charset="-128"/>
                          <a:cs typeface="Meiryo UI" panose="020B0604030504040204" pitchFamily="50" charset="-128"/>
                        </a:rPr>
                        <a:t> x 20 km</a:t>
                      </a:r>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 ( Lambert Coordinates )  /</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18 levels (surface – 50 </a:t>
                      </a:r>
                      <a:r>
                        <a:rPr kumimoji="1" lang="en-US" altLang="ja-JP" sz="2400" dirty="0" err="1" smtClean="0">
                          <a:latin typeface="Meiryo UI" panose="020B0604030504040204" pitchFamily="50" charset="-128"/>
                          <a:ea typeface="Meiryo UI" panose="020B0604030504040204" pitchFamily="50" charset="-128"/>
                          <a:cs typeface="Meiryo UI" panose="020B0604030504040204" pitchFamily="50" charset="-128"/>
                        </a:rPr>
                        <a:t>hPa</a:t>
                      </a:r>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4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c hMerge="1">
                  <a:txBody>
                    <a:bodyPr/>
                    <a:lstStyle/>
                    <a:p>
                      <a:endParaRPr kumimoji="1" lang="ja-JP" altLang="en-US"/>
                    </a:p>
                  </a:txBody>
                  <a:tcPr/>
                </a:tc>
              </a:tr>
              <a:tr h="899883">
                <a:tc>
                  <a:txBody>
                    <a:bodyPr/>
                    <a:lstStyle/>
                    <a:p>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Meteorological</a:t>
                      </a:r>
                      <a:r>
                        <a:rPr kumimoji="1" lang="en-US" altLang="ja-JP" sz="2400" baseline="0" dirty="0" smtClean="0">
                          <a:latin typeface="Meiryo UI" panose="020B0604030504040204" pitchFamily="50" charset="-128"/>
                          <a:ea typeface="Meiryo UI" panose="020B0604030504040204" pitchFamily="50" charset="-128"/>
                          <a:cs typeface="Meiryo UI" panose="020B0604030504040204" pitchFamily="50" charset="-128"/>
                        </a:rPr>
                        <a:t> /Chemical Module</a:t>
                      </a:r>
                    </a:p>
                    <a:p>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(off line coupled)</a:t>
                      </a:r>
                      <a:endParaRPr kumimoji="1" lang="ja-JP" altLang="en-US" sz="2400" dirty="0">
                        <a:latin typeface="Meiryo UI" panose="020B0604030504040204" pitchFamily="50" charset="-128"/>
                        <a:ea typeface="Meiryo UI" panose="020B0604030504040204" pitchFamily="50" charset="-128"/>
                        <a:cs typeface="Meiryo UI" panose="020B0604030504040204" pitchFamily="50" charset="-128"/>
                      </a:endParaRP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400" baseline="0" dirty="0" smtClean="0">
                          <a:latin typeface="Meiryo UI" panose="020B0604030504040204" pitchFamily="50" charset="-128"/>
                          <a:ea typeface="Meiryo UI" panose="020B0604030504040204" pitchFamily="50" charset="-128"/>
                          <a:cs typeface="Meiryo UI" panose="020B0604030504040204" pitchFamily="50" charset="-128"/>
                        </a:rPr>
                        <a:t>JMANHM(</a:t>
                      </a:r>
                      <a:r>
                        <a:rPr kumimoji="1" lang="en-US" altLang="ja-JP" sz="2400" dirty="0" err="1" smtClean="0">
                          <a:latin typeface="Meiryo UI" panose="020B0604030504040204" pitchFamily="50" charset="-128"/>
                          <a:ea typeface="Meiryo UI" panose="020B0604030504040204" pitchFamily="50" charset="-128"/>
                          <a:cs typeface="Meiryo UI" panose="020B0604030504040204" pitchFamily="50" charset="-128"/>
                        </a:rPr>
                        <a:t>Meso</a:t>
                      </a:r>
                      <a:r>
                        <a:rPr kumimoji="1" lang="en-US" altLang="ja-JP" sz="2400" baseline="0" dirty="0" smtClean="0">
                          <a:latin typeface="Meiryo UI" panose="020B0604030504040204" pitchFamily="50" charset="-128"/>
                          <a:ea typeface="Meiryo UI" panose="020B0604030504040204" pitchFamily="50" charset="-128"/>
                          <a:cs typeface="Meiryo UI" panose="020B0604030504040204" pitchFamily="50" charset="-128"/>
                        </a:rPr>
                        <a:t>-Scale Model by JMA)</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4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 RAQM2 (</a:t>
                      </a:r>
                      <a:r>
                        <a:rPr kumimoji="1" lang="en-US" altLang="ja-JP" sz="2400" dirty="0" err="1" smtClean="0">
                          <a:latin typeface="Meiryo UI" panose="020B0604030504040204" pitchFamily="50" charset="-128"/>
                          <a:ea typeface="Meiryo UI" panose="020B0604030504040204" pitchFamily="50" charset="-128"/>
                          <a:cs typeface="Meiryo UI" panose="020B0604030504040204" pitchFamily="50" charset="-128"/>
                        </a:rPr>
                        <a:t>Kajino</a:t>
                      </a:r>
                      <a:r>
                        <a:rPr kumimoji="1" lang="en-US" altLang="ja-JP" sz="2400" baseline="0" dirty="0" smtClean="0">
                          <a:latin typeface="Meiryo UI" panose="020B0604030504040204" pitchFamily="50" charset="-128"/>
                          <a:ea typeface="Meiryo UI" panose="020B0604030504040204" pitchFamily="50" charset="-128"/>
                          <a:cs typeface="Meiryo UI" panose="020B0604030504040204" pitchFamily="50" charset="-128"/>
                        </a:rPr>
                        <a:t> et al., 2012</a:t>
                      </a:r>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a:t>
                      </a:r>
                    </a:p>
                  </a:txBody>
                  <a:tcPr/>
                </a:tc>
                <a:tc hMerge="1">
                  <a:txBody>
                    <a:bodyPr/>
                    <a:lstStyle/>
                    <a:p>
                      <a:endParaRPr kumimoji="1" lang="ja-JP" altLang="en-US"/>
                    </a:p>
                  </a:txBody>
                  <a:tcPr/>
                </a:tc>
              </a:tr>
              <a:tr h="130628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Tropospheric</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Gas</a:t>
                      </a:r>
                      <a:r>
                        <a:rPr kumimoji="1" lang="en-US" altLang="ja-JP" sz="2400" baseline="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Chemistry</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endParaRPr>
                    </a:p>
                  </a:txBody>
                  <a:tcPr/>
                </a:tc>
                <a:tc gridSpan="2">
                  <a:txBody>
                    <a:bodyPr/>
                    <a:lstStyle/>
                    <a:p>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Chemical</a:t>
                      </a:r>
                      <a:r>
                        <a:rPr kumimoji="1" lang="en-US" altLang="ja-JP" sz="2400" baseline="0" dirty="0" smtClean="0">
                          <a:latin typeface="Meiryo UI" panose="020B0604030504040204" pitchFamily="50" charset="-128"/>
                          <a:ea typeface="Meiryo UI" panose="020B0604030504040204" pitchFamily="50" charset="-128"/>
                          <a:cs typeface="Meiryo UI" panose="020B0604030504040204" pitchFamily="50" charset="-128"/>
                        </a:rPr>
                        <a:t> species : 72</a:t>
                      </a:r>
                    </a:p>
                    <a:p>
                      <a:r>
                        <a:rPr kumimoji="1" lang="en-US" altLang="ja-JP" sz="2400" baseline="0" dirty="0" smtClean="0">
                          <a:latin typeface="Meiryo UI" panose="020B0604030504040204" pitchFamily="50" charset="-128"/>
                          <a:ea typeface="Meiryo UI" panose="020B0604030504040204" pitchFamily="50" charset="-128"/>
                          <a:cs typeface="Meiryo UI" panose="020B0604030504040204" pitchFamily="50" charset="-128"/>
                        </a:rPr>
                        <a:t>Chemical Reactions:  214</a:t>
                      </a:r>
                    </a:p>
                    <a:p>
                      <a:pPr algn="r"/>
                      <a:r>
                        <a:rPr kumimoji="1" lang="en-US" altLang="ja-JP" sz="2400" baseline="0" dirty="0" smtClean="0">
                          <a:latin typeface="Meiryo UI" panose="020B0604030504040204" pitchFamily="50" charset="-128"/>
                          <a:ea typeface="Meiryo UI" panose="020B0604030504040204" pitchFamily="50" charset="-128"/>
                          <a:cs typeface="Meiryo UI" panose="020B0604030504040204" pitchFamily="50" charset="-128"/>
                        </a:rPr>
                        <a:t>(SAPRC99; Carter, 2000)</a:t>
                      </a:r>
                    </a:p>
                  </a:txBody>
                  <a:tcPr/>
                </a:tc>
                <a:tc hMerge="1">
                  <a:txBody>
                    <a:bodyPr/>
                    <a:lstStyle/>
                    <a:p>
                      <a:endParaRPr kumimoji="1" lang="ja-JP" altLang="en-US"/>
                    </a:p>
                  </a:txBody>
                  <a:tcPr/>
                </a:tc>
              </a:tr>
              <a:tr h="593570">
                <a:tc rowSpan="3">
                  <a:txBody>
                    <a:bodyPr/>
                    <a:lstStyle/>
                    <a:p>
                      <a:r>
                        <a:rPr kumimoji="1" lang="en-US" altLang="ja-JP" sz="2400" dirty="0" smtClean="0">
                          <a:latin typeface="Meiryo UI" panose="020B0604030504040204" pitchFamily="50" charset="-128"/>
                          <a:ea typeface="Meiryo UI" panose="020B0604030504040204" pitchFamily="50" charset="-128"/>
                          <a:cs typeface="Meiryo UI" panose="020B0604030504040204" pitchFamily="50" charset="-128"/>
                        </a:rPr>
                        <a:t>Emission inventories</a:t>
                      </a:r>
                      <a:endParaRPr kumimoji="1" lang="ja-JP" altLang="en-US" sz="24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en-US" altLang="ja-JP" sz="2400" i="0" dirty="0" smtClean="0">
                          <a:latin typeface="Meiryo UI" panose="020B0604030504040204" pitchFamily="50" charset="-128"/>
                          <a:ea typeface="Meiryo UI" panose="020B0604030504040204" pitchFamily="50" charset="-128"/>
                          <a:cs typeface="Meiryo UI" panose="020B0604030504040204" pitchFamily="50" charset="-128"/>
                        </a:rPr>
                        <a:t>REAS1.1</a:t>
                      </a:r>
                      <a:endParaRPr kumimoji="1" lang="ja-JP" altLang="en-US" sz="2400" i="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en-US" altLang="ja-JP" sz="2400" i="0" dirty="0" smtClean="0">
                          <a:latin typeface="Meiryo UI" panose="020B0604030504040204" pitchFamily="50" charset="-128"/>
                          <a:ea typeface="Meiryo UI" panose="020B0604030504040204" pitchFamily="50" charset="-128"/>
                          <a:cs typeface="Meiryo UI" panose="020B0604030504040204" pitchFamily="50" charset="-128"/>
                        </a:rPr>
                        <a:t>anthropogenic</a:t>
                      </a:r>
                      <a:endParaRPr kumimoji="1" lang="ja-JP" altLang="en-US" sz="2400" i="0" dirty="0">
                        <a:latin typeface="Meiryo UI" panose="020B0604030504040204" pitchFamily="50" charset="-128"/>
                        <a:ea typeface="Meiryo UI" panose="020B0604030504040204" pitchFamily="50" charset="-128"/>
                        <a:cs typeface="Meiryo UI" panose="020B0604030504040204" pitchFamily="50" charset="-128"/>
                      </a:endParaRPr>
                    </a:p>
                  </a:txBody>
                  <a:tcPr/>
                </a:tc>
              </a:tr>
              <a:tr h="493484">
                <a:tc vMerge="1">
                  <a:txBody>
                    <a:bodyPr/>
                    <a:lstStyle/>
                    <a:p>
                      <a:endParaRPr kumimoji="1" lang="ja-JP" altLang="en-US"/>
                    </a:p>
                  </a:txBody>
                  <a:tcPr/>
                </a:tc>
                <a:tc>
                  <a:txBody>
                    <a:bodyPr/>
                    <a:lstStyle/>
                    <a:p>
                      <a:pPr algn="l"/>
                      <a:r>
                        <a:rPr kumimoji="1" lang="en-US" altLang="ja-JP" sz="2400" i="0" dirty="0" smtClean="0">
                          <a:latin typeface="Meiryo UI" panose="020B0604030504040204" pitchFamily="50" charset="-128"/>
                          <a:ea typeface="Meiryo UI" panose="020B0604030504040204" pitchFamily="50" charset="-128"/>
                          <a:cs typeface="Meiryo UI" panose="020B0604030504040204" pitchFamily="50" charset="-128"/>
                        </a:rPr>
                        <a:t>MEGAN2, etc.</a:t>
                      </a:r>
                      <a:endParaRPr kumimoji="1" lang="ja-JP" altLang="en-US" sz="2400" i="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en-US" altLang="ja-JP" sz="2400" i="0" dirty="0" smtClean="0">
                          <a:latin typeface="Meiryo UI" panose="020B0604030504040204" pitchFamily="50" charset="-128"/>
                          <a:ea typeface="Meiryo UI" panose="020B0604030504040204" pitchFamily="50" charset="-128"/>
                          <a:cs typeface="Meiryo UI" panose="020B0604030504040204" pitchFamily="50" charset="-128"/>
                        </a:rPr>
                        <a:t>natural</a:t>
                      </a:r>
                      <a:endParaRPr kumimoji="1" lang="ja-JP" altLang="en-US" sz="2400" i="0" dirty="0">
                        <a:latin typeface="Meiryo UI" panose="020B0604030504040204" pitchFamily="50" charset="-128"/>
                        <a:ea typeface="Meiryo UI" panose="020B0604030504040204" pitchFamily="50" charset="-128"/>
                        <a:cs typeface="Meiryo UI" panose="020B0604030504040204" pitchFamily="50" charset="-128"/>
                      </a:endParaRPr>
                    </a:p>
                  </a:txBody>
                  <a:tcPr/>
                </a:tc>
              </a:tr>
              <a:tr h="493484">
                <a:tc vMerge="1">
                  <a:txBody>
                    <a:bodyPr/>
                    <a:lstStyle/>
                    <a:p>
                      <a:endParaRPr kumimoji="1" lang="ja-JP" altLang="en-US" sz="240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i="0" dirty="0" smtClean="0">
                          <a:latin typeface="Meiryo UI" panose="020B0604030504040204" pitchFamily="50" charset="-128"/>
                          <a:ea typeface="Meiryo UI" panose="020B0604030504040204" pitchFamily="50" charset="-128"/>
                          <a:cs typeface="Meiryo UI" panose="020B0604030504040204" pitchFamily="50" charset="-128"/>
                        </a:rPr>
                        <a:t>GFED3</a:t>
                      </a:r>
                      <a:endParaRPr kumimoji="1" lang="ja-JP" altLang="en-US" sz="2400" i="0" dirty="0">
                        <a:latin typeface="Meiryo UI" panose="020B0604030504040204" pitchFamily="50" charset="-128"/>
                        <a:ea typeface="Meiryo UI" panose="020B0604030504040204" pitchFamily="50" charset="-128"/>
                        <a:cs typeface="Meiryo UI" panose="020B0604030504040204" pitchFamily="50" charset="-128"/>
                      </a:endParaRPr>
                    </a:p>
                  </a:txBody>
                  <a:tcPr/>
                </a:tc>
                <a:tc>
                  <a:txBody>
                    <a:bodyPr/>
                    <a:lstStyle/>
                    <a:p>
                      <a:pPr algn="ctr"/>
                      <a:r>
                        <a:rPr kumimoji="1" lang="en-US" altLang="ja-JP" sz="2400" i="0" dirty="0" smtClean="0">
                          <a:latin typeface="Meiryo UI" panose="020B0604030504040204" pitchFamily="50" charset="-128"/>
                          <a:ea typeface="Meiryo UI" panose="020B0604030504040204" pitchFamily="50" charset="-128"/>
                          <a:cs typeface="Meiryo UI" panose="020B0604030504040204" pitchFamily="50" charset="-128"/>
                        </a:rPr>
                        <a:t>biomass burning</a:t>
                      </a:r>
                      <a:endParaRPr kumimoji="1" lang="ja-JP" altLang="en-US" sz="2400" i="0" dirty="0">
                        <a:latin typeface="Meiryo UI" panose="020B0604030504040204" pitchFamily="50" charset="-128"/>
                        <a:ea typeface="Meiryo UI" panose="020B0604030504040204" pitchFamily="50" charset="-128"/>
                        <a:cs typeface="Meiryo UI" panose="020B0604030504040204" pitchFamily="50" charset="-128"/>
                      </a:endParaRPr>
                    </a:p>
                  </a:txBody>
                  <a:tcPr/>
                </a:tc>
              </a:tr>
            </a:tbl>
          </a:graphicData>
        </a:graphic>
      </p:graphicFrame>
      <p:sp>
        <p:nvSpPr>
          <p:cNvPr id="3" name="スライド番号プレースホルダー 2"/>
          <p:cNvSpPr>
            <a:spLocks noGrp="1"/>
          </p:cNvSpPr>
          <p:nvPr>
            <p:ph type="sldNum" sz="quarter" idx="12"/>
          </p:nvPr>
        </p:nvSpPr>
        <p:spPr/>
        <p:txBody>
          <a:bodyPr/>
          <a:lstStyle/>
          <a:p>
            <a:fld id="{FCC0FD44-EFF3-4E3A-B5E8-EB30A91118DA}" type="slidenum">
              <a:rPr kumimoji="1" lang="ja-JP" altLang="en-US" smtClean="0"/>
              <a:pPr/>
              <a:t>6</a:t>
            </a:fld>
            <a:endParaRPr kumimoji="1" lang="ja-JP" altLang="en-US"/>
          </a:p>
        </p:txBody>
      </p:sp>
    </p:spTree>
    <p:extLst>
      <p:ext uri="{BB962C8B-B14F-4D97-AF65-F5344CB8AC3E}">
        <p14:creationId xmlns:p14="http://schemas.microsoft.com/office/powerpoint/2010/main" val="224671692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0" y="-27384"/>
            <a:ext cx="9144000" cy="1077218"/>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542925" indent="-542925"/>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2. </a:t>
            </a:r>
            <a:r>
              <a:rPr lang="en-US" altLang="ja-JP"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Observed surface ozone </a:t>
            </a:r>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concentrations Data quality control</a:t>
            </a:r>
            <a:endParaRPr lang="en-US" altLang="ja-JP"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56" name="グループ化 55"/>
          <p:cNvGrpSpPr/>
          <p:nvPr/>
        </p:nvGrpSpPr>
        <p:grpSpPr>
          <a:xfrm>
            <a:off x="30368" y="553254"/>
            <a:ext cx="9073877" cy="6404138"/>
            <a:chOff x="70123" y="664569"/>
            <a:chExt cx="8070391" cy="7098203"/>
          </a:xfrm>
        </p:grpSpPr>
        <p:grpSp>
          <p:nvGrpSpPr>
            <p:cNvPr id="5" name="グループ化 4"/>
            <p:cNvGrpSpPr/>
            <p:nvPr/>
          </p:nvGrpSpPr>
          <p:grpSpPr>
            <a:xfrm>
              <a:off x="70123" y="664569"/>
              <a:ext cx="8070391" cy="7098203"/>
              <a:chOff x="25649029" y="4611211"/>
              <a:chExt cx="13189474" cy="12252517"/>
            </a:xfrm>
          </p:grpSpPr>
          <p:grpSp>
            <p:nvGrpSpPr>
              <p:cNvPr id="6" name="グループ化 5"/>
              <p:cNvGrpSpPr/>
              <p:nvPr/>
            </p:nvGrpSpPr>
            <p:grpSpPr>
              <a:xfrm>
                <a:off x="26181797" y="7006294"/>
                <a:ext cx="2117623" cy="1446520"/>
                <a:chOff x="1059444" y="1951486"/>
                <a:chExt cx="961605" cy="816722"/>
              </a:xfrm>
            </p:grpSpPr>
            <p:cxnSp>
              <p:nvCxnSpPr>
                <p:cNvPr id="48" name="直線矢印コネクタ 47"/>
                <p:cNvCxnSpPr/>
                <p:nvPr/>
              </p:nvCxnSpPr>
              <p:spPr>
                <a:xfrm>
                  <a:off x="1525352" y="2193731"/>
                  <a:ext cx="495697" cy="0"/>
                </a:xfrm>
                <a:prstGeom prst="straightConnector1">
                  <a:avLst/>
                </a:prstGeom>
                <a:noFill/>
                <a:ln w="69850" cap="flat" cmpd="sng" algn="ctr">
                  <a:solidFill>
                    <a:srgbClr val="0070C0"/>
                  </a:solidFill>
                  <a:prstDash val="solid"/>
                  <a:tailEnd type="arrow"/>
                </a:ln>
                <a:effectLst/>
              </p:spPr>
            </p:cxnSp>
            <p:cxnSp>
              <p:nvCxnSpPr>
                <p:cNvPr id="49" name="直線矢印コネクタ 48"/>
                <p:cNvCxnSpPr/>
                <p:nvPr/>
              </p:nvCxnSpPr>
              <p:spPr>
                <a:xfrm>
                  <a:off x="1506051" y="2538728"/>
                  <a:ext cx="495697" cy="0"/>
                </a:xfrm>
                <a:prstGeom prst="straightConnector1">
                  <a:avLst/>
                </a:prstGeom>
                <a:noFill/>
                <a:ln w="69850" cap="flat" cmpd="sng" algn="ctr">
                  <a:solidFill>
                    <a:srgbClr val="FF0000"/>
                  </a:solidFill>
                  <a:prstDash val="sysDot"/>
                  <a:tailEnd type="arrow"/>
                </a:ln>
                <a:effectLst/>
              </p:spPr>
            </p:cxnSp>
            <p:sp>
              <p:nvSpPr>
                <p:cNvPr id="50" name="テキスト ボックス 49"/>
                <p:cNvSpPr txBox="1"/>
                <p:nvPr/>
              </p:nvSpPr>
              <p:spPr>
                <a:xfrm>
                  <a:off x="1059444" y="2318269"/>
                  <a:ext cx="720080" cy="44993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no</a:t>
                  </a:r>
                  <a:endParaRPr kumimoji="0" lang="ja-JP" altLang="en-US" sz="24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テキスト ボックス 50"/>
                <p:cNvSpPr txBox="1"/>
                <p:nvPr/>
              </p:nvSpPr>
              <p:spPr>
                <a:xfrm>
                  <a:off x="1059444" y="1951486"/>
                  <a:ext cx="720080" cy="44993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24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yes</a:t>
                  </a:r>
                  <a:endParaRPr kumimoji="0" lang="ja-JP" altLang="en-US" sz="24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7" name="テキスト ボックス 6"/>
              <p:cNvSpPr txBox="1"/>
              <p:nvPr/>
            </p:nvSpPr>
            <p:spPr>
              <a:xfrm>
                <a:off x="32406161" y="12206441"/>
                <a:ext cx="6370124" cy="4657287"/>
              </a:xfrm>
              <a:prstGeom prst="rect">
                <a:avLst/>
              </a:prstGeom>
              <a:noFill/>
            </p:spPr>
            <p:txBody>
              <a:bodyPr wrap="square" tIns="0" bIns="0" rtlCol="0">
                <a:spAutoFit/>
              </a:bodyPr>
              <a:lstStyle/>
              <a:p>
                <a:r>
                  <a:rPr lang="en-US" altLang="ja-JP" sz="1600" dirty="0" err="1" smtClean="0"/>
                  <a:t>Ox</a:t>
                </a:r>
                <a:r>
                  <a:rPr lang="en-US" altLang="ja-JP" sz="1600" baseline="-25000" dirty="0" err="1" smtClean="0"/>
                  <a:t>t</a:t>
                </a:r>
                <a:r>
                  <a:rPr lang="en-US" altLang="ja-JP" sz="1600" dirty="0"/>
                  <a:t>: Ox concentration at time t.</a:t>
                </a:r>
              </a:p>
              <a:p>
                <a:r>
                  <a:rPr lang="en-US" altLang="ja-JP" sz="1600" dirty="0" err="1" smtClean="0"/>
                  <a:t>dOx</a:t>
                </a:r>
                <a:r>
                  <a:rPr lang="en-US" altLang="ja-JP" sz="1600" baseline="-25000" dirty="0" err="1" smtClean="0"/>
                  <a:t>t</a:t>
                </a:r>
                <a:r>
                  <a:rPr lang="en-US" altLang="ja-JP" sz="1600" dirty="0" smtClean="0"/>
                  <a:t>: </a:t>
                </a:r>
                <a:r>
                  <a:rPr lang="en-US" altLang="ja-JP" sz="1600" dirty="0"/>
                  <a:t>deference of Ox concentration between time t and t-1.</a:t>
                </a:r>
              </a:p>
              <a:p>
                <a:r>
                  <a:rPr kumimoji="0" lang="en-US" altLang="ja-JP" sz="1600" kern="0" dirty="0" err="1" smtClean="0">
                    <a:solidFill>
                      <a:prstClr val="black"/>
                    </a:solidFill>
                    <a:latin typeface="Symbol" panose="05050102010706020507" pitchFamily="18" charset="2"/>
                  </a:rPr>
                  <a:t>m</a:t>
                </a:r>
                <a:r>
                  <a:rPr kumimoji="0" lang="en-US" altLang="ja-JP" sz="1600" kern="0" baseline="-25000" dirty="0" err="1" smtClean="0">
                    <a:solidFill>
                      <a:prstClr val="black"/>
                    </a:solidFill>
                  </a:rPr>
                  <a:t>t</a:t>
                </a:r>
                <a:r>
                  <a:rPr lang="en-US" altLang="ja-JP" sz="1600" dirty="0" smtClean="0"/>
                  <a:t>(</a:t>
                </a:r>
                <a:r>
                  <a:rPr lang="en-US" altLang="ja-JP" sz="1600" dirty="0" err="1" smtClean="0"/>
                  <a:t>σ</a:t>
                </a:r>
                <a:r>
                  <a:rPr lang="en-US" altLang="ja-JP" sz="1600" baseline="-25000" dirty="0" err="1" smtClean="0"/>
                  <a:t>t</a:t>
                </a:r>
                <a:r>
                  <a:rPr lang="en-US" altLang="ja-JP" sz="1600" dirty="0"/>
                  <a:t>): mean (standard deviation) of Ox concentration at the nearest 6 ~ 10 stations from the station within its 50 km radius at time t.</a:t>
                </a:r>
              </a:p>
              <a:p>
                <a:r>
                  <a:rPr lang="en-US" altLang="ja-JP" sz="1600" dirty="0" smtClean="0"/>
                  <a:t>      QC5</a:t>
                </a:r>
                <a:r>
                  <a:rPr lang="en-US" altLang="ja-JP" sz="1600" baseline="-25000" dirty="0" smtClean="0"/>
                  <a:t>t</a:t>
                </a:r>
                <a:r>
                  <a:rPr lang="en-US" altLang="ja-JP" sz="1600" dirty="0"/>
                  <a:t>: </a:t>
                </a:r>
                <a:r>
                  <a:rPr lang="en-US" altLang="ja-JP" sz="1600" dirty="0" smtClean="0"/>
                  <a:t>result (outlier or correct) </a:t>
                </a:r>
                <a:r>
                  <a:rPr lang="en-US" altLang="ja-JP" sz="1600" dirty="0"/>
                  <a:t>of </a:t>
                </a:r>
                <a:r>
                  <a:rPr lang="en-US" altLang="ja-JP" sz="1600" dirty="0" smtClean="0"/>
                  <a:t>QC5 </a:t>
                </a:r>
                <a:r>
                  <a:rPr lang="en-US" altLang="ja-JP" sz="1600" dirty="0"/>
                  <a:t>at time t</a:t>
                </a:r>
                <a:r>
                  <a:rPr lang="en-US" altLang="ja-JP" sz="1600" dirty="0" smtClean="0"/>
                  <a:t>.</a:t>
                </a:r>
              </a:p>
              <a:p>
                <a:r>
                  <a:rPr lang="en-US" altLang="ja-JP" sz="1600" dirty="0" smtClean="0"/>
                  <a:t>                      winter: NOV. – FEB.</a:t>
                </a:r>
                <a:endParaRPr kumimoji="1" lang="ja-JP" altLang="en-US" sz="1600" dirty="0"/>
              </a:p>
            </p:txBody>
          </p:sp>
          <p:grpSp>
            <p:nvGrpSpPr>
              <p:cNvPr id="8" name="グループ化 7"/>
              <p:cNvGrpSpPr/>
              <p:nvPr/>
            </p:nvGrpSpPr>
            <p:grpSpPr>
              <a:xfrm>
                <a:off x="25649029" y="4611211"/>
                <a:ext cx="13189474" cy="11701447"/>
                <a:chOff x="25649028" y="4694167"/>
                <a:chExt cx="13189474" cy="11701447"/>
              </a:xfrm>
            </p:grpSpPr>
            <p:sp>
              <p:nvSpPr>
                <p:cNvPr id="10" name="正方形/長方形 9"/>
                <p:cNvSpPr/>
                <p:nvPr/>
              </p:nvSpPr>
              <p:spPr>
                <a:xfrm>
                  <a:off x="25649028" y="4694167"/>
                  <a:ext cx="13189474" cy="11701447"/>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grpSp>
              <p:nvGrpSpPr>
                <p:cNvPr id="11" name="グループ化 10"/>
                <p:cNvGrpSpPr/>
                <p:nvPr/>
              </p:nvGrpSpPr>
              <p:grpSpPr>
                <a:xfrm>
                  <a:off x="25923155" y="5700540"/>
                  <a:ext cx="12853129" cy="10654163"/>
                  <a:chOff x="23940323" y="6132328"/>
                  <a:chExt cx="11977003" cy="10654163"/>
                </a:xfrm>
              </p:grpSpPr>
              <p:sp>
                <p:nvSpPr>
                  <p:cNvPr id="17" name="正方形/長方形 16"/>
                  <p:cNvSpPr/>
                  <p:nvPr/>
                </p:nvSpPr>
                <p:spPr>
                  <a:xfrm>
                    <a:off x="32653909" y="6199677"/>
                    <a:ext cx="1677304" cy="464371"/>
                  </a:xfrm>
                  <a:prstGeom prst="rect">
                    <a:avLst/>
                  </a:prstGeom>
                  <a:solidFill>
                    <a:sysClr val="window" lastClr="FFFFFF"/>
                  </a:solidFill>
                  <a:ln w="25400" cap="flat" cmpd="sng" algn="ctr">
                    <a:solidFill>
                      <a:srgbClr val="CEC597"/>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kern="0" noProof="0" dirty="0" smtClean="0">
                        <a:solidFill>
                          <a:prstClr val="black"/>
                        </a:solidFill>
                        <a:latin typeface="Meiryo UI"/>
                        <a:ea typeface="メイリオ"/>
                      </a:rPr>
                      <a:t>NA</a:t>
                    </a:r>
                    <a:endParaRPr kumimoji="0" lang="ja-JP" altLang="en-US" sz="2000" b="0" i="0" u="none" strike="noStrike" kern="0" cap="none" spc="0" normalizeH="0" baseline="0" noProof="0" dirty="0" smtClean="0">
                      <a:ln>
                        <a:noFill/>
                      </a:ln>
                      <a:solidFill>
                        <a:prstClr val="black"/>
                      </a:solidFill>
                      <a:effectLst/>
                      <a:uLnTx/>
                      <a:uFillTx/>
                      <a:latin typeface="Meiryo UI"/>
                      <a:ea typeface="メイリオ"/>
                    </a:endParaRPr>
                  </a:p>
                </p:txBody>
              </p:sp>
              <p:cxnSp>
                <p:nvCxnSpPr>
                  <p:cNvPr id="18" name="直線矢印コネクタ 17"/>
                  <p:cNvCxnSpPr>
                    <a:stCxn id="37" idx="3"/>
                    <a:endCxn id="17" idx="1"/>
                  </p:cNvCxnSpPr>
                  <p:nvPr/>
                </p:nvCxnSpPr>
                <p:spPr>
                  <a:xfrm flipV="1">
                    <a:off x="31891553" y="6431863"/>
                    <a:ext cx="762356" cy="24464"/>
                  </a:xfrm>
                  <a:prstGeom prst="straightConnector1">
                    <a:avLst/>
                  </a:prstGeom>
                  <a:noFill/>
                  <a:ln w="57150" cap="flat" cmpd="sng" algn="ctr">
                    <a:solidFill>
                      <a:srgbClr val="FF0000"/>
                    </a:solidFill>
                    <a:prstDash val="sysDot"/>
                    <a:tailEnd type="arrow"/>
                  </a:ln>
                  <a:effectLst/>
                </p:spPr>
              </p:cxnSp>
              <p:cxnSp>
                <p:nvCxnSpPr>
                  <p:cNvPr id="19" name="直線矢印コネクタ 18"/>
                  <p:cNvCxnSpPr>
                    <a:stCxn id="36" idx="3"/>
                    <a:endCxn id="21" idx="1"/>
                  </p:cNvCxnSpPr>
                  <p:nvPr/>
                </p:nvCxnSpPr>
                <p:spPr>
                  <a:xfrm flipV="1">
                    <a:off x="31891553" y="8014289"/>
                    <a:ext cx="762356" cy="10220"/>
                  </a:xfrm>
                  <a:prstGeom prst="straightConnector1">
                    <a:avLst/>
                  </a:prstGeom>
                  <a:noFill/>
                  <a:ln w="57150" cap="flat" cmpd="sng" algn="ctr">
                    <a:solidFill>
                      <a:srgbClr val="FF0000"/>
                    </a:solidFill>
                    <a:prstDash val="sysDot"/>
                    <a:tailEnd type="arrow"/>
                  </a:ln>
                  <a:effectLst/>
                </p:spPr>
              </p:cxnSp>
              <p:grpSp>
                <p:nvGrpSpPr>
                  <p:cNvPr id="20" name="グループ化 19"/>
                  <p:cNvGrpSpPr/>
                  <p:nvPr/>
                </p:nvGrpSpPr>
                <p:grpSpPr>
                  <a:xfrm>
                    <a:off x="26188435" y="6132328"/>
                    <a:ext cx="7447344" cy="9414261"/>
                    <a:chOff x="2180007" y="1265608"/>
                    <a:chExt cx="3128730" cy="5315398"/>
                  </a:xfrm>
                </p:grpSpPr>
                <p:sp>
                  <p:nvSpPr>
                    <p:cNvPr id="36" name="角丸四角形 35"/>
                    <p:cNvSpPr/>
                    <p:nvPr/>
                  </p:nvSpPr>
                  <p:spPr>
                    <a:xfrm>
                      <a:off x="2323813" y="1952094"/>
                      <a:ext cx="2252151" cy="763721"/>
                    </a:xfrm>
                    <a:prstGeom prst="roundRect">
                      <a:avLst/>
                    </a:prstGeom>
                    <a:solidFill>
                      <a:sysClr val="window" lastClr="FFFFFF"/>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err="1"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Ox</a:t>
                      </a:r>
                      <a:r>
                        <a:rPr kumimoji="0" lang="en-US" altLang="ja-JP" sz="2000" b="0" i="0" u="none" strike="noStrike" kern="0" cap="none" spc="0" normalizeH="0" baseline="-25000" noProof="0" dirty="0" err="1"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t</a:t>
                      </a:r>
                      <a:r>
                        <a:rPr kumimoji="0" lang="en-US" altLang="ja-JP" sz="2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&lt;=250</a:t>
                      </a:r>
                    </a:p>
                    <a:p>
                      <a:pPr lvl="0" algn="ctr" defTabSz="914400"/>
                      <a:r>
                        <a:rPr kumimoji="0" lang="en-US" altLang="ja-JP" sz="2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in winter: </a:t>
                      </a:r>
                      <a:r>
                        <a:rPr kumimoji="0" lang="en-US" altLang="ja-JP" sz="2000" kern="0" dirty="0" err="1"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Ox</a:t>
                      </a:r>
                      <a:r>
                        <a:rPr kumimoji="0" lang="en-US" altLang="ja-JP" sz="2000" kern="0" baseline="-25000" dirty="0" err="1"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t</a:t>
                      </a:r>
                      <a:r>
                        <a:rPr kumimoji="0" lang="en-US" altLang="ja-JP" sz="20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&lt;= </a:t>
                      </a:r>
                      <a:r>
                        <a:rPr kumimoji="0" lang="en-US" altLang="ja-JP" sz="2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100</a:t>
                      </a:r>
                      <a:r>
                        <a:rPr kumimoji="0" lang="en-US" altLang="ja-JP" sz="2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p:txBody>
                </p:sp>
                <p:sp>
                  <p:nvSpPr>
                    <p:cNvPr id="37" name="角丸四角形 36"/>
                    <p:cNvSpPr/>
                    <p:nvPr/>
                  </p:nvSpPr>
                  <p:spPr>
                    <a:xfrm>
                      <a:off x="2323813" y="1265608"/>
                      <a:ext cx="2252151" cy="365868"/>
                    </a:xfrm>
                    <a:prstGeom prst="roundRect">
                      <a:avLst/>
                    </a:prstGeom>
                    <a:solidFill>
                      <a:sysClr val="window" lastClr="FFFFFF"/>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err="1" smtClean="0">
                          <a:ln>
                            <a:noFill/>
                          </a:ln>
                          <a:solidFill>
                            <a:prstClr val="black"/>
                          </a:solidFill>
                          <a:effectLst/>
                          <a:uLnTx/>
                          <a:uFillTx/>
                          <a:latin typeface="Meiryo UI"/>
                          <a:ea typeface="メイリオ"/>
                          <a:cs typeface="+mn-cs"/>
                        </a:rPr>
                        <a:t>Ox</a:t>
                      </a:r>
                      <a:r>
                        <a:rPr kumimoji="0" lang="en-US" altLang="ja-JP" sz="2000" b="0" i="0" u="none" strike="noStrike" kern="0" cap="none" spc="0" normalizeH="0" baseline="-25000" noProof="0" dirty="0" err="1" smtClean="0">
                          <a:ln>
                            <a:noFill/>
                          </a:ln>
                          <a:solidFill>
                            <a:prstClr val="black"/>
                          </a:solidFill>
                          <a:effectLst/>
                          <a:uLnTx/>
                          <a:uFillTx/>
                          <a:latin typeface="Meiryo UI"/>
                          <a:ea typeface="メイリオ"/>
                          <a:cs typeface="+mn-cs"/>
                        </a:rPr>
                        <a:t>t</a:t>
                      </a:r>
                      <a:r>
                        <a:rPr kumimoji="0" lang="en-US" altLang="ja-JP" sz="2000" b="0" i="0" u="none" strike="noStrike" kern="0" cap="none" spc="0" normalizeH="0" baseline="0" noProof="0" dirty="0" smtClean="0">
                          <a:ln>
                            <a:noFill/>
                          </a:ln>
                          <a:solidFill>
                            <a:prstClr val="black"/>
                          </a:solidFill>
                          <a:effectLst/>
                          <a:uLnTx/>
                          <a:uFillTx/>
                          <a:latin typeface="Meiryo UI"/>
                          <a:ea typeface="メイリオ"/>
                          <a:cs typeface="+mn-cs"/>
                        </a:rPr>
                        <a:t>&gt;=80</a:t>
                      </a:r>
                    </a:p>
                  </p:txBody>
                </p:sp>
                <p:cxnSp>
                  <p:nvCxnSpPr>
                    <p:cNvPr id="38" name="直線矢印コネクタ 37"/>
                    <p:cNvCxnSpPr>
                      <a:stCxn id="37" idx="2"/>
                      <a:endCxn id="36" idx="0"/>
                    </p:cNvCxnSpPr>
                    <p:nvPr/>
                  </p:nvCxnSpPr>
                  <p:spPr>
                    <a:xfrm>
                      <a:off x="3449889" y="1631476"/>
                      <a:ext cx="0" cy="320618"/>
                    </a:xfrm>
                    <a:prstGeom prst="straightConnector1">
                      <a:avLst/>
                    </a:prstGeom>
                    <a:noFill/>
                    <a:ln w="57150" cap="flat" cmpd="sng" algn="ctr">
                      <a:solidFill>
                        <a:srgbClr val="0070C0"/>
                      </a:solidFill>
                      <a:prstDash val="solid"/>
                      <a:tailEnd type="arrow"/>
                    </a:ln>
                    <a:effectLst/>
                  </p:spPr>
                </p:cxnSp>
                <p:cxnSp>
                  <p:nvCxnSpPr>
                    <p:cNvPr id="39" name="直線矢印コネクタ 38"/>
                    <p:cNvCxnSpPr>
                      <a:stCxn id="36" idx="2"/>
                      <a:endCxn id="34" idx="0"/>
                    </p:cNvCxnSpPr>
                    <p:nvPr/>
                  </p:nvCxnSpPr>
                  <p:spPr>
                    <a:xfrm rot="16200000" flipH="1">
                      <a:off x="3868848" y="2296856"/>
                      <a:ext cx="387241" cy="1225159"/>
                    </a:xfrm>
                    <a:prstGeom prst="bentConnector3">
                      <a:avLst>
                        <a:gd name="adj1" fmla="val 50000"/>
                      </a:avLst>
                    </a:prstGeom>
                    <a:noFill/>
                    <a:ln w="57150" cap="flat" cmpd="sng" algn="ctr">
                      <a:solidFill>
                        <a:srgbClr val="0070C0"/>
                      </a:solidFill>
                      <a:prstDash val="solid"/>
                      <a:tailEnd type="arrow"/>
                    </a:ln>
                    <a:effectLst/>
                  </p:spPr>
                </p:cxnSp>
                <p:sp>
                  <p:nvSpPr>
                    <p:cNvPr id="40" name="角丸四角形 39"/>
                    <p:cNvSpPr/>
                    <p:nvPr/>
                  </p:nvSpPr>
                  <p:spPr>
                    <a:xfrm>
                      <a:off x="4040353" y="3745656"/>
                      <a:ext cx="1268384" cy="360039"/>
                    </a:xfrm>
                    <a:prstGeom prst="roundRect">
                      <a:avLst/>
                    </a:prstGeom>
                    <a:solidFill>
                      <a:sysClr val="window" lastClr="FFFFFF"/>
                    </a:solidFill>
                    <a:ln w="25400" cap="flat" cmpd="sng" algn="ctr">
                      <a:solidFill>
                        <a:sysClr val="windowText" lastClr="000000"/>
                      </a:solidFill>
                      <a:prstDash val="solid"/>
                    </a:ln>
                    <a:effectLst/>
                  </p:spPr>
                  <p:txBody>
                    <a:bodyPr rtlCol="0" anchor="ctr"/>
                    <a:lstStyle/>
                    <a:p>
                      <a:pPr lvl="0" algn="ctr">
                        <a:defRPr/>
                      </a:pPr>
                      <a:r>
                        <a:rPr kumimoji="0" lang="en-US" altLang="ja-JP" sz="2000" kern="0"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Ox</a:t>
                      </a:r>
                      <a:r>
                        <a:rPr kumimoji="0" lang="en-US" altLang="ja-JP" sz="2000" kern="0" baseline="-25000"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t</a:t>
                      </a:r>
                      <a:r>
                        <a:rPr kumimoji="0" lang="en-US" altLang="ja-JP" sz="20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&lt;=</a:t>
                      </a:r>
                      <a:r>
                        <a:rPr kumimoji="0" lang="en-US" altLang="ja-JP" sz="2000" kern="0" dirty="0">
                          <a:solidFill>
                            <a:prstClr val="black"/>
                          </a:solidFill>
                          <a:latin typeface="Symbol" panose="05050102010706020507" pitchFamily="18" charset="2"/>
                        </a:rPr>
                        <a:t>m</a:t>
                      </a:r>
                      <a:r>
                        <a:rPr kumimoji="0" lang="en-US" altLang="ja-JP" sz="2000" kern="0" baseline="-25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t</a:t>
                      </a:r>
                      <a:r>
                        <a:rPr kumimoji="0" lang="en-US" altLang="ja-JP" sz="20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+5σ</a:t>
                      </a:r>
                      <a:r>
                        <a:rPr kumimoji="0" lang="en-US" altLang="ja-JP" sz="2000" kern="0" baseline="-25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t</a:t>
                      </a:r>
                      <a:endParaRPr kumimoji="0" lang="en-US" altLang="ja-JP" sz="2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角丸四角形 40"/>
                    <p:cNvSpPr/>
                    <p:nvPr/>
                  </p:nvSpPr>
                  <p:spPr>
                    <a:xfrm>
                      <a:off x="4040353" y="4364058"/>
                      <a:ext cx="1268384" cy="357033"/>
                    </a:xfrm>
                    <a:prstGeom prst="roundRect">
                      <a:avLst/>
                    </a:prstGeom>
                    <a:solidFill>
                      <a:sysClr val="window" lastClr="FFFFFF"/>
                    </a:solidFill>
                    <a:ln w="25400" cap="flat" cmpd="sng" algn="ctr">
                      <a:solidFill>
                        <a:sysClr val="windowText" lastClr="000000"/>
                      </a:solidFill>
                      <a:prstDash val="solid"/>
                    </a:ln>
                    <a:effectLst/>
                  </p:spPr>
                  <p:txBody>
                    <a:bodyPr rtlCol="0" anchor="ctr"/>
                    <a:lstStyle/>
                    <a:p>
                      <a:pPr lvl="0" algn="ctr" defTabSz="914400">
                        <a:defRPr/>
                      </a:pPr>
                      <a:r>
                        <a:rPr kumimoji="0" lang="en-US" altLang="ja-JP" sz="20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kern="0"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dOx|</a:t>
                      </a:r>
                      <a:r>
                        <a:rPr kumimoji="0" lang="en-US" altLang="ja-JP" sz="2000" kern="0" baseline="-25000"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t</a:t>
                      </a:r>
                      <a:r>
                        <a:rPr kumimoji="0" lang="en-US" altLang="ja-JP" sz="2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&lt;=90</a:t>
                      </a:r>
                      <a:endParaRPr kumimoji="0" lang="ja-JP" altLang="en-US" sz="2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2" name="直線矢印コネクタ 41"/>
                    <p:cNvCxnSpPr>
                      <a:stCxn id="40" idx="2"/>
                      <a:endCxn id="41" idx="0"/>
                    </p:cNvCxnSpPr>
                    <p:nvPr/>
                  </p:nvCxnSpPr>
                  <p:spPr>
                    <a:xfrm>
                      <a:off x="4674545" y="4105695"/>
                      <a:ext cx="0" cy="258363"/>
                    </a:xfrm>
                    <a:prstGeom prst="straightConnector1">
                      <a:avLst/>
                    </a:prstGeom>
                    <a:noFill/>
                    <a:ln w="57150" cap="flat" cmpd="sng" algn="ctr">
                      <a:solidFill>
                        <a:srgbClr val="0070C0"/>
                      </a:solidFill>
                      <a:prstDash val="solid"/>
                      <a:tailEnd type="arrow"/>
                    </a:ln>
                    <a:effectLst/>
                  </p:spPr>
                </p:cxnSp>
                <p:sp>
                  <p:nvSpPr>
                    <p:cNvPr id="43" name="角丸四角形 42"/>
                    <p:cNvSpPr/>
                    <p:nvPr/>
                  </p:nvSpPr>
                  <p:spPr>
                    <a:xfrm>
                      <a:off x="2180007" y="3553857"/>
                      <a:ext cx="1409319" cy="365867"/>
                    </a:xfrm>
                    <a:prstGeom prst="roundRect">
                      <a:avLst/>
                    </a:prstGeom>
                    <a:solidFill>
                      <a:sysClr val="window" lastClr="FFFFFF"/>
                    </a:solidFill>
                    <a:ln w="25400" cap="flat" cmpd="sng" algn="ctr">
                      <a:solidFill>
                        <a:sysClr val="windowText" lastClr="000000"/>
                      </a:solidFill>
                      <a:prstDash val="solid"/>
                    </a:ln>
                    <a:effectLst/>
                  </p:spPr>
                  <p:txBody>
                    <a:bodyPr rtlCol="0" anchor="ctr"/>
                    <a:lstStyle/>
                    <a:p>
                      <a:pPr lvl="0" algn="ctr" defTabSz="914400"/>
                      <a:r>
                        <a:rPr kumimoji="0" lang="en-US" altLang="ja-JP" sz="2000" b="0" i="0" u="none" strike="noStrike" kern="0" cap="none" spc="0" normalizeH="0" baseline="0" noProof="0" dirty="0" err="1" smtClean="0">
                          <a:ln>
                            <a:noFill/>
                          </a:ln>
                          <a:solidFill>
                            <a:prstClr val="black"/>
                          </a:solidFill>
                          <a:effectLst/>
                          <a:uLnTx/>
                          <a:uFillTx/>
                          <a:latin typeface="Meiryo UI"/>
                          <a:ea typeface="メイリオ"/>
                        </a:rPr>
                        <a:t>Ox</a:t>
                      </a:r>
                      <a:r>
                        <a:rPr kumimoji="0" lang="en-US" altLang="ja-JP" sz="2000" b="0" i="0" u="none" strike="noStrike" kern="0" cap="none" spc="0" normalizeH="0" baseline="-25000" noProof="0" dirty="0" err="1" smtClean="0">
                          <a:ln>
                            <a:noFill/>
                          </a:ln>
                          <a:solidFill>
                            <a:prstClr val="black"/>
                          </a:solidFill>
                          <a:effectLst/>
                          <a:uLnTx/>
                          <a:uFillTx/>
                          <a:latin typeface="Meiryo UI"/>
                          <a:ea typeface="メイリオ"/>
                        </a:rPr>
                        <a:t>t</a:t>
                      </a:r>
                      <a:r>
                        <a:rPr kumimoji="0" lang="en-US" altLang="ja-JP" sz="2000" b="0" i="0" u="none" strike="noStrike" kern="0" cap="none" spc="0" normalizeH="0" baseline="0" noProof="0" dirty="0" smtClean="0">
                          <a:ln>
                            <a:noFill/>
                          </a:ln>
                          <a:solidFill>
                            <a:prstClr val="black"/>
                          </a:solidFill>
                          <a:effectLst/>
                          <a:uLnTx/>
                          <a:uFillTx/>
                          <a:latin typeface="Meiryo UI"/>
                          <a:ea typeface="メイリオ"/>
                        </a:rPr>
                        <a:t>=&lt;</a:t>
                      </a:r>
                      <a:r>
                        <a:rPr kumimoji="0" lang="en-US" altLang="ja-JP" sz="2000" kern="0" dirty="0" err="1">
                          <a:solidFill>
                            <a:prstClr val="black"/>
                          </a:solidFill>
                          <a:latin typeface="Symbol" panose="05050102010706020507" pitchFamily="18" charset="2"/>
                        </a:rPr>
                        <a:t>m</a:t>
                      </a:r>
                      <a:r>
                        <a:rPr kumimoji="0" lang="en-US" altLang="ja-JP" sz="2000" kern="0" baseline="-25000" dirty="0" err="1">
                          <a:solidFill>
                            <a:prstClr val="black"/>
                          </a:solidFill>
                        </a:rPr>
                        <a:t>t</a:t>
                      </a:r>
                      <a:r>
                        <a:rPr kumimoji="0" lang="en-US" altLang="ja-JP" sz="2000" b="0" i="0" u="none" strike="noStrike" kern="0" cap="none" spc="0" normalizeH="0" baseline="0" noProof="0" dirty="0" smtClean="0">
                          <a:ln>
                            <a:noFill/>
                          </a:ln>
                          <a:solidFill>
                            <a:prstClr val="black"/>
                          </a:solidFill>
                          <a:effectLst/>
                          <a:uLnTx/>
                          <a:uFillTx/>
                          <a:latin typeface="Meiryo UI"/>
                          <a:ea typeface="メイリオ"/>
                        </a:rPr>
                        <a:t>+3σ</a:t>
                      </a:r>
                      <a:r>
                        <a:rPr kumimoji="0" lang="en-US" altLang="ja-JP" sz="2000" b="0" i="0" u="none" strike="noStrike" kern="0" cap="none" spc="0" normalizeH="0" baseline="-25000" noProof="0" dirty="0" smtClean="0">
                          <a:ln>
                            <a:noFill/>
                          </a:ln>
                          <a:solidFill>
                            <a:prstClr val="black"/>
                          </a:solidFill>
                          <a:effectLst/>
                          <a:uLnTx/>
                          <a:uFillTx/>
                          <a:latin typeface="Meiryo UI"/>
                          <a:ea typeface="メイリオ"/>
                        </a:rPr>
                        <a:t>t</a:t>
                      </a:r>
                      <a:endParaRPr kumimoji="0" lang="ja-JP" altLang="en-US" sz="2000" b="0" i="0" u="none" strike="noStrike" kern="0" cap="none" spc="0" normalizeH="0" baseline="0" noProof="0" dirty="0" smtClean="0">
                        <a:ln>
                          <a:noFill/>
                        </a:ln>
                        <a:solidFill>
                          <a:prstClr val="black"/>
                        </a:solidFill>
                        <a:effectLst/>
                        <a:uLnTx/>
                        <a:uFillTx/>
                        <a:latin typeface="Meiryo UI"/>
                        <a:ea typeface="メイリオ"/>
                      </a:endParaRPr>
                    </a:p>
                  </p:txBody>
                </p:sp>
                <p:cxnSp>
                  <p:nvCxnSpPr>
                    <p:cNvPr id="44" name="直線矢印コネクタ 43"/>
                    <p:cNvCxnSpPr>
                      <a:stCxn id="43" idx="2"/>
                      <a:endCxn id="45" idx="0"/>
                    </p:cNvCxnSpPr>
                    <p:nvPr/>
                  </p:nvCxnSpPr>
                  <p:spPr>
                    <a:xfrm>
                      <a:off x="2884667" y="3919724"/>
                      <a:ext cx="0" cy="960419"/>
                    </a:xfrm>
                    <a:prstGeom prst="straightConnector1">
                      <a:avLst/>
                    </a:prstGeom>
                    <a:noFill/>
                    <a:ln w="57150" cap="flat" cmpd="sng" algn="ctr">
                      <a:solidFill>
                        <a:srgbClr val="FF0000"/>
                      </a:solidFill>
                      <a:prstDash val="sysDot"/>
                      <a:tailEnd type="arrow"/>
                    </a:ln>
                    <a:effectLst/>
                  </p:spPr>
                </p:cxnSp>
                <p:sp>
                  <p:nvSpPr>
                    <p:cNvPr id="45" name="角丸四角形 44"/>
                    <p:cNvSpPr/>
                    <p:nvPr/>
                  </p:nvSpPr>
                  <p:spPr>
                    <a:xfrm>
                      <a:off x="2180007" y="4880143"/>
                      <a:ext cx="1409319" cy="923013"/>
                    </a:xfrm>
                    <a:prstGeom prst="roundRect">
                      <a:avLst/>
                    </a:prstGeom>
                    <a:solidFill>
                      <a:sysClr val="window" lastClr="FFFFFF"/>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prstClr val="black"/>
                          </a:solidFill>
                          <a:effectLst/>
                          <a:uLnTx/>
                          <a:uFillTx/>
                          <a:latin typeface="Meiryo UI"/>
                          <a:ea typeface="メイリオ"/>
                        </a:rPr>
                        <a:t>|dOx|</a:t>
                      </a:r>
                      <a:r>
                        <a:rPr kumimoji="0" lang="en-US" altLang="ja-JP" sz="2000" b="0" i="0" u="none" strike="noStrike" kern="0" cap="none" spc="0" normalizeH="0" baseline="-25000" noProof="0" dirty="0" smtClean="0">
                          <a:ln>
                            <a:noFill/>
                          </a:ln>
                          <a:solidFill>
                            <a:prstClr val="black"/>
                          </a:solidFill>
                          <a:effectLst/>
                          <a:uLnTx/>
                          <a:uFillTx/>
                          <a:latin typeface="Meiryo UI"/>
                          <a:ea typeface="メイリオ"/>
                        </a:rPr>
                        <a:t>t-1</a:t>
                      </a:r>
                      <a:r>
                        <a:rPr kumimoji="0" lang="en-US" altLang="ja-JP" sz="2000" b="0" i="0" u="none" strike="noStrike" kern="0" cap="none" spc="0" normalizeH="0" baseline="0" noProof="0" dirty="0" smtClean="0">
                          <a:ln>
                            <a:noFill/>
                          </a:ln>
                          <a:solidFill>
                            <a:prstClr val="black"/>
                          </a:solidFill>
                          <a:effectLst/>
                          <a:uLnTx/>
                          <a:uFillTx/>
                          <a:latin typeface="Meiryo UI"/>
                          <a:ea typeface="メイリオ"/>
                        </a:rPr>
                        <a:t>&lt;=</a:t>
                      </a:r>
                      <a:r>
                        <a:rPr kumimoji="0" lang="en-US" altLang="ja-JP" sz="2000" i="0" u="none" strike="noStrike" kern="0" cap="none" spc="0" normalizeH="0" baseline="0" noProof="0" dirty="0" smtClean="0">
                          <a:ln>
                            <a:noFill/>
                          </a:ln>
                          <a:solidFill>
                            <a:prstClr val="black"/>
                          </a:solidFill>
                          <a:effectLst/>
                          <a:uLnTx/>
                          <a:uFillTx/>
                          <a:latin typeface="Meiryo UI"/>
                          <a:ea typeface="メイリオ"/>
                        </a:rPr>
                        <a:t>50</a:t>
                      </a:r>
                      <a:r>
                        <a:rPr kumimoji="0" lang="en-US" altLang="ja-JP" sz="1600" i="0" u="none" strike="noStrike" kern="0" cap="none" spc="0" normalizeH="0" noProof="0" dirty="0" smtClean="0">
                          <a:ln>
                            <a:noFill/>
                          </a:ln>
                          <a:solidFill>
                            <a:prstClr val="black"/>
                          </a:solidFill>
                          <a:effectLst/>
                          <a:uLnTx/>
                          <a:uFillTx/>
                          <a:latin typeface="Meiryo UI"/>
                          <a:ea typeface="メイリオ"/>
                        </a:rPr>
                        <a:t> .and.</a:t>
                      </a:r>
                    </a:p>
                    <a:p>
                      <a:pPr algn="ctr" defTabSz="914400">
                        <a:defRPr/>
                      </a:pPr>
                      <a:r>
                        <a:rPr kumimoji="0" lang="en-US" altLang="ja-JP" sz="2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2000" kern="0"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dOx|</a:t>
                      </a:r>
                      <a:r>
                        <a:rPr kumimoji="0" lang="en-US" altLang="ja-JP" sz="2000" kern="0" baseline="-25000"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t</a:t>
                      </a:r>
                      <a:r>
                        <a:rPr kumimoji="0" lang="en-US" altLang="ja-JP" sz="2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&lt;=</a:t>
                      </a:r>
                      <a:r>
                        <a:rPr kumimoji="0" lang="en-US" altLang="ja-JP" sz="20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50</a:t>
                      </a:r>
                      <a:endParaRPr kumimoji="0" lang="en-US" altLang="ja-JP" sz="20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角丸四角形 45"/>
                    <p:cNvSpPr/>
                    <p:nvPr/>
                  </p:nvSpPr>
                  <p:spPr>
                    <a:xfrm>
                      <a:off x="2180007" y="6215139"/>
                      <a:ext cx="1409319" cy="365867"/>
                    </a:xfrm>
                    <a:prstGeom prst="roundRect">
                      <a:avLst/>
                    </a:prstGeom>
                    <a:solidFill>
                      <a:sysClr val="window" lastClr="FFFFFF"/>
                    </a:solidFill>
                    <a:ln w="25400" cap="flat" cmpd="sng" algn="ctr">
                      <a:solidFill>
                        <a:sysClr val="windowText" lastClr="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b="0" i="0" u="none" strike="noStrike" kern="0" cap="none" spc="0" normalizeH="0" baseline="0" noProof="0" dirty="0" smtClean="0">
                          <a:ln>
                            <a:noFill/>
                          </a:ln>
                          <a:solidFill>
                            <a:prstClr val="black"/>
                          </a:solidFill>
                          <a:effectLst/>
                          <a:uLnTx/>
                          <a:uFillTx/>
                          <a:latin typeface="Meiryo UI"/>
                          <a:ea typeface="メイリオ"/>
                        </a:rPr>
                        <a:t>QC5</a:t>
                      </a:r>
                      <a:r>
                        <a:rPr kumimoji="0" lang="en-US" altLang="ja-JP" sz="2000" b="0" i="0" u="none" strike="noStrike" kern="0" cap="none" spc="0" normalizeH="0" baseline="-25000" noProof="0" dirty="0" smtClean="0">
                          <a:ln>
                            <a:noFill/>
                          </a:ln>
                          <a:solidFill>
                            <a:prstClr val="black"/>
                          </a:solidFill>
                          <a:effectLst/>
                          <a:uLnTx/>
                          <a:uFillTx/>
                          <a:latin typeface="Meiryo UI"/>
                          <a:ea typeface="メイリオ"/>
                        </a:rPr>
                        <a:t>t-1</a:t>
                      </a:r>
                      <a:r>
                        <a:rPr kumimoji="0" lang="en-US" altLang="ja-JP" sz="2000" b="0" i="0" u="none" strike="noStrike" kern="0" cap="none" spc="0" normalizeH="0" baseline="0" noProof="0" dirty="0" smtClean="0">
                          <a:ln>
                            <a:noFill/>
                          </a:ln>
                          <a:solidFill>
                            <a:prstClr val="black"/>
                          </a:solidFill>
                          <a:effectLst/>
                          <a:uLnTx/>
                          <a:uFillTx/>
                          <a:latin typeface="Meiryo UI"/>
                          <a:ea typeface="メイリオ"/>
                        </a:rPr>
                        <a:t>=</a:t>
                      </a:r>
                      <a:r>
                        <a:rPr kumimoji="0" lang="en-US" altLang="ja-JP" sz="2000" kern="0" dirty="0" smtClean="0">
                          <a:solidFill>
                            <a:prstClr val="black"/>
                          </a:solidFill>
                          <a:latin typeface="Meiryo UI"/>
                          <a:ea typeface="メイリオ"/>
                        </a:rPr>
                        <a:t>outlier</a:t>
                      </a:r>
                      <a:endParaRPr kumimoji="0" lang="en-US" altLang="ja-JP" sz="2000" b="0" i="0" u="none" strike="noStrike" kern="0" cap="none" spc="0" normalizeH="0" baseline="0" noProof="0" dirty="0" smtClean="0">
                        <a:ln>
                          <a:noFill/>
                        </a:ln>
                        <a:solidFill>
                          <a:prstClr val="black"/>
                        </a:solidFill>
                        <a:effectLst/>
                        <a:uLnTx/>
                        <a:uFillTx/>
                        <a:latin typeface="Meiryo UI"/>
                        <a:ea typeface="メイリオ"/>
                      </a:endParaRPr>
                    </a:p>
                  </p:txBody>
                </p:sp>
                <p:cxnSp>
                  <p:nvCxnSpPr>
                    <p:cNvPr id="47" name="直線矢印コネクタ 46"/>
                    <p:cNvCxnSpPr>
                      <a:stCxn id="45" idx="2"/>
                      <a:endCxn id="46" idx="0"/>
                    </p:cNvCxnSpPr>
                    <p:nvPr/>
                  </p:nvCxnSpPr>
                  <p:spPr>
                    <a:xfrm>
                      <a:off x="2884667" y="5803157"/>
                      <a:ext cx="0" cy="411983"/>
                    </a:xfrm>
                    <a:prstGeom prst="straightConnector1">
                      <a:avLst/>
                    </a:prstGeom>
                    <a:noFill/>
                    <a:ln w="57150" cap="flat" cmpd="sng" algn="ctr">
                      <a:solidFill>
                        <a:srgbClr val="FF0000"/>
                      </a:solidFill>
                      <a:prstDash val="sysDot"/>
                      <a:tailEnd type="arrow"/>
                    </a:ln>
                    <a:effectLst/>
                  </p:spPr>
                </p:cxnSp>
              </p:grpSp>
              <p:sp>
                <p:nvSpPr>
                  <p:cNvPr id="21" name="正方形/長方形 20"/>
                  <p:cNvSpPr/>
                  <p:nvPr/>
                </p:nvSpPr>
                <p:spPr>
                  <a:xfrm>
                    <a:off x="32653909" y="7744288"/>
                    <a:ext cx="1677304" cy="540000"/>
                  </a:xfrm>
                  <a:prstGeom prst="rect">
                    <a:avLst/>
                  </a:prstGeom>
                  <a:solidFill>
                    <a:sysClr val="window" lastClr="FFFFFF"/>
                  </a:solidFill>
                  <a:ln w="25400" cap="flat" cmpd="sng" algn="ctr">
                    <a:solidFill>
                      <a:srgbClr val="E8B7B7"/>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kern="0" dirty="0" smtClean="0">
                        <a:solidFill>
                          <a:srgbClr val="E8B7B7">
                            <a:lumMod val="25000"/>
                          </a:srgbClr>
                        </a:solidFill>
                        <a:latin typeface="Meiryo UI"/>
                        <a:ea typeface="メイリオ"/>
                      </a:rPr>
                      <a:t>outlier</a:t>
                    </a:r>
                    <a:endParaRPr kumimoji="0" lang="ja-JP" altLang="en-US" sz="2000" b="0" i="0" u="none" strike="noStrike" kern="0" cap="none" spc="0" normalizeH="0" baseline="0" noProof="0" dirty="0" smtClean="0">
                      <a:ln>
                        <a:noFill/>
                      </a:ln>
                      <a:solidFill>
                        <a:srgbClr val="E8B7B7">
                          <a:lumMod val="25000"/>
                        </a:srgbClr>
                      </a:solidFill>
                      <a:effectLst/>
                      <a:uLnTx/>
                      <a:uFillTx/>
                      <a:latin typeface="Meiryo UI"/>
                      <a:ea typeface="メイリオ"/>
                    </a:endParaRPr>
                  </a:p>
                </p:txBody>
              </p:sp>
              <p:cxnSp>
                <p:nvCxnSpPr>
                  <p:cNvPr id="22" name="直線矢印コネクタ 21"/>
                  <p:cNvCxnSpPr>
                    <a:stCxn id="40" idx="3"/>
                    <a:endCxn id="23" idx="1"/>
                  </p:cNvCxnSpPr>
                  <p:nvPr/>
                </p:nvCxnSpPr>
                <p:spPr>
                  <a:xfrm>
                    <a:off x="33635779" y="10843654"/>
                    <a:ext cx="594605" cy="21679"/>
                  </a:xfrm>
                  <a:prstGeom prst="straightConnector1">
                    <a:avLst/>
                  </a:prstGeom>
                  <a:noFill/>
                  <a:ln w="57150" cap="flat" cmpd="sng" algn="ctr">
                    <a:solidFill>
                      <a:srgbClr val="FF0000"/>
                    </a:solidFill>
                    <a:prstDash val="sysDot"/>
                    <a:tailEnd type="arrow"/>
                  </a:ln>
                  <a:effectLst/>
                </p:spPr>
              </p:cxnSp>
              <p:sp>
                <p:nvSpPr>
                  <p:cNvPr id="23" name="正方形/長方形 22"/>
                  <p:cNvSpPr/>
                  <p:nvPr/>
                </p:nvSpPr>
                <p:spPr>
                  <a:xfrm>
                    <a:off x="34230384" y="10595332"/>
                    <a:ext cx="1677304" cy="540000"/>
                  </a:xfrm>
                  <a:prstGeom prst="rect">
                    <a:avLst/>
                  </a:prstGeom>
                  <a:solidFill>
                    <a:sysClr val="window" lastClr="FFFFFF"/>
                  </a:solidFill>
                  <a:ln w="25400" cap="flat" cmpd="sng" algn="ctr">
                    <a:solidFill>
                      <a:srgbClr val="E8B7B7"/>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kern="0" dirty="0" smtClean="0">
                        <a:solidFill>
                          <a:srgbClr val="E8B7B7">
                            <a:lumMod val="25000"/>
                          </a:srgbClr>
                        </a:solidFill>
                        <a:latin typeface="Meiryo UI"/>
                        <a:ea typeface="メイリオ"/>
                      </a:rPr>
                      <a:t>outlier</a:t>
                    </a:r>
                    <a:endParaRPr kumimoji="0" lang="ja-JP" altLang="en-US" sz="2000" b="0" i="0" u="none" strike="noStrike" kern="0" cap="none" spc="0" normalizeH="0" baseline="0" noProof="0" dirty="0" smtClean="0">
                      <a:ln>
                        <a:noFill/>
                      </a:ln>
                      <a:solidFill>
                        <a:srgbClr val="E8B7B7">
                          <a:lumMod val="25000"/>
                        </a:srgbClr>
                      </a:solidFill>
                      <a:effectLst/>
                      <a:uLnTx/>
                      <a:uFillTx/>
                      <a:latin typeface="Meiryo UI"/>
                      <a:ea typeface="メイリオ"/>
                    </a:endParaRPr>
                  </a:p>
                </p:txBody>
              </p:sp>
              <p:cxnSp>
                <p:nvCxnSpPr>
                  <p:cNvPr id="24" name="直線矢印コネクタ 23"/>
                  <p:cNvCxnSpPr>
                    <a:stCxn id="41" idx="3"/>
                    <a:endCxn id="25" idx="1"/>
                  </p:cNvCxnSpPr>
                  <p:nvPr/>
                </p:nvCxnSpPr>
                <p:spPr>
                  <a:xfrm flipV="1">
                    <a:off x="33635779" y="11909388"/>
                    <a:ext cx="604243" cy="26875"/>
                  </a:xfrm>
                  <a:prstGeom prst="straightConnector1">
                    <a:avLst/>
                  </a:prstGeom>
                  <a:noFill/>
                  <a:ln w="57150" cap="flat" cmpd="sng" algn="ctr">
                    <a:solidFill>
                      <a:srgbClr val="FF0000"/>
                    </a:solidFill>
                    <a:prstDash val="sysDot"/>
                    <a:tailEnd type="arrow"/>
                  </a:ln>
                  <a:effectLst/>
                </p:spPr>
              </p:cxnSp>
              <p:sp>
                <p:nvSpPr>
                  <p:cNvPr id="25" name="正方形/長方形 24"/>
                  <p:cNvSpPr/>
                  <p:nvPr/>
                </p:nvSpPr>
                <p:spPr>
                  <a:xfrm>
                    <a:off x="34240022" y="11639387"/>
                    <a:ext cx="1677304" cy="540000"/>
                  </a:xfrm>
                  <a:prstGeom prst="rect">
                    <a:avLst/>
                  </a:prstGeom>
                  <a:solidFill>
                    <a:sysClr val="window" lastClr="FFFFFF"/>
                  </a:solidFill>
                  <a:ln w="25400" cap="flat" cmpd="sng" algn="ctr">
                    <a:solidFill>
                      <a:srgbClr val="E8B7B7"/>
                    </a:solidFill>
                    <a:prstDash val="solid"/>
                  </a:ln>
                  <a:effectLst/>
                </p:spPr>
                <p:txBody>
                  <a:bodyPr rtlCol="0" anchor="ctr"/>
                  <a:lstStyle/>
                  <a:p>
                    <a:pPr lvl="0" algn="ctr" defTabSz="914400">
                      <a:defRPr/>
                    </a:pPr>
                    <a:r>
                      <a:rPr kumimoji="0" lang="en-US" altLang="ja-JP" sz="2000" kern="0" dirty="0">
                        <a:solidFill>
                          <a:srgbClr val="E8B7B7">
                            <a:lumMod val="25000"/>
                          </a:srgbClr>
                        </a:solidFill>
                        <a:latin typeface="Meiryo UI" panose="020B0604030504040204" pitchFamily="50" charset="-128"/>
                        <a:ea typeface="Meiryo UI" panose="020B0604030504040204" pitchFamily="50" charset="-128"/>
                        <a:cs typeface="Meiryo UI" panose="020B0604030504040204" pitchFamily="50" charset="-128"/>
                      </a:rPr>
                      <a:t>outlier</a:t>
                    </a:r>
                    <a:endParaRPr kumimoji="0" lang="ja-JP" altLang="en-US" sz="2000" b="0" i="0" u="none" strike="noStrike" kern="0" cap="none" spc="0" normalizeH="0" baseline="0" noProof="0" dirty="0" smtClean="0">
                      <a:ln>
                        <a:noFill/>
                      </a:ln>
                      <a:solidFill>
                        <a:srgbClr val="E8B7B7">
                          <a:lumMod val="25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6" name="直線矢印コネクタ 25"/>
                  <p:cNvCxnSpPr>
                    <a:stCxn id="43" idx="1"/>
                    <a:endCxn id="27" idx="3"/>
                  </p:cNvCxnSpPr>
                  <p:nvPr/>
                </p:nvCxnSpPr>
                <p:spPr>
                  <a:xfrm flipH="1">
                    <a:off x="25617628" y="10509115"/>
                    <a:ext cx="570807" cy="29117"/>
                  </a:xfrm>
                  <a:prstGeom prst="straightConnector1">
                    <a:avLst/>
                  </a:prstGeom>
                  <a:noFill/>
                  <a:ln w="57150" cap="flat" cmpd="sng" algn="ctr">
                    <a:solidFill>
                      <a:srgbClr val="0070C0"/>
                    </a:solidFill>
                    <a:prstDash val="solid"/>
                    <a:tailEnd type="arrow"/>
                  </a:ln>
                  <a:effectLst/>
                </p:spPr>
              </p:cxnSp>
              <p:sp>
                <p:nvSpPr>
                  <p:cNvPr id="27" name="正方形/長方形 26"/>
                  <p:cNvSpPr/>
                  <p:nvPr/>
                </p:nvSpPr>
                <p:spPr>
                  <a:xfrm>
                    <a:off x="23940324" y="10268231"/>
                    <a:ext cx="1677304" cy="540000"/>
                  </a:xfrm>
                  <a:prstGeom prst="rect">
                    <a:avLst/>
                  </a:prstGeom>
                  <a:solidFill>
                    <a:sysClr val="window" lastClr="FFFFFF"/>
                  </a:solidFill>
                  <a:ln w="25400" cap="flat" cmpd="sng" algn="ctr">
                    <a:solidFill>
                      <a:srgbClr val="72A37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kern="0" dirty="0" smtClean="0">
                        <a:solidFill>
                          <a:srgbClr val="72A376">
                            <a:lumMod val="50000"/>
                          </a:srgbClr>
                        </a:solidFill>
                        <a:latin typeface="Meiryo UI"/>
                        <a:ea typeface="メイリオ"/>
                      </a:rPr>
                      <a:t>correct</a:t>
                    </a:r>
                    <a:endParaRPr kumimoji="0" lang="ja-JP" altLang="en-US" sz="2000" b="0" i="0" u="none" strike="noStrike" kern="0" cap="none" spc="0" normalizeH="0" baseline="0" noProof="0" dirty="0" smtClean="0">
                      <a:ln>
                        <a:noFill/>
                      </a:ln>
                      <a:solidFill>
                        <a:srgbClr val="72A376">
                          <a:lumMod val="50000"/>
                        </a:srgbClr>
                      </a:solidFill>
                      <a:effectLst/>
                      <a:uLnTx/>
                      <a:uFillTx/>
                      <a:latin typeface="Meiryo UI"/>
                      <a:ea typeface="メイリオ"/>
                    </a:endParaRPr>
                  </a:p>
                </p:txBody>
              </p:sp>
              <p:cxnSp>
                <p:nvCxnSpPr>
                  <p:cNvPr id="28" name="直線矢印コネクタ 27"/>
                  <p:cNvCxnSpPr>
                    <a:stCxn id="45" idx="1"/>
                    <a:endCxn id="29" idx="3"/>
                  </p:cNvCxnSpPr>
                  <p:nvPr/>
                </p:nvCxnSpPr>
                <p:spPr>
                  <a:xfrm flipH="1">
                    <a:off x="25617628" y="13351528"/>
                    <a:ext cx="570807" cy="10152"/>
                  </a:xfrm>
                  <a:prstGeom prst="straightConnector1">
                    <a:avLst/>
                  </a:prstGeom>
                  <a:noFill/>
                  <a:ln w="57150" cap="flat" cmpd="sng" algn="ctr">
                    <a:solidFill>
                      <a:srgbClr val="0070C0"/>
                    </a:solidFill>
                    <a:prstDash val="solid"/>
                    <a:tailEnd type="arrow"/>
                  </a:ln>
                  <a:effectLst/>
                </p:spPr>
              </p:cxnSp>
              <p:sp>
                <p:nvSpPr>
                  <p:cNvPr id="29" name="正方形/長方形 28"/>
                  <p:cNvSpPr/>
                  <p:nvPr/>
                </p:nvSpPr>
                <p:spPr>
                  <a:xfrm>
                    <a:off x="23940324" y="13091679"/>
                    <a:ext cx="1677304" cy="540000"/>
                  </a:xfrm>
                  <a:prstGeom prst="rect">
                    <a:avLst/>
                  </a:prstGeom>
                  <a:solidFill>
                    <a:sysClr val="window" lastClr="FFFFFF"/>
                  </a:solidFill>
                  <a:ln w="25400" cap="flat" cmpd="sng" algn="ctr">
                    <a:solidFill>
                      <a:srgbClr val="72A376"/>
                    </a:solidFill>
                    <a:prstDash val="solid"/>
                  </a:ln>
                  <a:effectLst/>
                </p:spPr>
                <p:txBody>
                  <a:bodyPr rtlCol="0" anchor="ctr"/>
                  <a:lstStyle/>
                  <a:p>
                    <a:pPr lvl="0" algn="ctr" defTabSz="914400">
                      <a:defRPr/>
                    </a:pPr>
                    <a:r>
                      <a:rPr kumimoji="0" lang="en-US" altLang="ja-JP" sz="2000" kern="0" dirty="0">
                        <a:solidFill>
                          <a:srgbClr val="72A376">
                            <a:lumMod val="50000"/>
                          </a:srgbClr>
                        </a:solidFill>
                        <a:latin typeface="Meiryo UI" panose="020B0604030504040204" pitchFamily="50" charset="-128"/>
                        <a:ea typeface="Meiryo UI" panose="020B0604030504040204" pitchFamily="50" charset="-128"/>
                        <a:cs typeface="Meiryo UI" panose="020B0604030504040204" pitchFamily="50" charset="-128"/>
                      </a:rPr>
                      <a:t>correct</a:t>
                    </a:r>
                    <a:endParaRPr kumimoji="0" lang="ja-JP" altLang="en-US" sz="2000" b="0" i="0" u="none" strike="noStrike" kern="0" cap="none" spc="0" normalizeH="0" baseline="0" noProof="0" dirty="0" smtClean="0">
                      <a:ln>
                        <a:noFill/>
                      </a:ln>
                      <a:solidFill>
                        <a:srgbClr val="72A376">
                          <a:lumMod val="5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0" name="直線矢印コネクタ 29"/>
                  <p:cNvCxnSpPr>
                    <a:stCxn id="46" idx="1"/>
                    <a:endCxn id="31" idx="3"/>
                  </p:cNvCxnSpPr>
                  <p:nvPr/>
                </p:nvCxnSpPr>
                <p:spPr>
                  <a:xfrm flipH="1" flipV="1">
                    <a:off x="25617627" y="15214990"/>
                    <a:ext cx="570808" cy="7601"/>
                  </a:xfrm>
                  <a:prstGeom prst="straightConnector1">
                    <a:avLst/>
                  </a:prstGeom>
                  <a:noFill/>
                  <a:ln w="57150" cap="flat" cmpd="sng" algn="ctr">
                    <a:solidFill>
                      <a:srgbClr val="FF0000"/>
                    </a:solidFill>
                    <a:prstDash val="sysDot"/>
                    <a:tailEnd type="arrow"/>
                  </a:ln>
                  <a:effectLst/>
                </p:spPr>
              </p:cxnSp>
              <p:sp>
                <p:nvSpPr>
                  <p:cNvPr id="31" name="正方形/長方形 30"/>
                  <p:cNvSpPr/>
                  <p:nvPr/>
                </p:nvSpPr>
                <p:spPr>
                  <a:xfrm>
                    <a:off x="23940323" y="14944989"/>
                    <a:ext cx="1677304" cy="540000"/>
                  </a:xfrm>
                  <a:prstGeom prst="rect">
                    <a:avLst/>
                  </a:prstGeom>
                  <a:solidFill>
                    <a:sysClr val="window" lastClr="FFFFFF"/>
                  </a:solidFill>
                  <a:ln w="25400" cap="flat" cmpd="sng" algn="ctr">
                    <a:solidFill>
                      <a:srgbClr val="72A376"/>
                    </a:solidFill>
                    <a:prstDash val="solid"/>
                  </a:ln>
                  <a:effectLst/>
                </p:spPr>
                <p:txBody>
                  <a:bodyPr rtlCol="0" anchor="ctr"/>
                  <a:lstStyle/>
                  <a:p>
                    <a:pPr lvl="0" algn="ctr" defTabSz="914400">
                      <a:defRPr/>
                    </a:pPr>
                    <a:r>
                      <a:rPr kumimoji="0" lang="en-US" altLang="ja-JP" sz="2000" kern="0" dirty="0">
                        <a:solidFill>
                          <a:srgbClr val="72A376">
                            <a:lumMod val="50000"/>
                          </a:srgbClr>
                        </a:solidFill>
                        <a:latin typeface="Meiryo UI" panose="020B0604030504040204" pitchFamily="50" charset="-128"/>
                        <a:ea typeface="Meiryo UI" panose="020B0604030504040204" pitchFamily="50" charset="-128"/>
                        <a:cs typeface="Meiryo UI" panose="020B0604030504040204" pitchFamily="50" charset="-128"/>
                      </a:rPr>
                      <a:t>correct</a:t>
                    </a:r>
                    <a:endParaRPr kumimoji="0" lang="ja-JP" altLang="en-US" sz="2000" b="0" i="0" u="none" strike="noStrike" kern="0" cap="none" spc="0" normalizeH="0" baseline="0" noProof="0" dirty="0" smtClean="0">
                      <a:ln>
                        <a:noFill/>
                      </a:ln>
                      <a:solidFill>
                        <a:srgbClr val="72A376">
                          <a:lumMod val="50000"/>
                        </a:srgbClr>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2" name="直線矢印コネクタ 31"/>
                  <p:cNvCxnSpPr>
                    <a:stCxn id="46" idx="2"/>
                    <a:endCxn id="33" idx="0"/>
                  </p:cNvCxnSpPr>
                  <p:nvPr/>
                </p:nvCxnSpPr>
                <p:spPr>
                  <a:xfrm>
                    <a:off x="27865742" y="15546589"/>
                    <a:ext cx="0" cy="699901"/>
                  </a:xfrm>
                  <a:prstGeom prst="straightConnector1">
                    <a:avLst/>
                  </a:prstGeom>
                  <a:noFill/>
                  <a:ln w="57150" cap="flat" cmpd="sng" algn="ctr">
                    <a:solidFill>
                      <a:srgbClr val="0070C0"/>
                    </a:solidFill>
                    <a:prstDash val="solid"/>
                    <a:tailEnd type="arrow"/>
                  </a:ln>
                  <a:effectLst/>
                </p:spPr>
              </p:cxnSp>
              <p:sp>
                <p:nvSpPr>
                  <p:cNvPr id="33" name="正方形/長方形 32"/>
                  <p:cNvSpPr/>
                  <p:nvPr/>
                </p:nvSpPr>
                <p:spPr>
                  <a:xfrm>
                    <a:off x="27027090" y="16246491"/>
                    <a:ext cx="1677304" cy="540000"/>
                  </a:xfrm>
                  <a:prstGeom prst="rect">
                    <a:avLst/>
                  </a:prstGeom>
                  <a:solidFill>
                    <a:sysClr val="window" lastClr="FFFFFF"/>
                  </a:solidFill>
                  <a:ln w="25400" cap="flat" cmpd="sng" algn="ctr">
                    <a:solidFill>
                      <a:srgbClr val="E8B7B7"/>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2000" kern="0" dirty="0" smtClean="0">
                        <a:solidFill>
                          <a:srgbClr val="E8B7B7">
                            <a:lumMod val="25000"/>
                          </a:srgbClr>
                        </a:solidFill>
                        <a:latin typeface="Meiryo UI"/>
                        <a:ea typeface="メイリオ"/>
                      </a:rPr>
                      <a:t>outlier</a:t>
                    </a:r>
                    <a:endParaRPr kumimoji="0" lang="ja-JP" altLang="en-US" sz="2000" b="0" i="0" u="none" strike="noStrike" kern="0" cap="none" spc="0" normalizeH="0" baseline="0" noProof="0" dirty="0" smtClean="0">
                      <a:ln>
                        <a:noFill/>
                      </a:ln>
                      <a:solidFill>
                        <a:srgbClr val="E8B7B7">
                          <a:lumMod val="25000"/>
                        </a:srgbClr>
                      </a:solidFill>
                      <a:effectLst/>
                      <a:uLnTx/>
                      <a:uFillTx/>
                      <a:latin typeface="Meiryo UI"/>
                      <a:ea typeface="メイリオ"/>
                    </a:endParaRPr>
                  </a:p>
                </p:txBody>
              </p:sp>
              <p:sp>
                <p:nvSpPr>
                  <p:cNvPr id="34" name="角丸四角形 33"/>
                  <p:cNvSpPr/>
                  <p:nvPr/>
                </p:nvSpPr>
                <p:spPr>
                  <a:xfrm>
                    <a:off x="30616633" y="9386688"/>
                    <a:ext cx="3021541" cy="646075"/>
                  </a:xfrm>
                  <a:prstGeom prst="roundRect">
                    <a:avLst/>
                  </a:prstGeom>
                  <a:solidFill>
                    <a:sysClr val="window" lastClr="FFFFFF"/>
                  </a:solidFill>
                  <a:ln w="25400" cap="flat" cmpd="sng" algn="ctr">
                    <a:solidFill>
                      <a:sysClr val="windowText" lastClr="000000"/>
                    </a:solidFill>
                    <a:prstDash val="solid"/>
                  </a:ln>
                  <a:effectLst/>
                </p:spPr>
                <p:txBody>
                  <a:bodyPr rtlCol="0" anchor="ctr"/>
                  <a:lstStyle/>
                  <a:p>
                    <a:pPr lvl="0" algn="ctr" defTabSz="914400">
                      <a:defRPr/>
                    </a:pPr>
                    <a:r>
                      <a:rPr kumimoji="0" lang="en-US" altLang="ja-JP" sz="2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Ox</a:t>
                    </a:r>
                    <a:r>
                      <a:rPr kumimoji="0" lang="en-US" altLang="ja-JP" sz="2000" kern="0" baseline="-25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a:t>
                    </a:r>
                    <a:r>
                      <a:rPr kumimoji="0" lang="en-US" altLang="ja-JP" sz="2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&gt;=100</a:t>
                    </a:r>
                  </a:p>
                </p:txBody>
              </p:sp>
              <p:cxnSp>
                <p:nvCxnSpPr>
                  <p:cNvPr id="35" name="カギ線コネクタ 34"/>
                  <p:cNvCxnSpPr>
                    <a:stCxn id="34" idx="1"/>
                    <a:endCxn id="43" idx="0"/>
                  </p:cNvCxnSpPr>
                  <p:nvPr/>
                </p:nvCxnSpPr>
                <p:spPr>
                  <a:xfrm rot="10800000" flipV="1">
                    <a:off x="27865744" y="9709726"/>
                    <a:ext cx="2750891" cy="475389"/>
                  </a:xfrm>
                  <a:prstGeom prst="bentConnector2">
                    <a:avLst/>
                  </a:prstGeom>
                  <a:noFill/>
                  <a:ln w="57150" cap="flat" cmpd="sng" algn="ctr">
                    <a:solidFill>
                      <a:srgbClr val="FF0000"/>
                    </a:solidFill>
                    <a:prstDash val="sysDot"/>
                    <a:tailEnd type="arrow"/>
                  </a:ln>
                  <a:effectLst/>
                </p:spPr>
              </p:cxnSp>
            </p:grpSp>
            <p:sp>
              <p:nvSpPr>
                <p:cNvPr id="12" name="L 字 11"/>
                <p:cNvSpPr/>
                <p:nvPr/>
              </p:nvSpPr>
              <p:spPr>
                <a:xfrm rot="5400000">
                  <a:off x="28071907" y="4450676"/>
                  <a:ext cx="7430530" cy="11872057"/>
                </a:xfrm>
                <a:prstGeom prst="corner">
                  <a:avLst>
                    <a:gd name="adj1" fmla="val 113324"/>
                    <a:gd name="adj2" fmla="val 23224"/>
                  </a:avLst>
                </a:prstGeom>
                <a:noFill/>
                <a:ln w="38100">
                  <a:solidFill>
                    <a:schemeClr val="bg2">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33220865" y="6889689"/>
                  <a:ext cx="1252543" cy="3792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t>QC1</a:t>
                  </a:r>
                  <a:endParaRPr kumimoji="1" lang="ja-JP" altLang="en-US" sz="2000" dirty="0"/>
                </a:p>
              </p:txBody>
            </p:sp>
            <p:sp>
              <p:nvSpPr>
                <p:cNvPr id="14" name="正方形/長方形 13"/>
                <p:cNvSpPr/>
                <p:nvPr/>
              </p:nvSpPr>
              <p:spPr>
                <a:xfrm>
                  <a:off x="30683182" y="9421888"/>
                  <a:ext cx="1252543" cy="3792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t>QC2</a:t>
                  </a:r>
                </a:p>
              </p:txBody>
            </p:sp>
            <p:sp>
              <p:nvSpPr>
                <p:cNvPr id="15" name="正方形/長方形 14"/>
                <p:cNvSpPr/>
                <p:nvPr/>
              </p:nvSpPr>
              <p:spPr>
                <a:xfrm>
                  <a:off x="30647276" y="11470044"/>
                  <a:ext cx="1252543" cy="3792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t>QC3</a:t>
                  </a:r>
                </a:p>
              </p:txBody>
            </p:sp>
            <p:sp>
              <p:nvSpPr>
                <p:cNvPr id="16" name="正方形/長方形 15"/>
                <p:cNvSpPr/>
                <p:nvPr/>
              </p:nvSpPr>
              <p:spPr>
                <a:xfrm>
                  <a:off x="36470658" y="6671435"/>
                  <a:ext cx="1252543" cy="3792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t>QC4</a:t>
                  </a:r>
                </a:p>
              </p:txBody>
            </p:sp>
          </p:grpSp>
          <p:sp>
            <p:nvSpPr>
              <p:cNvPr id="9" name="正方形/長方形 8"/>
              <p:cNvSpPr/>
              <p:nvPr/>
            </p:nvSpPr>
            <p:spPr>
              <a:xfrm>
                <a:off x="37528175" y="5600871"/>
                <a:ext cx="1252543" cy="3792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t>QC5</a:t>
                </a:r>
              </a:p>
            </p:txBody>
          </p:sp>
        </p:grpSp>
        <p:cxnSp>
          <p:nvCxnSpPr>
            <p:cNvPr id="53" name="カギ線コネクタ 52"/>
            <p:cNvCxnSpPr>
              <a:stCxn id="41" idx="1"/>
              <a:endCxn id="43" idx="3"/>
            </p:cNvCxnSpPr>
            <p:nvPr/>
          </p:nvCxnSpPr>
          <p:spPr>
            <a:xfrm rot="10800000">
              <a:off x="3916834" y="3783174"/>
              <a:ext cx="704958" cy="826784"/>
            </a:xfrm>
            <a:prstGeom prst="bentConnector3">
              <a:avLst>
                <a:gd name="adj1" fmla="val 50000"/>
              </a:avLst>
            </a:prstGeom>
            <a:ln w="57150">
              <a:solidFill>
                <a:srgbClr val="0070C0"/>
              </a:solidFill>
              <a:tailEnd type="arrow"/>
            </a:ln>
          </p:spPr>
          <p:style>
            <a:lnRef idx="1">
              <a:schemeClr val="accent1"/>
            </a:lnRef>
            <a:fillRef idx="0">
              <a:schemeClr val="accent1"/>
            </a:fillRef>
            <a:effectRef idx="0">
              <a:schemeClr val="accent1"/>
            </a:effectRef>
            <a:fontRef idx="minor">
              <a:schemeClr val="tx1"/>
            </a:fontRef>
          </p:style>
        </p:cxnSp>
      </p:grpSp>
      <p:cxnSp>
        <p:nvCxnSpPr>
          <p:cNvPr id="67" name="直線矢印コネクタ 66"/>
          <p:cNvCxnSpPr>
            <a:stCxn id="34" idx="2"/>
            <a:endCxn id="40" idx="0"/>
          </p:cNvCxnSpPr>
          <p:nvPr/>
        </p:nvCxnSpPr>
        <p:spPr>
          <a:xfrm flipH="1">
            <a:off x="6262501" y="3117941"/>
            <a:ext cx="884" cy="257186"/>
          </a:xfrm>
          <a:prstGeom prst="straightConnector1">
            <a:avLst/>
          </a:prstGeom>
          <a:noFill/>
          <a:ln w="57150" cap="flat" cmpd="sng" algn="ctr">
            <a:solidFill>
              <a:srgbClr val="0070C0"/>
            </a:solidFill>
            <a:prstDash val="solid"/>
            <a:tailEnd type="arrow"/>
          </a:ln>
          <a:effectLst/>
        </p:spPr>
      </p:cxnSp>
      <p:sp>
        <p:nvSpPr>
          <p:cNvPr id="54" name="スライド番号プレースホルダ 5"/>
          <p:cNvSpPr>
            <a:spLocks noGrp="1"/>
          </p:cNvSpPr>
          <p:nvPr>
            <p:ph type="sldNum" sz="quarter" idx="11"/>
          </p:nvPr>
        </p:nvSpPr>
        <p:spPr>
          <a:xfrm>
            <a:off x="3124200" y="6356350"/>
            <a:ext cx="2895600" cy="365125"/>
          </a:xfrm>
        </p:spPr>
        <p:txBody>
          <a:bodyPr/>
          <a:lstStyle/>
          <a:p>
            <a:pPr>
              <a:defRPr/>
            </a:pPr>
            <a:fld id="{F1BA0DD4-F70E-4C9A-BD16-588716B1A93E}" type="slidenum">
              <a:rPr lang="en-US" altLang="ja-JP"/>
              <a:pPr>
                <a:defRPr/>
              </a:pPr>
              <a:t>7</a:t>
            </a:fld>
            <a:endParaRPr lang="en-US" altLang="ja-JP" dirty="0"/>
          </a:p>
        </p:txBody>
      </p:sp>
    </p:spTree>
    <p:extLst>
      <p:ext uri="{BB962C8B-B14F-4D97-AF65-F5344CB8AC3E}">
        <p14:creationId xmlns:p14="http://schemas.microsoft.com/office/powerpoint/2010/main" val="240792043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53513981"/>
              </p:ext>
            </p:extLst>
          </p:nvPr>
        </p:nvGraphicFramePr>
        <p:xfrm>
          <a:off x="899592" y="3315988"/>
          <a:ext cx="7427478" cy="2993331"/>
        </p:xfrm>
        <a:graphic>
          <a:graphicData uri="http://schemas.openxmlformats.org/drawingml/2006/table">
            <a:tbl>
              <a:tblPr firstRow="1" bandRow="1">
                <a:tableStyleId>{3B4B98B0-60AC-42C2-AFA5-B58CD77FA1E5}</a:tableStyleId>
              </a:tblPr>
              <a:tblGrid>
                <a:gridCol w="804400">
                  <a:extLst>
                    <a:ext uri="{9D8B030D-6E8A-4147-A177-3AD203B41FA5}">
                      <a16:colId xmlns="" xmlns:a16="http://schemas.microsoft.com/office/drawing/2014/main" val="20000"/>
                    </a:ext>
                  </a:extLst>
                </a:gridCol>
                <a:gridCol w="3809665">
                  <a:extLst>
                    <a:ext uri="{9D8B030D-6E8A-4147-A177-3AD203B41FA5}">
                      <a16:colId xmlns="" xmlns:a16="http://schemas.microsoft.com/office/drawing/2014/main" val="20001"/>
                    </a:ext>
                  </a:extLst>
                </a:gridCol>
                <a:gridCol w="2813413">
                  <a:extLst>
                    <a:ext uri="{9D8B030D-6E8A-4147-A177-3AD203B41FA5}">
                      <a16:colId xmlns="" xmlns:a16="http://schemas.microsoft.com/office/drawing/2014/main" val="20002"/>
                    </a:ext>
                  </a:extLst>
                </a:gridCol>
              </a:tblGrid>
              <a:tr h="280470">
                <a:tc>
                  <a:txBody>
                    <a:bodyPr/>
                    <a:lstStyle/>
                    <a:p>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0" marR="0" indent="0" algn="l" defTabSz="3752661" rtl="0" eaLnBrk="1" fontAlgn="auto" latinLnBrk="0" hangingPunct="1">
                        <a:lnSpc>
                          <a:spcPct val="100000"/>
                        </a:lnSpc>
                        <a:spcBef>
                          <a:spcPts val="0"/>
                        </a:spcBef>
                        <a:spcAft>
                          <a:spcPts val="0"/>
                        </a:spcAft>
                        <a:buClrTx/>
                        <a:buSzTx/>
                        <a:buFontTx/>
                        <a:buNone/>
                        <a:tabLst/>
                        <a:defRPr/>
                      </a:pPr>
                      <a:r>
                        <a:rPr kumimoji="1" lang="en-US" altLang="ja-JP" sz="2800" dirty="0" smtClean="0"/>
                        <a:t>Method</a:t>
                      </a:r>
                      <a:endParaRPr kumimoji="1" lang="ja-JP" altLang="en-US" sz="2800" dirty="0" smtClean="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r>
                        <a:rPr kumimoji="1" lang="en-US" altLang="ja-JP" sz="2800" dirty="0" smtClean="0"/>
                        <a:t>Ratio=(B+C)/total</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 xmlns:a16="http://schemas.microsoft.com/office/drawing/2014/main" val="10000"/>
                  </a:ext>
                </a:extLst>
              </a:tr>
              <a:tr h="280470">
                <a:tc>
                  <a:txBody>
                    <a:bodyPr/>
                    <a:lstStyle/>
                    <a:p>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r>
                        <a:rPr kumimoji="1" lang="en-US" altLang="ja-JP" sz="2800" dirty="0" smtClean="0"/>
                        <a:t>near-real</a:t>
                      </a:r>
                      <a:r>
                        <a:rPr kumimoji="1" lang="en-US" altLang="ja-JP" sz="2800" baseline="0" dirty="0" smtClean="0"/>
                        <a:t> time data</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r"/>
                      <a:r>
                        <a:rPr kumimoji="1" lang="en-US" altLang="ja-JP" sz="2800" dirty="0" smtClean="0"/>
                        <a:t>9.68%</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 xmlns:a16="http://schemas.microsoft.com/office/drawing/2014/main" val="10001"/>
                  </a:ext>
                </a:extLst>
              </a:tr>
              <a:tr h="280470">
                <a:tc>
                  <a:txBody>
                    <a:bodyPr/>
                    <a:lstStyle/>
                    <a:p>
                      <a:r>
                        <a:rPr kumimoji="1" lang="en-US" altLang="ja-JP" sz="2800" dirty="0" smtClean="0"/>
                        <a:t>QC1</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r>
                        <a:rPr kumimoji="1" lang="en-US" altLang="ja-JP" sz="2800" dirty="0" smtClean="0"/>
                        <a:t>gross</a:t>
                      </a:r>
                      <a:r>
                        <a:rPr kumimoji="1" lang="en-US" altLang="ja-JP" sz="2800" baseline="0" dirty="0" smtClean="0"/>
                        <a:t> check</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r"/>
                      <a:r>
                        <a:rPr kumimoji="1" lang="en-US" altLang="ja-JP" sz="2800" dirty="0" smtClean="0"/>
                        <a:t>6.64%</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 xmlns:a16="http://schemas.microsoft.com/office/drawing/2014/main" val="10002"/>
                  </a:ext>
                </a:extLst>
              </a:tr>
              <a:tr h="280470">
                <a:tc>
                  <a:txBody>
                    <a:bodyPr/>
                    <a:lstStyle/>
                    <a:p>
                      <a:r>
                        <a:rPr kumimoji="1" lang="en-US" altLang="ja-JP" sz="2800" dirty="0" smtClean="0"/>
                        <a:t>QC2</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r>
                        <a:rPr lang="en-US" altLang="ja-JP" sz="2800" dirty="0" smtClean="0"/>
                        <a:t>spatial check </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0" marR="0" indent="0" algn="r" defTabSz="3752661" rtl="0" eaLnBrk="1" fontAlgn="auto" latinLnBrk="0" hangingPunct="1">
                        <a:lnSpc>
                          <a:spcPct val="100000"/>
                        </a:lnSpc>
                        <a:spcBef>
                          <a:spcPts val="0"/>
                        </a:spcBef>
                        <a:spcAft>
                          <a:spcPts val="0"/>
                        </a:spcAft>
                        <a:buClrTx/>
                        <a:buSzTx/>
                        <a:buFontTx/>
                        <a:buNone/>
                        <a:tabLst/>
                        <a:defRPr/>
                      </a:pPr>
                      <a:r>
                        <a:rPr kumimoji="1" lang="en-US" altLang="ja-JP" sz="2800" dirty="0" smtClean="0"/>
                        <a:t>8.32%</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 xmlns:a16="http://schemas.microsoft.com/office/drawing/2014/main" val="10003"/>
                  </a:ext>
                </a:extLst>
              </a:tr>
              <a:tr h="280470">
                <a:tc>
                  <a:txBody>
                    <a:bodyPr/>
                    <a:lstStyle/>
                    <a:p>
                      <a:r>
                        <a:rPr kumimoji="1" lang="en-US" altLang="ja-JP" sz="2800" dirty="0" smtClean="0"/>
                        <a:t>QC3</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r>
                        <a:rPr lang="en-US" altLang="ja-JP" sz="2800" dirty="0" smtClean="0"/>
                        <a:t>hourly difference check </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r"/>
                      <a:r>
                        <a:rPr kumimoji="1" lang="en-US" altLang="ja-JP" sz="2800" dirty="0" smtClean="0"/>
                        <a:t>6.65%</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 xmlns:a16="http://schemas.microsoft.com/office/drawing/2014/main" val="10004"/>
                  </a:ext>
                </a:extLst>
              </a:tr>
              <a:tr h="280470">
                <a:tc>
                  <a:txBody>
                    <a:bodyPr/>
                    <a:lstStyle/>
                    <a:p>
                      <a:r>
                        <a:rPr kumimoji="1" lang="en-US" altLang="ja-JP" sz="2800" dirty="0" smtClean="0"/>
                        <a:t>QC4</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r>
                        <a:rPr kumimoji="1" lang="en-US" altLang="ja-JP" sz="2800" dirty="0" smtClean="0"/>
                        <a:t>combination</a:t>
                      </a:r>
                      <a:r>
                        <a:rPr kumimoji="1" lang="en-US" altLang="ja-JP" sz="2800" baseline="0" dirty="0" smtClean="0"/>
                        <a:t> of QC1, 2, 3</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r"/>
                      <a:r>
                        <a:rPr kumimoji="1" lang="en-US" altLang="ja-JP" sz="2800" dirty="0" smtClean="0"/>
                        <a:t>3.05%</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 xmlns:a16="http://schemas.microsoft.com/office/drawing/2014/main" val="10005"/>
                  </a:ext>
                </a:extLst>
              </a:tr>
              <a:tr h="433012">
                <a:tc>
                  <a:txBody>
                    <a:bodyPr/>
                    <a:lstStyle/>
                    <a:p>
                      <a:r>
                        <a:rPr kumimoji="1" lang="en-US" altLang="ja-JP" sz="2800" dirty="0" smtClean="0"/>
                        <a:t>QC5</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r>
                        <a:rPr lang="en-US" altLang="ja-JP" sz="2800" dirty="0" smtClean="0"/>
                        <a:t>more strict check</a:t>
                      </a:r>
                      <a:endParaRPr kumimoji="1" lang="ja-JP" altLang="en-US" sz="2800" dirty="0"/>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algn="r"/>
                      <a:r>
                        <a:rPr kumimoji="1" lang="en-US" altLang="ja-JP" sz="2800" b="1" dirty="0" smtClean="0">
                          <a:solidFill>
                            <a:schemeClr val="accent1">
                              <a:lumMod val="50000"/>
                            </a:schemeClr>
                          </a:solidFill>
                        </a:rPr>
                        <a:t>2.62%</a:t>
                      </a:r>
                      <a:endParaRPr kumimoji="1" lang="ja-JP" altLang="en-US" sz="2800" b="1" dirty="0">
                        <a:solidFill>
                          <a:schemeClr val="accent1">
                            <a:lumMod val="50000"/>
                          </a:schemeClr>
                        </a:solidFill>
                      </a:endParaRPr>
                    </a:p>
                  </a:txBody>
                  <a:tcPr marL="72000" marR="72000" marT="0" marB="0">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 xmlns:a16="http://schemas.microsoft.com/office/drawing/2014/main" val="10006"/>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3375009758"/>
              </p:ext>
            </p:extLst>
          </p:nvPr>
        </p:nvGraphicFramePr>
        <p:xfrm>
          <a:off x="3203848" y="1268760"/>
          <a:ext cx="4280305" cy="1744979"/>
        </p:xfrm>
        <a:graphic>
          <a:graphicData uri="http://schemas.openxmlformats.org/drawingml/2006/table">
            <a:tbl>
              <a:tblPr>
                <a:tableStyleId>{BC89EF96-8CEA-46FF-86C4-4CE0E7609802}</a:tableStyleId>
              </a:tblPr>
              <a:tblGrid>
                <a:gridCol w="790737">
                  <a:extLst>
                    <a:ext uri="{9D8B030D-6E8A-4147-A177-3AD203B41FA5}">
                      <a16:colId xmlns="" xmlns:a16="http://schemas.microsoft.com/office/drawing/2014/main" val="20000"/>
                    </a:ext>
                  </a:extLst>
                </a:gridCol>
                <a:gridCol w="1213012">
                  <a:extLst>
                    <a:ext uri="{9D8B030D-6E8A-4147-A177-3AD203B41FA5}">
                      <a16:colId xmlns="" xmlns:a16="http://schemas.microsoft.com/office/drawing/2014/main" val="20001"/>
                    </a:ext>
                  </a:extLst>
                </a:gridCol>
                <a:gridCol w="1278099">
                  <a:extLst>
                    <a:ext uri="{9D8B030D-6E8A-4147-A177-3AD203B41FA5}">
                      <a16:colId xmlns="" xmlns:a16="http://schemas.microsoft.com/office/drawing/2014/main" val="20002"/>
                    </a:ext>
                  </a:extLst>
                </a:gridCol>
                <a:gridCol w="998457">
                  <a:extLst>
                    <a:ext uri="{9D8B030D-6E8A-4147-A177-3AD203B41FA5}">
                      <a16:colId xmlns="" xmlns:a16="http://schemas.microsoft.com/office/drawing/2014/main" val="20003"/>
                    </a:ext>
                  </a:extLst>
                </a:gridCol>
              </a:tblGrid>
              <a:tr h="181888">
                <a:tc rowSpan="2" gridSpan="2">
                  <a:txBody>
                    <a:bodyPr/>
                    <a:lstStyle/>
                    <a:p>
                      <a:pPr algn="l" fontAlgn="ctr"/>
                      <a:endParaRPr lang="ja-JP" altLang="en-US" sz="2800" b="0" i="0" u="none" strike="noStrike" dirty="0">
                        <a:solidFill>
                          <a:srgbClr val="000000"/>
                        </a:solidFill>
                        <a:effectLst/>
                        <a:latin typeface="+mn-ea"/>
                        <a:ea typeface="+mn-ea"/>
                      </a:endParaRPr>
                    </a:p>
                  </a:txBody>
                  <a:tcPr marL="8812" marR="8812" marT="9525" marB="0" anchor="ctr"/>
                </a:tc>
                <a:tc rowSpan="2" hMerge="1">
                  <a:txBody>
                    <a:bodyPr/>
                    <a:lstStyle/>
                    <a:p>
                      <a:pPr algn="l" fontAlgn="ctr"/>
                      <a:endParaRPr lang="ja-JP" altLang="en-US" sz="3200" b="0" i="0" u="none" strike="noStrike" dirty="0">
                        <a:solidFill>
                          <a:srgbClr val="000000"/>
                        </a:solidFill>
                        <a:effectLst/>
                        <a:latin typeface="+mn-ea"/>
                        <a:ea typeface="+mn-ea"/>
                      </a:endParaRPr>
                    </a:p>
                  </a:txBody>
                  <a:tcPr marL="8812" marR="8812" marT="9525" marB="0" anchor="ctr"/>
                </a:tc>
                <a:tc gridSpan="2">
                  <a:txBody>
                    <a:bodyPr/>
                    <a:lstStyle/>
                    <a:p>
                      <a:pPr algn="ctr" fontAlgn="ctr"/>
                      <a:r>
                        <a:rPr lang="en-US" altLang="ja-JP" sz="2800" b="0" i="0" u="none" strike="noStrike" dirty="0" smtClean="0">
                          <a:solidFill>
                            <a:srgbClr val="000000"/>
                          </a:solidFill>
                          <a:effectLst/>
                          <a:latin typeface="+mn-ea"/>
                          <a:ea typeface="+mn-ea"/>
                        </a:rPr>
                        <a:t>FINAL</a:t>
                      </a:r>
                      <a:r>
                        <a:rPr lang="ja-JP" altLang="en-US" sz="2800" u="none" strike="noStrike" dirty="0">
                          <a:effectLst/>
                          <a:latin typeface="+mn-ea"/>
                          <a:ea typeface="+mn-ea"/>
                        </a:rPr>
                        <a:t>　</a:t>
                      </a:r>
                      <a:endParaRPr lang="ja-JP" altLang="en-US" sz="2800" b="0" i="0" u="none" strike="noStrike" dirty="0">
                        <a:solidFill>
                          <a:srgbClr val="000000"/>
                        </a:solidFill>
                        <a:effectLst/>
                        <a:latin typeface="+mn-ea"/>
                        <a:ea typeface="+mn-ea"/>
                      </a:endParaRPr>
                    </a:p>
                  </a:txBody>
                  <a:tcPr marL="8812" marR="8812" marT="9525" marB="0" anchor="ctr"/>
                </a:tc>
                <a:tc hMerge="1">
                  <a:txBody>
                    <a:bodyPr/>
                    <a:lstStyle/>
                    <a:p>
                      <a:pPr algn="l" fontAlgn="ctr"/>
                      <a:endParaRPr lang="ja-JP" altLang="en-US" sz="3200" b="0" i="0" u="none" strike="noStrike" dirty="0">
                        <a:solidFill>
                          <a:srgbClr val="000000"/>
                        </a:solidFill>
                        <a:effectLst/>
                        <a:latin typeface="+mn-ea"/>
                        <a:ea typeface="+mn-ea"/>
                      </a:endParaRPr>
                    </a:p>
                  </a:txBody>
                  <a:tcPr marL="8812" marR="8812" marT="9525" marB="0" anchor="ctr"/>
                </a:tc>
                <a:extLst>
                  <a:ext uri="{0D108BD9-81ED-4DB2-BD59-A6C34878D82A}">
                    <a16:rowId xmlns="" xmlns:a16="http://schemas.microsoft.com/office/drawing/2014/main" val="10000"/>
                  </a:ext>
                </a:extLst>
              </a:tr>
              <a:tr h="181888">
                <a:tc gridSpan="2" vMerge="1">
                  <a:txBody>
                    <a:bodyPr/>
                    <a:lstStyle/>
                    <a:p>
                      <a:pPr algn="l" fontAlgn="ctr"/>
                      <a:endParaRPr lang="ja-JP" altLang="en-US" sz="3200" b="0" i="0" u="none" strike="noStrike" dirty="0">
                        <a:solidFill>
                          <a:srgbClr val="000000"/>
                        </a:solidFill>
                        <a:effectLst/>
                        <a:latin typeface="+mn-ea"/>
                        <a:ea typeface="+mn-ea"/>
                      </a:endParaRPr>
                    </a:p>
                  </a:txBody>
                  <a:tcPr marL="8812" marR="8812" marT="9525" marB="0" anchor="ctr"/>
                </a:tc>
                <a:tc hMerge="1" vMerge="1">
                  <a:txBody>
                    <a:bodyPr/>
                    <a:lstStyle/>
                    <a:p>
                      <a:pPr algn="l" fontAlgn="ctr"/>
                      <a:endParaRPr lang="ja-JP" altLang="en-US" sz="3200" b="0" i="0" u="none" strike="noStrike" dirty="0">
                        <a:solidFill>
                          <a:srgbClr val="000000"/>
                        </a:solidFill>
                        <a:effectLst/>
                        <a:latin typeface="+mn-ea"/>
                        <a:ea typeface="+mn-ea"/>
                      </a:endParaRPr>
                    </a:p>
                  </a:txBody>
                  <a:tcPr marL="8812" marR="8812" marT="9525" marB="0" anchor="ctr"/>
                </a:tc>
                <a:tc>
                  <a:txBody>
                    <a:bodyPr/>
                    <a:lstStyle/>
                    <a:p>
                      <a:pPr algn="l" fontAlgn="ctr"/>
                      <a:r>
                        <a:rPr lang="en-US" altLang="ja-JP" sz="2800" u="none" strike="noStrike" dirty="0" smtClean="0">
                          <a:effectLst/>
                          <a:latin typeface="+mn-ea"/>
                          <a:ea typeface="+mn-ea"/>
                        </a:rPr>
                        <a:t>correct</a:t>
                      </a:r>
                      <a:endParaRPr lang="en-US" altLang="ja-JP" sz="2800" b="0" i="0" u="none" strike="noStrike" dirty="0">
                        <a:solidFill>
                          <a:srgbClr val="000000"/>
                        </a:solidFill>
                        <a:effectLst/>
                        <a:latin typeface="+mn-ea"/>
                        <a:ea typeface="+mn-ea"/>
                      </a:endParaRPr>
                    </a:p>
                  </a:txBody>
                  <a:tcPr marL="8812" marR="8812" marT="9525" marB="0" anchor="ctr"/>
                </a:tc>
                <a:tc>
                  <a:txBody>
                    <a:bodyPr/>
                    <a:lstStyle/>
                    <a:p>
                      <a:pPr algn="l" fontAlgn="ctr"/>
                      <a:r>
                        <a:rPr lang="en-US" altLang="ja-JP" sz="2800" u="none" strike="noStrike" dirty="0" smtClean="0">
                          <a:effectLst/>
                          <a:latin typeface="+mn-ea"/>
                          <a:ea typeface="+mn-ea"/>
                        </a:rPr>
                        <a:t>outlier</a:t>
                      </a:r>
                      <a:endParaRPr lang="en-US" altLang="ja-JP" sz="2800" b="0" i="0" u="none" strike="noStrike" dirty="0">
                        <a:solidFill>
                          <a:srgbClr val="000000"/>
                        </a:solidFill>
                        <a:effectLst/>
                        <a:latin typeface="+mn-ea"/>
                        <a:ea typeface="+mn-ea"/>
                      </a:endParaRPr>
                    </a:p>
                  </a:txBody>
                  <a:tcPr marL="8812" marR="8812" marT="9525" marB="0" anchor="ctr"/>
                </a:tc>
                <a:extLst>
                  <a:ext uri="{0D108BD9-81ED-4DB2-BD59-A6C34878D82A}">
                    <a16:rowId xmlns="" xmlns:a16="http://schemas.microsoft.com/office/drawing/2014/main" val="10001"/>
                  </a:ext>
                </a:extLst>
              </a:tr>
              <a:tr h="181888">
                <a:tc rowSpan="2">
                  <a:txBody>
                    <a:bodyPr/>
                    <a:lstStyle/>
                    <a:p>
                      <a:pPr algn="l" fontAlgn="ctr"/>
                      <a:r>
                        <a:rPr lang="en-US" altLang="ja-JP" sz="2800" u="none" strike="noStrike" dirty="0" smtClean="0">
                          <a:effectLst/>
                          <a:latin typeface="+mn-ea"/>
                          <a:ea typeface="+mn-ea"/>
                        </a:rPr>
                        <a:t>QC5</a:t>
                      </a:r>
                      <a:endParaRPr lang="ja-JP" altLang="en-US" sz="2800" b="0" i="0" u="none" strike="noStrike" dirty="0">
                        <a:solidFill>
                          <a:srgbClr val="000000"/>
                        </a:solidFill>
                        <a:effectLst/>
                        <a:latin typeface="+mn-ea"/>
                        <a:ea typeface="+mn-ea"/>
                      </a:endParaRPr>
                    </a:p>
                  </a:txBody>
                  <a:tcPr marL="8812" marR="8812" marT="9525" marB="0" anchor="ctr"/>
                </a:tc>
                <a:tc>
                  <a:txBody>
                    <a:bodyPr/>
                    <a:lstStyle/>
                    <a:p>
                      <a:pPr algn="l" fontAlgn="ctr"/>
                      <a:r>
                        <a:rPr lang="en-US" altLang="ja-JP" sz="2800" u="none" strike="noStrike" dirty="0" smtClean="0">
                          <a:effectLst/>
                          <a:latin typeface="+mn-ea"/>
                          <a:ea typeface="+mn-ea"/>
                        </a:rPr>
                        <a:t>correct</a:t>
                      </a:r>
                      <a:endParaRPr lang="en-US" altLang="ja-JP" sz="2800" b="0" i="0" u="none" strike="noStrike" dirty="0">
                        <a:solidFill>
                          <a:srgbClr val="000000"/>
                        </a:solidFill>
                        <a:effectLst/>
                        <a:latin typeface="+mn-ea"/>
                        <a:ea typeface="+mn-ea"/>
                      </a:endParaRPr>
                    </a:p>
                  </a:txBody>
                  <a:tcPr marL="8812" marR="8812" marT="9525" marB="0" anchor="ctr"/>
                </a:tc>
                <a:tc>
                  <a:txBody>
                    <a:bodyPr/>
                    <a:lstStyle/>
                    <a:p>
                      <a:pPr algn="r" fontAlgn="ctr"/>
                      <a:r>
                        <a:rPr lang="en-US" altLang="ja-JP" sz="2800" u="none" strike="noStrike" dirty="0" smtClean="0">
                          <a:effectLst/>
                          <a:latin typeface="+mn-ea"/>
                          <a:ea typeface="+mn-ea"/>
                        </a:rPr>
                        <a:t>3889(A)</a:t>
                      </a:r>
                      <a:endParaRPr lang="en-US" altLang="ja-JP" sz="2800" b="0" i="0" u="none" strike="noStrike" dirty="0">
                        <a:solidFill>
                          <a:srgbClr val="000000"/>
                        </a:solidFill>
                        <a:effectLst/>
                        <a:latin typeface="+mn-ea"/>
                        <a:ea typeface="+mn-ea"/>
                      </a:endParaRPr>
                    </a:p>
                  </a:txBody>
                  <a:tcPr marL="8812" marR="8812" marT="9525" marB="0" anchor="ctr"/>
                </a:tc>
                <a:tc>
                  <a:txBody>
                    <a:bodyPr/>
                    <a:lstStyle/>
                    <a:p>
                      <a:pPr algn="r" fontAlgn="ctr"/>
                      <a:r>
                        <a:rPr lang="en-US" altLang="ja-JP" sz="2800" u="none" strike="noStrike" dirty="0" smtClean="0">
                          <a:effectLst/>
                          <a:latin typeface="+mn-ea"/>
                          <a:ea typeface="+mn-ea"/>
                        </a:rPr>
                        <a:t>48(B)</a:t>
                      </a:r>
                      <a:endParaRPr lang="en-US" altLang="ja-JP" sz="2800" b="0" i="0" u="none" strike="noStrike" dirty="0">
                        <a:solidFill>
                          <a:srgbClr val="000000"/>
                        </a:solidFill>
                        <a:effectLst/>
                        <a:latin typeface="+mn-ea"/>
                        <a:ea typeface="+mn-ea"/>
                      </a:endParaRPr>
                    </a:p>
                  </a:txBody>
                  <a:tcPr marL="8812" marR="8812" marT="9525" marB="0" anchor="ctr"/>
                </a:tc>
                <a:extLst>
                  <a:ext uri="{0D108BD9-81ED-4DB2-BD59-A6C34878D82A}">
                    <a16:rowId xmlns="" xmlns:a16="http://schemas.microsoft.com/office/drawing/2014/main" val="10002"/>
                  </a:ext>
                </a:extLst>
              </a:tr>
              <a:tr h="181888">
                <a:tc vMerge="1">
                  <a:txBody>
                    <a:bodyPr/>
                    <a:lstStyle/>
                    <a:p>
                      <a:pPr algn="l" fontAlgn="ctr"/>
                      <a:endParaRPr lang="ja-JP" altLang="en-US" sz="3200" b="0" i="0" u="none" strike="noStrike">
                        <a:solidFill>
                          <a:srgbClr val="000000"/>
                        </a:solidFill>
                        <a:effectLst/>
                        <a:latin typeface="+mn-ea"/>
                        <a:ea typeface="+mn-ea"/>
                      </a:endParaRPr>
                    </a:p>
                  </a:txBody>
                  <a:tcPr marL="8812" marR="8812" marT="9525" marB="0" anchor="ctr"/>
                </a:tc>
                <a:tc>
                  <a:txBody>
                    <a:bodyPr/>
                    <a:lstStyle/>
                    <a:p>
                      <a:pPr algn="l" fontAlgn="ctr"/>
                      <a:r>
                        <a:rPr lang="en-US" altLang="ja-JP" sz="2800" u="none" strike="noStrike" dirty="0" smtClean="0">
                          <a:effectLst/>
                          <a:latin typeface="+mn-ea"/>
                          <a:ea typeface="+mn-ea"/>
                        </a:rPr>
                        <a:t>outlier</a:t>
                      </a:r>
                      <a:endParaRPr lang="en-US" altLang="ja-JP" sz="2800" b="0" i="0" u="none" strike="noStrike" dirty="0">
                        <a:solidFill>
                          <a:srgbClr val="000000"/>
                        </a:solidFill>
                        <a:effectLst/>
                        <a:latin typeface="+mn-ea"/>
                        <a:ea typeface="+mn-ea"/>
                      </a:endParaRPr>
                    </a:p>
                  </a:txBody>
                  <a:tcPr marL="8812" marR="8812" marT="9525" marB="0" anchor="ctr"/>
                </a:tc>
                <a:tc>
                  <a:txBody>
                    <a:bodyPr/>
                    <a:lstStyle/>
                    <a:p>
                      <a:pPr algn="r" fontAlgn="ctr"/>
                      <a:r>
                        <a:rPr lang="en-US" altLang="ja-JP" sz="2800" u="none" strike="noStrike" dirty="0" smtClean="0">
                          <a:effectLst/>
                          <a:latin typeface="+mn-ea"/>
                          <a:ea typeface="+mn-ea"/>
                        </a:rPr>
                        <a:t>68(C)</a:t>
                      </a:r>
                      <a:endParaRPr lang="en-US" altLang="ja-JP" sz="2800" b="0" i="0" u="none" strike="noStrike" dirty="0">
                        <a:solidFill>
                          <a:srgbClr val="000000"/>
                        </a:solidFill>
                        <a:effectLst/>
                        <a:latin typeface="+mn-ea"/>
                        <a:ea typeface="+mn-ea"/>
                      </a:endParaRPr>
                    </a:p>
                  </a:txBody>
                  <a:tcPr marL="8812" marR="8812" marT="9525" marB="0" anchor="ctr"/>
                </a:tc>
                <a:tc>
                  <a:txBody>
                    <a:bodyPr/>
                    <a:lstStyle/>
                    <a:p>
                      <a:pPr algn="r" fontAlgn="ctr"/>
                      <a:r>
                        <a:rPr lang="en-US" altLang="ja-JP" sz="2800" u="none" strike="noStrike" dirty="0" smtClean="0">
                          <a:effectLst/>
                          <a:latin typeface="+mn-ea"/>
                          <a:ea typeface="+mn-ea"/>
                        </a:rPr>
                        <a:t>418(D)</a:t>
                      </a:r>
                      <a:endParaRPr lang="en-US" altLang="ja-JP" sz="2800" b="0" i="0" u="none" strike="noStrike" dirty="0">
                        <a:solidFill>
                          <a:srgbClr val="000000"/>
                        </a:solidFill>
                        <a:effectLst/>
                        <a:latin typeface="+mn-ea"/>
                        <a:ea typeface="+mn-ea"/>
                      </a:endParaRPr>
                    </a:p>
                  </a:txBody>
                  <a:tcPr marL="8812" marR="8812" marT="9525" marB="0" anchor="ctr"/>
                </a:tc>
                <a:extLst>
                  <a:ext uri="{0D108BD9-81ED-4DB2-BD59-A6C34878D82A}">
                    <a16:rowId xmlns="" xmlns:a16="http://schemas.microsoft.com/office/drawing/2014/main" val="10003"/>
                  </a:ext>
                </a:extLst>
              </a:tr>
            </a:tbl>
          </a:graphicData>
        </a:graphic>
      </p:graphicFrame>
      <p:sp>
        <p:nvSpPr>
          <p:cNvPr id="4" name="Text Box 3"/>
          <p:cNvSpPr txBox="1">
            <a:spLocks noChangeArrowheads="1"/>
          </p:cNvSpPr>
          <p:nvPr/>
        </p:nvSpPr>
        <p:spPr bwMode="auto">
          <a:xfrm>
            <a:off x="0" y="-27384"/>
            <a:ext cx="9144000" cy="1077218"/>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542925" indent="-542925"/>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2. </a:t>
            </a:r>
            <a:r>
              <a:rPr lang="en-US" altLang="ja-JP"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Observed surface ozone </a:t>
            </a:r>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concentrations Data quality check</a:t>
            </a:r>
            <a:endParaRPr lang="en-US" altLang="ja-JP"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7447543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p:cNvGrpSpPr/>
          <p:nvPr/>
        </p:nvGrpSpPr>
        <p:grpSpPr>
          <a:xfrm>
            <a:off x="204174" y="692696"/>
            <a:ext cx="8688306" cy="4968552"/>
            <a:chOff x="204174" y="836712"/>
            <a:chExt cx="8688306" cy="4968552"/>
          </a:xfrm>
        </p:grpSpPr>
        <p:grpSp>
          <p:nvGrpSpPr>
            <p:cNvPr id="8" name="グループ化 7"/>
            <p:cNvGrpSpPr/>
            <p:nvPr/>
          </p:nvGrpSpPr>
          <p:grpSpPr>
            <a:xfrm>
              <a:off x="204174" y="836712"/>
              <a:ext cx="8688306" cy="4968552"/>
              <a:chOff x="-83857" y="1412776"/>
              <a:chExt cx="4614862" cy="3467100"/>
            </a:xfrm>
          </p:grpSpPr>
          <p:pic>
            <p:nvPicPr>
              <p:cNvPr id="39938" name="Picture 2" descr="速報値から作成した高濃度イベント時の格子点値"/>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83857" y="1412776"/>
                <a:ext cx="4614862" cy="3467100"/>
              </a:xfrm>
              <a:prstGeom prst="rect">
                <a:avLst/>
              </a:prstGeom>
              <a:noFill/>
              <a:extLst>
                <a:ext uri="{909E8E84-426E-40dd-AFC4-6F175D3DCCD1}">
                  <a14:hiddenFill xmlns:a14="http://schemas.microsoft.com/office/drawing/2010/main">
                    <a:solidFill>
                      <a:srgbClr val="FFFFFF"/>
                    </a:solidFill>
                  </a14:hiddenFill>
                </a:ext>
              </a:extLst>
            </p:spPr>
          </p:pic>
          <p:sp>
            <p:nvSpPr>
              <p:cNvPr id="2" name="テキスト ボックス 1"/>
              <p:cNvSpPr txBox="1"/>
              <p:nvPr/>
            </p:nvSpPr>
            <p:spPr>
              <a:xfrm>
                <a:off x="2834283" y="1685358"/>
                <a:ext cx="931913" cy="430887"/>
              </a:xfrm>
              <a:prstGeom prst="rect">
                <a:avLst/>
              </a:prstGeom>
              <a:solidFill>
                <a:schemeClr val="bg1"/>
              </a:solidFill>
            </p:spPr>
            <p:txBody>
              <a:bodyPr wrap="none" lIns="36000" tIns="0" rIns="36000" bIns="0" rtlCol="0">
                <a:spAutoFit/>
              </a:bodyPr>
              <a:lstStyle/>
              <a:p>
                <a:r>
                  <a:rPr kumimoji="1" lang="en-US" altLang="ja-JP" sz="2800" b="1" dirty="0" smtClean="0"/>
                  <a:t>Japan</a:t>
                </a:r>
                <a:endParaRPr kumimoji="1" lang="ja-JP" altLang="en-US" sz="2800" b="1" dirty="0"/>
              </a:p>
            </p:txBody>
          </p:sp>
        </p:grpSp>
        <p:sp>
          <p:nvSpPr>
            <p:cNvPr id="4" name="正方形/長方形 3"/>
            <p:cNvSpPr/>
            <p:nvPr/>
          </p:nvSpPr>
          <p:spPr>
            <a:xfrm>
              <a:off x="971600" y="1700808"/>
              <a:ext cx="3528392"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 name="Text Box 3"/>
          <p:cNvSpPr txBox="1">
            <a:spLocks noChangeArrowheads="1"/>
          </p:cNvSpPr>
          <p:nvPr/>
        </p:nvSpPr>
        <p:spPr bwMode="auto">
          <a:xfrm>
            <a:off x="0" y="-27384"/>
            <a:ext cx="9144000" cy="1077218"/>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446088" indent="-446088"/>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2. interpolate </a:t>
            </a:r>
            <a:r>
              <a:rPr lang="en-US" altLang="ja-JP"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observational data to </a:t>
            </a:r>
            <a:r>
              <a:rPr lang="en-US" altLang="ja-JP" sz="3200" dirty="0" smtClean="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regional model </a:t>
            </a:r>
            <a:r>
              <a:rPr lang="en-US" altLang="ja-JP" sz="3200" dirty="0">
                <a:solidFill>
                  <a:schemeClr val="bg1"/>
                </a:solidFill>
                <a:effectLst>
                  <a:outerShdw blurRad="38100" dist="38100" dir="2700000" algn="tl">
                    <a:schemeClr val="bg1">
                      <a:alpha val="43000"/>
                    </a:schemeClr>
                  </a:outerShdw>
                </a:effectLst>
                <a:latin typeface="Meiryo UI" panose="020B0604030504040204" pitchFamily="50" charset="-128"/>
                <a:ea typeface="Meiryo UI" panose="020B0604030504040204" pitchFamily="50" charset="-128"/>
                <a:cs typeface="Meiryo UI" panose="020B0604030504040204" pitchFamily="50" charset="-128"/>
              </a:rPr>
              <a:t>grid value</a:t>
            </a:r>
          </a:p>
        </p:txBody>
      </p:sp>
      <p:sp>
        <p:nvSpPr>
          <p:cNvPr id="6" name="正方形/長方形 5"/>
          <p:cNvSpPr/>
          <p:nvPr/>
        </p:nvSpPr>
        <p:spPr>
          <a:xfrm>
            <a:off x="683568" y="5085184"/>
            <a:ext cx="7632848" cy="1384995"/>
          </a:xfrm>
          <a:prstGeom prst="rect">
            <a:avLst/>
          </a:prstGeom>
        </p:spPr>
        <p:txBody>
          <a:bodyPr wrap="square">
            <a:spAutoFit/>
          </a:bodyPr>
          <a:lstStyle/>
          <a:p>
            <a:r>
              <a:rPr lang="en-US" altLang="ja-JP" sz="2800" dirty="0"/>
              <a:t>After the QC of the observations at each station, grid point values </a:t>
            </a:r>
            <a:r>
              <a:rPr lang="en-US" altLang="ja-JP" sz="2800" dirty="0" smtClean="0"/>
              <a:t>are calculated </a:t>
            </a:r>
            <a:r>
              <a:rPr lang="en-US" altLang="ja-JP" sz="2800" dirty="0"/>
              <a:t>by averaging the observations in each model grid (20x20 km).</a:t>
            </a:r>
            <a:endParaRPr lang="ja-JP" altLang="en-US" sz="2800" dirty="0"/>
          </a:p>
        </p:txBody>
      </p:sp>
      <p:sp>
        <p:nvSpPr>
          <p:cNvPr id="11" name="スライド番号プレースホルダ 5"/>
          <p:cNvSpPr>
            <a:spLocks noGrp="1"/>
          </p:cNvSpPr>
          <p:nvPr>
            <p:ph type="sldNum" sz="quarter" idx="11"/>
          </p:nvPr>
        </p:nvSpPr>
        <p:spPr>
          <a:xfrm>
            <a:off x="3124200" y="6356350"/>
            <a:ext cx="2895600" cy="365125"/>
          </a:xfrm>
        </p:spPr>
        <p:txBody>
          <a:bodyPr/>
          <a:lstStyle/>
          <a:p>
            <a:pPr>
              <a:defRPr/>
            </a:pPr>
            <a:fld id="{F1BA0DD4-F70E-4C9A-BD16-588716B1A93E}" type="slidenum">
              <a:rPr lang="en-US" altLang="ja-JP"/>
              <a:pPr>
                <a:defRPr/>
              </a:pPr>
              <a:t>9</a:t>
            </a:fld>
            <a:endParaRPr lang="en-US" altLang="ja-JP" dirty="0"/>
          </a:p>
        </p:txBody>
      </p:sp>
      <p:sp>
        <p:nvSpPr>
          <p:cNvPr id="12" name="AutoShape 34"/>
          <p:cNvSpPr>
            <a:spLocks noChangeArrowheads="1"/>
          </p:cNvSpPr>
          <p:nvPr/>
        </p:nvSpPr>
        <p:spPr bwMode="auto">
          <a:xfrm>
            <a:off x="4427984" y="2960948"/>
            <a:ext cx="864096" cy="900100"/>
          </a:xfrm>
          <a:prstGeom prst="rightArrow">
            <a:avLst>
              <a:gd name="adj1" fmla="val 48070"/>
              <a:gd name="adj2" fmla="val 52005"/>
            </a:avLst>
          </a:prstGeom>
          <a:solidFill>
            <a:schemeClr val="accent1"/>
          </a:solidFill>
          <a:ln w="9525" algn="ctr">
            <a:solidFill>
              <a:schemeClr val="tx1"/>
            </a:solidFill>
            <a:miter lim="800000"/>
            <a:headEnd/>
            <a:tailEnd/>
          </a:ln>
        </p:spPr>
        <p:txBody>
          <a:bodyPr vert="horz" wrap="none" anchor="ctr" anchorCtr="1"/>
          <a:lstStyle/>
          <a:p>
            <a:endParaRPr lang="en-US" altLang="ja-JP" sz="2400" b="1" dirty="0" smtClean="0">
              <a:ln>
                <a:solidFill>
                  <a:schemeClr val="tx1"/>
                </a:solidFill>
              </a:ln>
              <a:solidFill>
                <a:srgbClr val="FFFF00"/>
              </a:solidFill>
              <a:effectLst>
                <a:outerShdw dist="38100" dir="18000000" algn="tl" rotWithShape="0">
                  <a:schemeClr val="tx1"/>
                </a:outerShdw>
              </a:effectLst>
            </a:endParaRPr>
          </a:p>
        </p:txBody>
      </p:sp>
    </p:spTree>
    <p:extLst>
      <p:ext uri="{BB962C8B-B14F-4D97-AF65-F5344CB8AC3E}">
        <p14:creationId xmlns:p14="http://schemas.microsoft.com/office/powerpoint/2010/main" val="417524140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13153</TotalTime>
  <Words>2873</Words>
  <Application>Microsoft Macintosh PowerPoint</Application>
  <PresentationFormat>On-screen Show (4:3)</PresentationFormat>
  <Paragraphs>370</Paragraphs>
  <Slides>17</Slides>
  <Notes>17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Office テーマ</vt:lpstr>
      <vt:lpstr>数式</vt:lpstr>
      <vt:lpstr>Development of an operational assimilation system utilizing a Regional Chemistry Transport Model of Japan Meteorological Agency</vt:lpstr>
      <vt:lpstr>PowerPoint Presentation</vt:lpstr>
      <vt:lpstr>Contents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Verification of statistical guidance Threat Score (TS) or Critical Success Index (CSI)</vt:lpstr>
      <vt:lpstr>Summary</vt:lpstr>
      <vt:lpstr>Reference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MPI版MRI_CCM2</dc:title>
  <dc:creator>Aerosol</dc:creator>
  <cp:lastModifiedBy>Laura ChaJkowski, CMP CMM [Legend]</cp:lastModifiedBy>
  <cp:revision>200</cp:revision>
  <cp:lastPrinted>2016-12-26T07:53:43Z</cp:lastPrinted>
  <dcterms:modified xsi:type="dcterms:W3CDTF">2017-01-10T22:10:03Z</dcterms:modified>
</cp:coreProperties>
</file>