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8" r:id="rId2"/>
    <p:sldId id="633" r:id="rId3"/>
    <p:sldId id="638" r:id="rId4"/>
    <p:sldId id="605" r:id="rId5"/>
    <p:sldId id="601" r:id="rId6"/>
    <p:sldId id="602" r:id="rId7"/>
    <p:sldId id="603" r:id="rId8"/>
    <p:sldId id="631" r:id="rId9"/>
    <p:sldId id="604" r:id="rId10"/>
    <p:sldId id="630" r:id="rId11"/>
    <p:sldId id="640" r:id="rId12"/>
    <p:sldId id="639" r:id="rId13"/>
    <p:sldId id="641" r:id="rId14"/>
    <p:sldId id="635" r:id="rId15"/>
    <p:sldId id="642" r:id="rId16"/>
    <p:sldId id="618" r:id="rId17"/>
    <p:sldId id="623" r:id="rId18"/>
    <p:sldId id="643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FF"/>
    <a:srgbClr val="3060FF"/>
    <a:srgbClr val="BEBF01"/>
    <a:srgbClr val="D3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55572" autoAdjust="0"/>
  </p:normalViewPr>
  <p:slideViewPr>
    <p:cSldViewPr>
      <p:cViewPr>
        <p:scale>
          <a:sx n="60" d="100"/>
          <a:sy n="60" d="100"/>
        </p:scale>
        <p:origin x="-269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notesViewPr>
    <p:cSldViewPr>
      <p:cViewPr>
        <p:scale>
          <a:sx n="187" d="100"/>
          <a:sy n="187" d="100"/>
        </p:scale>
        <p:origin x="1216" y="-28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F896-EEDE-4DC1-80C3-FCE75727B280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BD7CC-991D-4964-BF99-254A3B49C5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44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dirty="0" smtClean="0"/>
              <a:t>Thank you for introducing me. I</a:t>
            </a:r>
            <a:r>
              <a:rPr kumimoji="1" lang="en-US" altLang="ja-JP" sz="1800" baseline="0" dirty="0" smtClean="0"/>
              <a:t> am</a:t>
            </a:r>
            <a:r>
              <a:rPr kumimoji="1" lang="en-US" altLang="ja-JP" sz="1800" dirty="0" smtClean="0"/>
              <a:t> Makoto</a:t>
            </a:r>
            <a:r>
              <a:rPr kumimoji="1" lang="en-US" altLang="ja-JP" sz="1800" baseline="0" dirty="0" smtClean="0"/>
              <a:t> </a:t>
            </a:r>
            <a:r>
              <a:rPr kumimoji="1" lang="en-US" altLang="ja-JP" sz="1800" baseline="0" dirty="0" err="1" smtClean="0"/>
              <a:t>Deushi</a:t>
            </a:r>
            <a:r>
              <a:rPr kumimoji="1" lang="en-US" altLang="ja-JP" sz="1800" dirty="0" smtClean="0"/>
              <a:t> of Meteorological Research Institute, Japan.</a:t>
            </a:r>
          </a:p>
          <a:p>
            <a:endParaRPr kumimoji="1" lang="en-US" altLang="ja-JP" sz="1800" dirty="0" smtClean="0"/>
          </a:p>
          <a:p>
            <a:r>
              <a:rPr kumimoji="1" lang="en-US" altLang="ja-JP" sz="1800" dirty="0" smtClean="0"/>
              <a:t>Today, I’d like to talk to you about “Impacts of urban heat-island circulation on distributions of air pollutants over Tokyo”.</a:t>
            </a:r>
          </a:p>
          <a:p>
            <a:endParaRPr kumimoji="1" lang="en-US" altLang="ja-JP" sz="1800" dirty="0" smtClean="0"/>
          </a:p>
          <a:p>
            <a:endParaRPr kumimoji="1" lang="en-US" altLang="ja-JP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3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You see here the diurnal variations of the surface O3 volume mixing ratios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averaged over the urban analysis area.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On </a:t>
            </a:r>
            <a:r>
              <a:rPr lang="en-US" altLang="ja-JP" dirty="0"/>
              <a:t>average, </a:t>
            </a:r>
            <a:r>
              <a:rPr lang="en-US" altLang="ja-JP" dirty="0" smtClean="0"/>
              <a:t>ozone </a:t>
            </a:r>
            <a:r>
              <a:rPr lang="en-US" altLang="ja-JP" dirty="0"/>
              <a:t>concentration is 8</a:t>
            </a:r>
            <a:r>
              <a:rPr lang="en-US" altLang="ja-JP" dirty="0" smtClean="0"/>
              <a:t> </a:t>
            </a:r>
            <a:r>
              <a:rPr lang="en-US" altLang="ja-JP" dirty="0"/>
              <a:t>ppb higher </a:t>
            </a:r>
            <a:r>
              <a:rPr lang="en-US" altLang="ja-JP" dirty="0" smtClean="0"/>
              <a:t>during </a:t>
            </a:r>
            <a:r>
              <a:rPr lang="en-US" altLang="ja-JP" dirty="0"/>
              <a:t>the nighttime </a:t>
            </a:r>
            <a:r>
              <a:rPr lang="en-US" altLang="ja-JP" dirty="0" smtClean="0"/>
              <a:t>in </a:t>
            </a:r>
            <a:r>
              <a:rPr lang="en-US" altLang="ja-JP" dirty="0"/>
              <a:t>the URBAN simulation than in the NO-URBAN simulation. </a:t>
            </a:r>
            <a:r>
              <a:rPr lang="en-US" altLang="ja-JP" dirty="0" smtClean="0"/>
              <a:t>The negative bias during the night time in the NO-URBAN simulation is not seen in the URBAN-simulation.</a:t>
            </a:r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en-US" altLang="ja-JP" dirty="0" smtClean="0"/>
              <a:t>The higher </a:t>
            </a:r>
            <a:r>
              <a:rPr lang="en-US" altLang="ja-JP" dirty="0"/>
              <a:t>O3 concentration </a:t>
            </a:r>
            <a:r>
              <a:rPr lang="en-US" altLang="ja-JP" dirty="0" smtClean="0"/>
              <a:t>during the night-time is </a:t>
            </a:r>
            <a:r>
              <a:rPr lang="en-US" altLang="ja-JP" dirty="0"/>
              <a:t>primarily due to the reduced O3 destruction by NO in the deeper urban boundary layer</a:t>
            </a:r>
            <a:r>
              <a:rPr lang="en-US" altLang="ja-JP" dirty="0" smtClean="0"/>
              <a:t>.</a:t>
            </a:r>
            <a:endParaRPr lang="en-US" altLang="ja-JP" sz="1200" dirty="0" smtClean="0">
              <a:latin typeface="ＭＳ Ｐ明朝"/>
              <a:ea typeface="ＭＳ Ｐ明朝"/>
              <a:cs typeface="ＭＳ Ｐ明朝"/>
            </a:endParaRPr>
          </a:p>
          <a:p>
            <a:endParaRPr kumimoji="1" lang="en-US" altLang="ja-JP" dirty="0" smtClean="0"/>
          </a:p>
          <a:p>
            <a:r>
              <a:rPr lang="en-US" altLang="ja-JP" dirty="0"/>
              <a:t>In the deep urban boundary layer, the primary pollutants such as </a:t>
            </a:r>
            <a:r>
              <a:rPr lang="en-US" altLang="ja-JP" dirty="0" smtClean="0"/>
              <a:t>NO </a:t>
            </a:r>
            <a:r>
              <a:rPr lang="en-US" altLang="ja-JP" dirty="0"/>
              <a:t>and CO are diluted and hence their near-surface </a:t>
            </a:r>
            <a:r>
              <a:rPr lang="en-US" altLang="ja-JP" dirty="0" smtClean="0"/>
              <a:t>concentrations </a:t>
            </a:r>
            <a:r>
              <a:rPr lang="en-US" altLang="ja-JP" dirty="0"/>
              <a:t>become </a:t>
            </a:r>
            <a:r>
              <a:rPr lang="en-US" altLang="ja-JP" dirty="0" smtClean="0"/>
              <a:t>lower.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maximum ozone concentration during the daytime is also higher by about 3 </a:t>
            </a:r>
            <a:r>
              <a:rPr lang="en-US" altLang="ja-JP" dirty="0" err="1" smtClean="0"/>
              <a:t>ppbv</a:t>
            </a:r>
            <a:r>
              <a:rPr lang="en-US" altLang="ja-JP" dirty="0" smtClean="0"/>
              <a:t> in the URBAN simulation.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80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Now, we focus on a summertime high</a:t>
            </a:r>
            <a:r>
              <a:rPr lang="en-US" altLang="ja-JP" baseline="0" dirty="0" smtClean="0">
                <a:ea typeface="ＭＳ Ｐ明朝" charset="-128"/>
              </a:rPr>
              <a:t> ozone</a:t>
            </a:r>
            <a:r>
              <a:rPr lang="en-US" altLang="ja-JP" dirty="0" smtClean="0">
                <a:ea typeface="ＭＳ Ｐ明朝" charset="-128"/>
              </a:rPr>
              <a:t> event in Tokyo.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 charset="-128"/>
            </a:endParaRPr>
          </a:p>
          <a:p>
            <a:pPr>
              <a:defRPr/>
            </a:pPr>
            <a:r>
              <a:rPr kumimoji="1" lang="en-US" altLang="ja-JP" baseline="0" dirty="0" smtClean="0"/>
              <a:t>The left</a:t>
            </a:r>
            <a:r>
              <a:rPr kumimoji="1" lang="en-US" altLang="ja-JP" dirty="0" smtClean="0"/>
              <a:t> figure shows t</a:t>
            </a:r>
            <a:r>
              <a:rPr kumimoji="1" lang="en-US" altLang="ja-JP" baseline="0" dirty="0" smtClean="0"/>
              <a:t>he time series of the observed surface ozone</a:t>
            </a:r>
            <a:r>
              <a:rPr kumimoji="1" lang="en-US" altLang="ja-JP" dirty="0" smtClean="0"/>
              <a:t> concentration</a:t>
            </a:r>
            <a:r>
              <a:rPr kumimoji="1" lang="en-US" altLang="ja-JP" baseline="0" dirty="0" smtClean="0"/>
              <a:t>s </a:t>
            </a:r>
            <a:r>
              <a:rPr lang="en-US" altLang="ja-JP" dirty="0"/>
              <a:t>averaged over the urban analysis area.</a:t>
            </a:r>
            <a:endParaRPr lang="en-US" altLang="ja-JP" dirty="0">
              <a:ea typeface="ＭＳ Ｐ明朝" charset="-128"/>
            </a:endParaRPr>
          </a:p>
          <a:p>
            <a:endParaRPr lang="en-US" altLang="ja-JP" dirty="0" smtClean="0">
              <a:ea typeface="ＭＳ Ｐ明朝" charset="-128"/>
            </a:endParaRPr>
          </a:p>
          <a:p>
            <a:r>
              <a:rPr lang="en-US" altLang="ja-JP" dirty="0" smtClean="0">
                <a:ea typeface="ＭＳ Ｐ明朝" charset="-128"/>
              </a:rPr>
              <a:t>As you can see, a high ozone </a:t>
            </a:r>
            <a:r>
              <a:rPr lang="en-US" altLang="ja-JP" dirty="0">
                <a:ea typeface="ＭＳ Ｐ明朝" charset="-128"/>
              </a:rPr>
              <a:t>event </a:t>
            </a:r>
            <a:r>
              <a:rPr lang="en-US" altLang="ja-JP" dirty="0" smtClean="0">
                <a:ea typeface="ＭＳ Ｐ明朝" charset="-128"/>
              </a:rPr>
              <a:t>occurred during the period of 20 July </a:t>
            </a:r>
            <a:r>
              <a:rPr lang="en-US" altLang="ja-JP" dirty="0">
                <a:ea typeface="ＭＳ Ｐ明朝" charset="-128"/>
              </a:rPr>
              <a:t>to </a:t>
            </a:r>
            <a:r>
              <a:rPr lang="en-US" altLang="ja-JP" dirty="0" smtClean="0">
                <a:ea typeface="ＭＳ Ｐ明朝" charset="-128"/>
              </a:rPr>
              <a:t>24 July of 2010.</a:t>
            </a:r>
            <a:endParaRPr lang="en-US" altLang="ja-JP" dirty="0">
              <a:ea typeface="ＭＳ Ｐ明朝" charset="-128"/>
            </a:endParaRPr>
          </a:p>
          <a:p>
            <a:endParaRPr kumimoji="1" lang="en-US" altLang="ja-JP" dirty="0" smtClean="0">
              <a:ea typeface="ＭＳ Ｐ明朝" charset="-128"/>
            </a:endParaRPr>
          </a:p>
          <a:p>
            <a:r>
              <a:rPr kumimoji="1" lang="en-US" altLang="ja-JP" baseline="0" dirty="0" smtClean="0">
                <a:ea typeface="ＭＳ Ｐ明朝" charset="-128"/>
              </a:rPr>
              <a:t>In the weather chart on 21 July, </a:t>
            </a:r>
            <a:r>
              <a:rPr kumimoji="1" lang="en-US" altLang="ja-JP" baseline="0" dirty="0" smtClean="0">
                <a:ea typeface="+mn-ea"/>
              </a:rPr>
              <a:t>t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Pacific high-pressure system extended over the main island of Japan.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Pacific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-high remained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ja-JP" dirty="0" smtClean="0"/>
              <a:t>during </a:t>
            </a:r>
            <a:r>
              <a:rPr lang="en-US" altLang="ja-JP" dirty="0"/>
              <a:t>this </a:t>
            </a:r>
            <a:r>
              <a:rPr lang="en-US" altLang="ja-JP" dirty="0" smtClean="0"/>
              <a:t>period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ja-JP" b="0" dirty="0"/>
          </a:p>
          <a:p>
            <a:r>
              <a:rPr lang="en-US" altLang="ja-JP" dirty="0" smtClean="0"/>
              <a:t>Many </a:t>
            </a:r>
            <a:r>
              <a:rPr lang="en-US" altLang="ja-JP" dirty="0"/>
              <a:t>parts of Japan </a:t>
            </a:r>
            <a:r>
              <a:rPr lang="en-US" altLang="ja-JP" dirty="0" smtClean="0"/>
              <a:t>as well as the Tokyo area experienced </a:t>
            </a:r>
            <a:r>
              <a:rPr lang="en-US" altLang="ja-JP" dirty="0"/>
              <a:t>significant high temperatures due to </a:t>
            </a:r>
            <a:r>
              <a:rPr lang="en-US" altLang="ja-JP" dirty="0" smtClean="0"/>
              <a:t>the predominant </a:t>
            </a:r>
            <a:r>
              <a:rPr lang="en-US" altLang="ja-JP" dirty="0"/>
              <a:t>sunny </a:t>
            </a:r>
            <a:r>
              <a:rPr lang="en-US" altLang="ja-JP" dirty="0" smtClean="0"/>
              <a:t>conditions</a:t>
            </a:r>
            <a:r>
              <a:rPr lang="en-US" altLang="ja-JP" baseline="0" dirty="0" smtClean="0"/>
              <a:t> during this period.</a:t>
            </a:r>
            <a:endParaRPr lang="en-US" altLang="ja-JP" dirty="0"/>
          </a:p>
          <a:p>
            <a:endParaRPr kumimoji="1" lang="en-US" altLang="ja-JP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1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The</a:t>
            </a:r>
            <a:r>
              <a:rPr lang="en-US" altLang="ja-JP" baseline="0" dirty="0" smtClean="0">
                <a:ea typeface="ＭＳ Ｐ明朝" charset="-128"/>
              </a:rPr>
              <a:t> simulated surface temperature and winds</a:t>
            </a:r>
            <a:r>
              <a:rPr lang="en-US" altLang="ja-JP" dirty="0" smtClean="0">
                <a:ea typeface="ＭＳ Ｐ明朝" charset="-128"/>
              </a:rPr>
              <a:t> at 15 local time during this period is shown in the left figure.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 In the right figure, their differences between the URBAN simulation and the NO_URBAN simulation</a:t>
            </a:r>
            <a:r>
              <a:rPr lang="en-US" altLang="ja-JP" baseline="0" dirty="0" smtClean="0">
                <a:ea typeface="ＭＳ Ｐ明朝" charset="-128"/>
              </a:rPr>
              <a:t> are shown.</a:t>
            </a:r>
            <a:endParaRPr lang="en-US" altLang="ja-JP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Blue arrows in the left figure indicate dominant wind directions.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intrusion of sea-breeze from the south is deep over the land.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This</a:t>
            </a:r>
            <a:r>
              <a:rPr lang="en-US" altLang="ja-JP" baseline="0" dirty="0" smtClean="0"/>
              <a:t> sea-breeze basically weakens</a:t>
            </a:r>
            <a:r>
              <a:rPr lang="en-US" altLang="ja-JP" dirty="0" smtClean="0"/>
              <a:t> due</a:t>
            </a:r>
            <a:r>
              <a:rPr lang="en-US" altLang="ja-JP" baseline="0" dirty="0" smtClean="0"/>
              <a:t> to the </a:t>
            </a:r>
            <a:r>
              <a:rPr lang="en-US" altLang="ja-JP" dirty="0" smtClean="0"/>
              <a:t>urban-induced local circulation anomaly, as seen in the right figure.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urban-induced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circulation anomaly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basically characterized by convergent flow anomaly toward the city center in the lower boundary layer.</a:t>
            </a:r>
          </a:p>
          <a:p>
            <a:r>
              <a:rPr kumimoji="1" lang="en-US" altLang="ja-JP" dirty="0" smtClean="0"/>
              <a:t>Green</a:t>
            </a:r>
            <a:r>
              <a:rPr kumimoji="1" lang="en-US" altLang="ja-JP" baseline="0" dirty="0" smtClean="0"/>
              <a:t> arrows indicate this convergent flow anomaly.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Next, vertical cross sections from A to B will be shown.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385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upper figure, color shade indicates the vertical cross sections of difference in the potential temperature between the URBAN simulation and the NO_URBAN simulation.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arrows indicate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convergent flow anomaly in the lower boundary layer and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divergent flow anomaly toward the surroundings in the upper boundary layer.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urban-induced local circulation anomaly, the potential ozone, which is defined ozone plus NO2, increases in the urban area in the lower boundary layer, while it decreases in the suburban area.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increased potential ozone near the surface in the urban area is effectively transported upward, leading to much higher potential ozone concentration in the upper boundary layer.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distribution of maximum 8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hour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ozone concentration is also influenced by this urban-induced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circulation anomaly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URBAN simulation, higher and lower maximum 8 hour ozone concentrations are simulated over the urban area and the suburban area, respectively.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212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Diurnal</a:t>
            </a:r>
            <a:r>
              <a:rPr kumimoji="1" lang="en-US" altLang="ja-JP" baseline="0" dirty="0" smtClean="0"/>
              <a:t> variation of t</a:t>
            </a:r>
            <a:r>
              <a:rPr kumimoji="1" lang="en-US" altLang="ja-JP" dirty="0" smtClean="0"/>
              <a:t>he surface ozone</a:t>
            </a:r>
            <a:r>
              <a:rPr kumimoji="1" lang="en-US" altLang="ja-JP" baseline="0" dirty="0" smtClean="0"/>
              <a:t> concentration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averaged over the suburban analysis area is significantly different between the two simulations.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daytime ozone concentration in both the two simulations are positively biased, the positive bias in the URBAN simulation is significantly small compared to the NO_URBAN simulation.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677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is a conclusion of this study</a:t>
            </a:r>
            <a:r>
              <a:rPr kumimoji="1" lang="en-US" altLang="ja-JP" dirty="0" smtClean="0"/>
              <a:t>:</a:t>
            </a:r>
          </a:p>
          <a:p>
            <a:endParaRPr kumimoji="1" lang="en-US" altLang="ja-JP" dirty="0" smtClean="0"/>
          </a:p>
          <a:p>
            <a:pPr marL="457200" indent="-457200">
              <a:buFontTx/>
              <a:buChar char="-"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Impacts of urban heat-island circulation on distributions of O</a:t>
            </a:r>
            <a:r>
              <a:rPr kumimoji="1" lang="en-US" altLang="ja-JP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NO</a:t>
            </a:r>
            <a:r>
              <a:rPr kumimoji="1" lang="en-US" altLang="ja-JP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Tokyo during the summer season are investigated by using NHM-Chem.</a:t>
            </a:r>
          </a:p>
          <a:p>
            <a:pPr marL="457200" indent="-457200">
              <a:buFontTx/>
              <a:buChar char="-"/>
              <a:defRPr/>
            </a:pPr>
            <a:endParaRPr kumimoji="1" lang="en-US" altLang="ja-JP" sz="1200" kern="1200" dirty="0" smtClean="0">
              <a:solidFill>
                <a:srgbClr val="000000"/>
              </a:solidFill>
              <a:latin typeface="+mn-lt"/>
              <a:ea typeface="ＭＳ Ｐ明朝"/>
              <a:cs typeface="ＭＳ Ｐ明朝"/>
            </a:endParaRPr>
          </a:p>
          <a:p>
            <a:pPr marL="457200" indent="-457200">
              <a:buFontTx/>
              <a:buChar char="-"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deeper urban boundary layer and the urban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heat island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circulation decrease surface NOx concentration in the urban and suburban areas, especially in the early morning.</a:t>
            </a:r>
          </a:p>
          <a:p>
            <a:pPr marL="457200" indent="-457200">
              <a:buFontTx/>
              <a:buChar char="-"/>
              <a:defRPr/>
            </a:pPr>
            <a:endParaRPr kumimoji="1" lang="en-US" altLang="ja-JP" sz="1200" kern="1200" dirty="0" smtClean="0">
              <a:solidFill>
                <a:srgbClr val="000000"/>
              </a:solidFill>
              <a:latin typeface="+mn-lt"/>
              <a:ea typeface="ＭＳ Ｐ明朝"/>
              <a:cs typeface="ＭＳ Ｐ明朝"/>
            </a:endParaRPr>
          </a:p>
          <a:p>
            <a:pPr marL="457200" indent="-457200">
              <a:buFontTx/>
              <a:buChar char="-"/>
              <a:defRPr/>
            </a:pPr>
            <a:r>
              <a:rPr kumimoji="1" lang="en-US" altLang="ja-JP" sz="1200" kern="1200" dirty="0" smtClean="0">
                <a:solidFill>
                  <a:srgbClr val="000000"/>
                </a:solidFill>
                <a:latin typeface="+mn-lt"/>
                <a:ea typeface="ＭＳ Ｐ明朝"/>
                <a:cs typeface="ＭＳ Ｐ明朝"/>
              </a:rPr>
              <a:t>The maximum 8h O</a:t>
            </a:r>
            <a:r>
              <a:rPr kumimoji="1" lang="en-US" altLang="ja-JP" sz="1200" kern="1200" baseline="-25000" dirty="0" smtClean="0">
                <a:solidFill>
                  <a:srgbClr val="000000"/>
                </a:solidFill>
                <a:latin typeface="+mn-lt"/>
                <a:ea typeface="ＭＳ Ｐ明朝"/>
                <a:cs typeface="ＭＳ Ｐ明朝"/>
              </a:rPr>
              <a:t>3</a:t>
            </a:r>
            <a:r>
              <a:rPr kumimoji="1" lang="en-US" altLang="ja-JP" sz="1200" kern="1200" dirty="0" smtClean="0">
                <a:solidFill>
                  <a:srgbClr val="000000"/>
                </a:solidFill>
                <a:latin typeface="+mn-lt"/>
                <a:ea typeface="ＭＳ Ｐ明朝"/>
                <a:cs typeface="ＭＳ Ｐ明朝"/>
              </a:rPr>
              <a:t> increases in the urban area and decreases in the suburban area due to urban</a:t>
            </a:r>
            <a:r>
              <a:rPr kumimoji="1" lang="en-US" altLang="ja-JP" sz="1200" kern="1200" baseline="0" dirty="0" smtClean="0">
                <a:solidFill>
                  <a:srgbClr val="000000"/>
                </a:solidFill>
                <a:latin typeface="+mn-lt"/>
                <a:ea typeface="ＭＳ Ｐ明朝"/>
                <a:cs typeface="ＭＳ Ｐ明朝"/>
              </a:rPr>
              <a:t> heat island</a:t>
            </a:r>
            <a:r>
              <a:rPr kumimoji="1" lang="en-US" altLang="ja-JP" sz="1200" kern="1200" dirty="0" smtClean="0">
                <a:solidFill>
                  <a:srgbClr val="000000"/>
                </a:solidFill>
                <a:latin typeface="+mn-lt"/>
                <a:ea typeface="ＭＳ Ｐ明朝"/>
                <a:cs typeface="ＭＳ Ｐ明朝"/>
              </a:rPr>
              <a:t> circulation.</a:t>
            </a:r>
          </a:p>
          <a:p>
            <a:pPr marL="457200" indent="-457200">
              <a:buFontTx/>
              <a:buChar char="-"/>
              <a:defRPr/>
            </a:pPr>
            <a:endParaRPr kumimoji="1" lang="en-US" altLang="ja-JP" sz="1200" kern="1200" dirty="0" smtClean="0">
              <a:solidFill>
                <a:srgbClr val="000000"/>
              </a:solidFill>
              <a:latin typeface="+mn-lt"/>
              <a:ea typeface="ＭＳ Ｐ明朝"/>
              <a:cs typeface="ＭＳ Ｐ明朝"/>
            </a:endParaRP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ja-JP" sz="1200" dirty="0" smtClean="0"/>
              <a:t>Explicit consideration of urban canopy may be important for improving air quality forecasts in suburban areas as well as urban areas.</a:t>
            </a:r>
            <a:endParaRPr kumimoji="1" lang="en-US" altLang="ja-JP" sz="1200" kern="1200" dirty="0" smtClean="0">
              <a:solidFill>
                <a:srgbClr val="000000"/>
              </a:solidFill>
              <a:latin typeface="+mn-lt"/>
              <a:ea typeface="ＭＳ Ｐ明朝"/>
              <a:cs typeface="ＭＳ Ｐ明朝"/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182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That’s all. </a:t>
            </a:r>
          </a:p>
          <a:p>
            <a:r>
              <a:rPr kumimoji="1" lang="en-US" altLang="ja-JP" dirty="0" smtClean="0"/>
              <a:t>Thank you very much for your kind attention.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15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altLang="ja-JP" sz="1400" dirty="0" smtClean="0"/>
              <a:t>Here</a:t>
            </a:r>
            <a:r>
              <a:rPr lang="en-US" altLang="ja-JP" sz="1400" baseline="0" dirty="0" smtClean="0"/>
              <a:t> is an outline of this talk.</a:t>
            </a:r>
            <a:endParaRPr lang="en-US" altLang="ja-JP" sz="1400" dirty="0" smtClean="0"/>
          </a:p>
          <a:p>
            <a:pPr marL="457200" indent="-457200">
              <a:buFontTx/>
              <a:buChar char="-"/>
            </a:pPr>
            <a:r>
              <a:rPr lang="en-US" altLang="ja-JP" sz="1400" dirty="0" smtClean="0"/>
              <a:t>The effect of urbanization on local meteorological phenomena has been the subject of much research in Japan.</a:t>
            </a:r>
          </a:p>
          <a:p>
            <a:pPr marL="457200" indent="-457200">
              <a:buFontTx/>
              <a:buChar char="-"/>
            </a:pPr>
            <a:endParaRPr lang="en-US" altLang="ja-JP" sz="1400" dirty="0" smtClean="0"/>
          </a:p>
          <a:p>
            <a:pPr marL="457200" indent="-457200">
              <a:buFontTx/>
              <a:buChar char="-"/>
            </a:pPr>
            <a:r>
              <a:rPr lang="en-US" altLang="ja-JP" sz="1400" dirty="0" smtClean="0"/>
              <a:t>However, the impacts of urban heat-island on distributions of air pollutants such as ozone and NOx</a:t>
            </a:r>
            <a:r>
              <a:rPr lang="en-US" altLang="ja-JP" sz="1400" baseline="0" dirty="0" smtClean="0"/>
              <a:t> </a:t>
            </a:r>
            <a:r>
              <a:rPr lang="en-US" altLang="ja-JP" sz="1400" dirty="0" smtClean="0"/>
              <a:t>over the Tokyo region have received less attention so far. </a:t>
            </a:r>
          </a:p>
          <a:p>
            <a:pPr marL="457200" indent="-457200">
              <a:buFontTx/>
              <a:buChar char="-"/>
            </a:pPr>
            <a:endParaRPr lang="en-US" altLang="ja-JP" sz="1400" dirty="0" smtClean="0"/>
          </a:p>
          <a:p>
            <a:pPr marL="457200" indent="-457200">
              <a:buFontTx/>
              <a:buChar char="-"/>
            </a:pPr>
            <a:r>
              <a:rPr lang="en-US" altLang="ja-JP" sz="1400" dirty="0" smtClean="0"/>
              <a:t>In this study, we investigate the impacts of urban</a:t>
            </a:r>
            <a:r>
              <a:rPr lang="en-US" altLang="ja-JP" sz="1400" baseline="0" dirty="0" smtClean="0"/>
              <a:t> heat island</a:t>
            </a:r>
            <a:r>
              <a:rPr lang="en-US" altLang="ja-JP" sz="1400" dirty="0" smtClean="0"/>
              <a:t> circulation by using an</a:t>
            </a:r>
            <a:r>
              <a:rPr lang="en-US" altLang="ja-JP" sz="1400" baseline="0" dirty="0" smtClean="0"/>
              <a:t> online</a:t>
            </a:r>
            <a:r>
              <a:rPr lang="en-US" altLang="ja-JP" sz="1400" dirty="0" smtClean="0"/>
              <a:t> regional chemical transport model with an urban canopy model.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08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This slide</a:t>
            </a:r>
            <a:r>
              <a:rPr lang="en-US" altLang="ja-JP" baseline="0" dirty="0" smtClean="0">
                <a:ea typeface="ＭＳ Ｐ明朝" charset="-128"/>
              </a:rPr>
              <a:t> shows simulated surface temperature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typical summer sunny day over the Tokyo and the suburban areas.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-scale non-hydrostatic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coupled to the urban canopy model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this simulation.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model has been developed at Japan Meteorological Agency, called JMA NHM.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As shown in the left figure,</a:t>
            </a:r>
            <a:r>
              <a:rPr lang="en-US" altLang="ja-JP" baseline="0" dirty="0" smtClean="0"/>
              <a:t> the </a:t>
            </a:r>
            <a:r>
              <a:rPr lang="en-US" altLang="ja-JP" dirty="0" smtClean="0"/>
              <a:t>high temperature area over 35 degrees is</a:t>
            </a:r>
            <a:r>
              <a:rPr lang="en-US" altLang="ja-JP" baseline="0" dirty="0" smtClean="0"/>
              <a:t> simulated at 15 local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intrusion of sea breeze is deep over the land.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The estimated urbanization effect of the Tokyo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area on the temperature at this time are shown in the right figure.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the temperature increase due to the urbanization is over 3 degrees at maximum in this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see-breeze weakens due to the urban-induced local circulation anomaly.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73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</a:t>
            </a:r>
            <a:r>
              <a:rPr kumimoji="1" lang="en-US" altLang="ja-JP" dirty="0" smtClean="0"/>
              <a:t> shows composite patterns of Ox concentration and surface wind vectors at 14 and 18</a:t>
            </a:r>
            <a:r>
              <a:rPr kumimoji="1" lang="en-US" altLang="ja-JP" baseline="0" dirty="0" smtClean="0"/>
              <a:t> local times</a:t>
            </a:r>
            <a:r>
              <a:rPr kumimoji="1" lang="en-US" altLang="ja-JP" dirty="0" smtClean="0"/>
              <a:t> in Tokyo and</a:t>
            </a:r>
            <a:r>
              <a:rPr kumimoji="1" lang="en-US" altLang="ja-JP" baseline="0" dirty="0" smtClean="0"/>
              <a:t> the </a:t>
            </a:r>
            <a:r>
              <a:rPr kumimoji="1" lang="en-US" altLang="ja-JP" dirty="0" smtClean="0"/>
              <a:t>suburban areas.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Colored circles indicate the composite of observed Ox concentration under fair weather conditions in summer.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maximum Ox concentration at 14 local time are observed near the Tokyo bay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both the most populous and largest industrialized area in Japan.</a:t>
            </a: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On the other</a:t>
            </a:r>
            <a:r>
              <a:rPr kumimoji="1" lang="en-US" altLang="ja-JP" baseline="0" dirty="0" smtClean="0"/>
              <a:t> hand, at 18 local time, the maximum Ox concentrations are found in a suburban area to the north-west of Tokyo.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daytime sea-breeze from the south-east mainly transports pollutants such as ozone and NOx to the northwest inland area.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One of the questions is how the urban heat island circulation influence on this </a:t>
            </a:r>
            <a:r>
              <a:rPr kumimoji="1" lang="en-US" altLang="ja-JP" sz="1200" b="0" u="none" kern="1200" dirty="0" smtClean="0">
                <a:solidFill>
                  <a:schemeClr val="tx1"/>
                </a:solidFill>
                <a:latin typeface="+mn-lt"/>
                <a:ea typeface="ＭＳ Ｐ明朝"/>
                <a:cs typeface="ＭＳ Ｐ明朝"/>
              </a:rPr>
              <a:t>relation between see-breeze and distributions</a:t>
            </a:r>
            <a:r>
              <a:rPr kumimoji="1" lang="en-US" altLang="ja-JP" sz="1200" b="0" u="none" kern="1200" baseline="0" dirty="0" smtClean="0">
                <a:solidFill>
                  <a:schemeClr val="tx1"/>
                </a:solidFill>
                <a:latin typeface="+mn-lt"/>
                <a:ea typeface="ＭＳ Ｐ明朝"/>
                <a:cs typeface="ＭＳ Ｐ明朝"/>
              </a:rPr>
              <a:t> of the </a:t>
            </a:r>
            <a:r>
              <a:rPr kumimoji="1" lang="en-US" altLang="ja-JP" sz="1200" b="0" u="none" kern="1200" dirty="0" smtClean="0">
                <a:solidFill>
                  <a:schemeClr val="tx1"/>
                </a:solidFill>
                <a:latin typeface="+mn-lt"/>
                <a:ea typeface="ＭＳ Ｐ明朝"/>
                <a:cs typeface="ＭＳ Ｐ明朝"/>
              </a:rPr>
              <a:t>pollutants in summer.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1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To investigate this point, we performed some numerical simulations </a:t>
            </a:r>
            <a:r>
              <a:rPr lang="en-US" altLang="ja-JP" baseline="0" dirty="0" smtClean="0">
                <a:ea typeface="ＭＳ Ｐ明朝" charset="-128"/>
              </a:rPr>
              <a:t>by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regional chemical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 model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developed at Meteorological Research Institute, Japan, called NHM-Chem.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chemistry module of this model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coupled online with JMA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domain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covers Tokyo and the suburban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horizontal resolution of 2 km.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SAPRC99 gas-phase chemical mechanism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hese emission inventory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were used in the simulations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97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Here is an outline of the numerical simulations: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We performed two simulations for</a:t>
            </a:r>
            <a:r>
              <a:rPr lang="en-US" altLang="ja-JP" baseline="0" dirty="0" smtClean="0">
                <a:ea typeface="ＭＳ Ｐ明朝" charset="-128"/>
              </a:rPr>
              <a:t> the period of July-August 2010 by using the NHM-Chem.</a:t>
            </a:r>
            <a:endParaRPr lang="en-US" altLang="ja-JP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In the URBAN simulation,</a:t>
            </a:r>
            <a:r>
              <a:rPr lang="en-US" altLang="ja-JP" baseline="0" dirty="0" smtClean="0">
                <a:ea typeface="ＭＳ Ｐ明朝" charset="-128"/>
              </a:rPr>
              <a:t> the SPUC </a:t>
            </a:r>
            <a:r>
              <a:rPr lang="en-US" altLang="ja-JP" dirty="0" smtClean="0">
                <a:ea typeface="ＭＳ Ｐ明朝" charset="-128"/>
              </a:rPr>
              <a:t>urban canopy scheme was applied in order to take account of surface energy balance in the built area.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scheme was applied only on those grids with more than 80% of the land use designated as urban building area, road area, and bare urban area.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ea typeface="ＭＳ Ｐ明朝" charset="-128"/>
              </a:rPr>
              <a:t>The anthropogenic heating, as shown in the right bottom figure, was also considered in this simulation.</a:t>
            </a: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NO_URBAN simulation, </a:t>
            </a:r>
            <a:r>
              <a:rPr kumimoji="1" lang="en-US" altLang="ja-JP" sz="1200" b="0" kern="120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j-ea"/>
                <a:ea typeface="+mn-ea"/>
                <a:cs typeface="MS PMincho" charset="-128"/>
              </a:rPr>
              <a:t>u</a:t>
            </a:r>
            <a:r>
              <a:rPr kumimoji="1" lang="en-US" altLang="ja-JP" sz="1200" b="0" kern="1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n-ea"/>
                <a:cs typeface="MS PMincho" charset="-128"/>
              </a:rPr>
              <a:t>rban land use was replaced with grasslands,</a:t>
            </a:r>
            <a:r>
              <a:rPr kumimoji="1" lang="en-US" altLang="ja-JP" sz="1200" b="0" kern="120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n-ea"/>
                <a:cs typeface="MS PMincho" charset="-128"/>
              </a:rPr>
              <a:t> and there was no a</a:t>
            </a:r>
            <a:r>
              <a:rPr lang="en-US" altLang="ja-JP" sz="1200" b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cs typeface="MS PMincho" charset="-128"/>
              </a:rPr>
              <a:t>nthropogenic heating.</a:t>
            </a:r>
            <a:endParaRPr lang="en-US" altLang="ja-JP" baseline="0" dirty="0" smtClean="0">
              <a:ea typeface="ＭＳ Ｐ明朝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19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 figures show monthly</a:t>
            </a:r>
            <a:r>
              <a:rPr kumimoji="1" lang="en-US" altLang="ja-JP" baseline="0" dirty="0" smtClean="0"/>
              <a:t> averaged </a:t>
            </a:r>
            <a:r>
              <a:rPr kumimoji="1" lang="en-US" altLang="ja-JP" dirty="0" smtClean="0"/>
              <a:t>NOx</a:t>
            </a:r>
            <a:r>
              <a:rPr kumimoji="1" lang="en-US" altLang="ja-JP" baseline="0" dirty="0" smtClean="0"/>
              <a:t> and Monoterpene emissions in July 2010, which were used as boundary conditions in the two simulations.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you can see, the anthropogenic emission of NOx is large around the Tokyo bay, where is the largest industrialized area in Japan.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 the other hand, biogenic VOC emissions such as </a:t>
            </a:r>
            <a:r>
              <a:rPr kumimoji="1" lang="en-US" altLang="ja-JP" baseline="0" dirty="0" err="1" smtClean="0"/>
              <a:t>isoprenes</a:t>
            </a:r>
            <a:r>
              <a:rPr kumimoji="1" lang="en-US" altLang="ja-JP" baseline="0" dirty="0" smtClean="0"/>
              <a:t> and terpenes are large in rural areas, which surround urban and suburban areas.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red and green rectangles respectively indicate the urban analysis area and the suburban analysis area in this study.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68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I'd like to look at results of the two simulations: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left figure shows the diurnal variations of the surface NOx volume mixing ratios in July and August,</a:t>
            </a:r>
            <a:r>
              <a:rPr kumimoji="1" lang="en-US" altLang="ja-JP" dirty="0" smtClean="0"/>
              <a:t> which </a:t>
            </a:r>
            <a:r>
              <a:rPr lang="en-US" altLang="ja-JP" dirty="0" smtClean="0"/>
              <a:t>are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averaged over the urban analysis area.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>
              <a:defRPr/>
            </a:pPr>
            <a:r>
              <a:rPr kumimoji="1" lang="en-US" altLang="ja-JP" baseline="0" dirty="0" smtClean="0"/>
              <a:t>The black line indicates</a:t>
            </a:r>
            <a:r>
              <a:rPr kumimoji="1" lang="en-US" altLang="ja-JP" dirty="0" smtClean="0"/>
              <a:t> the observed diurnal variation, while the red and blue </a:t>
            </a:r>
            <a:r>
              <a:rPr lang="en-US" altLang="ja-JP" dirty="0" smtClean="0"/>
              <a:t>lines respectively indicate </a:t>
            </a:r>
            <a:r>
              <a:rPr kumimoji="1" lang="en-US" altLang="ja-JP" dirty="0" smtClean="0"/>
              <a:t>those in the URBAN simulation and the NO_URBAN simulation.</a:t>
            </a:r>
            <a:endParaRPr kumimoji="1" lang="en-US" altLang="ja-JP" baseline="0" dirty="0" smtClean="0"/>
          </a:p>
          <a:p>
            <a:pPr>
              <a:defRPr/>
            </a:pPr>
            <a:r>
              <a:rPr lang="en-US" altLang="ja-JP" dirty="0" smtClean="0"/>
              <a:t>Compared </a:t>
            </a:r>
            <a:r>
              <a:rPr lang="en-US" altLang="ja-JP" dirty="0"/>
              <a:t>to the </a:t>
            </a:r>
            <a:r>
              <a:rPr lang="en-US" altLang="ja-JP" dirty="0" smtClean="0"/>
              <a:t>observations, NOx concentration in the NO_URBAN simulation is higher during nighttime, </a:t>
            </a:r>
            <a:r>
              <a:rPr lang="en-US" altLang="ja-JP" dirty="0"/>
              <a:t>especially </a:t>
            </a:r>
            <a:r>
              <a:rPr lang="en-US" altLang="ja-JP" dirty="0" smtClean="0"/>
              <a:t>at 6 local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On the other hand, in the URBAN simulation, the diurnal variation is rather realistically reproduced.</a:t>
            </a:r>
          </a:p>
          <a:p>
            <a:pPr>
              <a:defRPr/>
            </a:pPr>
            <a:r>
              <a:rPr lang="en-US" altLang="ja-JP" dirty="0" smtClean="0"/>
              <a:t>In the</a:t>
            </a:r>
            <a:r>
              <a:rPr lang="en-US" altLang="ja-JP" baseline="0" dirty="0" smtClean="0"/>
              <a:t> URBAN simulation</a:t>
            </a:r>
            <a:r>
              <a:rPr lang="en-US" altLang="ja-JP" dirty="0" smtClean="0"/>
              <a:t>, the deeper urban boundary layer, as shown in the right figure, leads to the lower </a:t>
            </a:r>
            <a:r>
              <a:rPr lang="en-US" altLang="ja-JP" dirty="0"/>
              <a:t>NO2 </a:t>
            </a:r>
            <a:r>
              <a:rPr lang="en-US" altLang="ja-JP" dirty="0" smtClean="0"/>
              <a:t>surface concentration, especially in the early morning. </a:t>
            </a:r>
            <a:endParaRPr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90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ＭＳ Ｐ明朝"/>
                <a:cs typeface="ＭＳ Ｐ明朝"/>
              </a:rPr>
              <a:t>These figures show differences in the surface NO</a:t>
            </a:r>
            <a:r>
              <a:rPr kumimoji="1" lang="en-US" altLang="ja-JP" sz="1200" kern="1200" baseline="-25000" dirty="0" smtClean="0">
                <a:solidFill>
                  <a:schemeClr val="tx1"/>
                </a:solidFill>
                <a:latin typeface="+mn-lt"/>
                <a:ea typeface="ＭＳ Ｐ明朝"/>
                <a:cs typeface="ＭＳ Ｐ明朝"/>
              </a:rPr>
              <a:t>2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ＭＳ Ｐ明朝"/>
                <a:cs typeface="ＭＳ Ｐ明朝"/>
              </a:rPr>
              <a:t> concentration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</a:rPr>
              <a:t> and the root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</a:rPr>
              <a:t> mean square errors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</a:rPr>
              <a:t>between two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</a:rPr>
              <a:t> simulations.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altLang="ja-JP" dirty="0">
                <a:ea typeface="ＭＳ Ｐ明朝"/>
                <a:cs typeface="ＭＳ Ｐ明朝"/>
              </a:rPr>
              <a:t>The </a:t>
            </a:r>
            <a:r>
              <a:rPr lang="en-US" altLang="ja-JP" dirty="0" smtClean="0">
                <a:ea typeface="ＭＳ Ｐ明朝"/>
                <a:cs typeface="ＭＳ Ｐ明朝"/>
              </a:rPr>
              <a:t>lower </a:t>
            </a:r>
            <a:r>
              <a:rPr lang="en-US" altLang="ja-JP" dirty="0">
                <a:ea typeface="ＭＳ Ｐ明朝"/>
                <a:cs typeface="ＭＳ Ｐ明朝"/>
              </a:rPr>
              <a:t>NO2 concentrations are </a:t>
            </a:r>
            <a:r>
              <a:rPr lang="en-US" altLang="ja-JP" dirty="0" smtClean="0">
                <a:ea typeface="ＭＳ Ｐ明朝"/>
                <a:cs typeface="ＭＳ Ｐ明朝"/>
              </a:rPr>
              <a:t>simulated </a:t>
            </a:r>
            <a:r>
              <a:rPr lang="en-US" altLang="ja-JP" dirty="0">
                <a:ea typeface="ＭＳ Ｐ明朝"/>
                <a:cs typeface="ＭＳ Ｐ明朝"/>
              </a:rPr>
              <a:t>not only in the urban area but also in the suburban areas. </a:t>
            </a:r>
            <a:r>
              <a:rPr lang="en-US" altLang="ja-JP" dirty="0" smtClean="0">
                <a:ea typeface="ＭＳ Ｐ明朝"/>
                <a:cs typeface="ＭＳ Ｐ明朝"/>
              </a:rPr>
              <a:t>This suggests that not only the enhanced turbulence but also the urban-induced local circulation contribute to the lower concentrations.</a:t>
            </a:r>
            <a:endParaRPr lang="en-US" altLang="ja-JP" dirty="0">
              <a:ea typeface="ＭＳ Ｐ明朝"/>
              <a:cs typeface="ＭＳ Ｐ明朝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a typeface="ＭＳ Ｐ明朝"/>
              <a:cs typeface="ＭＳ Ｐ明朝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/>
                <a:cs typeface="ＭＳ Ｐ明朝"/>
              </a:rPr>
              <a:t>The root</a:t>
            </a:r>
            <a:r>
              <a:rPr lang="en-US" altLang="ja-JP" baseline="0" dirty="0" smtClean="0">
                <a:ea typeface="ＭＳ Ｐ明朝"/>
                <a:cs typeface="ＭＳ Ｐ明朝"/>
              </a:rPr>
              <a:t> mean square</a:t>
            </a:r>
            <a:r>
              <a:rPr lang="en-US" altLang="ja-JP" dirty="0" smtClean="0">
                <a:ea typeface="ＭＳ Ｐ明朝"/>
                <a:cs typeface="ＭＳ Ｐ明朝"/>
              </a:rPr>
              <a:t> errors in the URBAN simulation are reduced at the greater part of the observation sites.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ea typeface="ＭＳ Ｐ明朝"/>
                <a:cs typeface="ＭＳ Ｐ明朝"/>
              </a:rPr>
              <a:t>This means that the URBAN simulation captures better the observed surface NO2 distributions.</a:t>
            </a:r>
            <a:endParaRPr lang="en-US" altLang="ja-JP" dirty="0" smtClean="0">
              <a:ea typeface="ＭＳ Ｐ明朝"/>
              <a:cs typeface="ＭＳ Ｐ明朝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D7CC-991D-4964-BF99-254A3B49C58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21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8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03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99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3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84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0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67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99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71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90D7-3067-46E8-800D-4416AE285C3B}" type="datetimeFigureOut">
              <a:rPr kumimoji="1" lang="ja-JP" altLang="en-US" smtClean="0"/>
              <a:pPr/>
              <a:t>01-11-2017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3300-B6F1-4626-8D0D-38EF6838B4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43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5536" y="1772816"/>
            <a:ext cx="8316416" cy="1200329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atin typeface="+mj-lt"/>
                <a:ea typeface="ＭＳ Ｐ明朝"/>
                <a:cs typeface="ＭＳ Ｐ明朝"/>
              </a:rPr>
              <a:t>Impacts of urban heat-island circulation on distributions of air pollutants over </a:t>
            </a:r>
            <a:r>
              <a:rPr lang="en-US" altLang="ja-JP" sz="3600" b="1" dirty="0" smtClean="0">
                <a:latin typeface="+mj-lt"/>
                <a:ea typeface="ＭＳ Ｐ明朝"/>
                <a:cs typeface="ＭＳ Ｐ明朝"/>
              </a:rPr>
              <a:t>Tokyo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563888" y="0"/>
            <a:ext cx="555610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8</a:t>
            </a:r>
            <a:r>
              <a:rPr lang="en-US" altLang="ja-JP" sz="14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th</a:t>
            </a:r>
            <a:r>
              <a:rPr lang="en-US" altLang="ja-JP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IWAQFR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, </a:t>
            </a:r>
            <a:r>
              <a:rPr lang="en-US" altLang="ja-JP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Toronto, Ontario.   January 10–12, 2017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Session </a:t>
            </a:r>
            <a:r>
              <a:rPr lang="en-US" altLang="ja-JP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4: Urban and High-Resolution Air Quality Modelling</a:t>
            </a:r>
            <a:endParaRPr lang="ja-JP" altLang="en-US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78500" y="10541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u="sng" dirty="0" smtClean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407094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+mj-lt"/>
              </a:rPr>
              <a:t>*Makoto Deushi</a:t>
            </a:r>
            <a:r>
              <a:rPr lang="en-US" altLang="ja-JP" sz="2400" baseline="30000" dirty="0">
                <a:latin typeface="+mj-lt"/>
              </a:rPr>
              <a:t>1,2</a:t>
            </a:r>
            <a:r>
              <a:rPr lang="en-US" altLang="ja-JP" sz="2400" dirty="0">
                <a:latin typeface="+mj-lt"/>
              </a:rPr>
              <a:t>, </a:t>
            </a:r>
            <a:r>
              <a:rPr lang="en-US" altLang="ja-JP" sz="2400" dirty="0" err="1">
                <a:latin typeface="+mj-lt"/>
              </a:rPr>
              <a:t>Mizuo</a:t>
            </a:r>
            <a:r>
              <a:rPr lang="en-US" altLang="ja-JP" sz="2400" dirty="0">
                <a:latin typeface="+mj-lt"/>
              </a:rPr>
              <a:t> Kajino</a:t>
            </a:r>
            <a:r>
              <a:rPr lang="en-US" altLang="ja-JP" sz="2400" baseline="30000" dirty="0">
                <a:latin typeface="+mj-lt"/>
              </a:rPr>
              <a:t>1</a:t>
            </a:r>
            <a:r>
              <a:rPr lang="en-US" altLang="ja-JP" sz="2400" dirty="0">
                <a:latin typeface="+mj-lt"/>
              </a:rPr>
              <a:t>, </a:t>
            </a:r>
            <a:r>
              <a:rPr lang="en-US" altLang="ja-JP" sz="2400" dirty="0" err="1">
                <a:latin typeface="+mj-lt"/>
              </a:rPr>
              <a:t>Toshinori</a:t>
            </a:r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Aoyagi</a:t>
            </a:r>
            <a:r>
              <a:rPr lang="en-US" altLang="ja-JP" sz="2400" baseline="30000" dirty="0" smtClean="0">
                <a:latin typeface="+mj-lt"/>
              </a:rPr>
              <a:t>1,2</a:t>
            </a:r>
          </a:p>
          <a:p>
            <a:pPr algn="ctr"/>
            <a:r>
              <a:rPr lang="en-US" altLang="ja-JP" sz="2400" dirty="0" smtClean="0">
                <a:latin typeface="+mj-lt"/>
              </a:rPr>
              <a:t> </a:t>
            </a:r>
            <a:endParaRPr lang="en-US" altLang="ja-JP" sz="2400" dirty="0">
              <a:latin typeface="+mj-lt"/>
            </a:endParaRPr>
          </a:p>
          <a:p>
            <a:pPr algn="ctr"/>
            <a:r>
              <a:rPr lang="en-US" altLang="ja-JP" sz="2400" baseline="30000" dirty="0">
                <a:latin typeface="+mj-lt"/>
              </a:rPr>
              <a:t>1</a:t>
            </a:r>
            <a:r>
              <a:rPr lang="en-US" altLang="ja-JP" sz="2400" dirty="0">
                <a:latin typeface="+mj-lt"/>
              </a:rPr>
              <a:t> Meteorological Research Institute, </a:t>
            </a:r>
            <a:endParaRPr lang="en-US" altLang="ja-JP" sz="2400" dirty="0" smtClean="0">
              <a:latin typeface="+mj-lt"/>
            </a:endParaRPr>
          </a:p>
          <a:p>
            <a:pPr algn="ctr"/>
            <a:r>
              <a:rPr lang="en-US" altLang="ja-JP" sz="2400" baseline="30000" dirty="0" smtClean="0">
                <a:latin typeface="+mj-lt"/>
              </a:rPr>
              <a:t>2 </a:t>
            </a:r>
            <a:r>
              <a:rPr lang="en-US" altLang="ja-JP" sz="2400" dirty="0">
                <a:latin typeface="+mj-lt"/>
              </a:rPr>
              <a:t>Japan Meteorological Agency</a:t>
            </a:r>
          </a:p>
        </p:txBody>
      </p:sp>
    </p:spTree>
    <p:extLst>
      <p:ext uri="{BB962C8B-B14F-4D97-AF65-F5344CB8AC3E}">
        <p14:creationId xmlns:p14="http://schemas.microsoft.com/office/powerpoint/2010/main" val="258022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0" y="40806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Diurnal variation of O</a:t>
            </a:r>
            <a:r>
              <a:rPr lang="en-US" altLang="ja-JP" sz="3600" b="1" u="sng" baseline="-25000" dirty="0" smtClean="0">
                <a:latin typeface="+mj-lt"/>
                <a:ea typeface="ＭＳ Ｐ明朝"/>
                <a:cs typeface="ＭＳ Ｐ明朝"/>
              </a:rPr>
              <a:t>3</a:t>
            </a:r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in urban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  <p:grpSp>
        <p:nvGrpSpPr>
          <p:cNvPr id="30" name="図形グループ 29"/>
          <p:cNvGrpSpPr/>
          <p:nvPr/>
        </p:nvGrpSpPr>
        <p:grpSpPr>
          <a:xfrm>
            <a:off x="1518937" y="5196555"/>
            <a:ext cx="6048799" cy="999304"/>
            <a:chOff x="348515" y="5391138"/>
            <a:chExt cx="4795884" cy="672136"/>
          </a:xfrm>
        </p:grpSpPr>
        <p:grpSp>
          <p:nvGrpSpPr>
            <p:cNvPr id="31" name="図形グループ 30"/>
            <p:cNvGrpSpPr/>
            <p:nvPr/>
          </p:nvGrpSpPr>
          <p:grpSpPr>
            <a:xfrm>
              <a:off x="348515" y="5423345"/>
              <a:ext cx="4795884" cy="639929"/>
              <a:chOff x="539552" y="4725144"/>
              <a:chExt cx="4199911" cy="451694"/>
            </a:xfrm>
          </p:grpSpPr>
          <p:sp>
            <p:nvSpPr>
              <p:cNvPr id="33" name="テキスト ボックス 32"/>
              <p:cNvSpPr txBox="1"/>
              <p:nvPr/>
            </p:nvSpPr>
            <p:spPr>
              <a:xfrm>
                <a:off x="4139951" y="4894420"/>
                <a:ext cx="599512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smtClean="0">
                    <a:latin typeface="+mn-ea"/>
                  </a:rPr>
                  <a:t>JST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39552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+mn-ea"/>
                  </a:rPr>
                  <a:t>0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447805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latin typeface="+mn-ea"/>
                  </a:rPr>
                  <a:t>6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324794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latin typeface="+mn-ea"/>
                  </a:rPr>
                  <a:t>12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3203848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latin typeface="+mn-ea"/>
                  </a:rPr>
                  <a:t>18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4436463" y="5391138"/>
              <a:ext cx="575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+mn-ea"/>
                </a:rPr>
                <a:t>24</a:t>
              </a:r>
              <a:endParaRPr kumimoji="1" lang="ja-JP" altLang="en-US" sz="2000" dirty="0" smtClean="0">
                <a:latin typeface="+mn-ea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5446599" y="6248449"/>
            <a:ext cx="369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rgbClr val="7030A0"/>
                </a:solidFill>
                <a:latin typeface="+mn-ea"/>
              </a:rPr>
              <a:t>July-August </a:t>
            </a:r>
            <a:r>
              <a:rPr lang="en-US" altLang="ja-JP" sz="2800" b="1" smtClean="0">
                <a:solidFill>
                  <a:srgbClr val="7030A0"/>
                </a:solidFill>
                <a:latin typeface="+mn-ea"/>
              </a:rPr>
              <a:t>average</a:t>
            </a:r>
            <a:endParaRPr kumimoji="1" lang="ja-JP" altLang="en-US" sz="2800" b="1" dirty="0" smtClean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7867" r="3622" b="6951"/>
          <a:stretch/>
        </p:blipFill>
        <p:spPr>
          <a:xfrm>
            <a:off x="1547664" y="714575"/>
            <a:ext cx="5612765" cy="457672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82523" y="5641325"/>
            <a:ext cx="417646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Black</a:t>
            </a:r>
            <a:r>
              <a:rPr lang="ja-JP" altLang="en-US" sz="2400" dirty="0" smtClean="0">
                <a:latin typeface="+mj-lt"/>
              </a:rPr>
              <a:t>：</a:t>
            </a:r>
            <a:r>
              <a:rPr lang="en-US" altLang="ja-JP" sz="2400" dirty="0" smtClean="0">
                <a:latin typeface="+mj-lt"/>
              </a:rPr>
              <a:t>OBS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Red  </a:t>
            </a:r>
            <a:r>
              <a:rPr lang="ja-JP" altLang="en-US" sz="2400" dirty="0" smtClean="0">
                <a:solidFill>
                  <a:srgbClr val="FF0000"/>
                </a:solidFill>
                <a:latin typeface="+mj-lt"/>
              </a:rPr>
              <a:t>：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URBAN simulation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Brue </a:t>
            </a:r>
            <a:r>
              <a:rPr lang="ja-JP" altLang="en-US" sz="2400" dirty="0" smtClean="0">
                <a:solidFill>
                  <a:srgbClr val="0000FF"/>
                </a:solidFill>
                <a:latin typeface="+mj-lt"/>
              </a:rPr>
              <a:t>：</a:t>
            </a:r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NO_URB simulation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9303" y="1061699"/>
            <a:ext cx="141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O</a:t>
            </a:r>
            <a:r>
              <a:rPr lang="en-US" altLang="ja-JP" sz="2400" baseline="-25000" dirty="0" smtClean="0">
                <a:latin typeface="+mj-lt"/>
              </a:rPr>
              <a:t>3</a:t>
            </a:r>
            <a:r>
              <a:rPr lang="en-US" altLang="ja-JP" sz="2400" dirty="0" smtClean="0">
                <a:latin typeface="+mj-lt"/>
              </a:rPr>
              <a:t> (</a:t>
            </a:r>
            <a:r>
              <a:rPr lang="en-US" altLang="ja-JP" sz="2400" dirty="0" err="1" smtClean="0">
                <a:latin typeface="+mj-lt"/>
              </a:rPr>
              <a:t>ppbv</a:t>
            </a:r>
            <a:r>
              <a:rPr lang="en-US" altLang="ja-JP" sz="2400" dirty="0" smtClean="0">
                <a:latin typeface="+mj-lt"/>
              </a:rPr>
              <a:t>)</a:t>
            </a:r>
            <a:endParaRPr kumimoji="1" lang="ja-JP" alt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41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7904"/>
          <a:stretch/>
        </p:blipFill>
        <p:spPr>
          <a:xfrm>
            <a:off x="251520" y="1466061"/>
            <a:ext cx="5598622" cy="464595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High O</a:t>
            </a:r>
            <a:r>
              <a:rPr lang="en-US" altLang="ja-JP" sz="3600" b="1" u="sng" baseline="-25000" dirty="0" smtClean="0">
                <a:latin typeface="+mj-lt"/>
                <a:ea typeface="ＭＳ Ｐ明朝"/>
                <a:cs typeface="ＭＳ Ｐ明朝"/>
              </a:rPr>
              <a:t>3</a:t>
            </a:r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event in Tokyo area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267744" y="4941168"/>
            <a:ext cx="1440160" cy="0"/>
          </a:xfrm>
          <a:prstGeom prst="straightConnector1">
            <a:avLst/>
          </a:prstGeom>
          <a:ln w="60325">
            <a:solidFill>
              <a:srgbClr val="0000FF"/>
            </a:solidFill>
            <a:headEnd type="stealth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267744" y="5085184"/>
            <a:ext cx="1800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solidFill>
                  <a:srgbClr val="0000FF"/>
                </a:solidFill>
                <a:latin typeface="+mn-ea"/>
              </a:rPr>
              <a:t>20-24 July</a:t>
            </a:r>
            <a:endParaRPr kumimoji="1" lang="ja-JP" altLang="en-US" sz="2800" b="1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8583" y="964199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Time series of O</a:t>
            </a:r>
            <a:r>
              <a:rPr lang="en-US" altLang="ja-JP" sz="2800" baseline="-25000" dirty="0" smtClean="0">
                <a:latin typeface="+mj-lt"/>
              </a:rPr>
              <a:t>3</a:t>
            </a:r>
            <a:r>
              <a:rPr lang="en-US" altLang="ja-JP" sz="2800" dirty="0" smtClean="0">
                <a:latin typeface="+mj-lt"/>
              </a:rPr>
              <a:t> in July 2010</a:t>
            </a:r>
            <a:endParaRPr kumimoji="1" lang="ja-JP" altLang="en-US" sz="2800" dirty="0" smtClean="0">
              <a:latin typeface="+mj-l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88887"/>
            <a:ext cx="3296637" cy="318569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991750" y="5574579"/>
            <a:ext cx="213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smtClean="0">
                <a:latin typeface="+mj-lt"/>
              </a:rPr>
              <a:t>21 July, 2010</a:t>
            </a:r>
            <a:endParaRPr kumimoji="1" lang="ja-JP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09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99529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Temperature and sea-breeze in Tokyo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552594" y="717402"/>
            <a:ext cx="3096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00FF"/>
                </a:solidFill>
                <a:ea typeface="ＭＳ Ｐ明朝"/>
                <a:cs typeface="ＭＳ Ｐ明朝"/>
              </a:rPr>
              <a:t>a</a:t>
            </a:r>
            <a:r>
              <a:rPr lang="en-US" altLang="ja-JP" sz="2800" b="1" dirty="0" smtClean="0">
                <a:solidFill>
                  <a:srgbClr val="0000FF"/>
                </a:solidFill>
                <a:ea typeface="ＭＳ Ｐ明朝"/>
                <a:cs typeface="ＭＳ Ｐ明朝"/>
              </a:rPr>
              <a:t>t 15 JST</a:t>
            </a:r>
          </a:p>
          <a:p>
            <a:r>
              <a:rPr lang="en-US" altLang="ja-JP" sz="2800" b="1" dirty="0" smtClean="0">
                <a:solidFill>
                  <a:srgbClr val="0000FF"/>
                </a:solidFill>
                <a:ea typeface="ＭＳ Ｐ明朝"/>
                <a:cs typeface="ＭＳ Ｐ明朝"/>
              </a:rPr>
              <a:t>20-24 July average</a:t>
            </a:r>
            <a:endParaRPr lang="en-US" altLang="ja-JP" sz="2800" b="1" dirty="0">
              <a:solidFill>
                <a:srgbClr val="0000FF"/>
              </a:solidFill>
              <a:ea typeface="ＭＳ Ｐ明朝"/>
              <a:cs typeface="ＭＳ Ｐ明朝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71186" y="1717399"/>
            <a:ext cx="4499992" cy="4812815"/>
            <a:chOff x="332757" y="1091078"/>
            <a:chExt cx="4499992" cy="4812815"/>
          </a:xfrm>
        </p:grpSpPr>
        <p:grpSp>
          <p:nvGrpSpPr>
            <p:cNvPr id="3" name="図形グループ 2"/>
            <p:cNvGrpSpPr/>
            <p:nvPr/>
          </p:nvGrpSpPr>
          <p:grpSpPr>
            <a:xfrm>
              <a:off x="512269" y="1620789"/>
              <a:ext cx="4248472" cy="4283104"/>
              <a:chOff x="323528" y="3008312"/>
              <a:chExt cx="3672408" cy="3656935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54" t="8000" r="22207" b="6321"/>
              <a:stretch/>
            </p:blipFill>
            <p:spPr>
              <a:xfrm>
                <a:off x="323528" y="3008312"/>
                <a:ext cx="3672408" cy="3656935"/>
              </a:xfrm>
              <a:prstGeom prst="rect">
                <a:avLst/>
              </a:prstGeom>
            </p:spPr>
          </p:pic>
          <p:cxnSp>
            <p:nvCxnSpPr>
              <p:cNvPr id="4" name="直線コネクタ 3"/>
              <p:cNvCxnSpPr/>
              <p:nvPr/>
            </p:nvCxnSpPr>
            <p:spPr>
              <a:xfrm>
                <a:off x="2159732" y="3645024"/>
                <a:ext cx="0" cy="2304256"/>
              </a:xfrm>
              <a:prstGeom prst="line">
                <a:avLst/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1969862" y="5884123"/>
                <a:ext cx="504056" cy="551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b="1" dirty="0" smtClean="0">
                    <a:solidFill>
                      <a:schemeClr val="bg1"/>
                    </a:solidFill>
                    <a:latin typeface="+mn-ea"/>
                  </a:rPr>
                  <a:t>A</a:t>
                </a:r>
                <a:endParaRPr kumimoji="1" lang="ja-JP" altLang="en-US" sz="36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979712" y="3134656"/>
                <a:ext cx="504056" cy="551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dirty="0">
                    <a:solidFill>
                      <a:schemeClr val="bg1"/>
                    </a:solidFill>
                    <a:latin typeface="+mn-ea"/>
                  </a:rPr>
                  <a:t>B</a:t>
                </a:r>
                <a:endParaRPr kumimoji="1" lang="ja-JP" altLang="en-US" sz="36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332757" y="1091078"/>
              <a:ext cx="4499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+mn-ea"/>
                </a:rPr>
                <a:t>Surface Temperature and Winds</a:t>
              </a:r>
              <a:endParaRPr kumimoji="1" lang="ja-JP" altLang="en-US" sz="2400" dirty="0" smtClean="0">
                <a:latin typeface="+mn-ea"/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V="1">
              <a:off x="2156103" y="3744602"/>
              <a:ext cx="331802" cy="1093548"/>
            </a:xfrm>
            <a:prstGeom prst="straightConnector1">
              <a:avLst/>
            </a:prstGeom>
            <a:ln w="82550">
              <a:solidFill>
                <a:srgbClr val="0000FF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 flipV="1">
              <a:off x="1368861" y="2387675"/>
              <a:ext cx="894747" cy="609277"/>
            </a:xfrm>
            <a:prstGeom prst="straightConnector1">
              <a:avLst/>
            </a:prstGeom>
            <a:ln w="82550">
              <a:solidFill>
                <a:srgbClr val="0000FF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6404574" y="4967031"/>
            <a:ext cx="583124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+mn-ea"/>
              </a:rPr>
              <a:t>A</a:t>
            </a:r>
            <a:endParaRPr kumimoji="1" lang="ja-JP" altLang="en-US" sz="3600" b="1" dirty="0" smtClean="0">
              <a:latin typeface="+mn-ea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476610" y="1717399"/>
            <a:ext cx="4499992" cy="4812815"/>
            <a:chOff x="4476610" y="1717399"/>
            <a:chExt cx="4499992" cy="4812815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4476610" y="1717399"/>
              <a:ext cx="4499992" cy="4812815"/>
              <a:chOff x="4374232" y="1064457"/>
              <a:chExt cx="4499992" cy="4812815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29" t="8000" r="22131" b="5681"/>
              <a:stretch/>
            </p:blipFill>
            <p:spPr>
              <a:xfrm>
                <a:off x="4535398" y="1594168"/>
                <a:ext cx="4177660" cy="4283104"/>
              </a:xfrm>
              <a:prstGeom prst="rect">
                <a:avLst/>
              </a:prstGeom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4374232" y="1064457"/>
                <a:ext cx="44999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2400" dirty="0" smtClean="0">
                    <a:latin typeface="+mn-ea"/>
                  </a:rPr>
                  <a:t>Diff.   </a:t>
                </a:r>
                <a:r>
                  <a:rPr lang="en-US" altLang="ja-JP" sz="2400" dirty="0" smtClean="0">
                    <a:solidFill>
                      <a:srgbClr val="006600"/>
                    </a:solidFill>
                    <a:latin typeface="+mn-ea"/>
                  </a:rPr>
                  <a:t>(URBAN) – (NO_URB)</a:t>
                </a:r>
                <a:endParaRPr kumimoji="1" lang="ja-JP" altLang="en-US" sz="2400" dirty="0" smtClean="0">
                  <a:solidFill>
                    <a:srgbClr val="006600"/>
                  </a:solidFill>
                  <a:latin typeface="+mn-ea"/>
                </a:endParaRPr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>
                <a:off x="6624228" y="2344536"/>
                <a:ext cx="0" cy="2698809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6415970" y="1746779"/>
                <a:ext cx="583124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dirty="0">
                    <a:latin typeface="+mn-ea"/>
                  </a:rPr>
                  <a:t>B</a:t>
                </a:r>
                <a:endParaRPr kumimoji="1" lang="ja-JP" altLang="en-US" sz="3600" b="1" dirty="0" smtClean="0">
                  <a:latin typeface="+mn-ea"/>
                </a:endParaRPr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 flipH="1">
                <a:off x="6832488" y="2782426"/>
                <a:ext cx="331800" cy="485776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>
                <a:off x="6022396" y="2782426"/>
                <a:ext cx="393573" cy="603329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テキスト ボックス 20"/>
            <p:cNvSpPr txBox="1"/>
            <p:nvPr/>
          </p:nvSpPr>
          <p:spPr>
            <a:xfrm>
              <a:off x="6512523" y="5616222"/>
              <a:ext cx="58312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 smtClean="0">
                  <a:latin typeface="+mn-ea"/>
                </a:rPr>
                <a:t>A</a:t>
              </a:r>
              <a:endParaRPr kumimoji="1" lang="ja-JP" altLang="en-US" sz="3600" b="1" dirty="0" smtClean="0">
                <a:latin typeface="+mn-ea"/>
              </a:endParaRP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8" t="32526" r="6402" b="34096"/>
          <a:stretch/>
        </p:blipFill>
        <p:spPr>
          <a:xfrm>
            <a:off x="8496715" y="3560570"/>
            <a:ext cx="648072" cy="165618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2" t="18767" r="6991" b="17853"/>
          <a:stretch/>
        </p:blipFill>
        <p:spPr>
          <a:xfrm>
            <a:off x="4098848" y="2804486"/>
            <a:ext cx="520128" cy="3168352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 flipH="1">
            <a:off x="6512523" y="4388662"/>
            <a:ext cx="110883" cy="408490"/>
          </a:xfrm>
          <a:prstGeom prst="straightConnector1">
            <a:avLst/>
          </a:prstGeom>
          <a:ln w="635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0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4249" r="2064" b="10568"/>
          <a:stretch/>
        </p:blipFill>
        <p:spPr>
          <a:xfrm>
            <a:off x="1787997" y="4310601"/>
            <a:ext cx="6278780" cy="22180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71535" y="434065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latin typeface="+mn-ea"/>
              </a:rPr>
              <a:t>Z</a:t>
            </a:r>
            <a:r>
              <a:rPr kumimoji="1" lang="en-US" altLang="ja-JP" sz="2400" smtClean="0">
                <a:latin typeface="+mn-ea"/>
              </a:rPr>
              <a:t> (m)</a:t>
            </a:r>
            <a:endParaRPr kumimoji="1" lang="ja-JP" altLang="en-US" sz="2400" dirty="0" smtClean="0">
              <a:latin typeface="+mn-ea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1027456" y="1390131"/>
            <a:ext cx="7144944" cy="2470917"/>
            <a:chOff x="1027456" y="1390131"/>
            <a:chExt cx="7538674" cy="277063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5" t="4229" r="1384" b="9823"/>
            <a:stretch/>
          </p:blipFill>
          <p:spPr>
            <a:xfrm>
              <a:off x="1829907" y="1390131"/>
              <a:ext cx="6736223" cy="236837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027456" y="1469449"/>
              <a:ext cx="1080706" cy="517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atin typeface="+mn-ea"/>
                </a:rPr>
                <a:t>Z</a:t>
              </a:r>
              <a:r>
                <a:rPr kumimoji="1" lang="en-US" altLang="ja-JP" sz="2400" dirty="0" smtClean="0">
                  <a:latin typeface="+mn-ea"/>
                </a:rPr>
                <a:t> (m)</a:t>
              </a:r>
              <a:endParaRPr kumimoji="1" lang="ja-JP" altLang="en-US" sz="2400" dirty="0" smtClean="0">
                <a:latin typeface="+mn-ea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261955" y="3637549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latin typeface="+mn-ea"/>
                </a:rPr>
                <a:t>A</a:t>
              </a:r>
              <a:endParaRPr kumimoji="1" lang="ja-JP" altLang="en-US" sz="2800" b="1" dirty="0" smtClean="0">
                <a:latin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062074" y="3637549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>
                  <a:latin typeface="+mn-ea"/>
                </a:rPr>
                <a:t>B</a:t>
              </a:r>
              <a:endParaRPr kumimoji="1" lang="ja-JP" altLang="en-US" sz="2800" b="1" dirty="0" smtClean="0">
                <a:latin typeface="+mn-ea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791272" y="86691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Diff. in PT and (V, W)  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94660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 Vertical cross sections (</a:t>
            </a:r>
            <a:r>
              <a:rPr lang="en-US" altLang="ja-JP" sz="3600" b="1" u="sng" dirty="0" err="1" smtClean="0">
                <a:latin typeface="+mj-lt"/>
                <a:ea typeface="ＭＳ Ｐ明朝"/>
                <a:cs typeface="ＭＳ Ｐ明朝"/>
              </a:rPr>
              <a:t>ave.</a:t>
            </a:r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over 20-24 July)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228184" y="970915"/>
            <a:ext cx="2515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006600"/>
                </a:solidFill>
                <a:latin typeface="+mn-ea"/>
              </a:rPr>
              <a:t>(URBAN) – (NO_URB)</a:t>
            </a:r>
            <a:endParaRPr lang="ja-JP" altLang="en-US" sz="2000" dirty="0">
              <a:solidFill>
                <a:srgbClr val="0066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01251" y="3804899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Diff. in PO</a:t>
            </a:r>
            <a:r>
              <a:rPr lang="en-US" altLang="ja-JP" sz="2800" baseline="-25000" dirty="0" smtClean="0">
                <a:latin typeface="+mj-lt"/>
              </a:rPr>
              <a:t>3</a:t>
            </a:r>
            <a:r>
              <a:rPr lang="en-US" altLang="ja-JP" sz="2800" dirty="0" smtClean="0">
                <a:latin typeface="+mj-lt"/>
              </a:rPr>
              <a:t> (=O</a:t>
            </a:r>
            <a:r>
              <a:rPr lang="en-US" altLang="ja-JP" sz="2800" baseline="-25000" dirty="0" smtClean="0">
                <a:latin typeface="+mj-lt"/>
              </a:rPr>
              <a:t>3</a:t>
            </a:r>
            <a:r>
              <a:rPr lang="en-US" altLang="ja-JP" sz="2800" dirty="0" smtClean="0">
                <a:latin typeface="+mj-lt"/>
              </a:rPr>
              <a:t>+NO</a:t>
            </a:r>
            <a:r>
              <a:rPr lang="en-US" altLang="ja-JP" sz="2800" baseline="-25000" dirty="0" smtClean="0">
                <a:latin typeface="+mj-lt"/>
              </a:rPr>
              <a:t>2</a:t>
            </a:r>
            <a:r>
              <a:rPr lang="en-US" altLang="ja-JP" sz="2800" dirty="0" smtClean="0">
                <a:latin typeface="+mj-lt"/>
              </a:rPr>
              <a:t>)  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9225" y="6391381"/>
            <a:ext cx="477730" cy="46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+mn-ea"/>
              </a:rPr>
              <a:t>A</a:t>
            </a:r>
            <a:endParaRPr kumimoji="1" lang="ja-JP" altLang="en-US" sz="2800" b="1" dirty="0" smtClean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94670" y="6396688"/>
            <a:ext cx="477730" cy="46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+mn-ea"/>
              </a:rPr>
              <a:t>B</a:t>
            </a:r>
            <a:endParaRPr kumimoji="1" lang="ja-JP" altLang="en-US" sz="2800" b="1" dirty="0" smtClean="0">
              <a:latin typeface="+mn-ea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5532516" y="2704912"/>
            <a:ext cx="551652" cy="221327"/>
          </a:xfrm>
          <a:prstGeom prst="straightConnector1">
            <a:avLst/>
          </a:prstGeom>
          <a:ln w="635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5564073" y="1913351"/>
            <a:ext cx="520095" cy="127999"/>
          </a:xfrm>
          <a:prstGeom prst="straightConnector1">
            <a:avLst/>
          </a:prstGeom>
          <a:ln w="635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5128453" y="3284984"/>
            <a:ext cx="911691" cy="14217"/>
          </a:xfrm>
          <a:prstGeom prst="straightConnector1">
            <a:avLst/>
          </a:prstGeom>
          <a:ln w="635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4346897" y="3284984"/>
            <a:ext cx="450206" cy="0"/>
          </a:xfrm>
          <a:prstGeom prst="straightConnector1">
            <a:avLst/>
          </a:prstGeom>
          <a:ln w="635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7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8764" r="22062" b="7233"/>
          <a:stretch/>
        </p:blipFill>
        <p:spPr>
          <a:xfrm>
            <a:off x="4454143" y="2090465"/>
            <a:ext cx="4348576" cy="41976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96136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Maximum 8h O</a:t>
            </a:r>
            <a:r>
              <a:rPr lang="en-US" altLang="ja-JP" sz="3600" b="1" u="sng" baseline="-25000" dirty="0" smtClean="0">
                <a:latin typeface="+mj-lt"/>
                <a:ea typeface="ＭＳ Ｐ明朝"/>
                <a:cs typeface="ＭＳ Ｐ明朝"/>
              </a:rPr>
              <a:t>3</a:t>
            </a:r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concentration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972211" y="724809"/>
            <a:ext cx="292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00FF"/>
                </a:solidFill>
                <a:ea typeface="ＭＳ Ｐ明朝"/>
                <a:cs typeface="ＭＳ Ｐ明朝"/>
              </a:rPr>
              <a:t>20-24 July average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9505" r="20792" b="5781"/>
          <a:stretch/>
        </p:blipFill>
        <p:spPr>
          <a:xfrm>
            <a:off x="-59921" y="2029070"/>
            <a:ext cx="4386626" cy="43204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7" t="5871" r="6738" b="9492"/>
          <a:stretch/>
        </p:blipFill>
        <p:spPr>
          <a:xfrm>
            <a:off x="3877962" y="2281068"/>
            <a:ext cx="432048" cy="381642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2" t="9820" r="5492" b="6177"/>
          <a:stretch/>
        </p:blipFill>
        <p:spPr>
          <a:xfrm>
            <a:off x="8532440" y="2304550"/>
            <a:ext cx="611560" cy="3820802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2125203" y="2796835"/>
            <a:ext cx="0" cy="269880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05549" y="5419330"/>
            <a:ext cx="583124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  <a:latin typeface="+mn-ea"/>
              </a:rPr>
              <a:t>A</a:t>
            </a:r>
            <a:endParaRPr kumimoji="1" lang="ja-JP" altLang="en-US" sz="36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16945" y="2199078"/>
            <a:ext cx="583124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  <a:latin typeface="+mn-ea"/>
              </a:rPr>
              <a:t>B</a:t>
            </a:r>
            <a:endParaRPr kumimoji="1" lang="ja-JP" altLang="en-US" sz="36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1756" y="1483631"/>
            <a:ext cx="305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Max 8-hr O</a:t>
            </a:r>
            <a:r>
              <a:rPr lang="en-US" altLang="ja-JP" sz="2800" baseline="-25000" dirty="0" smtClean="0">
                <a:latin typeface="+mj-lt"/>
              </a:rPr>
              <a:t>3</a:t>
            </a:r>
            <a:r>
              <a:rPr lang="en-US" altLang="ja-JP" sz="2800" dirty="0" smtClean="0">
                <a:latin typeface="+mj-lt"/>
              </a:rPr>
              <a:t> (</a:t>
            </a:r>
            <a:r>
              <a:rPr lang="en-US" altLang="ja-JP" sz="2800" dirty="0" err="1" smtClean="0">
                <a:latin typeface="+mj-lt"/>
              </a:rPr>
              <a:t>ppbv</a:t>
            </a:r>
            <a:r>
              <a:rPr lang="en-US" altLang="ja-JP" sz="2800" dirty="0" smtClean="0">
                <a:latin typeface="+mj-lt"/>
              </a:rPr>
              <a:t>)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7866" y="1459052"/>
            <a:ext cx="305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Diff. in max 8-hr O</a:t>
            </a:r>
            <a:r>
              <a:rPr lang="en-US" altLang="ja-JP" sz="2800" baseline="-25000" dirty="0" smtClean="0">
                <a:latin typeface="+mj-lt"/>
              </a:rPr>
              <a:t>3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664114" y="2609861"/>
            <a:ext cx="1188353" cy="862908"/>
          </a:xfrm>
          <a:prstGeom prst="ellipse">
            <a:avLst/>
          </a:prstGeom>
          <a:noFill/>
          <a:ln w="698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166090" y="3493345"/>
            <a:ext cx="1005153" cy="946076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57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8205" b="7598"/>
          <a:stretch/>
        </p:blipFill>
        <p:spPr>
          <a:xfrm>
            <a:off x="2000809" y="1435893"/>
            <a:ext cx="4723995" cy="361093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6857" y="188640"/>
            <a:ext cx="901323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Diurnal variation of O</a:t>
            </a:r>
            <a:r>
              <a:rPr lang="en-US" altLang="ja-JP" sz="3600" b="1" u="sng" baseline="-25000" dirty="0" smtClean="0">
                <a:latin typeface="+mj-lt"/>
                <a:ea typeface="ＭＳ Ｐ明朝"/>
                <a:cs typeface="ＭＳ Ｐ明朝"/>
              </a:rPr>
              <a:t>3</a:t>
            </a:r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(</a:t>
            </a:r>
            <a:r>
              <a:rPr lang="en-US" altLang="ja-JP" sz="3600" b="1" u="sng" dirty="0" err="1" smtClean="0">
                <a:latin typeface="+mj-lt"/>
                <a:ea typeface="ＭＳ Ｐ明朝"/>
                <a:cs typeface="ＭＳ Ｐ明朝"/>
              </a:rPr>
              <a:t>ave.</a:t>
            </a:r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over 20-24 July)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97692" y="817535"/>
            <a:ext cx="2131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rgbClr val="006600"/>
                </a:solidFill>
                <a:ea typeface="ＭＳ Ｐ明朝"/>
                <a:cs typeface="ＭＳ Ｐ明朝"/>
              </a:rPr>
              <a:t>suburban</a:t>
            </a:r>
            <a:endParaRPr lang="en-US" altLang="ja-JP" sz="3600" b="1" dirty="0">
              <a:solidFill>
                <a:srgbClr val="006600"/>
              </a:solidFill>
              <a:ea typeface="ＭＳ Ｐ明朝"/>
              <a:cs typeface="ＭＳ Ｐ明朝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2020965" y="4999064"/>
            <a:ext cx="4915436" cy="672136"/>
            <a:chOff x="348515" y="5391138"/>
            <a:chExt cx="4795884" cy="672136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348515" y="5423345"/>
              <a:ext cx="4795884" cy="639929"/>
              <a:chOff x="539552" y="4725144"/>
              <a:chExt cx="4199911" cy="451694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4139951" y="4894420"/>
                <a:ext cx="599512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smtClean="0">
                    <a:latin typeface="+mn-ea"/>
                  </a:rPr>
                  <a:t>JST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39552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+mn-ea"/>
                  </a:rPr>
                  <a:t>0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447805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latin typeface="+mn-ea"/>
                  </a:rPr>
                  <a:t>6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324794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latin typeface="+mn-ea"/>
                  </a:rPr>
                  <a:t>12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203848" y="4725144"/>
                <a:ext cx="504056" cy="2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latin typeface="+mn-ea"/>
                  </a:rPr>
                  <a:t>18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4436463" y="5391138"/>
              <a:ext cx="575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+mn-ea"/>
                </a:rPr>
                <a:t>24</a:t>
              </a:r>
              <a:endParaRPr kumimoji="1" lang="ja-JP" altLang="en-US" sz="2000" dirty="0" smtClean="0">
                <a:latin typeface="+mn-ea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496494" y="1628800"/>
            <a:ext cx="153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latin typeface="+mj-lt"/>
              </a:rPr>
              <a:t>O</a:t>
            </a:r>
            <a:r>
              <a:rPr lang="en-US" altLang="ja-JP" sz="2400" baseline="-25000" smtClean="0">
                <a:latin typeface="+mj-lt"/>
              </a:rPr>
              <a:t>3</a:t>
            </a:r>
            <a:r>
              <a:rPr lang="en-US" altLang="ja-JP" sz="2400" smtClean="0">
                <a:latin typeface="+mj-lt"/>
              </a:rPr>
              <a:t> (</a:t>
            </a:r>
            <a:r>
              <a:rPr lang="en-US" altLang="ja-JP" sz="2400" dirty="0" err="1" smtClean="0">
                <a:latin typeface="+mj-lt"/>
              </a:rPr>
              <a:t>ppbv</a:t>
            </a:r>
            <a:r>
              <a:rPr lang="en-US" altLang="ja-JP" sz="2400" dirty="0" smtClean="0">
                <a:latin typeface="+mj-lt"/>
              </a:rPr>
              <a:t>)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60941" y="5657671"/>
            <a:ext cx="417646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Black</a:t>
            </a:r>
            <a:r>
              <a:rPr lang="ja-JP" altLang="en-US" sz="2400" dirty="0" smtClean="0">
                <a:latin typeface="+mj-lt"/>
              </a:rPr>
              <a:t>：</a:t>
            </a:r>
            <a:r>
              <a:rPr lang="en-US" altLang="ja-JP" sz="2400" dirty="0" smtClean="0">
                <a:latin typeface="+mj-lt"/>
              </a:rPr>
              <a:t>OBS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Red  </a:t>
            </a:r>
            <a:r>
              <a:rPr lang="ja-JP" altLang="en-US" sz="2400" dirty="0" smtClean="0">
                <a:solidFill>
                  <a:srgbClr val="FF0000"/>
                </a:solidFill>
                <a:latin typeface="+mj-lt"/>
              </a:rPr>
              <a:t>：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URBAN simulation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Brue </a:t>
            </a:r>
            <a:r>
              <a:rPr lang="ja-JP" altLang="en-US" sz="2400" dirty="0" smtClean="0">
                <a:solidFill>
                  <a:srgbClr val="0000FF"/>
                </a:solidFill>
                <a:latin typeface="+mj-lt"/>
              </a:rPr>
              <a:t>：</a:t>
            </a:r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NO_URB simulation</a:t>
            </a:r>
          </a:p>
        </p:txBody>
      </p:sp>
    </p:spTree>
    <p:extLst>
      <p:ext uri="{BB962C8B-B14F-4D97-AF65-F5344CB8AC3E}">
        <p14:creationId xmlns:p14="http://schemas.microsoft.com/office/powerpoint/2010/main" val="111987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95536" y="1021931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altLang="ja-JP" sz="2800" dirty="0" smtClean="0">
                <a:latin typeface="+mj-lt"/>
              </a:rPr>
              <a:t>The </a:t>
            </a:r>
            <a:r>
              <a:rPr lang="en-US" altLang="ja-JP" sz="2800" dirty="0">
                <a:latin typeface="+mj-lt"/>
              </a:rPr>
              <a:t>deeper urban boundary </a:t>
            </a:r>
            <a:r>
              <a:rPr lang="en-US" altLang="ja-JP" sz="2800" dirty="0" smtClean="0">
                <a:latin typeface="+mj-lt"/>
              </a:rPr>
              <a:t>layer</a:t>
            </a:r>
            <a:r>
              <a:rPr lang="en-US" altLang="ja-JP" sz="2800" dirty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and the UHI circulation decrease surface NOx concentration in the urban and suburban areas, </a:t>
            </a:r>
            <a:r>
              <a:rPr lang="en-US" altLang="ja-JP" sz="2800" dirty="0">
                <a:latin typeface="+mj-lt"/>
              </a:rPr>
              <a:t>especially in the early </a:t>
            </a:r>
            <a:r>
              <a:rPr lang="en-US" altLang="ja-JP" sz="2800" dirty="0" smtClean="0">
                <a:latin typeface="+mj-lt"/>
              </a:rPr>
              <a:t>morning.</a:t>
            </a:r>
            <a:endParaRPr lang="en-US" altLang="ja-JP" sz="2800" dirty="0">
              <a:latin typeface="+mj-lt"/>
            </a:endParaRPr>
          </a:p>
          <a:p>
            <a:pPr marL="457200" indent="-457200">
              <a:buFontTx/>
              <a:buChar char="-"/>
              <a:defRPr/>
            </a:pPr>
            <a:endParaRPr lang="en-US" altLang="ja-JP" sz="2800" dirty="0">
              <a:solidFill>
                <a:srgbClr val="000000"/>
              </a:solidFill>
              <a:latin typeface="+mj-lt"/>
              <a:ea typeface="ＭＳ Ｐ明朝"/>
              <a:cs typeface="ＭＳ Ｐ明朝"/>
            </a:endParaRPr>
          </a:p>
          <a:p>
            <a:pPr marL="457200" indent="-457200">
              <a:buFontTx/>
              <a:buChar char="-"/>
              <a:defRPr/>
            </a:pPr>
            <a:r>
              <a:rPr lang="en-US" altLang="ja-JP" sz="2800" dirty="0" smtClean="0">
                <a:solidFill>
                  <a:srgbClr val="000000"/>
                </a:solidFill>
                <a:latin typeface="+mj-lt"/>
                <a:ea typeface="ＭＳ Ｐ明朝"/>
                <a:cs typeface="ＭＳ Ｐ明朝"/>
              </a:rPr>
              <a:t>The maximum 8h O</a:t>
            </a:r>
            <a:r>
              <a:rPr lang="en-US" altLang="ja-JP" sz="2800" baseline="-25000" dirty="0" smtClean="0">
                <a:solidFill>
                  <a:srgbClr val="000000"/>
                </a:solidFill>
                <a:latin typeface="+mj-lt"/>
                <a:ea typeface="ＭＳ Ｐ明朝"/>
                <a:cs typeface="ＭＳ Ｐ明朝"/>
              </a:rPr>
              <a:t>3</a:t>
            </a:r>
            <a:r>
              <a:rPr lang="en-US" altLang="ja-JP" sz="2800" dirty="0" smtClean="0">
                <a:solidFill>
                  <a:srgbClr val="000000"/>
                </a:solidFill>
                <a:latin typeface="+mj-lt"/>
                <a:ea typeface="ＭＳ Ｐ明朝"/>
                <a:cs typeface="ＭＳ Ｐ明朝"/>
              </a:rPr>
              <a:t> increases in the urban area and decreases</a:t>
            </a:r>
            <a:r>
              <a:rPr lang="en-US" altLang="ja-JP" sz="2800" dirty="0">
                <a:solidFill>
                  <a:srgbClr val="000000"/>
                </a:solidFill>
                <a:latin typeface="+mj-lt"/>
                <a:ea typeface="ＭＳ Ｐ明朝"/>
                <a:cs typeface="ＭＳ Ｐ明朝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+mj-lt"/>
                <a:ea typeface="ＭＳ Ｐ明朝"/>
                <a:cs typeface="ＭＳ Ｐ明朝"/>
              </a:rPr>
              <a:t>in the suburban area due to UHI circulation.</a:t>
            </a:r>
          </a:p>
          <a:p>
            <a:pPr marL="457200" indent="-457200">
              <a:buFontTx/>
              <a:buChar char="-"/>
              <a:defRPr/>
            </a:pPr>
            <a:endParaRPr lang="en-US" altLang="ja-JP" sz="2800" dirty="0">
              <a:solidFill>
                <a:srgbClr val="000000"/>
              </a:solidFill>
              <a:latin typeface="+mj-lt"/>
              <a:ea typeface="ＭＳ Ｐ明朝"/>
              <a:cs typeface="ＭＳ Ｐ明朝"/>
            </a:endParaRPr>
          </a:p>
          <a:p>
            <a:pPr marL="457200" indent="-457200">
              <a:buFontTx/>
              <a:buChar char="-"/>
              <a:defRPr/>
            </a:pPr>
            <a:r>
              <a:rPr lang="en-US" altLang="ja-JP" sz="2800" dirty="0"/>
              <a:t>Explicit consideration of urban canopy may be important for improving air quality forecasts in suburban areas as well as urban areas.</a:t>
            </a:r>
          </a:p>
          <a:p>
            <a:pPr marL="457200" indent="-457200">
              <a:buFontTx/>
              <a:buChar char="-"/>
              <a:defRPr/>
            </a:pPr>
            <a:endParaRPr lang="en-US" altLang="ja-JP" sz="2800" dirty="0">
              <a:solidFill>
                <a:srgbClr val="000000"/>
              </a:solidFill>
              <a:latin typeface="+mj-lt"/>
              <a:ea typeface="ＭＳ Ｐ明朝"/>
              <a:cs typeface="ＭＳ Ｐ明朝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0806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Conclusion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3846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691680" y="170080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/>
              <a:t>Thank you for your attention!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475656" y="3861048"/>
            <a:ext cx="6048672" cy="156966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u="sng" dirty="0" smtClean="0"/>
              <a:t>Acknowledgement</a:t>
            </a:r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dirty="0" smtClean="0"/>
              <a:t>This </a:t>
            </a:r>
            <a:r>
              <a:rPr lang="en-US" altLang="ja-JP" sz="2400" dirty="0"/>
              <a:t>research was </a:t>
            </a:r>
            <a:r>
              <a:rPr lang="en-US" altLang="ja-JP" sz="2400" dirty="0" smtClean="0"/>
              <a:t>partly supported by </a:t>
            </a:r>
            <a:r>
              <a:rPr lang="en-US" altLang="ja-JP" sz="2400" dirty="0"/>
              <a:t>MEXT as “Priority Issue on Post-K computer” 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452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3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16632"/>
            <a:ext cx="4248472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Outline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21256" y="1124744"/>
            <a:ext cx="8676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ja-JP" sz="2800" dirty="0"/>
              <a:t>The effect of urbanization on local meteorological phenomena has been the subject of much research in </a:t>
            </a:r>
            <a:r>
              <a:rPr lang="en-US" altLang="ja-JP" sz="2800" dirty="0" smtClean="0"/>
              <a:t>Japan </a:t>
            </a:r>
            <a:r>
              <a:rPr lang="en-US" altLang="ja-JP" sz="2400" dirty="0" smtClean="0"/>
              <a:t>(e.g. </a:t>
            </a:r>
            <a:r>
              <a:rPr lang="en-US" altLang="ja-JP" sz="2400" dirty="0" err="1" smtClean="0"/>
              <a:t>Fujibe</a:t>
            </a:r>
            <a:r>
              <a:rPr lang="en-US" altLang="ja-JP" sz="2400" dirty="0" smtClean="0"/>
              <a:t> 2009). </a:t>
            </a:r>
            <a:endParaRPr lang="en-US" altLang="ja-JP" sz="2400" dirty="0"/>
          </a:p>
          <a:p>
            <a:pPr marL="457200" indent="-457200">
              <a:buFontTx/>
              <a:buChar char="-"/>
            </a:pPr>
            <a:endParaRPr lang="en-US" altLang="ja-JP" sz="2600" dirty="0" smtClean="0"/>
          </a:p>
          <a:p>
            <a:pPr marL="457200" indent="-457200">
              <a:buFontTx/>
              <a:buChar char="-"/>
            </a:pPr>
            <a:r>
              <a:rPr lang="en-US" altLang="ja-JP" sz="2800" dirty="0" smtClean="0"/>
              <a:t>However, the impacts of urban heat-island (UHI) on distributions of air pollutants over the Tokyo area, Japan, have received less attention so far. </a:t>
            </a:r>
          </a:p>
          <a:p>
            <a:pPr marL="457200" indent="-457200">
              <a:buFontTx/>
              <a:buChar char="-"/>
            </a:pPr>
            <a:endParaRPr lang="en-US" altLang="ja-JP" sz="2800" dirty="0"/>
          </a:p>
          <a:p>
            <a:pPr marL="457200" indent="-457200">
              <a:buFontTx/>
              <a:buChar char="-"/>
            </a:pPr>
            <a:r>
              <a:rPr lang="en-US" altLang="ja-JP" sz="2800" dirty="0" smtClean="0"/>
              <a:t>We investigate the impacts of UHI circulation by </a:t>
            </a:r>
            <a:r>
              <a:rPr lang="en-US" altLang="ja-JP" sz="2800" dirty="0"/>
              <a:t>using </a:t>
            </a:r>
            <a:r>
              <a:rPr lang="en-US" altLang="ja-JP" sz="2800" dirty="0" smtClean="0"/>
              <a:t>an online regional chemical transport model coupled to an urban canopy model. 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6334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28341" b="42093"/>
          <a:stretch/>
        </p:blipFill>
        <p:spPr>
          <a:xfrm>
            <a:off x="81647" y="838941"/>
            <a:ext cx="3926573" cy="28758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5063"/>
          <a:stretch/>
        </p:blipFill>
        <p:spPr>
          <a:xfrm>
            <a:off x="862652" y="2636912"/>
            <a:ext cx="4039526" cy="34731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5292"/>
          <a:stretch/>
        </p:blipFill>
        <p:spPr>
          <a:xfrm>
            <a:off x="5012782" y="2666648"/>
            <a:ext cx="4023714" cy="344336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3" y="116632"/>
            <a:ext cx="8928993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Urban heat-island </a:t>
            </a:r>
            <a:r>
              <a:rPr lang="en-US" altLang="ja-JP" sz="3600" b="1" u="sng" dirty="0" smtClean="0">
                <a:latin typeface="+mj-lt"/>
              </a:rPr>
              <a:t>in summer over Tokyo  </a:t>
            </a:r>
            <a:endParaRPr lang="en-US" altLang="ja-JP" sz="3600" b="1" u="sng" dirty="0" smtClean="0">
              <a:latin typeface="+mj-lt"/>
              <a:ea typeface="ＭＳ Ｐ明朝"/>
              <a:cs typeface="ＭＳ Ｐ明朝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0480" y="6051880"/>
            <a:ext cx="417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Diff. in Temperature between </a:t>
            </a:r>
          </a:p>
          <a:p>
            <a:pPr algn="ctr"/>
            <a:r>
              <a:rPr lang="en-US" altLang="ja-JP" sz="2400" dirty="0" smtClean="0">
                <a:latin typeface="+mn-ea"/>
              </a:rPr>
              <a:t>URBAN run and NO_URB run</a:t>
            </a:r>
            <a:endParaRPr kumimoji="1" lang="ja-JP" altLang="en-US" sz="24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048" y="611023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Temperature at 15 JST</a:t>
            </a:r>
            <a:endParaRPr kumimoji="1" lang="ja-JP" altLang="en-US" sz="2400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12782" y="1507094"/>
            <a:ext cx="315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0000FF"/>
                </a:solidFill>
                <a:latin typeface="+mn-ea"/>
              </a:rPr>
              <a:t>JMA NHM </a:t>
            </a:r>
            <a:r>
              <a:rPr lang="en-US" altLang="ja-JP" sz="2400" dirty="0" smtClean="0">
                <a:solidFill>
                  <a:srgbClr val="0000FF"/>
                </a:solidFill>
                <a:latin typeface="+mn-ea"/>
              </a:rPr>
              <a:t>simulation </a:t>
            </a:r>
          </a:p>
        </p:txBody>
      </p:sp>
      <p:sp>
        <p:nvSpPr>
          <p:cNvPr id="3" name="右矢印 2"/>
          <p:cNvSpPr/>
          <p:nvPr/>
        </p:nvSpPr>
        <p:spPr>
          <a:xfrm rot="3381478" flipH="1">
            <a:off x="2288681" y="4093394"/>
            <a:ext cx="812293" cy="278293"/>
          </a:xfrm>
          <a:prstGeom prst="rightArrow">
            <a:avLst/>
          </a:prstGeom>
          <a:ln>
            <a:solidFill>
              <a:schemeClr val="accent1">
                <a:shade val="5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0477" y="3686259"/>
            <a:ext cx="108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solidFill>
                  <a:srgbClr val="0070C0"/>
                </a:solidFill>
                <a:latin typeface="+mn-ea"/>
              </a:rPr>
              <a:t>Sea-breeze</a:t>
            </a:r>
            <a:endParaRPr kumimoji="1" lang="ja-JP" altLang="en-US" sz="2400" dirty="0" smtClean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47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Ig_endo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/>
        </p:blipFill>
        <p:spPr>
          <a:xfrm>
            <a:off x="18688" y="1484784"/>
            <a:ext cx="9125312" cy="47525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48264" y="6322535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ＭＳ Ｐ明朝"/>
                <a:ea typeface="ＭＳ Ｐ明朝"/>
                <a:cs typeface="ＭＳ Ｐ明朝"/>
              </a:rPr>
              <a:t>Endo et al. </a:t>
            </a:r>
            <a:r>
              <a:rPr lang="en-US" altLang="ja-JP" dirty="0" smtClean="0">
                <a:latin typeface="ＭＳ Ｐ明朝"/>
                <a:ea typeface="ＭＳ Ｐ明朝"/>
                <a:cs typeface="ＭＳ Ｐ明朝"/>
              </a:rPr>
              <a:t>(2013)</a:t>
            </a:r>
            <a:endParaRPr kumimoji="1" lang="ja-JP" altLang="en-US" dirty="0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847" y="87372"/>
            <a:ext cx="8928993" cy="5847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200" b="1" u="sng" dirty="0">
                <a:latin typeface="+mj-lt"/>
                <a:ea typeface="ＭＳ Ｐ明朝"/>
                <a:cs typeface="ＭＳ Ｐ明朝"/>
              </a:rPr>
              <a:t>Relation between see-breeze and </a:t>
            </a:r>
            <a:r>
              <a:rPr lang="en-US" altLang="ja-JP" sz="3200" b="1" u="sng" dirty="0" smtClean="0">
                <a:latin typeface="+mj-lt"/>
                <a:ea typeface="ＭＳ Ｐ明朝"/>
                <a:cs typeface="ＭＳ Ｐ明朝"/>
              </a:rPr>
              <a:t>ozone in summer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113795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smtClean="0">
                <a:latin typeface="+mn-ea"/>
              </a:rPr>
              <a:t>14 JST</a:t>
            </a:r>
            <a:endParaRPr kumimoji="1" lang="ja-JP" altLang="en-US" sz="28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0152" y="118056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18</a:t>
            </a:r>
            <a:r>
              <a:rPr kumimoji="1" lang="en-US" altLang="ja-JP" sz="2800" dirty="0" smtClean="0">
                <a:latin typeface="+mn-ea"/>
              </a:rPr>
              <a:t> JST</a:t>
            </a:r>
            <a:endParaRPr kumimoji="1" lang="ja-JP" altLang="en-US" sz="2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900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79512" y="710566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+mj-lt"/>
                <a:ea typeface="+mj-ea"/>
                <a:cs typeface="ＭＳ Ｐ明朝"/>
              </a:rPr>
              <a:t>Model name: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       NHM-</a:t>
            </a:r>
            <a:r>
              <a:rPr lang="en-US" altLang="ja-JP" sz="2400" dirty="0" err="1" smtClean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Chem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(</a:t>
            </a:r>
            <a:r>
              <a:rPr lang="en-US" altLang="ja-JP" sz="2000" dirty="0" err="1" smtClean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Kajino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 et al., 2012)</a:t>
            </a:r>
            <a:endParaRPr lang="en-US" altLang="ja-JP" sz="2000" dirty="0">
              <a:solidFill>
                <a:srgbClr val="000000"/>
              </a:solidFill>
              <a:latin typeface="+mj-lt"/>
              <a:ea typeface="+mj-ea"/>
              <a:cs typeface="ＭＳ Ｐ明朝"/>
            </a:endParaRPr>
          </a:p>
          <a:p>
            <a:pPr fontAlgn="t"/>
            <a:endParaRPr lang="en-US" altLang="ja-JP" sz="1200" dirty="0" smtClean="0">
              <a:latin typeface="+mj-lt"/>
              <a:ea typeface="+mj-ea"/>
            </a:endParaRPr>
          </a:p>
          <a:p>
            <a:pPr fontAlgn="t"/>
            <a:r>
              <a:rPr lang="en-US" altLang="ja-JP" sz="2400" dirty="0" err="1">
                <a:solidFill>
                  <a:srgbClr val="0000FF"/>
                </a:solidFill>
                <a:latin typeface="+mj-lt"/>
              </a:rPr>
              <a:t>Meso</a:t>
            </a:r>
            <a:r>
              <a:rPr lang="en-US" altLang="ja-JP" sz="2400" dirty="0">
                <a:solidFill>
                  <a:srgbClr val="0000FF"/>
                </a:solidFill>
                <a:latin typeface="+mj-lt"/>
              </a:rPr>
              <a:t>-scale atmospheric </a:t>
            </a:r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model:</a:t>
            </a:r>
            <a:endParaRPr lang="en-US" altLang="ja-JP" sz="2400" dirty="0">
              <a:solidFill>
                <a:srgbClr val="0000FF"/>
              </a:solidFill>
              <a:latin typeface="+mj-lt"/>
            </a:endParaRPr>
          </a:p>
          <a:p>
            <a:pPr fontAlgn="t"/>
            <a:r>
              <a:rPr lang="en-US" altLang="ja-JP" sz="2400" dirty="0">
                <a:latin typeface="+mj-lt"/>
              </a:rPr>
              <a:t>      </a:t>
            </a:r>
            <a:r>
              <a:rPr lang="en-US" altLang="ja-JP" sz="2400" dirty="0" smtClean="0">
                <a:latin typeface="+mj-lt"/>
              </a:rPr>
              <a:t> JMA </a:t>
            </a:r>
            <a:r>
              <a:rPr lang="en-US" altLang="ja-JP" sz="2400" dirty="0">
                <a:latin typeface="+mj-lt"/>
              </a:rPr>
              <a:t>non-hydrostatic model (JMA NHM</a:t>
            </a:r>
            <a:r>
              <a:rPr lang="en-US" altLang="ja-JP" sz="2400" dirty="0" smtClean="0">
                <a:latin typeface="+mj-lt"/>
              </a:rPr>
              <a:t>)</a:t>
            </a:r>
          </a:p>
          <a:p>
            <a:pPr fontAlgn="t"/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    </a:t>
            </a:r>
            <a:r>
              <a:rPr lang="en-US" altLang="ja-JP" sz="2400" dirty="0">
                <a:latin typeface="+mj-lt"/>
              </a:rPr>
              <a:t>online </a:t>
            </a:r>
            <a:r>
              <a:rPr lang="en-US" altLang="ja-JP" sz="2400" dirty="0" smtClean="0">
                <a:latin typeface="+mj-lt"/>
              </a:rPr>
              <a:t>coupled with chemistry module </a:t>
            </a:r>
          </a:p>
          <a:p>
            <a:pPr fontAlgn="t"/>
            <a:endParaRPr lang="en-US" altLang="ja-JP" sz="1200" dirty="0">
              <a:latin typeface="+mj-lt"/>
              <a:ea typeface="+mj-ea"/>
            </a:endParaRPr>
          </a:p>
          <a:p>
            <a:pPr fontAlgn="t"/>
            <a:r>
              <a:rPr lang="en-US" altLang="ja-JP" sz="2400" dirty="0" smtClean="0">
                <a:solidFill>
                  <a:srgbClr val="0000FF"/>
                </a:solidFill>
                <a:latin typeface="+mj-lt"/>
                <a:ea typeface="+mj-ea"/>
              </a:rPr>
              <a:t>Model Resolutions: </a:t>
            </a:r>
            <a:endParaRPr lang="en-US" altLang="ja-JP" sz="2400" dirty="0">
              <a:solidFill>
                <a:srgbClr val="0000FF"/>
              </a:solidFill>
              <a:latin typeface="+mj-lt"/>
              <a:ea typeface="+mj-ea"/>
            </a:endParaRPr>
          </a:p>
          <a:p>
            <a:pPr fontAlgn="t"/>
            <a:r>
              <a:rPr lang="en-US" altLang="ja-JP" sz="2400" dirty="0" smtClean="0">
                <a:latin typeface="+mj-lt"/>
                <a:ea typeface="+mj-ea"/>
              </a:rPr>
              <a:t>       2km </a:t>
            </a:r>
            <a:r>
              <a:rPr lang="en-US" altLang="ja-JP" sz="2400" dirty="0">
                <a:latin typeface="+mj-lt"/>
                <a:ea typeface="+mj-ea"/>
              </a:rPr>
              <a:t>x </a:t>
            </a:r>
            <a:r>
              <a:rPr lang="en-US" altLang="ja-JP" sz="2400" dirty="0" smtClean="0">
                <a:latin typeface="+mj-lt"/>
                <a:ea typeface="+mj-ea"/>
              </a:rPr>
              <a:t>2 km, 50 levels</a:t>
            </a:r>
            <a:endParaRPr lang="en-US" altLang="ja-JP" sz="2400" dirty="0">
              <a:latin typeface="+mj-lt"/>
              <a:ea typeface="+mj-ea"/>
            </a:endParaRPr>
          </a:p>
          <a:p>
            <a:pPr fontAlgn="t"/>
            <a:endParaRPr lang="en-US" altLang="ja-JP" sz="1200" dirty="0">
              <a:latin typeface="+mj-lt"/>
            </a:endParaRPr>
          </a:p>
          <a:p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Tropospheric Gas Chemistry:</a:t>
            </a:r>
            <a:endParaRPr lang="en-US" altLang="ja-JP" sz="2400" dirty="0">
              <a:solidFill>
                <a:srgbClr val="0000FF"/>
              </a:solidFill>
              <a:latin typeface="+mj-lt"/>
            </a:endParaRPr>
          </a:p>
          <a:p>
            <a:pPr fontAlgn="t"/>
            <a:r>
              <a:rPr lang="en-US" altLang="ja-JP" sz="2400" dirty="0" smtClean="0">
                <a:latin typeface="+mj-lt"/>
              </a:rPr>
              <a:t>       SAPRC-99 chemical mechanism </a:t>
            </a:r>
          </a:p>
          <a:p>
            <a:pPr fontAlgn="t"/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     (Carter</a:t>
            </a:r>
            <a:r>
              <a:rPr lang="en-US" altLang="ja-JP" sz="2400" dirty="0">
                <a:latin typeface="+mj-lt"/>
              </a:rPr>
              <a:t>, 2000)</a:t>
            </a:r>
          </a:p>
          <a:p>
            <a:pPr fontAlgn="t"/>
            <a:endParaRPr lang="en-US" altLang="ja-JP" sz="1200" dirty="0" smtClean="0">
              <a:latin typeface="+mj-lt"/>
            </a:endParaRPr>
          </a:p>
          <a:p>
            <a:pPr fontAlgn="t"/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Emission inventories:</a:t>
            </a:r>
          </a:p>
          <a:p>
            <a:pPr fontAlgn="t"/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     Anthropogenic   : EAGrid-2010</a:t>
            </a:r>
            <a:endParaRPr lang="en-US" altLang="ja-JP" sz="2400" dirty="0">
              <a:latin typeface="+mj-lt"/>
            </a:endParaRPr>
          </a:p>
          <a:p>
            <a:pPr fontAlgn="t"/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     Biogenic VOCs    : MEGAN2</a:t>
            </a:r>
          </a:p>
          <a:p>
            <a:pPr fontAlgn="t"/>
            <a:r>
              <a:rPr lang="en-US" altLang="ja-JP" sz="2400" dirty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ea typeface="+mj-ea"/>
                <a:cs typeface="ＭＳ Ｐ明朝"/>
              </a:rPr>
              <a:t>      Biomass Burning: GFED3</a:t>
            </a:r>
          </a:p>
        </p:txBody>
      </p:sp>
      <p:pic>
        <p:nvPicPr>
          <p:cNvPr id="18" name="図 17" descr="fcst_area.Chem2k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5675"/>
          <a:stretch/>
        </p:blipFill>
        <p:spPr>
          <a:xfrm>
            <a:off x="4975969" y="3565368"/>
            <a:ext cx="4006267" cy="330442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788024" y="310370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Model domain with terrain height</a:t>
            </a:r>
            <a:endParaRPr kumimoji="1" lang="ja-JP" altLang="en-US" sz="24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44232"/>
            <a:ext cx="648072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Air quality model</a:t>
            </a:r>
          </a:p>
        </p:txBody>
      </p:sp>
    </p:spTree>
    <p:extLst>
      <p:ext uri="{BB962C8B-B14F-4D97-AF65-F5344CB8AC3E}">
        <p14:creationId xmlns:p14="http://schemas.microsoft.com/office/powerpoint/2010/main" val="177602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832662"/>
            <a:ext cx="889248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ja-JP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・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 URBAN simulation</a:t>
            </a:r>
            <a:r>
              <a:rPr lang="ja-JP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：</a:t>
            </a:r>
            <a:endParaRPr lang="en-US" altLang="ja-JP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ea"/>
              <a:ea typeface="+mj-ea"/>
              <a:cs typeface="MS PMincho" charset="-128"/>
            </a:endParaRPr>
          </a:p>
          <a:p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   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- SPUC urban canopy scheme </a:t>
            </a:r>
            <a:r>
              <a:rPr lang="en-US" altLang="ja-JP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(Aoyagi and Seino, 2011)</a:t>
            </a:r>
          </a:p>
          <a:p>
            <a: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  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 - Anthropogenic Heating </a:t>
            </a:r>
            <a:r>
              <a:rPr lang="en-US" altLang="ja-JP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(</a:t>
            </a:r>
            <a:r>
              <a:rPr lang="en-US" altLang="ja-JP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Senoo</a:t>
            </a:r>
            <a:r>
              <a:rPr lang="en-US" altLang="ja-JP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 et al., 2004)</a:t>
            </a:r>
            <a:endParaRPr lang="ja-JP" altLang="ja-JP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+mj-ea"/>
              <a:ea typeface="+mj-ea"/>
              <a:cs typeface="MS PMincho" charset="-128"/>
            </a:endParaRPr>
          </a:p>
          <a:p>
            <a:endParaRPr lang="en-US" altLang="ja-JP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ea"/>
              <a:ea typeface="+mj-ea"/>
              <a:cs typeface="MS PMincho" charset="-128"/>
            </a:endParaRPr>
          </a:p>
          <a:p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cs typeface="MS PMincho" charset="-128"/>
              </a:rPr>
              <a:t>・</a:t>
            </a:r>
            <a: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cs typeface="MS PMincho" charset="-128"/>
              </a:rPr>
              <a:t> 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NO_URB simulation</a:t>
            </a:r>
            <a:r>
              <a:rPr lang="ja-JP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：</a:t>
            </a:r>
            <a:endParaRPr lang="en-US" altLang="ja-JP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ea"/>
              <a:ea typeface="+mj-ea"/>
              <a:cs typeface="MS PMincho" charset="-128"/>
            </a:endParaRPr>
          </a:p>
          <a:p>
            <a: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 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MS PMincho" charset="-128"/>
              </a:rPr>
              <a:t>  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- Urban land use is replaced with Grasslands</a:t>
            </a:r>
          </a:p>
          <a:p>
            <a: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 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ea typeface="+mj-ea"/>
                <a:cs typeface="MS PMincho" charset="-128"/>
              </a:rPr>
              <a:t>  - NO </a:t>
            </a:r>
            <a: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cs typeface="MS PMincho" charset="-128"/>
              </a:rPr>
              <a:t>Anthropogenic </a:t>
            </a:r>
            <a:r>
              <a:rPr lang="en-US" altLang="ja-JP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ea"/>
                <a:cs typeface="MS PMincho" charset="-128"/>
              </a:rPr>
              <a:t>Heating</a:t>
            </a:r>
            <a:endParaRPr lang="ja-JP" altLang="ja-JP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+mj-ea"/>
              <a:cs typeface="MS PMincho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336" y="6326649"/>
            <a:ext cx="557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ＭＳ Ｐ明朝"/>
                <a:cs typeface="ＭＳ Ｐ明朝"/>
              </a:rPr>
              <a:t>Simulation Period</a:t>
            </a:r>
            <a:r>
              <a:rPr lang="en-US" altLang="ja-JP" sz="2400" b="1" smtClean="0">
                <a:solidFill>
                  <a:srgbClr val="0000FF"/>
                </a:solidFill>
                <a:latin typeface="+mj-lt"/>
                <a:ea typeface="ＭＳ Ｐ明朝"/>
                <a:cs typeface="ＭＳ Ｐ明朝"/>
              </a:rPr>
              <a:t>: July-August </a:t>
            </a:r>
            <a:r>
              <a:rPr lang="en-US" altLang="ja-JP" sz="2400" b="1" dirty="0" smtClean="0">
                <a:solidFill>
                  <a:srgbClr val="0000FF"/>
                </a:solidFill>
                <a:latin typeface="+mj-lt"/>
                <a:ea typeface="ＭＳ Ｐ明朝"/>
                <a:cs typeface="ＭＳ Ｐ明朝"/>
              </a:rPr>
              <a:t>2010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96886"/>
            <a:ext cx="648072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Simulations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181795" y="4698438"/>
            <a:ext cx="6072839" cy="1538874"/>
          </a:xfrm>
          <a:prstGeom prst="wedgeRectCallout">
            <a:avLst>
              <a:gd name="adj1" fmla="val -49974"/>
              <a:gd name="adj2" fmla="val 13965"/>
            </a:avLst>
          </a:prstGeom>
          <a:noFill/>
          <a:ln w="19050">
            <a:solidFill>
              <a:srgbClr val="001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The SPUC scheme was </a:t>
            </a:r>
            <a:r>
              <a:rPr lang="en-US" altLang="ja-JP" sz="2400" dirty="0" smtClean="0">
                <a:solidFill>
                  <a:schemeClr val="tx1"/>
                </a:solidFill>
              </a:rPr>
              <a:t>applied on </a:t>
            </a:r>
            <a:r>
              <a:rPr lang="en-US" altLang="ja-JP" sz="2400" dirty="0">
                <a:solidFill>
                  <a:schemeClr val="tx1"/>
                </a:solidFill>
              </a:rPr>
              <a:t>those grids with more than 80% of the land use designated as urban building area, road area, and bare urban area</a:t>
            </a:r>
            <a:r>
              <a:rPr lang="en-US" altLang="ja-JP" sz="2400" dirty="0" smtClean="0">
                <a:solidFill>
                  <a:schemeClr val="tx1"/>
                </a:solidFill>
              </a:rPr>
              <a:t>.</a:t>
            </a:r>
            <a:endParaRPr lang="en-US" altLang="ja-JP" sz="2400" dirty="0">
              <a:ea typeface="ＭＳ Ｐ明朝" charset="-128"/>
            </a:endParaRPr>
          </a:p>
        </p:txBody>
      </p:sp>
      <p:pic>
        <p:nvPicPr>
          <p:cNvPr id="13" name="図 12" descr="dmAH.Chem2k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11478" r="5785" b="5836"/>
          <a:stretch/>
        </p:blipFill>
        <p:spPr>
          <a:xfrm>
            <a:off x="6303071" y="4014671"/>
            <a:ext cx="2720497" cy="254281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254635" y="6484694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latin typeface="Arial" charset="0"/>
              </a:rPr>
              <a:t>Anthropogenic heating</a:t>
            </a:r>
            <a:endParaRPr lang="en-US" altLang="ja-JP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1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8" t="8000" r="7692" b="8000"/>
          <a:stretch/>
        </p:blipFill>
        <p:spPr>
          <a:xfrm>
            <a:off x="8529779" y="1459458"/>
            <a:ext cx="504055" cy="4771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8000" r="20284" b="8000"/>
          <a:stretch/>
        </p:blipFill>
        <p:spPr>
          <a:xfrm>
            <a:off x="0" y="1718810"/>
            <a:ext cx="4067944" cy="430247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572000" y="1052955"/>
            <a:ext cx="3953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ＭＳ Ｐ明朝"/>
                <a:ea typeface="ＭＳ Ｐ明朝"/>
                <a:cs typeface="ＭＳ Ｐ明朝"/>
              </a:rPr>
              <a:t>Monoterpene emission</a:t>
            </a:r>
            <a:endParaRPr lang="en-US" altLang="ja-JP" sz="3200" b="1" dirty="0">
              <a:solidFill>
                <a:srgbClr val="000000"/>
              </a:solidFill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65138" y="1035604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ＭＳ Ｐ明朝"/>
                <a:ea typeface="ＭＳ Ｐ明朝"/>
                <a:cs typeface="ＭＳ Ｐ明朝"/>
              </a:rPr>
              <a:t>NOx emission</a:t>
            </a:r>
            <a:endParaRPr lang="en-US" altLang="ja-JP" sz="2400" b="1" dirty="0">
              <a:solidFill>
                <a:srgbClr val="000000"/>
              </a:solidFill>
              <a:latin typeface="ＭＳ Ｐ明朝"/>
              <a:ea typeface="ＭＳ Ｐ明朝"/>
              <a:cs typeface="ＭＳ Ｐ明朝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501365" y="2041216"/>
            <a:ext cx="2054411" cy="2074575"/>
            <a:chOff x="451847" y="2106375"/>
            <a:chExt cx="2054411" cy="2074575"/>
          </a:xfrm>
        </p:grpSpPr>
        <p:sp>
          <p:nvSpPr>
            <p:cNvPr id="8" name="正方形/長方形 7"/>
            <p:cNvSpPr/>
            <p:nvPr/>
          </p:nvSpPr>
          <p:spPr>
            <a:xfrm>
              <a:off x="1693795" y="3720185"/>
              <a:ext cx="485918" cy="4607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044386" y="2713629"/>
              <a:ext cx="754693" cy="457125"/>
            </a:xfrm>
            <a:prstGeom prst="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51847" y="2106375"/>
              <a:ext cx="2054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smtClean="0">
                  <a:solidFill>
                    <a:srgbClr val="008000"/>
                  </a:solidFill>
                  <a:latin typeface="+mn-ea"/>
                </a:rPr>
                <a:t>suburban</a:t>
              </a:r>
              <a:endParaRPr kumimoji="1" lang="ja-JP" altLang="en-US" sz="3200" b="1" dirty="0" smtClean="0">
                <a:solidFill>
                  <a:srgbClr val="008000"/>
                </a:solidFill>
                <a:latin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1847" y="3591591"/>
              <a:ext cx="11850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solidFill>
                    <a:srgbClr val="FF0000"/>
                  </a:solidFill>
                  <a:latin typeface="+mn-ea"/>
                </a:rPr>
                <a:t>urban</a:t>
              </a:r>
              <a:endParaRPr kumimoji="1" lang="ja-JP" altLang="en-US" sz="3200" b="1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1520" y="96886"/>
            <a:ext cx="62292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Emissions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8000" r="22206" b="8000"/>
          <a:stretch/>
        </p:blipFill>
        <p:spPr>
          <a:xfrm>
            <a:off x="4708145" y="1718810"/>
            <a:ext cx="3937516" cy="4302478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5864269" y="2648470"/>
            <a:ext cx="754693" cy="49360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4" t="8000" r="5189" b="8000"/>
          <a:stretch/>
        </p:blipFill>
        <p:spPr>
          <a:xfrm>
            <a:off x="3887722" y="1491143"/>
            <a:ext cx="627408" cy="4788532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433944" y="3624063"/>
            <a:ext cx="485918" cy="460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33445" y="631171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>
                <a:latin typeface="+mn-ea"/>
              </a:rPr>
              <a:t>U</a:t>
            </a:r>
            <a:r>
              <a:rPr kumimoji="1" lang="en-US" altLang="ja-JP" sz="2400" smtClean="0">
                <a:latin typeface="+mn-ea"/>
              </a:rPr>
              <a:t>nit is ㎍</a:t>
            </a:r>
            <a:r>
              <a:rPr lang="en-US" altLang="ja-JP" sz="2400" smtClean="0">
                <a:latin typeface="+mn-ea"/>
              </a:rPr>
              <a:t>/m</a:t>
            </a:r>
            <a:r>
              <a:rPr lang="en-US" altLang="ja-JP" sz="2400" baseline="30000" smtClean="0">
                <a:latin typeface="+mn-ea"/>
              </a:rPr>
              <a:t>2</a:t>
            </a:r>
            <a:r>
              <a:rPr lang="en-US" altLang="ja-JP" sz="2400" smtClean="0">
                <a:latin typeface="+mn-ea"/>
              </a:rPr>
              <a:t>/sec.</a:t>
            </a:r>
            <a:endParaRPr kumimoji="1" lang="ja-JP" altLang="en-US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658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74104" y="5647854"/>
            <a:ext cx="4176464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Black</a:t>
            </a:r>
            <a:r>
              <a:rPr lang="ja-JP" altLang="en-US" sz="2400" dirty="0" smtClean="0">
                <a:latin typeface="+mj-lt"/>
              </a:rPr>
              <a:t>：</a:t>
            </a:r>
            <a:r>
              <a:rPr lang="en-US" altLang="ja-JP" sz="2400" dirty="0" smtClean="0">
                <a:latin typeface="+mj-lt"/>
              </a:rPr>
              <a:t>OBS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Red  </a:t>
            </a:r>
            <a:r>
              <a:rPr lang="ja-JP" altLang="en-US" sz="2400" dirty="0" smtClean="0">
                <a:solidFill>
                  <a:srgbClr val="FF0000"/>
                </a:solidFill>
                <a:latin typeface="+mj-lt"/>
              </a:rPr>
              <a:t>：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URBAN simulation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Brue </a:t>
            </a:r>
            <a:r>
              <a:rPr lang="ja-JP" altLang="en-US" sz="2400" dirty="0" smtClean="0">
                <a:solidFill>
                  <a:srgbClr val="0000FF"/>
                </a:solidFill>
                <a:latin typeface="+mj-lt"/>
              </a:rPr>
              <a:t>：</a:t>
            </a:r>
            <a:r>
              <a:rPr lang="en-US" altLang="ja-JP" sz="2400" dirty="0" smtClean="0">
                <a:solidFill>
                  <a:srgbClr val="0000FF"/>
                </a:solidFill>
                <a:latin typeface="+mj-lt"/>
              </a:rPr>
              <a:t>NO_URB simulation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6870" y="885085"/>
            <a:ext cx="225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latin typeface="+mj-lt"/>
              </a:rPr>
              <a:t>NOx </a:t>
            </a:r>
            <a:r>
              <a:rPr lang="en-US" altLang="ja-JP" sz="2800" b="1" dirty="0" smtClean="0">
                <a:latin typeface="+mj-lt"/>
              </a:rPr>
              <a:t>(</a:t>
            </a:r>
            <a:r>
              <a:rPr lang="en-US" altLang="ja-JP" sz="2800" b="1" dirty="0" err="1" smtClean="0">
                <a:latin typeface="+mj-lt"/>
              </a:rPr>
              <a:t>ppbv</a:t>
            </a:r>
            <a:r>
              <a:rPr lang="en-US" altLang="ja-JP" sz="2800" b="1" dirty="0" smtClean="0">
                <a:latin typeface="+mj-lt"/>
              </a:rPr>
              <a:t>)</a:t>
            </a:r>
            <a:endParaRPr kumimoji="1" lang="ja-JP" altLang="en-US" sz="2800" b="1" dirty="0" smtClean="0">
              <a:latin typeface="+mj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0" y="40806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Results:  Diurnal variation of NOx in urban area 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9435" y="847562"/>
            <a:ext cx="409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+mj-lt"/>
              </a:rPr>
              <a:t>Diff. in PBL Height (m)  </a:t>
            </a:r>
            <a:endParaRPr kumimoji="1" lang="ja-JP" altLang="en-US" sz="2400" b="1" dirty="0" smtClean="0">
              <a:latin typeface="+mj-lt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367154" y="5158934"/>
            <a:ext cx="4936501" cy="626669"/>
            <a:chOff x="348515" y="5391138"/>
            <a:chExt cx="4795884" cy="610579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348515" y="5423345"/>
              <a:ext cx="4795884" cy="578372"/>
              <a:chOff x="539552" y="4725144"/>
              <a:chExt cx="4199911" cy="408244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4139951" y="4894420"/>
                <a:ext cx="599512" cy="23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smtClean="0">
                    <a:latin typeface="+mn-ea"/>
                  </a:rPr>
                  <a:t>JST</a:t>
                </a:r>
                <a:endParaRPr kumimoji="1" lang="ja-JP" altLang="en-US" sz="1600" dirty="0" smtClean="0">
                  <a:latin typeface="+mn-ea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539552" y="4725144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0</a:t>
                </a:r>
                <a:endParaRPr kumimoji="1" lang="ja-JP" altLang="en-US" sz="1600" dirty="0" smtClean="0">
                  <a:latin typeface="+mn-ea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1447805" y="4725144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+mn-ea"/>
                  </a:rPr>
                  <a:t>6</a:t>
                </a:r>
                <a:endParaRPr kumimoji="1" lang="ja-JP" altLang="en-US" sz="1600" dirty="0" smtClean="0">
                  <a:latin typeface="+mn-ea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324794" y="4725144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 smtClean="0">
                    <a:latin typeface="+mn-ea"/>
                  </a:rPr>
                  <a:t>12</a:t>
                </a:r>
                <a:endParaRPr kumimoji="1" lang="ja-JP" altLang="en-US" sz="1600" dirty="0" smtClean="0">
                  <a:latin typeface="+mn-ea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3203848" y="4725144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 smtClean="0">
                    <a:latin typeface="+mn-ea"/>
                  </a:rPr>
                  <a:t>18</a:t>
                </a:r>
                <a:endParaRPr kumimoji="1" lang="ja-JP" altLang="en-US" sz="1600" dirty="0" smtClean="0">
                  <a:latin typeface="+mn-ea"/>
                </a:endParaRPr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4436463" y="5391138"/>
              <a:ext cx="575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+mn-ea"/>
                </a:rPr>
                <a:t>24</a:t>
              </a:r>
              <a:endParaRPr kumimoji="1" lang="ja-JP" altLang="en-US" sz="1600" dirty="0" smtClean="0">
                <a:latin typeface="+mn-ea"/>
              </a:endParaRPr>
            </a:p>
          </p:txBody>
        </p:sp>
      </p:grpSp>
      <p:pic>
        <p:nvPicPr>
          <p:cNvPr id="29" name="図 28" descr="dPBLH.02-04JST.Chem2kmE2SPUCAH.J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7139" r="21120"/>
          <a:stretch/>
        </p:blipFill>
        <p:spPr>
          <a:xfrm>
            <a:off x="5303655" y="1767808"/>
            <a:ext cx="3268903" cy="369957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122207" y="4653136"/>
            <a:ext cx="136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smtClean="0">
                <a:latin typeface="+mj-lt"/>
              </a:rPr>
              <a:t>02-04 </a:t>
            </a:r>
            <a:r>
              <a:rPr lang="en-US" altLang="ja-JP" sz="2400" b="1" dirty="0">
                <a:latin typeface="+mj-lt"/>
              </a:rPr>
              <a:t>JST</a:t>
            </a:r>
            <a:endParaRPr lang="ja-JP" altLang="en-US" sz="2400" b="1" dirty="0">
              <a:latin typeface="+mj-lt"/>
            </a:endParaRPr>
          </a:p>
        </p:txBody>
      </p:sp>
      <p:pic>
        <p:nvPicPr>
          <p:cNvPr id="30" name="図 29" descr="dPBLH.02-04JST.Chem2kmE2SPUCAH.J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1" t="6379" r="4377" b="4511"/>
          <a:stretch/>
        </p:blipFill>
        <p:spPr>
          <a:xfrm>
            <a:off x="8528464" y="1746332"/>
            <a:ext cx="594340" cy="3550135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5634480" y="1257776"/>
            <a:ext cx="290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latin typeface="+mj-lt"/>
              </a:rPr>
              <a:t>(URBAN) – </a:t>
            </a:r>
            <a:r>
              <a:rPr lang="en-US" altLang="ja-JP" sz="2400" b="1" smtClean="0">
                <a:latin typeface="+mj-lt"/>
              </a:rPr>
              <a:t>(NO_URB)</a:t>
            </a:r>
            <a:endParaRPr lang="ja-JP" altLang="en-US" sz="2400" b="1" dirty="0">
              <a:latin typeface="+mj-lt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08104" y="6001717"/>
            <a:ext cx="362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rgbClr val="7030A0"/>
                </a:solidFill>
                <a:latin typeface="+mn-ea"/>
              </a:rPr>
              <a:t>July-August average</a:t>
            </a:r>
            <a:endParaRPr kumimoji="1" lang="ja-JP" altLang="en-US" sz="2800" b="1" dirty="0" smtClean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660232" y="3284984"/>
            <a:ext cx="440736" cy="360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7207" r="3333" b="7113"/>
          <a:stretch/>
        </p:blipFill>
        <p:spPr>
          <a:xfrm>
            <a:off x="382272" y="1469860"/>
            <a:ext cx="4551579" cy="37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9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572000" y="1894294"/>
            <a:ext cx="40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+mj-lt"/>
                <a:ea typeface="ＭＳ Ｐ明朝"/>
                <a:cs typeface="ＭＳ Ｐ明朝"/>
              </a:rPr>
              <a:t>NO</a:t>
            </a:r>
            <a:r>
              <a:rPr lang="en-US" altLang="ja-JP" sz="2800" b="1" baseline="-25000" dirty="0" smtClean="0">
                <a:latin typeface="+mj-lt"/>
                <a:ea typeface="ＭＳ Ｐ明朝"/>
                <a:cs typeface="ＭＳ Ｐ明朝"/>
              </a:rPr>
              <a:t>2</a:t>
            </a:r>
            <a:r>
              <a:rPr lang="en-US" altLang="ja-JP" sz="2800" b="1" dirty="0" smtClean="0">
                <a:latin typeface="+mj-lt"/>
                <a:ea typeface="ＭＳ Ｐ明朝"/>
                <a:cs typeface="ＭＳ Ｐ明朝"/>
              </a:rPr>
              <a:t> RMS Error </a:t>
            </a:r>
            <a:r>
              <a:rPr lang="en-US" altLang="ja-JP" sz="2800" b="1" dirty="0"/>
              <a:t>(</a:t>
            </a:r>
            <a:r>
              <a:rPr lang="en-US" altLang="ja-JP" sz="2800" b="1" dirty="0" err="1"/>
              <a:t>ppbv</a:t>
            </a:r>
            <a:r>
              <a:rPr lang="en-US" altLang="ja-JP" sz="2800" b="1" dirty="0" smtClean="0"/>
              <a:t>)</a:t>
            </a:r>
            <a:endParaRPr lang="ja-JP" altLang="en-US" sz="28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4" t="7303" r="3708" b="6450"/>
          <a:stretch/>
        </p:blipFill>
        <p:spPr>
          <a:xfrm>
            <a:off x="4788024" y="2481940"/>
            <a:ext cx="4355976" cy="40193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0" y="40806"/>
            <a:ext cx="91440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Difference in the surface NO</a:t>
            </a:r>
            <a:r>
              <a:rPr lang="en-US" altLang="ja-JP" sz="3600" b="1" u="sng" baseline="-25000" dirty="0" smtClean="0">
                <a:latin typeface="+mj-lt"/>
                <a:ea typeface="ＭＳ Ｐ明朝"/>
                <a:cs typeface="ＭＳ Ｐ明朝"/>
              </a:rPr>
              <a:t>2</a:t>
            </a:r>
            <a:r>
              <a:rPr lang="en-US" altLang="ja-JP" sz="3600" b="1" u="sng" dirty="0" smtClean="0">
                <a:latin typeface="+mj-lt"/>
                <a:ea typeface="ＭＳ Ｐ明朝"/>
                <a:cs typeface="ＭＳ Ｐ明朝"/>
              </a:rPr>
              <a:t> concentration</a:t>
            </a:r>
            <a:endParaRPr lang="en-US" altLang="ja-JP" sz="3600" b="1" u="sng" dirty="0">
              <a:latin typeface="+mj-lt"/>
              <a:ea typeface="ＭＳ Ｐ明朝"/>
              <a:cs typeface="ＭＳ Ｐ明朝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88654" y="1297492"/>
            <a:ext cx="311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smtClean="0">
                <a:solidFill>
                  <a:srgbClr val="7030A0"/>
                </a:solidFill>
                <a:latin typeface="+mj-lt"/>
              </a:rPr>
              <a:t>(URBAN)  –   (NO_URB)</a:t>
            </a:r>
            <a:endParaRPr lang="ja-JP" altLang="en-US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8014" r="4672" b="7212"/>
          <a:stretch/>
        </p:blipFill>
        <p:spPr>
          <a:xfrm>
            <a:off x="225217" y="2571170"/>
            <a:ext cx="4320480" cy="394467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29329" y="1923998"/>
            <a:ext cx="225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+mj-lt"/>
              </a:rPr>
              <a:t>NO</a:t>
            </a:r>
            <a:r>
              <a:rPr lang="en-US" altLang="ja-JP" sz="2800" b="1" baseline="-25000" dirty="0" smtClean="0">
                <a:latin typeface="+mj-lt"/>
              </a:rPr>
              <a:t>2</a:t>
            </a:r>
            <a:r>
              <a:rPr lang="en-US" altLang="ja-JP" sz="2800" b="1" dirty="0" smtClean="0">
                <a:latin typeface="+mj-lt"/>
              </a:rPr>
              <a:t> (</a:t>
            </a:r>
            <a:r>
              <a:rPr lang="en-US" altLang="ja-JP" sz="2800" b="1" dirty="0" err="1" smtClean="0">
                <a:latin typeface="+mj-lt"/>
              </a:rPr>
              <a:t>ppbv</a:t>
            </a:r>
            <a:r>
              <a:rPr lang="en-US" altLang="ja-JP" sz="2800" b="1" dirty="0" smtClean="0">
                <a:latin typeface="+mj-lt"/>
              </a:rPr>
              <a:t>)</a:t>
            </a:r>
            <a:endParaRPr kumimoji="1" lang="ja-JP" altLang="en-US" sz="2800" b="1" dirty="0" smtClean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9675" y="80829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smtClean="0">
                <a:solidFill>
                  <a:srgbClr val="7030A0"/>
                </a:solidFill>
                <a:latin typeface="+mj-lt"/>
              </a:rPr>
              <a:t>Difference between two runs</a:t>
            </a:r>
            <a:endParaRPr kumimoji="1" lang="ja-JP" altLang="en-US" sz="2800" b="1" dirty="0" smtClean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38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u="sng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38067</TotalTime>
  <Words>2434</Words>
  <Application>Microsoft Macintosh PowerPoint</Application>
  <PresentationFormat>On-screen Show (4:3)</PresentationFormat>
  <Paragraphs>288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mdeushi</dc:creator>
  <cp:lastModifiedBy>Laura ChaJkowski, CMP CMM [Legend]</cp:lastModifiedBy>
  <cp:revision>906</cp:revision>
  <cp:lastPrinted>2011-06-13T10:09:41Z</cp:lastPrinted>
  <dcterms:created xsi:type="dcterms:W3CDTF">2011-06-06T04:34:58Z</dcterms:created>
  <dcterms:modified xsi:type="dcterms:W3CDTF">2017-01-11T13:19:50Z</dcterms:modified>
</cp:coreProperties>
</file>