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71" r:id="rId9"/>
    <p:sldId id="268" r:id="rId10"/>
    <p:sldId id="270" r:id="rId11"/>
    <p:sldId id="272" r:id="rId12"/>
    <p:sldId id="275" r:id="rId13"/>
    <p:sldId id="273" r:id="rId14"/>
    <p:sldId id="274" r:id="rId15"/>
    <p:sldId id="267" r:id="rId16"/>
    <p:sldId id="280" r:id="rId17"/>
    <p:sldId id="258" r:id="rId18"/>
    <p:sldId id="276" r:id="rId19"/>
    <p:sldId id="279" r:id="rId20"/>
    <p:sldId id="277" r:id="rId21"/>
    <p:sldId id="278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04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4F9EB-7B6E-4F3A-92B6-89C50EE3A0BD}" type="datetimeFigureOut">
              <a:rPr lang="fr-FR" smtClean="0"/>
              <a:t>01-10-2017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364D-0196-4629-8957-B2BD5095F5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7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849397" y="932723"/>
            <a:ext cx="9733004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5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0974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1686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71686"/>
            <a:ext cx="2844800" cy="365125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7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1704" y="0"/>
            <a:ext cx="246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469846" y="3429335"/>
            <a:ext cx="6237717" cy="74751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733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3469846" y="4197085"/>
            <a:ext cx="6240693" cy="153617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371" y="1988841"/>
            <a:ext cx="2784309" cy="3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240800"/>
            <a:ext cx="1025637" cy="37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2" y="6200011"/>
            <a:ext cx="1527441" cy="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72951" y="4677139"/>
            <a:ext cx="3148968" cy="318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bg1"/>
                </a:solidFill>
              </a:rPr>
              <a:t>Atmosphere</a:t>
            </a:r>
            <a:r>
              <a:rPr lang="es-ES" sz="1467" b="0" baseline="0" dirty="0">
                <a:solidFill>
                  <a:schemeClr val="bg1"/>
                </a:solidFill>
              </a:rPr>
              <a:t> </a:t>
            </a:r>
            <a:r>
              <a:rPr lang="es-ES" sz="1467" b="0" dirty="0" err="1">
                <a:solidFill>
                  <a:schemeClr val="bg1"/>
                </a:solidFill>
              </a:rPr>
              <a:t>Monitoring</a:t>
            </a:r>
            <a:endParaRPr lang="en-US" sz="1467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6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363893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6768075" y="932723"/>
            <a:ext cx="5384800" cy="508856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3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06" y="836712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1604797"/>
            <a:ext cx="5386917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3974" y="836712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3225" y="1604797"/>
            <a:ext cx="5389033" cy="452136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7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156939" y="328381"/>
            <a:ext cx="10425461" cy="384043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2400" b="0" spc="933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6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87238" y="-61483"/>
            <a:ext cx="3064644" cy="6919482"/>
            <a:chOff x="-140429" y="-46112"/>
            <a:chExt cx="2298483" cy="5189612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189612"/>
              <a:chOff x="-140429" y="-46112"/>
              <a:chExt cx="2298483" cy="5189612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1425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6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9005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296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28720" y="1416025"/>
            <a:ext cx="0" cy="5184576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47328" y="819780"/>
            <a:ext cx="1267523" cy="5438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467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467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467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338" y="56316"/>
            <a:ext cx="924153" cy="8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7756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7756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29" y="6147018"/>
            <a:ext cx="2717195" cy="5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1219170" rtl="0" eaLnBrk="1" latinLnBrk="0" hangingPunct="1"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regional.atmosphere.copernicus.eu/" TargetMode="External"/><Relationship Id="rId3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ata.regional.atmosphere.copernicus.eu/" TargetMode="External"/><Relationship Id="rId3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hyperlink" Target="http://www.copernicus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mosphere.copernicus.e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238312" y="2891477"/>
            <a:ext cx="6240693" cy="1536171"/>
          </a:xfrm>
        </p:spPr>
        <p:txBody>
          <a:bodyPr/>
          <a:lstStyle/>
          <a:p>
            <a:r>
              <a:rPr lang="fr-FR" altLang="en-US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COPERNICUS Atmosphere – Regional Production </a:t>
            </a:r>
            <a:r>
              <a:rPr lang="fr-FR" altLang="en-US" sz="2000" dirty="0">
                <a:latin typeface="Calibri" pitchFamily="34" charset="0"/>
                <a:ea typeface="MS PGothic" pitchFamily="34" charset="-128"/>
                <a:cs typeface="Calibri" pitchFamily="34" charset="0"/>
              </a:rPr>
              <a:t/>
            </a:r>
            <a:br>
              <a:rPr lang="fr-FR" altLang="en-US" sz="2000" dirty="0">
                <a:latin typeface="Calibri" pitchFamily="34" charset="0"/>
                <a:ea typeface="MS PGothic" pitchFamily="34" charset="-128"/>
                <a:cs typeface="Calibri" pitchFamily="34" charset="0"/>
              </a:rPr>
            </a:br>
            <a:r>
              <a:rPr lang="fr-FR" altLang="en-US" dirty="0">
                <a:latin typeface="Calibri" pitchFamily="34" charset="0"/>
                <a:ea typeface="MS PGothic" pitchFamily="34" charset="-128"/>
                <a:cs typeface="Calibri" pitchFamily="34" charset="0"/>
              </a:rPr>
              <a:t>An Air Quality Ensemble modelling system over Europe. From research to operation.</a:t>
            </a:r>
            <a:endParaRPr lang="en-GB" dirty="0"/>
          </a:p>
        </p:txBody>
      </p:sp>
      <p:pic>
        <p:nvPicPr>
          <p:cNvPr id="3" name="Image 1" descr="Description : MFBLEU-R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68" y="6207771"/>
            <a:ext cx="634423" cy="63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859" y="6234327"/>
            <a:ext cx="1012536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45684" y="4748645"/>
            <a:ext cx="3314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Marion Pithon (Météo France)</a:t>
            </a:r>
          </a:p>
          <a:p>
            <a:r>
              <a:rPr lang="fr-FR" altLang="en-US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On behalf of CAMS regional team</a:t>
            </a:r>
          </a:p>
        </p:txBody>
      </p:sp>
    </p:spTree>
    <p:extLst>
      <p:ext uri="{BB962C8B-B14F-4D97-AF65-F5344CB8AC3E}">
        <p14:creationId xmlns:p14="http://schemas.microsoft.com/office/powerpoint/2010/main" val="225374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Production : The ENSEMBLE products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44836" y="952702"/>
            <a:ext cx="6587836" cy="2803298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The results (analyses and forecasts) are interpolated on a common regular grid (0.1°) and combined in an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ENSEMBLE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product (median value for each grid-cell)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Best combination of the different model contributions.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3756000"/>
            <a:ext cx="7263246" cy="30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7" y="5053507"/>
            <a:ext cx="4582390" cy="4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37" y="853040"/>
            <a:ext cx="4518110" cy="273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7808440" y="3263018"/>
            <a:ext cx="438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Less </a:t>
            </a:r>
            <a:r>
              <a:rPr lang="en-US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sensitive to 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outliers and occasionally missing models.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Cost effective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14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Production : EPSgrams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81253" y="869573"/>
            <a:ext cx="5590311" cy="5097431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Daily EPSgrams for 41 European capitals visualize the uncertainty given by the different models.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Forecast values plotted every 3 hours.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Values representative of the area around the city but not of the centre of the cities (too coarse resolution).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13" y="711088"/>
            <a:ext cx="4320598" cy="60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Production : pollen forecasts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7117" y="859182"/>
            <a:ext cx="5590311" cy="5097431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During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pollen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season (march-july), provision of ENSEMBLE forecasts of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birch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pollen concentration at surface.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This season (2017), provision of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olive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and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grass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pollen ENSEMBLE forecasts at surface.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Use of SILAM (FMI) emission modules. Evaluation made by FMI with EAN observations.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These forecasts have been evaluated against observation data from European Aeroallergen Network (EAN).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6" y="708312"/>
            <a:ext cx="5889625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9" y="1978748"/>
            <a:ext cx="550545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70" y="2960975"/>
            <a:ext cx="60420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7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78136" y="1859973"/>
            <a:ext cx="6875320" cy="378229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Re-analyses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production </a:t>
            </a:r>
            <a:r>
              <a:rPr 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stream to support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particular </a:t>
            </a:r>
            <a:r>
              <a:rPr 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policy applications (reporting duties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).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Validated or Interim re-analyses of previous year are produced by using the same ENSEMBLE approach.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00000"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Specific indicators and plots are performed (seasonal averages, AOT40, SOMO35, T180, T240, T120)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4" y="800099"/>
            <a:ext cx="4463717" cy="276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5" y="3751119"/>
            <a:ext cx="4442526" cy="28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8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5227" y="931920"/>
            <a:ext cx="6608620" cy="5097431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All these products are evaluated in comparison to in-situ observations  </a:t>
            </a:r>
            <a:r>
              <a:rPr lang="en-US" sz="20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(see M. Plu’s presentation)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Routine skill score statistics are provided daily on the Website (bias, correlation, RMSE, FGE).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Quarterly assessment reports are produced.</a:t>
            </a:r>
          </a:p>
          <a:p>
            <a:pPr>
              <a:buSzPct val="90000"/>
            </a:pP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4" y="3635468"/>
            <a:ext cx="3761510" cy="275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45" y="3262308"/>
            <a:ext cx="4135772" cy="29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4" y="3795521"/>
            <a:ext cx="3168073" cy="243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6" y="852054"/>
            <a:ext cx="4339394" cy="268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88" y="1694398"/>
            <a:ext cx="9276923" cy="357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Regional Production : user oriented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614762"/>
            <a:ext cx="29654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660144"/>
            <a:ext cx="443865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9881" y="2706768"/>
            <a:ext cx="2157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Daily production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of air quality 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forecasts and 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Analyses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( Individual &amp; Ensemble)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97336" y="2857500"/>
            <a:ext cx="3698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Annual production of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air quality reanalyses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003F7E"/>
                </a:solidFill>
                <a:latin typeface="Arial"/>
              </a:rPr>
              <a:t>Interim (YY-1) &amp; Validated (YY-2)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5283633"/>
            <a:ext cx="2216150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4497677"/>
            <a:ext cx="1452562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17" y="4460803"/>
            <a:ext cx="11033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65" y="4685939"/>
            <a:ext cx="1506538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386" y="4573087"/>
            <a:ext cx="116363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1" y="4741067"/>
            <a:ext cx="2671762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29" y="4497677"/>
            <a:ext cx="2744788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35" y="799956"/>
            <a:ext cx="5767388" cy="121443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4144457" y="1023441"/>
            <a:ext cx="4729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3399FF"/>
                </a:solidFill>
                <a:latin typeface="Arial"/>
              </a:rPr>
              <a:t>Global model products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3399FF"/>
                </a:solidFill>
                <a:latin typeface="Arial"/>
              </a:rPr>
              <a:t>Regional emissions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  <a:p>
            <a:pPr algn="ctr"/>
            <a:r>
              <a:rPr lang="fr-FR" b="1" dirty="0">
                <a:solidFill>
                  <a:srgbClr val="3399FF"/>
                </a:solidFill>
                <a:latin typeface="Arial"/>
              </a:rPr>
              <a:t>Observations</a:t>
            </a:r>
            <a:endParaRPr lang="fr-FR" sz="1600" dirty="0">
              <a:solidFill>
                <a:prstClr val="black"/>
              </a:solidFill>
              <a:latin typeface="Mangal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71" y="2014394"/>
            <a:ext cx="140891" cy="6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534" y="2014393"/>
            <a:ext cx="140891" cy="64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3" y="1624013"/>
            <a:ext cx="2282825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32" y="1246476"/>
            <a:ext cx="1876425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48" y="711064"/>
            <a:ext cx="182245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5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Unique user interface for easy access to maps, plots and data (Netcdf format for individual models, GRIB2 and Netcdf format for ENSEMBLE</a:t>
            </a:r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 through data download service “Online data” with fixed granularity (one day forecast). 30 days of data online available.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 to archived data.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Support/help desk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http://www.regional.atmosphere.copernicus.eu/</a:t>
            </a:r>
            <a:endParaRPr lang="en-GB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Production : user oriented </a:t>
            </a:r>
            <a:endParaRPr lang="en-GB" dirty="0"/>
          </a:p>
        </p:txBody>
      </p:sp>
      <p:pic>
        <p:nvPicPr>
          <p:cNvPr id="5" name="Image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" y="1200361"/>
            <a:ext cx="5865236" cy="476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4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access via Web portal (GRIB2 format) after registration.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 via WCS and WMS services.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WCS allow to download numerical data that suits user’s interest (choice of domain, steps, level, …)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Compliance to OGC standards.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Subscription possible, if registered.</a:t>
            </a:r>
          </a:p>
          <a:p>
            <a:r>
              <a:rPr lang="en-GB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http://data.regional.atmosphere.copernicus.eu</a:t>
            </a:r>
            <a:endParaRPr lang="en-GB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GB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Production : user oriented </a:t>
            </a: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927100"/>
            <a:ext cx="6662961" cy="413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5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7976670" cy="384043"/>
          </a:xfrm>
        </p:spPr>
        <p:txBody>
          <a:bodyPr anchor="t">
            <a:noAutofit/>
          </a:bodyPr>
          <a:lstStyle/>
          <a:p>
            <a:r>
              <a:rPr lang="en-GB" altLang="en-US" sz="2800" b="1" spc="0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Plan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79" y="1514614"/>
            <a:ext cx="9733004" cy="3597713"/>
          </a:xfrm>
        </p:spPr>
        <p:txBody>
          <a:bodyPr anchor="t"/>
          <a:lstStyle/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en-GB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opernicus </a:t>
            </a:r>
            <a:r>
              <a:rPr lang="en-GB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tmophere </a:t>
            </a:r>
            <a:r>
              <a:rPr lang="en-GB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onitoring </a:t>
            </a:r>
            <a:r>
              <a:rPr lang="en-GB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ervice : a response to environmental concerns.</a:t>
            </a:r>
          </a:p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endParaRPr lang="en-GB" alt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CAMS Regional : An </a:t>
            </a:r>
            <a:r>
              <a:rPr lang="en-GB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AQ Ensemble</a:t>
            </a:r>
            <a:r>
              <a:rPr lang="en-GB" alt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modelling system over Europe.</a:t>
            </a:r>
          </a:p>
          <a:p>
            <a:pPr marL="342900" lvl="0" indent="-342900" defTabSz="457200" fontAlgn="base">
              <a:lnSpc>
                <a:spcPct val="200000"/>
              </a:lnSpc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fr-FR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CAMS Regional : From Research to Operation</a:t>
            </a:r>
            <a:r>
              <a:rPr lang="en-GB" altLang="en-US" sz="2400" dirty="0" smtClean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endParaRPr lang="en-GB" altLang="en-US" sz="2400" dirty="0">
              <a:solidFill>
                <a:srgbClr val="4F81BD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30300" y="793023"/>
            <a:ext cx="10744200" cy="5887177"/>
          </a:xfrm>
        </p:spPr>
        <p:txBody>
          <a:bodyPr>
            <a:norm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Meteo France </a:t>
            </a:r>
            <a:r>
              <a:rPr lang="fr-FR" altLang="fr-FR" sz="28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operates the Near Real Time (NRT) production</a:t>
            </a:r>
            <a:endParaRPr lang="fr-FR" altLang="fr-FR" sz="2800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INERIS in charge of the Re-Analyses.</a:t>
            </a:r>
            <a:endParaRPr lang="fr-FR" altLang="fr-FR" sz="2800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What does </a:t>
            </a:r>
            <a:r>
              <a:rPr lang="fr-FR" altLang="fr-FR" sz="2800" b="1" dirty="0" smtClean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operational</a:t>
            </a: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mean ?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Complete integration of the whole production process in the operational production chain of Meteo France that benefits from IT department service and organisation.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High level of availability (redundancy of databases, computer equipments, IT infrastructure, telecommunications, power supplies,…)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24/7 task monitoring by operators using recorded instructions.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Automatic monitoring mode with alarms and logs. 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Degraded modes scheduled in case of failures.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Upgrades scheduled and limited (twice a year). Test suite configured for upgrades before evolutions of the models.</a:t>
            </a:r>
            <a:endParaRPr lang="fr-FR" altLang="fr-FR" sz="2533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0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CAMS-Regional : From research to OPERATION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6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7976670" cy="384043"/>
          </a:xfrm>
        </p:spPr>
        <p:txBody>
          <a:bodyPr anchor="t">
            <a:noAutofit/>
          </a:bodyPr>
          <a:lstStyle/>
          <a:p>
            <a:r>
              <a:rPr lang="en-GB" altLang="en-US" sz="2800" b="1" spc="0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Plan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79" y="1514614"/>
            <a:ext cx="9733004" cy="3597713"/>
          </a:xfrm>
        </p:spPr>
        <p:txBody>
          <a:bodyPr anchor="t"/>
          <a:lstStyle/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en-GB" altLang="en-US" sz="2400" b="1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opernicus </a:t>
            </a:r>
            <a:r>
              <a:rPr lang="en-GB" altLang="en-US" sz="2400" b="1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tmophere </a:t>
            </a:r>
            <a:r>
              <a:rPr lang="en-GB" altLang="en-US" sz="2400" b="1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</a:t>
            </a: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onitoring </a:t>
            </a:r>
            <a:r>
              <a:rPr lang="en-GB" altLang="en-US" sz="2400" b="1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</a:t>
            </a: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ervice : a response to environmental concerns.</a:t>
            </a:r>
          </a:p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endParaRPr lang="en-GB" altLang="en-US" sz="2400" dirty="0">
              <a:solidFill>
                <a:srgbClr val="4F81BD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CAMS Regional : An </a:t>
            </a:r>
            <a:r>
              <a:rPr lang="en-GB" altLang="en-US" sz="2400" b="1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AQ Ensemble</a:t>
            </a: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modelling system over Europe</a:t>
            </a:r>
            <a:r>
              <a:rPr lang="en-GB" altLang="en-US" sz="240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342900" lvl="0" indent="-342900" defTabSz="457200" fontAlgn="base">
              <a:lnSpc>
                <a:spcPct val="200000"/>
              </a:lnSpc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fr-FR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CAMS Regional : From Research to Operation</a:t>
            </a:r>
            <a:r>
              <a:rPr lang="en-GB" altLang="en-US" sz="2400" dirty="0" smtClean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endParaRPr lang="en-GB" altLang="en-US" sz="2400" dirty="0">
              <a:solidFill>
                <a:srgbClr val="4F81BD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4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66800" y="780323"/>
            <a:ext cx="10731500" cy="5899877"/>
          </a:xfrm>
        </p:spPr>
        <p:txBody>
          <a:bodyPr>
            <a:normAutofit fontScale="92500" lnSpcReduction="10000"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</a:t>
            </a:r>
            <a:r>
              <a:rPr lang="fr-FR" altLang="fr-FR" sz="2800" b="1" dirty="0" smtClean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perational status : what</a:t>
            </a: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altLang="fr-FR" sz="2800" b="1" dirty="0" smtClean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for ?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Production sustainability (user request of garantee on the sustainability of the products and services).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System reliability.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Punctuality (timeliness).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Garanteed level of availability of 99% for ENSEMBLE production (quality indicators provided each quarter).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Reliable technical interface to data and information.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 smtClean="0">
                <a:solidFill>
                  <a:srgbClr val="25408F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Added value of research activities</a:t>
            </a:r>
            <a:endParaRPr lang="fr-FR" altLang="fr-FR" sz="2533" b="1" dirty="0" smtClean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Individual models are operated by the European teams that are also their main developers </a:t>
            </a: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  <a:sym typeface="Wingdings" panose="05000000000000000000" pitchFamily="2" charset="2"/>
              </a:rPr>
              <a:t> very effective to allow model changes whenever issues are found or evolutions requested. </a:t>
            </a:r>
            <a:endParaRPr lang="fr-FR" altLang="fr-FR" sz="2533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Use of mature and validated systems.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Use of common software modules (ex: Pollen emission).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Knowledge sharing.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R&amp;D activities (development, algorithm, validation) are essential to remain at the best and up-to-date level.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533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Open to evolution led by interaction with users.</a:t>
            </a:r>
          </a:p>
          <a:p>
            <a:pPr lvl="1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endParaRPr lang="fr-FR" altLang="fr-FR" sz="2533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609585" lvl="1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endParaRPr lang="fr-FR" altLang="fr-FR" sz="2533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0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CAMS-Regional : From research to OPERATION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57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7300" y="932723"/>
            <a:ext cx="10325101" cy="54807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fr-FR" sz="20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CAMS50- Regional Production is funded by the European Commission under the COPERNICUS program.</a:t>
            </a:r>
          </a:p>
          <a:p>
            <a:pPr marL="0" indent="0">
              <a:buNone/>
            </a:pPr>
            <a:r>
              <a:rPr lang="en-US" altLang="fr-FR" sz="26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Thanks to all participants of this project ! </a:t>
            </a:r>
          </a:p>
          <a:p>
            <a:pPr marL="0" indent="0">
              <a:buNone/>
            </a:pPr>
            <a:r>
              <a:rPr lang="en-US" altLang="fr-FR" sz="20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Among others :</a:t>
            </a:r>
          </a:p>
          <a:p>
            <a:pPr marL="0" indent="0">
              <a:buNone/>
            </a:pPr>
            <a:endParaRPr lang="en-US" altLang="fr-FR" sz="2000" b="1" dirty="0" smtClean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r>
              <a:rPr lang="fr-FR" sz="2000" i="1" dirty="0" smtClean="0"/>
              <a:t>Meteo-France, France : N. Assar, S. Guidotti, M. Pithon, M. Plu, S. Rouzeau.</a:t>
            </a:r>
          </a:p>
          <a:p>
            <a:r>
              <a:rPr lang="fr-FR" sz="2000" i="1" dirty="0"/>
              <a:t>ECMWF, United Kingdom :  </a:t>
            </a:r>
            <a:r>
              <a:rPr lang="fr-FR" sz="2000" i="1" dirty="0" smtClean="0"/>
              <a:t>R. Engelen, V-H Peuch.</a:t>
            </a:r>
            <a:endParaRPr lang="fr-FR" sz="2000" i="1" dirty="0"/>
          </a:p>
          <a:p>
            <a:endParaRPr lang="fr-FR" sz="2000" i="1" dirty="0" smtClean="0"/>
          </a:p>
          <a:p>
            <a:r>
              <a:rPr lang="fr-FR" sz="2000" i="1" dirty="0" smtClean="0"/>
              <a:t> Aarhus University : C.Geels, J.H. Christensen.</a:t>
            </a:r>
          </a:p>
          <a:p>
            <a:r>
              <a:rPr lang="fr-FR" sz="2000" i="1" dirty="0" smtClean="0"/>
              <a:t>FMI</a:t>
            </a:r>
            <a:r>
              <a:rPr lang="fr-FR" sz="2000" i="1" dirty="0"/>
              <a:t>, </a:t>
            </a:r>
            <a:r>
              <a:rPr lang="fr-FR" sz="2000" i="1" dirty="0" smtClean="0"/>
              <a:t>Finland : R. Kousnetsov, M. Sofiev, J. Vira.</a:t>
            </a:r>
          </a:p>
          <a:p>
            <a:r>
              <a:rPr lang="fr-FR" sz="2000" i="1" dirty="0" smtClean="0"/>
              <a:t>INERIS</a:t>
            </a:r>
            <a:r>
              <a:rPr lang="fr-FR" sz="2000" i="1" dirty="0"/>
              <a:t>, France </a:t>
            </a:r>
            <a:r>
              <a:rPr lang="fr-FR" sz="2000" i="1" dirty="0" smtClean="0"/>
              <a:t>: F. Meleux, L. Rouil, A. Ung.</a:t>
            </a:r>
            <a:endParaRPr lang="fr-FR" sz="2000" i="1" dirty="0" smtClean="0">
              <a:latin typeface="+mj-lt"/>
            </a:endParaRPr>
          </a:p>
          <a:p>
            <a:r>
              <a:rPr lang="fr-FR" sz="2000" i="1" dirty="0"/>
              <a:t>KNMI, the Netherlands : </a:t>
            </a:r>
            <a:r>
              <a:rPr lang="fr-FR" sz="2000" i="1" dirty="0" smtClean="0"/>
              <a:t>H. Eskes, J. Ntouros, R. Versendaal.</a:t>
            </a:r>
          </a:p>
          <a:p>
            <a:r>
              <a:rPr lang="fr-FR" sz="2000" i="1" dirty="0" smtClean="0"/>
              <a:t>Met </a:t>
            </a:r>
            <a:r>
              <a:rPr lang="fr-FR" sz="2000" i="1" dirty="0"/>
              <a:t>Norway, Norway </a:t>
            </a:r>
            <a:r>
              <a:rPr lang="fr-FR" sz="2000" i="1" dirty="0" smtClean="0"/>
              <a:t> :  A. Benedictow, M. Gauss, A. Valdebenito.</a:t>
            </a:r>
          </a:p>
          <a:p>
            <a:r>
              <a:rPr lang="fr-FR" sz="2000" i="1" dirty="0" smtClean="0"/>
              <a:t>RIU</a:t>
            </a:r>
            <a:r>
              <a:rPr lang="fr-FR" sz="2000" i="1" dirty="0"/>
              <a:t>, Germany </a:t>
            </a:r>
            <a:r>
              <a:rPr lang="fr-FR" sz="2000" i="1" dirty="0" smtClean="0"/>
              <a:t>: H. Elbern, E. Friese, K. Krajsek.</a:t>
            </a:r>
          </a:p>
          <a:p>
            <a:r>
              <a:rPr lang="fr-FR" sz="2000" i="1" dirty="0" smtClean="0"/>
              <a:t>SMHI</a:t>
            </a:r>
            <a:r>
              <a:rPr lang="fr-FR" sz="2000" i="1" dirty="0"/>
              <a:t>, Sweden </a:t>
            </a:r>
            <a:r>
              <a:rPr lang="fr-FR" sz="2000" i="1" dirty="0" smtClean="0"/>
              <a:t>: E. Egström, J. Langner, L. Robertson.</a:t>
            </a:r>
          </a:p>
          <a:p>
            <a:r>
              <a:rPr lang="fr-FR" sz="2000" i="1" dirty="0" smtClean="0"/>
              <a:t>TNO</a:t>
            </a:r>
            <a:r>
              <a:rPr lang="fr-FR" sz="2000" i="1" dirty="0"/>
              <a:t>, the Netherlands </a:t>
            </a:r>
            <a:r>
              <a:rPr lang="fr-FR" sz="2000" i="1" dirty="0" smtClean="0"/>
              <a:t>: A. Segers, R.Timmermans.</a:t>
            </a:r>
          </a:p>
          <a:p>
            <a:r>
              <a:rPr lang="fr-FR" sz="2000" i="1" dirty="0" smtClean="0"/>
              <a:t>UKmet, United Kingdom : P. Agnew, N. Savage.</a:t>
            </a:r>
          </a:p>
          <a:p>
            <a:r>
              <a:rPr lang="fr-FR" sz="2000" i="1" dirty="0" smtClean="0"/>
              <a:t>WUT,EcoForecast, Poland : J.W. Kaminski, J. Struzewska. </a:t>
            </a:r>
          </a:p>
          <a:p>
            <a:pPr marL="0" indent="0">
              <a:buNone/>
            </a:pPr>
            <a:endParaRPr lang="en-US" altLang="fr-FR" sz="2000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Acknowledements</a:t>
            </a:r>
            <a:endParaRPr lang="fr-FR" dirty="0"/>
          </a:p>
        </p:txBody>
      </p:sp>
      <p:pic>
        <p:nvPicPr>
          <p:cNvPr id="4" name="Image 1" descr="Description : MFBLEU-R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769" y="6230862"/>
            <a:ext cx="395431" cy="39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59" y="6230862"/>
            <a:ext cx="727941" cy="417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90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COPERNICUS : a EU program to monitor the Earth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89" y="1124588"/>
            <a:ext cx="3090940" cy="24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1599014"/>
            <a:ext cx="3503125" cy="245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32318" y="1137349"/>
            <a:ext cx="428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itchFamily="34" charset="0"/>
              <a:buChar char="•"/>
            </a:pPr>
            <a:r>
              <a:rPr lang="fr-FR" alt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6 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thematic streams of services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0827" y="4183182"/>
            <a:ext cx="692034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150000"/>
              <a:buFont typeface="Arial" pitchFamily="34" charset="0"/>
              <a:buChar char="•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Based on information from dedicated satellites « Sentinels » and by « in situ » measurement data.</a:t>
            </a:r>
          </a:p>
          <a:p>
            <a:pPr marL="285750" lvl="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150000"/>
              <a:buFont typeface="Arial" pitchFamily="34" charset="0"/>
              <a:buChar char="•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For different needs and users : Policy makers, </a:t>
            </a:r>
            <a:r>
              <a:rPr lang="fr-FR" altLang="fr-FR" sz="2400" b="1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authorities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, private and commercial companies, scientists, citizens.</a:t>
            </a:r>
          </a:p>
          <a:p>
            <a:pPr marL="285750" lvl="0" indent="-2857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150000"/>
              <a:buFont typeface="Arial" pitchFamily="34" charset="0"/>
              <a:buChar char="•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On a full, free and open basis.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1" y="3995132"/>
            <a:ext cx="1273175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27" y="4668377"/>
            <a:ext cx="10112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 rot="-5400000">
            <a:off x="316706" y="5228432"/>
            <a:ext cx="14700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fr-FR" altLang="fr-FR" sz="1000" dirty="0"/>
              <a:t>© Jean-Jacques Kissling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2893" y="3613666"/>
            <a:ext cx="2749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altLang="fr-FR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fr-FR" altLang="fr-FR" dirty="0" smtClean="0">
                <a:latin typeface="Arial" pitchFamily="34" charset="0"/>
                <a:cs typeface="Arial" pitchFamily="34" charset="0"/>
                <a:hlinkClick r:id="rId6"/>
              </a:rPr>
              <a:t>www.copernicus.eu</a:t>
            </a:r>
            <a:endParaRPr lang="fr-FR" altLang="fr-F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endParaRPr lang="fr-FR" alt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7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 eaLnBrk="0" fontAlgn="base" hangingPunct="0">
              <a:spcAft>
                <a:spcPct val="0"/>
              </a:spcAft>
              <a:buClr>
                <a:srgbClr val="4F81BD"/>
              </a:buClr>
              <a:buSzPct val="150000"/>
            </a:pP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GEMS, PROMOTE (ESA) </a:t>
            </a:r>
            <a:r>
              <a:rPr lang="fr-FR" altLang="fr-FR" sz="2800" b="1" dirty="0">
                <a:solidFill>
                  <a:srgbClr val="4F81BD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MACC  MACC II  MACC </a:t>
            </a: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III  CAMS</a:t>
            </a:r>
            <a:endParaRPr lang="fr-FR" altLang="fr-FR" sz="2800" b="1" dirty="0">
              <a:solidFill>
                <a:srgbClr val="4F81BD"/>
              </a:solidFill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500" b="1" spc="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CAMS : An operational service after 10 years of research</a:t>
            </a: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1633412" y="1418218"/>
            <a:ext cx="9505643" cy="45719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33411" y="1608837"/>
            <a:ext cx="96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MS PGothic" pitchFamily="34" charset="-128"/>
                <a:cs typeface="Arial" pitchFamily="34" charset="0"/>
              </a:rPr>
              <a:t>2006                                               </a:t>
            </a:r>
            <a:r>
              <a:rPr kumimoji="0" lang="fr-FR" sz="1800" b="1" i="0" u="none" strike="noStrike" kern="0" cap="none" spc="0" normalizeH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MS PGothic" pitchFamily="34" charset="-128"/>
                <a:cs typeface="Arial" pitchFamily="34" charset="0"/>
              </a:rPr>
              <a:t>        </a:t>
            </a:r>
            <a:r>
              <a:rPr kumimoji="0" lang="fr-FR" sz="18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ea typeface="MS PGothic" pitchFamily="34" charset="-128"/>
                <a:cs typeface="Arial" pitchFamily="34" charset="0"/>
              </a:rPr>
              <a:t>06/2009            12/2011                07/2014                   03/2015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19488" y="2389909"/>
            <a:ext cx="7620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itchFamily="34" charset="0"/>
              <a:buChar char="•"/>
            </a:pPr>
            <a:r>
              <a:rPr lang="fr-FR" alt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Need 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of an </a:t>
            </a:r>
            <a:r>
              <a:rPr lang="fr-FR" altLang="fr-FR" sz="2400" b="1" dirty="0">
                <a:solidFill>
                  <a:srgbClr val="1F497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operational status 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for products and services : </a:t>
            </a:r>
          </a:p>
          <a:p>
            <a:pPr marL="800100" lvl="1" indent="-3429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Sustainability</a:t>
            </a:r>
          </a:p>
          <a:p>
            <a:pPr marL="800100" lvl="1" indent="-342900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Reliability and timeliness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27463" y="4010891"/>
            <a:ext cx="9725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itchFamily="34" charset="0"/>
              <a:buChar char="•"/>
            </a:pPr>
            <a:r>
              <a:rPr lang="fr-FR" altLang="fr-FR" sz="2400" b="1" dirty="0" smtClean="0">
                <a:solidFill>
                  <a:srgbClr val="1F497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ECMWF</a:t>
            </a:r>
            <a:r>
              <a:rPr lang="fr-FR" alt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appointed by EU to implement CAMS.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itchFamily="34" charset="0"/>
              <a:buChar char="•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CAMS is organized in about 15 different sub-projects.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itchFamily="34" charset="0"/>
              <a:buChar char="•"/>
            </a:pPr>
            <a:r>
              <a:rPr lang="en-US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fr-FR" sz="2400" b="1" dirty="0">
                <a:solidFill>
                  <a:srgbClr val="1F497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Distributed activities </a:t>
            </a:r>
            <a:r>
              <a:rPr lang="en-US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(Open tenders) : Global products, Regional products, Policy support products, Solar radiation, Greenhouse gas fluxes, Climate forcings, Emissions products.</a:t>
            </a:r>
          </a:p>
        </p:txBody>
      </p:sp>
    </p:spTree>
    <p:extLst>
      <p:ext uri="{BB962C8B-B14F-4D97-AF65-F5344CB8AC3E}">
        <p14:creationId xmlns:p14="http://schemas.microsoft.com/office/powerpoint/2010/main" val="97206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 : </a:t>
            </a:r>
            <a:r>
              <a:rPr lang="fr-FR" altLang="fr-F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http://atmosphere.copernicus.eu</a:t>
            </a:r>
            <a:endParaRPr lang="fr-FR" altLang="fr-FR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500" b="1" spc="0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CAMS : An operational service after 10 years of research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" y="1425834"/>
            <a:ext cx="5386223" cy="30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021782" y="23899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3" y="1649365"/>
            <a:ext cx="3501736" cy="205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4499937"/>
            <a:ext cx="3532908" cy="20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86" y="4925292"/>
            <a:ext cx="3038358" cy="17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4" y="4925292"/>
            <a:ext cx="3041217" cy="17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6436719" y="2574575"/>
            <a:ext cx="1462681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032500" y="3568700"/>
            <a:ext cx="2174013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1892300" y="4292600"/>
            <a:ext cx="876300" cy="632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114800" y="4455584"/>
            <a:ext cx="774700" cy="67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883400" y="2095500"/>
            <a:ext cx="10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UV index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26934" y="4499937"/>
            <a:ext cx="27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column SO2 forecasts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831046" y="4086252"/>
            <a:ext cx="2407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GFAS daily fire products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4065155" y="4606760"/>
            <a:ext cx="325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Forecast of aerosol optical depth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19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16973" y="818423"/>
            <a:ext cx="10609118" cy="5097431"/>
          </a:xfrm>
        </p:spPr>
        <p:txBody>
          <a:bodyPr>
            <a:normAutofit lnSpcReduction="10000"/>
          </a:bodyPr>
          <a:lstStyle/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n-US" alt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Service </a:t>
            </a:r>
            <a:r>
              <a:rPr lang="en-US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operational since July 2015.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n-US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Provision of daily data and information on the global atmospheric composition.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Daily Analyses and Forecasts up to 120 hours.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To provide boundary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conditions for finer 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scale.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40 km resolution 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on the global domain.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endParaRPr lang="fr-FR" sz="2400" b="1" dirty="0" smtClean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endParaRPr lang="fr-FR" sz="2400" b="1" dirty="0" smtClean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Re-Analyses 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production stream to 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offer a multi-annual </a:t>
            </a:r>
          </a:p>
          <a:p>
            <a:pPr marL="0" lvl="0" indent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None/>
            </a:pPr>
            <a:r>
              <a:rPr 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consistent datasets.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Atmosphere Global Production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24" y="2084546"/>
            <a:ext cx="8241722" cy="477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0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939" y="328381"/>
            <a:ext cx="7976670" cy="384043"/>
          </a:xfrm>
        </p:spPr>
        <p:txBody>
          <a:bodyPr anchor="t">
            <a:noAutofit/>
          </a:bodyPr>
          <a:lstStyle/>
          <a:p>
            <a:r>
              <a:rPr lang="en-GB" altLang="en-US" sz="2800" b="1" spc="0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COPERNICUS-Atmosphere – </a:t>
            </a:r>
            <a:r>
              <a:rPr lang="en-GB" altLang="en-US" sz="2800" b="1" spc="0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Plan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79" y="1514614"/>
            <a:ext cx="9733004" cy="3597713"/>
          </a:xfrm>
        </p:spPr>
        <p:txBody>
          <a:bodyPr anchor="t"/>
          <a:lstStyle/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en-GB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</a:t>
            </a:r>
            <a:r>
              <a:rPr lang="en-GB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opernicus </a:t>
            </a:r>
            <a:r>
              <a:rPr lang="en-GB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</a:t>
            </a:r>
            <a:r>
              <a:rPr lang="en-GB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tmophere </a:t>
            </a:r>
            <a:r>
              <a:rPr lang="en-GB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</a:t>
            </a:r>
            <a:r>
              <a:rPr lang="en-GB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onitoring </a:t>
            </a:r>
            <a:r>
              <a:rPr lang="en-GB" alt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</a:t>
            </a:r>
            <a:r>
              <a:rPr lang="en-GB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ervice : a response to environmental concerns.</a:t>
            </a:r>
          </a:p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endParaRPr lang="en-GB" altLang="en-US" sz="2400" dirty="0">
              <a:solidFill>
                <a:srgbClr val="4F81BD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342900" lvl="0" indent="-342900" defTabSz="457200" fontAlgn="base"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CAMS Regional : An </a:t>
            </a:r>
            <a:r>
              <a:rPr lang="en-GB" altLang="en-US" sz="2400" b="1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AQ Ensemble</a:t>
            </a:r>
            <a:r>
              <a:rPr lang="en-GB" altLang="en-US" sz="2400" dirty="0">
                <a:solidFill>
                  <a:srgbClr val="4F81BD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modelling system over Europe</a:t>
            </a:r>
            <a:r>
              <a:rPr lang="en-GB" altLang="en-US" sz="2400" dirty="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 marL="342900" lvl="0" indent="-342900" defTabSz="457200" fontAlgn="base">
              <a:lnSpc>
                <a:spcPct val="200000"/>
              </a:lnSpc>
              <a:spcAft>
                <a:spcPct val="0"/>
              </a:spcAft>
              <a:buClr>
                <a:srgbClr val="008FBD"/>
              </a:buClr>
              <a:buFont typeface="Arial" pitchFamily="34" charset="0"/>
              <a:buAutoNum type="arabicPeriod"/>
            </a:pPr>
            <a:r>
              <a:rPr lang="fr-FR" alt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CAMS Regional : From Research to Operation</a:t>
            </a:r>
            <a:r>
              <a:rPr lang="en-GB" alt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</a:t>
            </a:r>
            <a:endParaRPr lang="en-GB" altLang="en-US" sz="2400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0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9646" y="880768"/>
            <a:ext cx="11128664" cy="1924777"/>
          </a:xfrm>
        </p:spPr>
        <p:txBody>
          <a:bodyPr>
            <a:norm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 smtClean="0">
                <a:solidFill>
                  <a:srgbClr val="1F497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Meteo France and INERIS</a:t>
            </a: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are responsible for the Regional production.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With 9 subcontractors from 9 different European countries.</a:t>
            </a:r>
            <a:endParaRPr lang="fr-FR" altLang="fr-FR" sz="2800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</a:t>
            </a: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3 year contract with ECMWF (EU agreement).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73" y="2704522"/>
            <a:ext cx="5689099" cy="38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42126" y="2599348"/>
            <a:ext cx="51723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lvl="0" indent="-457189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Arial" panose="020B0604020202020204" pitchFamily="34" charset="0"/>
              <a:buChar char="•"/>
            </a:pPr>
            <a:r>
              <a:rPr lang="fr-FR" altLang="fr-FR" sz="28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Requirement to provide maps </a:t>
            </a:r>
            <a:endParaRPr lang="fr-FR" altLang="fr-FR" sz="2800" b="1" dirty="0" smtClean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and </a:t>
            </a:r>
            <a:r>
              <a:rPr lang="fr-FR" altLang="fr-FR" sz="28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data of main atmospheric 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fr-FR" altLang="fr-FR" sz="28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pollutants at the European scale </a:t>
            </a:r>
            <a:r>
              <a:rPr lang="fr-FR" altLang="fr-FR" sz="28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</a:pPr>
            <a:endParaRPr lang="fr-FR" altLang="fr-FR" sz="2800" b="1" dirty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marL="514350" lvl="0" indent="-51435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With an </a:t>
            </a:r>
            <a:r>
              <a:rPr lang="fr-FR" altLang="fr-FR" sz="2400" b="1" dirty="0">
                <a:solidFill>
                  <a:srgbClr val="1F497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Operational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status,</a:t>
            </a:r>
          </a:p>
          <a:p>
            <a:pPr marL="514350" lvl="0" indent="-514350" defTabSz="457200" eaLnBrk="0" fontAlgn="base" hangingPunct="0">
              <a:spcBef>
                <a:spcPct val="0"/>
              </a:spcBef>
              <a:spcAft>
                <a:spcPct val="0"/>
              </a:spcAft>
              <a:buSzPct val="150000"/>
              <a:buFont typeface="Wingdings" panose="05000000000000000000" pitchFamily="2" charset="2"/>
              <a:buChar char="ü"/>
            </a:pP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and an </a:t>
            </a:r>
            <a:r>
              <a:rPr lang="fr-FR" altLang="fr-FR" sz="2400" b="1" dirty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easy access </a:t>
            </a:r>
            <a:r>
              <a:rPr lang="fr-FR" altLang="fr-FR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for users.</a:t>
            </a:r>
          </a:p>
        </p:txBody>
      </p:sp>
    </p:spTree>
    <p:extLst>
      <p:ext uri="{BB962C8B-B14F-4D97-AF65-F5344CB8AC3E}">
        <p14:creationId xmlns:p14="http://schemas.microsoft.com/office/powerpoint/2010/main" val="216658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spc="0" dirty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CAMS  Regional </a:t>
            </a:r>
            <a:r>
              <a:rPr lang="fr-FR" altLang="fr-FR" b="1" spc="0" dirty="0" smtClean="0">
                <a:solidFill>
                  <a:srgbClr val="4F81BD"/>
                </a:solidFill>
                <a:latin typeface="Calibri" pitchFamily="34" charset="0"/>
                <a:cs typeface="Calibri" pitchFamily="34" charset="0"/>
              </a:rPr>
              <a:t>Production : contribution of AQ models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5353" y="796699"/>
            <a:ext cx="7637319" cy="5746544"/>
          </a:xfrm>
        </p:spPr>
        <p:txBody>
          <a:bodyPr>
            <a:normAutofit fontScale="92500"/>
          </a:bodyPr>
          <a:lstStyle/>
          <a:p>
            <a:pPr>
              <a:buSzPct val="90000"/>
            </a:pPr>
            <a:r>
              <a:rPr lang="en-US" alt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7 operational AQ models provide daily, </a:t>
            </a:r>
            <a:r>
              <a:rPr lang="en-US" altLang="fr-FR" sz="2400" b="1" dirty="0" smtClean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4-day forecasts </a:t>
            </a:r>
            <a:r>
              <a:rPr lang="en-US" altLang="fr-FR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of concentrations of 10 major components : O3, NO2, SO2, CO, PM10, PM2.5, NO, NH3, NMVOC, PANs and Pollen (birch, olive, grass)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Over a large </a:t>
            </a: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EUROPE domain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For 8 vertical levels, from surface to 5000m.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The models are driven by the same meteorological forcings (IFS) and chemical boundary conditions (C-IFS).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The models use the same emission inventory (TNO-MACC 2011), GFAS wild fire emission data.</a:t>
            </a:r>
          </a:p>
          <a:p>
            <a:pPr>
              <a:buSzPct val="90000"/>
            </a:pP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Provision of </a:t>
            </a:r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analyses</a:t>
            </a:r>
            <a:r>
              <a:rPr lang="en-US" sz="2400" b="1" dirty="0" smtClean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 of the day before by assimilation of the same observation datasets. In-situ observations are collected from the European Environment Agency in NRT.</a:t>
            </a:r>
          </a:p>
          <a:p>
            <a:pPr>
              <a:buSzPct val="90000"/>
            </a:pPr>
            <a:r>
              <a:rPr lang="en-US" sz="2400" b="1" dirty="0">
                <a:solidFill>
                  <a:srgbClr val="4F81BD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Under evaluation for a next participation : 3 other models from UK, Danemark and Poland.</a:t>
            </a:r>
          </a:p>
          <a:p>
            <a:pPr>
              <a:buSzPct val="90000"/>
            </a:pPr>
            <a:endParaRPr lang="en-US" sz="2400" b="1" dirty="0" smtClean="0">
              <a:solidFill>
                <a:srgbClr val="4F81BD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>
              <a:buSzPct val="90000"/>
            </a:pP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226128" y="1063004"/>
            <a:ext cx="3138054" cy="3683018"/>
            <a:chOff x="236538" y="1231900"/>
            <a:chExt cx="3856792" cy="4902767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2349640" y="2032000"/>
              <a:ext cx="1743690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latin typeface="Calibri" pitchFamily="34" charset="0"/>
                </a:rPr>
                <a:t>0.25°x  0.125°</a:t>
              </a:r>
              <a:endParaRPr lang="fr-FR" altLang="fr-FR" sz="1400" b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" name="Text Box 14"/>
            <p:cNvSpPr txBox="1">
              <a:spLocks/>
            </p:cNvSpPr>
            <p:nvPr/>
          </p:nvSpPr>
          <p:spPr bwMode="auto">
            <a:xfrm>
              <a:off x="238125" y="3373438"/>
              <a:ext cx="1891821" cy="81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 smtClean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LOTOS-EURO</a:t>
              </a:r>
              <a:r>
                <a:rPr lang="fr-FR" altLang="fr-FR" sz="2000" dirty="0" smtClean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S</a:t>
              </a:r>
              <a:endParaRPr lang="fr-FR" altLang="fr-FR" sz="2000" dirty="0">
                <a:solidFill>
                  <a:srgbClr val="003399"/>
                </a:solidFill>
                <a:latin typeface="Calibri" pitchFamily="34" charset="0"/>
                <a:sym typeface="Gill Sans"/>
              </a:endParaRPr>
            </a:p>
            <a:p>
              <a:r>
                <a:rPr lang="fr-FR" altLang="fr-FR" sz="1400" dirty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TNO, KNMI</a:t>
              </a:r>
            </a:p>
          </p:txBody>
        </p:sp>
        <p:pic>
          <p:nvPicPr>
            <p:cNvPr id="7" name="Picture 4" descr="allemag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082" y="2737644"/>
              <a:ext cx="528637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/>
            </p:cNvSpPr>
            <p:nvPr/>
          </p:nvSpPr>
          <p:spPr bwMode="auto">
            <a:xfrm>
              <a:off x="236538" y="2619375"/>
              <a:ext cx="1060338" cy="77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EURAD</a:t>
              </a:r>
            </a:p>
            <a:p>
              <a:r>
                <a:rPr lang="fr-FR" altLang="fr-FR" sz="1400" dirty="0" smtClean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RIUUK</a:t>
              </a:r>
              <a:endParaRPr lang="fr-FR" altLang="fr-FR" sz="1400" dirty="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511892" y="2757874"/>
              <a:ext cx="727381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solidFill>
                    <a:srgbClr val="000000"/>
                  </a:solidFill>
                  <a:latin typeface="Calibri" pitchFamily="34" charset="0"/>
                </a:rPr>
                <a:t>15km</a:t>
              </a:r>
              <a:endParaRPr lang="fr-FR" altLang="fr-FR" sz="1400" b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0" name="Picture 7" descr="norve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699" y="2048469"/>
              <a:ext cx="528637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/>
            <p:cNvSpPr txBox="1">
              <a:spLocks/>
            </p:cNvSpPr>
            <p:nvPr/>
          </p:nvSpPr>
          <p:spPr bwMode="auto">
            <a:xfrm>
              <a:off x="236538" y="1920874"/>
              <a:ext cx="1399991" cy="77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EMEP</a:t>
              </a:r>
            </a:p>
            <a:p>
              <a:r>
                <a:rPr lang="fr-FR" altLang="fr-FR" sz="1400" dirty="0" smtClean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MET Norway</a:t>
              </a:r>
              <a:endParaRPr lang="fr-FR" altLang="fr-FR" sz="1400" dirty="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pic>
          <p:nvPicPr>
            <p:cNvPr id="12" name="Picture 10" descr="fran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6915" y="1379538"/>
              <a:ext cx="528637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1"/>
            <p:cNvSpPr txBox="1">
              <a:spLocks/>
            </p:cNvSpPr>
            <p:nvPr/>
          </p:nvSpPr>
          <p:spPr bwMode="auto">
            <a:xfrm>
              <a:off x="236538" y="1231900"/>
              <a:ext cx="1422688" cy="77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CHIMERE</a:t>
              </a:r>
            </a:p>
            <a:p>
              <a:r>
                <a:rPr lang="fr-FR" altLang="fr-FR" sz="1400" dirty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INERIS, CNRS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349641" y="1372621"/>
              <a:ext cx="1485890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latin typeface="Calibri" pitchFamily="34" charset="0"/>
                </a:rPr>
                <a:t>0.15°x 0.1</a:t>
              </a:r>
              <a:r>
                <a:rPr lang="fr-FR" altLang="fr-FR" sz="1400" dirty="0" smtClean="0">
                  <a:latin typeface="Calibri" pitchFamily="34" charset="0"/>
                </a:rPr>
                <a:t>°</a:t>
              </a:r>
              <a:endParaRPr lang="fr-FR" altLang="fr-FR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" name="Picture 13" descr="pays-bas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428" y="3456782"/>
              <a:ext cx="528637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551194" y="3456782"/>
              <a:ext cx="727381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solidFill>
                    <a:srgbClr val="000000"/>
                  </a:solidFill>
                  <a:latin typeface="Calibri" pitchFamily="34" charset="0"/>
                </a:rPr>
                <a:t>15km</a:t>
              </a:r>
              <a:endParaRPr lang="fr-FR" altLang="fr-FR" sz="1400" b="0" dirty="0">
                <a:latin typeface="Calibri" pitchFamily="34" charset="0"/>
              </a:endParaRPr>
            </a:p>
          </p:txBody>
        </p:sp>
        <p:pic>
          <p:nvPicPr>
            <p:cNvPr id="17" name="Picture 16" descr="sued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746" y="4165600"/>
              <a:ext cx="528637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7"/>
            <p:cNvSpPr txBox="1">
              <a:spLocks/>
            </p:cNvSpPr>
            <p:nvPr/>
          </p:nvSpPr>
          <p:spPr bwMode="auto">
            <a:xfrm>
              <a:off x="236538" y="4059238"/>
              <a:ext cx="1087132" cy="77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MATCH</a:t>
              </a:r>
            </a:p>
            <a:p>
              <a:r>
                <a:rPr lang="fr-FR" altLang="fr-FR" sz="1400" dirty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SMHI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657877" y="4165600"/>
              <a:ext cx="727381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latin typeface="Calibri" pitchFamily="34" charset="0"/>
                </a:rPr>
                <a:t>0.2</a:t>
              </a:r>
              <a:r>
                <a:rPr lang="fr-FR" altLang="fr-FR" sz="1400" b="0" dirty="0">
                  <a:latin typeface="Calibri" pitchFamily="34" charset="0"/>
                </a:rPr>
                <a:t>°</a:t>
              </a:r>
              <a:endParaRPr lang="fr-FR" altLang="fr-FR" sz="1400" b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0" name="Picture 19" descr="fran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533" y="4806501"/>
              <a:ext cx="528637" cy="360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0"/>
            <p:cNvSpPr txBox="1">
              <a:spLocks/>
            </p:cNvSpPr>
            <p:nvPr/>
          </p:nvSpPr>
          <p:spPr bwMode="auto">
            <a:xfrm>
              <a:off x="236538" y="4706938"/>
              <a:ext cx="1687004" cy="77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MOCAGE</a:t>
              </a:r>
            </a:p>
            <a:p>
              <a:r>
                <a:rPr lang="fr-FR" altLang="fr-FR" sz="1400" dirty="0" smtClean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METEO-FRANCE</a:t>
              </a:r>
              <a:endParaRPr lang="fr-FR" altLang="fr-FR" sz="1400" dirty="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729719" y="4845437"/>
              <a:ext cx="840007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solidFill>
                    <a:srgbClr val="000000"/>
                  </a:solidFill>
                  <a:latin typeface="Calibri" pitchFamily="34" charset="0"/>
                </a:rPr>
                <a:t>0.2°</a:t>
              </a:r>
              <a:endParaRPr lang="fr-FR" altLang="fr-FR" sz="1400" b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23" name="Picture 22" descr="finland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260" y="5518787"/>
              <a:ext cx="528637" cy="36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3"/>
            <p:cNvSpPr txBox="1">
              <a:spLocks/>
            </p:cNvSpPr>
            <p:nvPr/>
          </p:nvSpPr>
          <p:spPr bwMode="auto">
            <a:xfrm>
              <a:off x="236538" y="5356225"/>
              <a:ext cx="975620" cy="77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800" dirty="0">
                  <a:solidFill>
                    <a:srgbClr val="003399"/>
                  </a:solidFill>
                  <a:latin typeface="Calibri" pitchFamily="34" charset="0"/>
                  <a:sym typeface="Gill Sans"/>
                </a:rPr>
                <a:t>SILAM</a:t>
              </a:r>
            </a:p>
            <a:p>
              <a:r>
                <a:rPr lang="fr-FR" altLang="fr-FR" sz="1400" dirty="0">
                  <a:solidFill>
                    <a:srgbClr val="000000"/>
                  </a:solidFill>
                  <a:latin typeface="Calibri" pitchFamily="34" charset="0"/>
                  <a:sym typeface="Gill Sans"/>
                </a:rPr>
                <a:t>FMI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2687685" y="5472883"/>
              <a:ext cx="727381" cy="40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fr-FR" altLang="fr-FR" sz="1400" b="0" dirty="0" smtClean="0">
                  <a:solidFill>
                    <a:srgbClr val="000000"/>
                  </a:solidFill>
                  <a:latin typeface="Calibri" pitchFamily="34" charset="0"/>
                </a:rPr>
                <a:t>0.1°</a:t>
              </a:r>
              <a:endParaRPr lang="fr-FR" altLang="fr-FR" sz="1400" b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268638" y="4946074"/>
            <a:ext cx="1795384" cy="1597168"/>
            <a:chOff x="877602" y="4584266"/>
            <a:chExt cx="1328663" cy="1407301"/>
          </a:xfrm>
        </p:grpSpPr>
        <p:pic>
          <p:nvPicPr>
            <p:cNvPr id="27" name="Picture 90" descr="Drapeau du Royaume-Uni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134" y="4744749"/>
              <a:ext cx="4143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277" y="5108141"/>
              <a:ext cx="407988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915" y="5523614"/>
              <a:ext cx="393556" cy="2063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877602" y="5468347"/>
              <a:ext cx="985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003399"/>
                  </a:solidFill>
                  <a:ea typeface="MS PGothic" pitchFamily="34" charset="-128"/>
                  <a:cs typeface="Times New Roman" panose="02020603050405020304" pitchFamily="18" charset="0"/>
                </a:rPr>
                <a:t>GEM-AQ </a:t>
              </a:r>
              <a:r>
                <a:rPr lang="fr-FR" sz="1400" b="1" dirty="0">
                  <a:solidFill>
                    <a:prstClr val="black"/>
                  </a:solidFill>
                  <a:ea typeface="MS PGothic" pitchFamily="34" charset="-128"/>
                  <a:cs typeface="Times New Roman" panose="02020603050405020304" pitchFamily="18" charset="0"/>
                </a:rPr>
                <a:t>WUT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84716" y="5009920"/>
              <a:ext cx="11239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003399"/>
                  </a:solidFill>
                  <a:ea typeface="MS PGothic" pitchFamily="34" charset="-128"/>
                  <a:cs typeface="Times New Roman" panose="02020603050405020304" pitchFamily="18" charset="0"/>
                </a:rPr>
                <a:t>DEHM </a:t>
              </a:r>
              <a:r>
                <a:rPr lang="fr-FR" sz="1400" b="1" dirty="0">
                  <a:solidFill>
                    <a:prstClr val="black"/>
                  </a:solidFill>
                  <a:ea typeface="MS PGothic" pitchFamily="34" charset="-128"/>
                  <a:cs typeface="Times New Roman" panose="02020603050405020304" pitchFamily="18" charset="0"/>
                </a:rPr>
                <a:t>Aarhus Univ. 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89482" y="4584266"/>
              <a:ext cx="795337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003399"/>
                  </a:solidFill>
                  <a:ea typeface="MS PGothic" pitchFamily="34" charset="-128"/>
                  <a:cs typeface="Times New Roman" panose="02020603050405020304" pitchFamily="18" charset="0"/>
                </a:rPr>
                <a:t>AQUM </a:t>
              </a:r>
              <a:r>
                <a:rPr lang="fr-FR" sz="1400" b="1" dirty="0">
                  <a:solidFill>
                    <a:prstClr val="black"/>
                  </a:solidFill>
                  <a:ea typeface="MS PGothic" pitchFamily="34" charset="-128"/>
                  <a:cs typeface="Times New Roman" panose="02020603050405020304" pitchFamily="18" charset="0"/>
                </a:rPr>
                <a:t>UKMET</a:t>
              </a:r>
            </a:p>
          </p:txBody>
        </p:sp>
      </p:grp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125597" y="5131779"/>
            <a:ext cx="13003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altLang="fr-FR" sz="1400" b="0" dirty="0" smtClean="0">
                <a:latin typeface="Calibri" pitchFamily="34" charset="0"/>
              </a:rPr>
              <a:t>0.11°x 0.11</a:t>
            </a:r>
            <a:r>
              <a:rPr lang="fr-FR" altLang="fr-FR" sz="1400" dirty="0" smtClean="0">
                <a:latin typeface="Calibri" pitchFamily="34" charset="0"/>
              </a:rPr>
              <a:t>°</a:t>
            </a:r>
            <a:endParaRPr lang="fr-FR" altLang="fr-FR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183946" y="5522921"/>
            <a:ext cx="5918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altLang="fr-FR" sz="1400" b="0" dirty="0" smtClean="0">
                <a:solidFill>
                  <a:srgbClr val="000000"/>
                </a:solidFill>
                <a:latin typeface="Calibri" pitchFamily="34" charset="0"/>
              </a:rPr>
              <a:t>18km</a:t>
            </a:r>
            <a:endParaRPr lang="fr-FR" altLang="fr-FR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300507" y="5975357"/>
            <a:ext cx="5918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fr-FR" altLang="fr-FR" sz="1400" b="0" dirty="0" smtClean="0">
                <a:latin typeface="Calibri" pitchFamily="34" charset="0"/>
              </a:rPr>
              <a:t>0.2</a:t>
            </a:r>
            <a:r>
              <a:rPr lang="fr-FR" altLang="fr-FR" sz="1400" b="0" dirty="0">
                <a:latin typeface="Calibri" pitchFamily="34" charset="0"/>
              </a:rPr>
              <a:t>°</a:t>
            </a:r>
            <a:endParaRPr lang="fr-FR" altLang="fr-FR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3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</TotalTime>
  <Words>1593</Words>
  <Application>Microsoft Macintosh PowerPoint</Application>
  <PresentationFormat>Custom</PresentationFormat>
  <Paragraphs>191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Atmosphere</vt:lpstr>
      <vt:lpstr>PowerPoint Presentation</vt:lpstr>
      <vt:lpstr>Plan</vt:lpstr>
      <vt:lpstr>COPERNICUS : a EU program to monitor the Earth</vt:lpstr>
      <vt:lpstr>CAMS : An operational service after 10 years of research</vt:lpstr>
      <vt:lpstr>CAMS : An operational service after 10 years of research</vt:lpstr>
      <vt:lpstr>CAMS  Atmosphere Global Production</vt:lpstr>
      <vt:lpstr>COPERNICUS-Atmosphere – Plan</vt:lpstr>
      <vt:lpstr>CAMS  Regional Production</vt:lpstr>
      <vt:lpstr>CAMS  Regional Production : contribution of AQ models</vt:lpstr>
      <vt:lpstr>CAMS  Regional Production : The ENSEMBLE products</vt:lpstr>
      <vt:lpstr>CAMS  Regional Production : EPSgrams</vt:lpstr>
      <vt:lpstr>CAMS  Regional Production : pollen forecasts</vt:lpstr>
      <vt:lpstr>CAMS  Regional Production</vt:lpstr>
      <vt:lpstr>CAMS  Regional Production</vt:lpstr>
      <vt:lpstr>CAMS  Regional Production : user oriented</vt:lpstr>
      <vt:lpstr>CAMS  Regional Production : user oriented </vt:lpstr>
      <vt:lpstr>CAMS  Regional Production : user oriented </vt:lpstr>
      <vt:lpstr>Plan</vt:lpstr>
      <vt:lpstr>CAMS-Regional : From research to OPERATION</vt:lpstr>
      <vt:lpstr>CAMS-Regional : From research to OPERATION</vt:lpstr>
      <vt:lpstr>Acknowledements</vt:lpstr>
    </vt:vector>
  </TitlesOfParts>
  <Company>ECMWF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Armstrong-</dc:creator>
  <cp:lastModifiedBy>Laura ChaJkowski, CMP CMM [Legend]</cp:lastModifiedBy>
  <cp:revision>93</cp:revision>
  <cp:lastPrinted>2017-01-06T11:33:52Z</cp:lastPrinted>
  <dcterms:created xsi:type="dcterms:W3CDTF">2016-12-07T13:29:23Z</dcterms:created>
  <dcterms:modified xsi:type="dcterms:W3CDTF">2017-01-10T13:15:09Z</dcterms:modified>
</cp:coreProperties>
</file>