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mp4" ContentType="video/unknown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70" r:id="rId1"/>
    <p:sldMasterId id="2147483783" r:id="rId2"/>
  </p:sldMasterIdLst>
  <p:notesMasterIdLst>
    <p:notesMasterId r:id="rId19"/>
  </p:notesMasterIdLst>
  <p:handoutMasterIdLst>
    <p:handoutMasterId r:id="rId20"/>
  </p:handoutMasterIdLst>
  <p:sldIdLst>
    <p:sldId id="330" r:id="rId3"/>
    <p:sldId id="259" r:id="rId4"/>
    <p:sldId id="257" r:id="rId5"/>
    <p:sldId id="303" r:id="rId6"/>
    <p:sldId id="400" r:id="rId7"/>
    <p:sldId id="402" r:id="rId8"/>
    <p:sldId id="401" r:id="rId9"/>
    <p:sldId id="299" r:id="rId10"/>
    <p:sldId id="365" r:id="rId11"/>
    <p:sldId id="307" r:id="rId12"/>
    <p:sldId id="403" r:id="rId13"/>
    <p:sldId id="406" r:id="rId14"/>
    <p:sldId id="405" r:id="rId15"/>
    <p:sldId id="407" r:id="rId16"/>
    <p:sldId id="367" r:id="rId17"/>
    <p:sldId id="26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7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86" autoAdjust="0"/>
    <p:restoredTop sz="94660" autoAdjust="0"/>
  </p:normalViewPr>
  <p:slideViewPr>
    <p:cSldViewPr>
      <p:cViewPr varScale="1">
        <p:scale>
          <a:sx n="117" d="100"/>
          <a:sy n="117" d="100"/>
        </p:scale>
        <p:origin x="-105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RegionsFuture!$F$1</c:f>
          <c:strCache>
            <c:ptCount val="1"/>
            <c:pt idx="0">
              <c:v>Future Years Emissions by Region: NOX</c:v>
            </c:pt>
          </c:strCache>
        </c:strRef>
      </c:tx>
      <c:layout>
        <c:manualLayout>
          <c:xMode val="edge"/>
          <c:yMode val="edge"/>
          <c:x val="0.464158850016767"/>
          <c:y val="0.1416486326972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RegionsFuture!$A$24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RegionsFuture!$B$23:$H$23</c:f>
              <c:strCache>
                <c:ptCount val="7"/>
                <c:pt idx="0">
                  <c:v> Lower Peace</c:v>
                </c:pt>
                <c:pt idx="1">
                  <c:v> Lower Athabasca</c:v>
                </c:pt>
                <c:pt idx="2">
                  <c:v> Upper Peace</c:v>
                </c:pt>
                <c:pt idx="3">
                  <c:v> Upper Athabasca</c:v>
                </c:pt>
                <c:pt idx="4">
                  <c:v> North Saskatchewan</c:v>
                </c:pt>
                <c:pt idx="5">
                  <c:v> Red Deer</c:v>
                </c:pt>
                <c:pt idx="6">
                  <c:v> South Saskatchewan</c:v>
                </c:pt>
              </c:strCache>
            </c:strRef>
          </c:cat>
          <c:val>
            <c:numRef>
              <c:f>RegionsFuture!$B$24:$H$24</c:f>
              <c:numCache>
                <c:formatCode>#,##0</c:formatCode>
                <c:ptCount val="7"/>
                <c:pt idx="0">
                  <c:v>34436.15359915374</c:v>
                </c:pt>
                <c:pt idx="1">
                  <c:v>116740.6607131312</c:v>
                </c:pt>
                <c:pt idx="2">
                  <c:v>69501.09523928374</c:v>
                </c:pt>
                <c:pt idx="3">
                  <c:v>56612.6497991265</c:v>
                </c:pt>
                <c:pt idx="4">
                  <c:v>212771.6941925969</c:v>
                </c:pt>
                <c:pt idx="5">
                  <c:v>99130.84239477696</c:v>
                </c:pt>
                <c:pt idx="6">
                  <c:v>156842.2865976114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CC-44BB-9A2C-0F2C369121B2}"/>
            </c:ext>
          </c:extLst>
        </c:ser>
        <c:ser>
          <c:idx val="1"/>
          <c:order val="1"/>
          <c:tx>
            <c:strRef>
              <c:f>RegionsFuture!$A$25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RegionsFuture!$B$23:$H$23</c:f>
              <c:strCache>
                <c:ptCount val="7"/>
                <c:pt idx="0">
                  <c:v> Lower Peace</c:v>
                </c:pt>
                <c:pt idx="1">
                  <c:v> Lower Athabasca</c:v>
                </c:pt>
                <c:pt idx="2">
                  <c:v> Upper Peace</c:v>
                </c:pt>
                <c:pt idx="3">
                  <c:v> Upper Athabasca</c:v>
                </c:pt>
                <c:pt idx="4">
                  <c:v> North Saskatchewan</c:v>
                </c:pt>
                <c:pt idx="5">
                  <c:v> Red Deer</c:v>
                </c:pt>
                <c:pt idx="6">
                  <c:v> South Saskatchewan</c:v>
                </c:pt>
              </c:strCache>
            </c:strRef>
          </c:cat>
          <c:val>
            <c:numRef>
              <c:f>RegionsFuture!$B$25:$H$25</c:f>
              <c:numCache>
                <c:formatCode>#,##0</c:formatCode>
                <c:ptCount val="7"/>
                <c:pt idx="0">
                  <c:v>35432.80449160706</c:v>
                </c:pt>
                <c:pt idx="1">
                  <c:v>121240.9668811665</c:v>
                </c:pt>
                <c:pt idx="2">
                  <c:v>68729.5037428253</c:v>
                </c:pt>
                <c:pt idx="3">
                  <c:v>55592.99636492916</c:v>
                </c:pt>
                <c:pt idx="4">
                  <c:v>204354.1017313185</c:v>
                </c:pt>
                <c:pt idx="5">
                  <c:v>96751.96125922928</c:v>
                </c:pt>
                <c:pt idx="6">
                  <c:v>146156.9389000318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CC-44BB-9A2C-0F2C369121B2}"/>
            </c:ext>
          </c:extLst>
        </c:ser>
        <c:ser>
          <c:idx val="2"/>
          <c:order val="2"/>
          <c:tx>
            <c:strRef>
              <c:f>RegionsFuture!$A$26</c:f>
              <c:strCache>
                <c:ptCount val="1"/>
                <c:pt idx="0">
                  <c:v>2030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RegionsFuture!$B$23:$H$23</c:f>
              <c:strCache>
                <c:ptCount val="7"/>
                <c:pt idx="0">
                  <c:v> Lower Peace</c:v>
                </c:pt>
                <c:pt idx="1">
                  <c:v> Lower Athabasca</c:v>
                </c:pt>
                <c:pt idx="2">
                  <c:v> Upper Peace</c:v>
                </c:pt>
                <c:pt idx="3">
                  <c:v> Upper Athabasca</c:v>
                </c:pt>
                <c:pt idx="4">
                  <c:v> North Saskatchewan</c:v>
                </c:pt>
                <c:pt idx="5">
                  <c:v> Red Deer</c:v>
                </c:pt>
                <c:pt idx="6">
                  <c:v> South Saskatchewan</c:v>
                </c:pt>
              </c:strCache>
            </c:strRef>
          </c:cat>
          <c:val>
            <c:numRef>
              <c:f>RegionsFuture!$B$26:$H$26</c:f>
              <c:numCache>
                <c:formatCode>#,##0</c:formatCode>
                <c:ptCount val="7"/>
                <c:pt idx="0">
                  <c:v>21209.43711823582</c:v>
                </c:pt>
                <c:pt idx="1">
                  <c:v>202763.1240871148</c:v>
                </c:pt>
                <c:pt idx="2">
                  <c:v>25555.28635605386</c:v>
                </c:pt>
                <c:pt idx="3">
                  <c:v>24763.00140456571</c:v>
                </c:pt>
                <c:pt idx="4">
                  <c:v>91910.25733165996</c:v>
                </c:pt>
                <c:pt idx="5">
                  <c:v>50840.86641071813</c:v>
                </c:pt>
                <c:pt idx="6">
                  <c:v>136898.2229126765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CCC-44BB-9A2C-0F2C369121B2}"/>
            </c:ext>
          </c:extLst>
        </c:ser>
        <c:ser>
          <c:idx val="3"/>
          <c:order val="3"/>
          <c:tx>
            <c:strRef>
              <c:f>RegionsFuture!$A$27</c:f>
              <c:strCache>
                <c:ptCount val="1"/>
                <c:pt idx="0">
                  <c:v>2045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RegionsFuture!$B$23:$H$23</c:f>
              <c:strCache>
                <c:ptCount val="7"/>
                <c:pt idx="0">
                  <c:v> Lower Peace</c:v>
                </c:pt>
                <c:pt idx="1">
                  <c:v> Lower Athabasca</c:v>
                </c:pt>
                <c:pt idx="2">
                  <c:v> Upper Peace</c:v>
                </c:pt>
                <c:pt idx="3">
                  <c:v> Upper Athabasca</c:v>
                </c:pt>
                <c:pt idx="4">
                  <c:v> North Saskatchewan</c:v>
                </c:pt>
                <c:pt idx="5">
                  <c:v> Red Deer</c:v>
                </c:pt>
                <c:pt idx="6">
                  <c:v> South Saskatchewan</c:v>
                </c:pt>
              </c:strCache>
            </c:strRef>
          </c:cat>
          <c:val>
            <c:numRef>
              <c:f>RegionsFuture!$B$27:$H$27</c:f>
              <c:numCache>
                <c:formatCode>#,##0</c:formatCode>
                <c:ptCount val="7"/>
                <c:pt idx="0">
                  <c:v>24968.81679245226</c:v>
                </c:pt>
                <c:pt idx="1">
                  <c:v>216605.0992776775</c:v>
                </c:pt>
                <c:pt idx="2">
                  <c:v>29104.65974932672</c:v>
                </c:pt>
                <c:pt idx="3">
                  <c:v>28418.02189359953</c:v>
                </c:pt>
                <c:pt idx="4">
                  <c:v>103096.4168479279</c:v>
                </c:pt>
                <c:pt idx="5">
                  <c:v>55524.12296568012</c:v>
                </c:pt>
                <c:pt idx="6">
                  <c:v>147856.3622650724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CCC-44BB-9A2C-0F2C369121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33978296"/>
        <c:axId val="-2134431272"/>
      </c:barChart>
      <c:catAx>
        <c:axId val="-2133978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4431272"/>
        <c:crosses val="autoZero"/>
        <c:auto val="1"/>
        <c:lblAlgn val="ctr"/>
        <c:lblOffset val="100"/>
        <c:noMultiLvlLbl val="0"/>
      </c:catAx>
      <c:valAx>
        <c:axId val="-2134431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Metric Tons Per 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3978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[160720 Point+NonPoint CORRECTION_xq.xlsx]FutureCatsChart!PivotTable15</c:name>
    <c:fmtId val="-1"/>
  </c:pivotSource>
  <c:chart>
    <c:title>
      <c:tx>
        <c:strRef>
          <c:f>FutureCatsChart!$I$1</c:f>
          <c:strCache>
            <c:ptCount val="1"/>
          </c:strCache>
        </c:strRef>
      </c:tx>
      <c:layout>
        <c:manualLayout>
          <c:xMode val="edge"/>
          <c:yMode val="edge"/>
          <c:x val="0.291042838018742"/>
          <c:y val="0.02657407407407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FutureCatsChart!$B$1:$B$2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FutureCatsChart!$I$1</c:f>
              <c:strCache>
                <c:ptCount val="11"/>
                <c:pt idx="0">
                  <c:v>Agriculture</c:v>
                </c:pt>
                <c:pt idx="1">
                  <c:v>Commercial and Residential Heating</c:v>
                </c:pt>
                <c:pt idx="2">
                  <c:v>Downstream Oil and Gas</c:v>
                </c:pt>
                <c:pt idx="3">
                  <c:v>Hydraulic Fracturing</c:v>
                </c:pt>
                <c:pt idx="4">
                  <c:v>In-situ Oil Sands</c:v>
                </c:pt>
                <c:pt idx="5">
                  <c:v>Mining Oil Sands</c:v>
                </c:pt>
                <c:pt idx="6">
                  <c:v>Off-road</c:v>
                </c:pt>
                <c:pt idx="7">
                  <c:v>Other Upstream Oil and Gas</c:v>
                </c:pt>
                <c:pt idx="8">
                  <c:v>Others</c:v>
                </c:pt>
                <c:pt idx="9">
                  <c:v>Power Generation</c:v>
                </c:pt>
                <c:pt idx="10">
                  <c:v>Transportation</c:v>
                </c:pt>
              </c:strCache>
            </c:strRef>
          </c:cat>
          <c:val>
            <c:numRef>
              <c:f>FutureCatsChart!$I$1</c:f>
              <c:numCache>
                <c:formatCode>General</c:formatCode>
                <c:ptCount val="11"/>
                <c:pt idx="0">
                  <c:v>110.9201936154932</c:v>
                </c:pt>
                <c:pt idx="1">
                  <c:v>12183.86525828267</c:v>
                </c:pt>
                <c:pt idx="2">
                  <c:v>6482.96861379069</c:v>
                </c:pt>
                <c:pt idx="3">
                  <c:v>0.0</c:v>
                </c:pt>
                <c:pt idx="4">
                  <c:v>37452.72601298484</c:v>
                </c:pt>
                <c:pt idx="5">
                  <c:v>11728.34904370161</c:v>
                </c:pt>
                <c:pt idx="6">
                  <c:v>124632.7801595442</c:v>
                </c:pt>
                <c:pt idx="7">
                  <c:v>290372.1427712452</c:v>
                </c:pt>
                <c:pt idx="8">
                  <c:v>43043.68140693867</c:v>
                </c:pt>
                <c:pt idx="9">
                  <c:v>115392.1437763109</c:v>
                </c:pt>
                <c:pt idx="10">
                  <c:v>104635.8052992637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9A-414B-B6E8-ADF7A59B7C87}"/>
            </c:ext>
          </c:extLst>
        </c:ser>
        <c:ser>
          <c:idx val="1"/>
          <c:order val="1"/>
          <c:tx>
            <c:strRef>
              <c:f>FutureCatsChart!$C$1:$C$2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FutureCatsChart!$I$1</c:f>
              <c:strCache>
                <c:ptCount val="11"/>
                <c:pt idx="0">
                  <c:v>Agriculture</c:v>
                </c:pt>
                <c:pt idx="1">
                  <c:v>Commercial and Residential Heating</c:v>
                </c:pt>
                <c:pt idx="2">
                  <c:v>Downstream Oil and Gas</c:v>
                </c:pt>
                <c:pt idx="3">
                  <c:v>Hydraulic Fracturing</c:v>
                </c:pt>
                <c:pt idx="4">
                  <c:v>In-situ Oil Sands</c:v>
                </c:pt>
                <c:pt idx="5">
                  <c:v>Mining Oil Sands</c:v>
                </c:pt>
                <c:pt idx="6">
                  <c:v>Off-road</c:v>
                </c:pt>
                <c:pt idx="7">
                  <c:v>Other Upstream Oil and Gas</c:v>
                </c:pt>
                <c:pt idx="8">
                  <c:v>Others</c:v>
                </c:pt>
                <c:pt idx="9">
                  <c:v>Power Generation</c:v>
                </c:pt>
                <c:pt idx="10">
                  <c:v>Transportation</c:v>
                </c:pt>
              </c:strCache>
            </c:strRef>
          </c:cat>
          <c:val>
            <c:numRef>
              <c:f>FutureCatsChart!$I$1</c:f>
              <c:numCache>
                <c:formatCode>General</c:formatCode>
                <c:ptCount val="11"/>
                <c:pt idx="0">
                  <c:v>110.9201936154932</c:v>
                </c:pt>
                <c:pt idx="1">
                  <c:v>13268.62948967712</c:v>
                </c:pt>
                <c:pt idx="2">
                  <c:v>6482.96861379069</c:v>
                </c:pt>
                <c:pt idx="3">
                  <c:v>0.0</c:v>
                </c:pt>
                <c:pt idx="4">
                  <c:v>37452.72601298484</c:v>
                </c:pt>
                <c:pt idx="5">
                  <c:v>11375.79473721968</c:v>
                </c:pt>
                <c:pt idx="6">
                  <c:v>105425.2558483188</c:v>
                </c:pt>
                <c:pt idx="7">
                  <c:v>290637.8498480615</c:v>
                </c:pt>
                <c:pt idx="8">
                  <c:v>43545.37793189243</c:v>
                </c:pt>
                <c:pt idx="9">
                  <c:v>115400.3947794209</c:v>
                </c:pt>
                <c:pt idx="10">
                  <c:v>99706.49544160641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09A-414B-B6E8-ADF7A59B7C87}"/>
            </c:ext>
          </c:extLst>
        </c:ser>
        <c:ser>
          <c:idx val="2"/>
          <c:order val="2"/>
          <c:tx>
            <c:strRef>
              <c:f>FutureCatsChart!$D$1:$D$2</c:f>
              <c:strCache>
                <c:ptCount val="1"/>
                <c:pt idx="0">
                  <c:v>2030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FutureCatsChart!$I$1</c:f>
              <c:strCache>
                <c:ptCount val="11"/>
                <c:pt idx="0">
                  <c:v>Agriculture</c:v>
                </c:pt>
                <c:pt idx="1">
                  <c:v>Commercial and Residential Heating</c:v>
                </c:pt>
                <c:pt idx="2">
                  <c:v>Downstream Oil and Gas</c:v>
                </c:pt>
                <c:pt idx="3">
                  <c:v>Hydraulic Fracturing</c:v>
                </c:pt>
                <c:pt idx="4">
                  <c:v>In-situ Oil Sands</c:v>
                </c:pt>
                <c:pt idx="5">
                  <c:v>Mining Oil Sands</c:v>
                </c:pt>
                <c:pt idx="6">
                  <c:v>Off-road</c:v>
                </c:pt>
                <c:pt idx="7">
                  <c:v>Other Upstream Oil and Gas</c:v>
                </c:pt>
                <c:pt idx="8">
                  <c:v>Others</c:v>
                </c:pt>
                <c:pt idx="9">
                  <c:v>Power Generation</c:v>
                </c:pt>
                <c:pt idx="10">
                  <c:v>Transportation</c:v>
                </c:pt>
              </c:strCache>
            </c:strRef>
          </c:cat>
          <c:val>
            <c:numRef>
              <c:f>FutureCatsChart!$I$1</c:f>
              <c:numCache>
                <c:formatCode>General</c:formatCode>
                <c:ptCount val="11"/>
                <c:pt idx="0">
                  <c:v>174.9211453522893</c:v>
                </c:pt>
                <c:pt idx="1">
                  <c:v>19264.71876422002</c:v>
                </c:pt>
                <c:pt idx="2">
                  <c:v>10223.64150343394</c:v>
                </c:pt>
                <c:pt idx="3">
                  <c:v>142850.0094566309</c:v>
                </c:pt>
                <c:pt idx="4">
                  <c:v>65871.3500300041</c:v>
                </c:pt>
                <c:pt idx="5">
                  <c:v>40610.86971095175</c:v>
                </c:pt>
                <c:pt idx="6">
                  <c:v>84883.51459133203</c:v>
                </c:pt>
                <c:pt idx="7">
                  <c:v>40349.43043678963</c:v>
                </c:pt>
                <c:pt idx="8">
                  <c:v>63167.30477481111</c:v>
                </c:pt>
                <c:pt idx="9">
                  <c:v>42820.97885753978</c:v>
                </c:pt>
                <c:pt idx="10">
                  <c:v>36576.31291996571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09A-414B-B6E8-ADF7A59B7C87}"/>
            </c:ext>
          </c:extLst>
        </c:ser>
        <c:ser>
          <c:idx val="3"/>
          <c:order val="3"/>
          <c:tx>
            <c:strRef>
              <c:f>FutureCatsChart!$E$1:$E$2</c:f>
              <c:strCache>
                <c:ptCount val="1"/>
                <c:pt idx="0">
                  <c:v>2045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FutureCatsChart!$I$1</c:f>
              <c:strCache>
                <c:ptCount val="11"/>
                <c:pt idx="0">
                  <c:v>Agriculture</c:v>
                </c:pt>
                <c:pt idx="1">
                  <c:v>Commercial and Residential Heating</c:v>
                </c:pt>
                <c:pt idx="2">
                  <c:v>Downstream Oil and Gas</c:v>
                </c:pt>
                <c:pt idx="3">
                  <c:v>Hydraulic Fracturing</c:v>
                </c:pt>
                <c:pt idx="4">
                  <c:v>In-situ Oil Sands</c:v>
                </c:pt>
                <c:pt idx="5">
                  <c:v>Mining Oil Sands</c:v>
                </c:pt>
                <c:pt idx="6">
                  <c:v>Off-road</c:v>
                </c:pt>
                <c:pt idx="7">
                  <c:v>Other Upstream Oil and Gas</c:v>
                </c:pt>
                <c:pt idx="8">
                  <c:v>Others</c:v>
                </c:pt>
                <c:pt idx="9">
                  <c:v>Power Generation</c:v>
                </c:pt>
                <c:pt idx="10">
                  <c:v>Transportation</c:v>
                </c:pt>
              </c:strCache>
            </c:strRef>
          </c:cat>
          <c:val>
            <c:numRef>
              <c:f>FutureCatsChart!$I$1</c:f>
              <c:numCache>
                <c:formatCode>General</c:formatCode>
                <c:ptCount val="11"/>
                <c:pt idx="0">
                  <c:v>220.1765843765121</c:v>
                </c:pt>
                <c:pt idx="1">
                  <c:v>24093.70436039877</c:v>
                </c:pt>
                <c:pt idx="2">
                  <c:v>12868.6926985536</c:v>
                </c:pt>
                <c:pt idx="3">
                  <c:v>143505.8502493366</c:v>
                </c:pt>
                <c:pt idx="4">
                  <c:v>69054.2402355891</c:v>
                </c:pt>
                <c:pt idx="5">
                  <c:v>51097.30253020283</c:v>
                </c:pt>
                <c:pt idx="6">
                  <c:v>84931.74208455221</c:v>
                </c:pt>
                <c:pt idx="7">
                  <c:v>50241.59389135435</c:v>
                </c:pt>
                <c:pt idx="8">
                  <c:v>79289.19550225297</c:v>
                </c:pt>
                <c:pt idx="9">
                  <c:v>48948.62405310984</c:v>
                </c:pt>
                <c:pt idx="10">
                  <c:v>34148.7805281001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09A-414B-B6E8-ADF7A59B7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86098008"/>
        <c:axId val="-2086216344"/>
      </c:barChart>
      <c:catAx>
        <c:axId val="-2086098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6216344"/>
        <c:crosses val="autoZero"/>
        <c:auto val="1"/>
        <c:lblAlgn val="ctr"/>
        <c:lblOffset val="100"/>
        <c:noMultiLvlLbl val="0"/>
      </c:catAx>
      <c:valAx>
        <c:axId val="-2086216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Emissions</a:t>
                </a:r>
                <a:r>
                  <a:rPr lang="en-CA" baseline="0"/>
                  <a:t> (metric tons per year)</a:t>
                </a:r>
                <a:endParaRPr lang="en-CA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6098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RegionsFuture!$F$1</c:f>
          <c:strCache>
            <c:ptCount val="1"/>
            <c:pt idx="0">
              <c:v>Future Years Emissions by Region: PM2.5</c:v>
            </c:pt>
          </c:strCache>
        </c:strRef>
      </c:tx>
      <c:layout>
        <c:manualLayout>
          <c:xMode val="edge"/>
          <c:yMode val="edge"/>
          <c:x val="0.455324089666639"/>
          <c:y val="0.1413284877851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RegionsFuture!$A$24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RegionsFuture!$B$23:$H$23</c:f>
              <c:strCache>
                <c:ptCount val="7"/>
                <c:pt idx="0">
                  <c:v> Lower Peace</c:v>
                </c:pt>
                <c:pt idx="1">
                  <c:v> Lower Athabasca</c:v>
                </c:pt>
                <c:pt idx="2">
                  <c:v> Upper Peace</c:v>
                </c:pt>
                <c:pt idx="3">
                  <c:v> Upper Athabasca</c:v>
                </c:pt>
                <c:pt idx="4">
                  <c:v> North Saskatchewan</c:v>
                </c:pt>
                <c:pt idx="5">
                  <c:v> Red Deer</c:v>
                </c:pt>
                <c:pt idx="6">
                  <c:v> South Saskatchewan</c:v>
                </c:pt>
              </c:strCache>
            </c:strRef>
          </c:cat>
          <c:val>
            <c:numRef>
              <c:f>RegionsFuture!$B$24:$H$24</c:f>
              <c:numCache>
                <c:formatCode>#,##0</c:formatCode>
                <c:ptCount val="7"/>
                <c:pt idx="0">
                  <c:v>24335.73533296043</c:v>
                </c:pt>
                <c:pt idx="1">
                  <c:v>5940.383714047897</c:v>
                </c:pt>
                <c:pt idx="2">
                  <c:v>37742.97199067003</c:v>
                </c:pt>
                <c:pt idx="3">
                  <c:v>40716.30279935285</c:v>
                </c:pt>
                <c:pt idx="4">
                  <c:v>108037.7339660365</c:v>
                </c:pt>
                <c:pt idx="5">
                  <c:v>50625.43428509968</c:v>
                </c:pt>
                <c:pt idx="6">
                  <c:v>81214.3511487053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3E-496A-84A3-224CCDDEFEE8}"/>
            </c:ext>
          </c:extLst>
        </c:ser>
        <c:ser>
          <c:idx val="1"/>
          <c:order val="1"/>
          <c:tx>
            <c:strRef>
              <c:f>RegionsFuture!$A$25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RegionsFuture!$B$23:$H$23</c:f>
              <c:strCache>
                <c:ptCount val="7"/>
                <c:pt idx="0">
                  <c:v> Lower Peace</c:v>
                </c:pt>
                <c:pt idx="1">
                  <c:v> Lower Athabasca</c:v>
                </c:pt>
                <c:pt idx="2">
                  <c:v> Upper Peace</c:v>
                </c:pt>
                <c:pt idx="3">
                  <c:v> Upper Athabasca</c:v>
                </c:pt>
                <c:pt idx="4">
                  <c:v> North Saskatchewan</c:v>
                </c:pt>
                <c:pt idx="5">
                  <c:v> Red Deer</c:v>
                </c:pt>
                <c:pt idx="6">
                  <c:v> South Saskatchewan</c:v>
                </c:pt>
              </c:strCache>
            </c:strRef>
          </c:cat>
          <c:val>
            <c:numRef>
              <c:f>RegionsFuture!$B$25:$H$25</c:f>
              <c:numCache>
                <c:formatCode>#,##0</c:formatCode>
                <c:ptCount val="7"/>
                <c:pt idx="0">
                  <c:v>26039.07767998599</c:v>
                </c:pt>
                <c:pt idx="1">
                  <c:v>5940.383714047897</c:v>
                </c:pt>
                <c:pt idx="2">
                  <c:v>40392.8307705531</c:v>
                </c:pt>
                <c:pt idx="3">
                  <c:v>45128.25622193186</c:v>
                </c:pt>
                <c:pt idx="4">
                  <c:v>120901.8267355552</c:v>
                </c:pt>
                <c:pt idx="5">
                  <c:v>54520.52091452172</c:v>
                </c:pt>
                <c:pt idx="6">
                  <c:v>87590.22845086024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63E-496A-84A3-224CCDDEFEE8}"/>
            </c:ext>
          </c:extLst>
        </c:ser>
        <c:ser>
          <c:idx val="2"/>
          <c:order val="2"/>
          <c:tx>
            <c:strRef>
              <c:f>RegionsFuture!$A$26</c:f>
              <c:strCache>
                <c:ptCount val="1"/>
                <c:pt idx="0">
                  <c:v>2030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RegionsFuture!$B$23:$H$23</c:f>
              <c:strCache>
                <c:ptCount val="7"/>
                <c:pt idx="0">
                  <c:v> Lower Peace</c:v>
                </c:pt>
                <c:pt idx="1">
                  <c:v> Lower Athabasca</c:v>
                </c:pt>
                <c:pt idx="2">
                  <c:v> Upper Peace</c:v>
                </c:pt>
                <c:pt idx="3">
                  <c:v> Upper Athabasca</c:v>
                </c:pt>
                <c:pt idx="4">
                  <c:v> North Saskatchewan</c:v>
                </c:pt>
                <c:pt idx="5">
                  <c:v> Red Deer</c:v>
                </c:pt>
                <c:pt idx="6">
                  <c:v> South Saskatchewan</c:v>
                </c:pt>
              </c:strCache>
            </c:strRef>
          </c:cat>
          <c:val>
            <c:numRef>
              <c:f>RegionsFuture!$B$26:$H$26</c:f>
              <c:numCache>
                <c:formatCode>#,##0</c:formatCode>
                <c:ptCount val="7"/>
                <c:pt idx="0">
                  <c:v>27333.32294276886</c:v>
                </c:pt>
                <c:pt idx="1">
                  <c:v>11139.13729505237</c:v>
                </c:pt>
                <c:pt idx="2">
                  <c:v>43842.84607247838</c:v>
                </c:pt>
                <c:pt idx="3">
                  <c:v>49977.5485773812</c:v>
                </c:pt>
                <c:pt idx="4">
                  <c:v>133271.1377427418</c:v>
                </c:pt>
                <c:pt idx="5">
                  <c:v>59701.66979227332</c:v>
                </c:pt>
                <c:pt idx="6">
                  <c:v>101425.6362730953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63E-496A-84A3-224CCDDEFEE8}"/>
            </c:ext>
          </c:extLst>
        </c:ser>
        <c:ser>
          <c:idx val="3"/>
          <c:order val="3"/>
          <c:tx>
            <c:strRef>
              <c:f>RegionsFuture!$A$27</c:f>
              <c:strCache>
                <c:ptCount val="1"/>
                <c:pt idx="0">
                  <c:v>2045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RegionsFuture!$B$23:$H$23</c:f>
              <c:strCache>
                <c:ptCount val="7"/>
                <c:pt idx="0">
                  <c:v> Lower Peace</c:v>
                </c:pt>
                <c:pt idx="1">
                  <c:v> Lower Athabasca</c:v>
                </c:pt>
                <c:pt idx="2">
                  <c:v> Upper Peace</c:v>
                </c:pt>
                <c:pt idx="3">
                  <c:v> Upper Athabasca</c:v>
                </c:pt>
                <c:pt idx="4">
                  <c:v> North Saskatchewan</c:v>
                </c:pt>
                <c:pt idx="5">
                  <c:v> Red Deer</c:v>
                </c:pt>
                <c:pt idx="6">
                  <c:v> South Saskatchewan</c:v>
                </c:pt>
              </c:strCache>
            </c:strRef>
          </c:cat>
          <c:val>
            <c:numRef>
              <c:f>RegionsFuture!$B$27:$H$27</c:f>
              <c:numCache>
                <c:formatCode>#,##0</c:formatCode>
                <c:ptCount val="7"/>
                <c:pt idx="0">
                  <c:v>29782.12527809749</c:v>
                </c:pt>
                <c:pt idx="1">
                  <c:v>11989.38750123143</c:v>
                </c:pt>
                <c:pt idx="2">
                  <c:v>48529.32751891262</c:v>
                </c:pt>
                <c:pt idx="3">
                  <c:v>57047.1908713451</c:v>
                </c:pt>
                <c:pt idx="4">
                  <c:v>153815.2584535125</c:v>
                </c:pt>
                <c:pt idx="5">
                  <c:v>66441.61326488126</c:v>
                </c:pt>
                <c:pt idx="6">
                  <c:v>115351.3102994343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63E-496A-84A3-224CCDDEF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7933480"/>
        <c:axId val="2087937032"/>
      </c:barChart>
      <c:catAx>
        <c:axId val="2087933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7937032"/>
        <c:crosses val="autoZero"/>
        <c:auto val="1"/>
        <c:lblAlgn val="ctr"/>
        <c:lblOffset val="100"/>
        <c:noMultiLvlLbl val="0"/>
      </c:catAx>
      <c:valAx>
        <c:axId val="2087937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Metric Tons Per 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7933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[160720 Point+NonPoint CORRECTION_xq.xlsx]FutureCatsChart!PivotTable15</c:name>
    <c:fmtId val="-1"/>
  </c:pivotSource>
  <c:chart>
    <c:title>
      <c:tx>
        <c:strRef>
          <c:f>FutureCatsChart!$I$1</c:f>
          <c:strCache>
            <c:ptCount val="1"/>
          </c:strCache>
        </c:strRef>
      </c:tx>
      <c:layout>
        <c:manualLayout>
          <c:xMode val="edge"/>
          <c:yMode val="edge"/>
          <c:x val="0.291042838018742"/>
          <c:y val="0.02657407407407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FutureCatsChart!$B$1:$B$2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FutureCatsChart!$I$1</c:f>
              <c:strCache>
                <c:ptCount val="11"/>
                <c:pt idx="0">
                  <c:v>Agriculture</c:v>
                </c:pt>
                <c:pt idx="1">
                  <c:v>Commercial and Residential Heating</c:v>
                </c:pt>
                <c:pt idx="2">
                  <c:v>Downstream Oil and Gas</c:v>
                </c:pt>
                <c:pt idx="3">
                  <c:v>Hydraulic Fracturing</c:v>
                </c:pt>
                <c:pt idx="4">
                  <c:v>In-situ Oil Sands</c:v>
                </c:pt>
                <c:pt idx="5">
                  <c:v>Mining Oil Sands</c:v>
                </c:pt>
                <c:pt idx="6">
                  <c:v>Off-road</c:v>
                </c:pt>
                <c:pt idx="7">
                  <c:v>Other Upstream Oil and Gas</c:v>
                </c:pt>
                <c:pt idx="8">
                  <c:v>Others</c:v>
                </c:pt>
                <c:pt idx="9">
                  <c:v>Power Generation</c:v>
                </c:pt>
                <c:pt idx="10">
                  <c:v>Transportation</c:v>
                </c:pt>
              </c:strCache>
            </c:strRef>
          </c:cat>
          <c:val>
            <c:numRef>
              <c:f>FutureCatsChart!$I$1</c:f>
              <c:numCache>
                <c:formatCode>General</c:formatCode>
                <c:ptCount val="11"/>
                <c:pt idx="0">
                  <c:v>14518.19646428244</c:v>
                </c:pt>
                <c:pt idx="1">
                  <c:v>4325.297093256181</c:v>
                </c:pt>
                <c:pt idx="2">
                  <c:v>220.925482751603</c:v>
                </c:pt>
                <c:pt idx="3">
                  <c:v>0.0</c:v>
                </c:pt>
                <c:pt idx="4">
                  <c:v>1447.470259579083</c:v>
                </c:pt>
                <c:pt idx="5">
                  <c:v>1574.134125817546</c:v>
                </c:pt>
                <c:pt idx="6">
                  <c:v>8986.484529837491</c:v>
                </c:pt>
                <c:pt idx="7">
                  <c:v>4184.629750824884</c:v>
                </c:pt>
                <c:pt idx="8">
                  <c:v>100261.8445440194</c:v>
                </c:pt>
                <c:pt idx="9">
                  <c:v>3570.878310335632</c:v>
                </c:pt>
                <c:pt idx="10">
                  <c:v>209523.4398627263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9C-45B0-8C4B-AB5B8C4D9074}"/>
            </c:ext>
          </c:extLst>
        </c:ser>
        <c:ser>
          <c:idx val="1"/>
          <c:order val="1"/>
          <c:tx>
            <c:strRef>
              <c:f>FutureCatsChart!$C$1:$C$2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FutureCatsChart!$I$1</c:f>
              <c:strCache>
                <c:ptCount val="11"/>
                <c:pt idx="0">
                  <c:v>Agriculture</c:v>
                </c:pt>
                <c:pt idx="1">
                  <c:v>Commercial and Residential Heating</c:v>
                </c:pt>
                <c:pt idx="2">
                  <c:v>Downstream Oil and Gas</c:v>
                </c:pt>
                <c:pt idx="3">
                  <c:v>Hydraulic Fracturing</c:v>
                </c:pt>
                <c:pt idx="4">
                  <c:v>In-situ Oil Sands</c:v>
                </c:pt>
                <c:pt idx="5">
                  <c:v>Mining Oil Sands</c:v>
                </c:pt>
                <c:pt idx="6">
                  <c:v>Off-road</c:v>
                </c:pt>
                <c:pt idx="7">
                  <c:v>Other Upstream Oil and Gas</c:v>
                </c:pt>
                <c:pt idx="8">
                  <c:v>Others</c:v>
                </c:pt>
                <c:pt idx="9">
                  <c:v>Power Generation</c:v>
                </c:pt>
                <c:pt idx="10">
                  <c:v>Transportation</c:v>
                </c:pt>
              </c:strCache>
            </c:strRef>
          </c:cat>
          <c:val>
            <c:numRef>
              <c:f>FutureCatsChart!$I$1</c:f>
              <c:numCache>
                <c:formatCode>General</c:formatCode>
                <c:ptCount val="11"/>
                <c:pt idx="0">
                  <c:v>14518.19646428244</c:v>
                </c:pt>
                <c:pt idx="1">
                  <c:v>4725.81197508488</c:v>
                </c:pt>
                <c:pt idx="2">
                  <c:v>220.925482751603</c:v>
                </c:pt>
                <c:pt idx="3">
                  <c:v>0.0</c:v>
                </c:pt>
                <c:pt idx="4">
                  <c:v>1447.470259579083</c:v>
                </c:pt>
                <c:pt idx="5">
                  <c:v>1574.134125817546</c:v>
                </c:pt>
                <c:pt idx="6">
                  <c:v>6043.39796069707</c:v>
                </c:pt>
                <c:pt idx="7">
                  <c:v>4165.915914090471</c:v>
                </c:pt>
                <c:pt idx="8">
                  <c:v>134304.7631784144</c:v>
                </c:pt>
                <c:pt idx="9">
                  <c:v>3570.878310335632</c:v>
                </c:pt>
                <c:pt idx="10">
                  <c:v>209942.0180029605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49C-45B0-8C4B-AB5B8C4D9074}"/>
            </c:ext>
          </c:extLst>
        </c:ser>
        <c:ser>
          <c:idx val="2"/>
          <c:order val="2"/>
          <c:tx>
            <c:strRef>
              <c:f>FutureCatsChart!$D$1:$D$2</c:f>
              <c:strCache>
                <c:ptCount val="1"/>
                <c:pt idx="0">
                  <c:v>2030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FutureCatsChart!$I$1</c:f>
              <c:strCache>
                <c:ptCount val="11"/>
                <c:pt idx="0">
                  <c:v>Agriculture</c:v>
                </c:pt>
                <c:pt idx="1">
                  <c:v>Commercial and Residential Heating</c:v>
                </c:pt>
                <c:pt idx="2">
                  <c:v>Downstream Oil and Gas</c:v>
                </c:pt>
                <c:pt idx="3">
                  <c:v>Hydraulic Fracturing</c:v>
                </c:pt>
                <c:pt idx="4">
                  <c:v>In-situ Oil Sands</c:v>
                </c:pt>
                <c:pt idx="5">
                  <c:v>Mining Oil Sands</c:v>
                </c:pt>
                <c:pt idx="6">
                  <c:v>Off-road</c:v>
                </c:pt>
                <c:pt idx="7">
                  <c:v>Other Upstream Oil and Gas</c:v>
                </c:pt>
                <c:pt idx="8">
                  <c:v>Others</c:v>
                </c:pt>
                <c:pt idx="9">
                  <c:v>Power Generation</c:v>
                </c:pt>
                <c:pt idx="10">
                  <c:v>Transportation</c:v>
                </c:pt>
              </c:strCache>
            </c:strRef>
          </c:cat>
          <c:val>
            <c:numRef>
              <c:f>FutureCatsChart!$I$1</c:f>
              <c:numCache>
                <c:formatCode>General</c:formatCode>
                <c:ptCount val="11"/>
                <c:pt idx="0">
                  <c:v>22891.87053593804</c:v>
                </c:pt>
                <c:pt idx="1">
                  <c:v>6838.625982499715</c:v>
                </c:pt>
                <c:pt idx="2">
                  <c:v>348.3994863116146</c:v>
                </c:pt>
                <c:pt idx="3">
                  <c:v>9380.238303344342</c:v>
                </c:pt>
                <c:pt idx="4">
                  <c:v>4046.464899419669</c:v>
                </c:pt>
                <c:pt idx="5">
                  <c:v>4096.99623105258</c:v>
                </c:pt>
                <c:pt idx="6">
                  <c:v>2268.779136141917</c:v>
                </c:pt>
                <c:pt idx="7">
                  <c:v>459.2840169307505</c:v>
                </c:pt>
                <c:pt idx="8">
                  <c:v>157143.665320586</c:v>
                </c:pt>
                <c:pt idx="9">
                  <c:v>2331.543247188544</c:v>
                </c:pt>
                <c:pt idx="10">
                  <c:v>216885.8187229357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49C-45B0-8C4B-AB5B8C4D9074}"/>
            </c:ext>
          </c:extLst>
        </c:ser>
        <c:ser>
          <c:idx val="3"/>
          <c:order val="3"/>
          <c:tx>
            <c:strRef>
              <c:f>FutureCatsChart!$E$1:$E$2</c:f>
              <c:strCache>
                <c:ptCount val="1"/>
                <c:pt idx="0">
                  <c:v>2045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FutureCatsChart!$I$1</c:f>
              <c:strCache>
                <c:ptCount val="11"/>
                <c:pt idx="0">
                  <c:v>Agriculture</c:v>
                </c:pt>
                <c:pt idx="1">
                  <c:v>Commercial and Residential Heating</c:v>
                </c:pt>
                <c:pt idx="2">
                  <c:v>Downstream Oil and Gas</c:v>
                </c:pt>
                <c:pt idx="3">
                  <c:v>Hydraulic Fracturing</c:v>
                </c:pt>
                <c:pt idx="4">
                  <c:v>In-situ Oil Sands</c:v>
                </c:pt>
                <c:pt idx="5">
                  <c:v>Mining Oil Sands</c:v>
                </c:pt>
                <c:pt idx="6">
                  <c:v>Off-road</c:v>
                </c:pt>
                <c:pt idx="7">
                  <c:v>Other Upstream Oil and Gas</c:v>
                </c:pt>
                <c:pt idx="8">
                  <c:v>Others</c:v>
                </c:pt>
                <c:pt idx="9">
                  <c:v>Power Generation</c:v>
                </c:pt>
                <c:pt idx="10">
                  <c:v>Transportation</c:v>
                </c:pt>
              </c:strCache>
            </c:strRef>
          </c:cat>
          <c:val>
            <c:numRef>
              <c:f>FutureCatsChart!$I$1</c:f>
              <c:numCache>
                <c:formatCode>General</c:formatCode>
                <c:ptCount val="11"/>
                <c:pt idx="0">
                  <c:v>28819.06548461727</c:v>
                </c:pt>
                <c:pt idx="1">
                  <c:v>8553.954220642363</c:v>
                </c:pt>
                <c:pt idx="2">
                  <c:v>438.5370832952205</c:v>
                </c:pt>
                <c:pt idx="3">
                  <c:v>9584.433710727371</c:v>
                </c:pt>
                <c:pt idx="4">
                  <c:v>4331.533495869337</c:v>
                </c:pt>
                <c:pt idx="5">
                  <c:v>4607.520581759507</c:v>
                </c:pt>
                <c:pt idx="6">
                  <c:v>1818.617942914509</c:v>
                </c:pt>
                <c:pt idx="7">
                  <c:v>535.1887974250445</c:v>
                </c:pt>
                <c:pt idx="8">
                  <c:v>197475.8770269076</c:v>
                </c:pt>
                <c:pt idx="9">
                  <c:v>2667.243784525814</c:v>
                </c:pt>
                <c:pt idx="10">
                  <c:v>224124.6282452886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49C-45B0-8C4B-AB5B8C4D90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64055848"/>
        <c:axId val="-2064052200"/>
      </c:barChart>
      <c:catAx>
        <c:axId val="-2064055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4052200"/>
        <c:crosses val="autoZero"/>
        <c:auto val="1"/>
        <c:lblAlgn val="ctr"/>
        <c:lblOffset val="100"/>
        <c:noMultiLvlLbl val="0"/>
      </c:catAx>
      <c:valAx>
        <c:axId val="-2064052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Emissions</a:t>
                </a:r>
                <a:r>
                  <a:rPr lang="en-CA" baseline="0"/>
                  <a:t> (metric tons per year)</a:t>
                </a:r>
                <a:endParaRPr lang="en-CA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4055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61920-1BD4-443F-8CEC-0D0305D971A1}" type="datetimeFigureOut">
              <a:rPr lang="en-CA" smtClean="0"/>
              <a:t>01-10-2017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D5597-8D1F-4BBF-B059-0ED035670A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95092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C637C49-CEC1-4077-BD43-AFA124555B44}" type="datetimeFigureOut">
              <a:rPr lang="en-US"/>
              <a:pPr>
                <a:defRPr/>
              </a:pPr>
              <a:t>01-10-2017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A7BD7E3-2615-4D25-9F6E-579A7D9A1A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2737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A7770-59FE-4820-A90F-F37FD26D3E2C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038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A7770-59FE-4820-A90F-F37FD26D3E2C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4516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A7770-59FE-4820-A90F-F37FD26D3E2C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8049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3375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2898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607767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32943328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86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59301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59818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82633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181517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110115308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398298548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50093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14217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39184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67005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179316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92607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497640"/>
      </p:ext>
    </p:extLst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microsoft.com/office/2007/relationships/hdphoto" Target="../media/hdphoto1.wdp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theme" Target="../theme/theme2.xml"/><Relationship Id="rId7" Type="http://schemas.openxmlformats.org/officeDocument/2006/relationships/image" Target="../media/image1.png"/><Relationship Id="rId8" Type="http://schemas.microsoft.com/office/2007/relationships/hdphoto" Target="../media/hdphoto1.wdp"/><Relationship Id="rId9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footer_graphic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5435827"/>
            <a:ext cx="9144000" cy="142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531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ransition xmlns:p14="http://schemas.microsoft.com/office/powerpoint/2010/main">
    <p:fade/>
  </p:transition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88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</p:sldLayoutIdLst>
  <p:transition xmlns:p14="http://schemas.microsoft.com/office/powerpoint/2010/main">
    <p:fade/>
  </p:transition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xinq@novusenv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 txBox="1">
            <a:spLocks/>
          </p:cNvSpPr>
          <p:nvPr/>
        </p:nvSpPr>
        <p:spPr bwMode="auto">
          <a:xfrm>
            <a:off x="457200" y="2133600"/>
            <a:ext cx="82296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CA" altLang="en-US" sz="3200" b="1" dirty="0">
                <a:latin typeface="Myriad Pro" pitchFamily="34" charset="0"/>
              </a:rPr>
              <a:t>Long Term Forecast and Modelling of South Athabasca Oil Sands (SAOS) and Provincial Emissions in Alberta</a:t>
            </a:r>
            <a:endParaRPr lang="en-US" altLang="en-US" sz="3600" b="1" dirty="0">
              <a:latin typeface="Myriad Pro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95400" y="3886200"/>
            <a:ext cx="6400800" cy="1371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  <a:cs typeface="+mn-cs"/>
              </a:rPr>
              <a:t>Xin Qiu</a:t>
            </a:r>
            <a:r>
              <a:rPr lang="en-CA" sz="32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  <a:cs typeface="+mn-cs"/>
              </a:rPr>
              <a:t>1</a:t>
            </a:r>
            <a:r>
              <a:rPr lang="en-CA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  <a:cs typeface="+mn-cs"/>
              </a:rPr>
              <a:t> and Wen Xu</a:t>
            </a:r>
            <a:r>
              <a:rPr lang="en-CA" sz="32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  <a:cs typeface="+mn-cs"/>
              </a:rPr>
              <a:t>2</a:t>
            </a:r>
            <a:endParaRPr lang="en-US" sz="1600" baseline="30000" dirty="0">
              <a:solidFill>
                <a:schemeClr val="tx1">
                  <a:lumMod val="50000"/>
                  <a:lumOff val="50000"/>
                </a:schemeClr>
              </a:solidFill>
              <a:latin typeface="Myriad Pro" pitchFamily="34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4843982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1</a:t>
            </a:r>
            <a:r>
              <a:rPr lang="en-US" dirty="0"/>
              <a:t> Novus Environmental Inc.</a:t>
            </a:r>
          </a:p>
          <a:p>
            <a:r>
              <a:rPr lang="en-US" baseline="30000" dirty="0"/>
              <a:t>2</a:t>
            </a:r>
            <a:r>
              <a:rPr lang="en-US" dirty="0"/>
              <a:t> Alberta Environment and Parks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0" y="269714"/>
            <a:ext cx="297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8th International Workshop on Air Quality Forecasting Research and 2015 Pan American/</a:t>
            </a:r>
            <a:r>
              <a:rPr lang="en-CA" sz="1200" dirty="0" err="1"/>
              <a:t>ParaPan</a:t>
            </a:r>
            <a:r>
              <a:rPr lang="en-CA" sz="1200" dirty="0"/>
              <a:t> American Games Legacy Data Workshop</a:t>
            </a:r>
          </a:p>
          <a:p>
            <a:endParaRPr lang="en-CA" sz="1200" dirty="0"/>
          </a:p>
          <a:p>
            <a:r>
              <a:rPr lang="en-CA" sz="1200" dirty="0"/>
              <a:t>Toronto, Ontario</a:t>
            </a:r>
          </a:p>
          <a:p>
            <a:r>
              <a:rPr lang="en-CA" sz="1200" dirty="0"/>
              <a:t>January 10 - 12, 2017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175" y="264318"/>
            <a:ext cx="182245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54583"/>
            <a:ext cx="1360456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43565"/>
      </p:ext>
    </p:extLst>
  </p:cSld>
  <p:clrMapOvr>
    <a:masterClrMapping/>
  </p:clrMapOvr>
  <p:transition xmlns:p14="http://schemas.microsoft.com/office/powerpoint/2010/main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216000"/>
            <a:ext cx="7886700" cy="609398"/>
          </a:xfrm>
        </p:spPr>
        <p:txBody>
          <a:bodyPr/>
          <a:lstStyle/>
          <a:p>
            <a:r>
              <a:rPr lang="en-US" sz="4400" dirty="0"/>
              <a:t>CMAQ Modelling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914400"/>
            <a:ext cx="3978393" cy="538162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60000" y="914400"/>
            <a:ext cx="4212000" cy="4819781"/>
          </a:xfrm>
        </p:spPr>
        <p:txBody>
          <a:bodyPr/>
          <a:lstStyle/>
          <a:p>
            <a:r>
              <a:rPr lang="en-US" dirty="0"/>
              <a:t>1-Year WRF (2010) for met input</a:t>
            </a:r>
          </a:p>
          <a:p>
            <a:r>
              <a:rPr lang="en-US" dirty="0"/>
              <a:t>CMAQ ran at 36/12/4km domains focused on SAOS area</a:t>
            </a:r>
          </a:p>
          <a:p>
            <a:r>
              <a:rPr lang="en-US" dirty="0"/>
              <a:t>Scenarios:</a:t>
            </a:r>
          </a:p>
          <a:p>
            <a:pPr lvl="1"/>
            <a:r>
              <a:rPr lang="en-US" dirty="0"/>
              <a:t>2020 High</a:t>
            </a:r>
          </a:p>
          <a:p>
            <a:pPr lvl="1"/>
            <a:r>
              <a:rPr lang="en-US" dirty="0"/>
              <a:t>2020 Low</a:t>
            </a:r>
          </a:p>
          <a:p>
            <a:pPr lvl="1"/>
            <a:r>
              <a:rPr lang="en-US" dirty="0"/>
              <a:t>2050 High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5734181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Reference:</a:t>
            </a:r>
          </a:p>
          <a:p>
            <a:r>
              <a:rPr lang="en-US" dirty="0"/>
              <a:t>Xu, 2016; Environ and Novus, 2016.  </a:t>
            </a:r>
          </a:p>
        </p:txBody>
      </p:sp>
    </p:spTree>
    <p:extLst>
      <p:ext uri="{BB962C8B-B14F-4D97-AF65-F5344CB8AC3E}">
        <p14:creationId xmlns:p14="http://schemas.microsoft.com/office/powerpoint/2010/main" val="3894112708"/>
      </p:ext>
    </p:extLst>
  </p:cSld>
  <p:clrMapOvr>
    <a:masterClrMapping/>
  </p:clrMapOvr>
  <p:transition xmlns:p14="http://schemas.microsoft.com/office/powerpoint/2010/main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09398"/>
          </a:xfrm>
        </p:spPr>
        <p:txBody>
          <a:bodyPr/>
          <a:lstStyle/>
          <a:p>
            <a:r>
              <a:rPr lang="en-CA" sz="4400" dirty="0"/>
              <a:t>Ozone Modelling Results</a:t>
            </a:r>
            <a:endParaRPr lang="en-US" sz="4400" dirty="0"/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0" y="5972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0" y="8705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982" y="822746"/>
            <a:ext cx="4090035" cy="58997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47800" y="1069774"/>
            <a:ext cx="914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2020 Low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2020 High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2050 High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10400" y="12192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change in ozone level is insignificant in future years</a:t>
            </a:r>
          </a:p>
        </p:txBody>
      </p:sp>
    </p:spTree>
    <p:extLst>
      <p:ext uri="{BB962C8B-B14F-4D97-AF65-F5344CB8AC3E}">
        <p14:creationId xmlns:p14="http://schemas.microsoft.com/office/powerpoint/2010/main" val="606753450"/>
      </p:ext>
    </p:extLst>
  </p:cSld>
  <p:clrMapOvr>
    <a:masterClrMapping/>
  </p:clrMapOvr>
  <p:transition xmlns:p14="http://schemas.microsoft.com/office/powerpoint/2010/main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09398"/>
          </a:xfrm>
        </p:spPr>
        <p:txBody>
          <a:bodyPr/>
          <a:lstStyle/>
          <a:p>
            <a:r>
              <a:rPr lang="en-CA" sz="4400" dirty="0"/>
              <a:t>PM</a:t>
            </a:r>
            <a:r>
              <a:rPr lang="en-CA" sz="4400" baseline="-25000" dirty="0"/>
              <a:t>2.5</a:t>
            </a:r>
            <a:r>
              <a:rPr lang="en-CA" sz="4400" dirty="0"/>
              <a:t> Modelling Results</a:t>
            </a:r>
            <a:endParaRPr lang="en-US" sz="4400" dirty="0"/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0" y="5972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0" y="8705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47800" y="1069774"/>
            <a:ext cx="914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2020 Low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2020 High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2050 High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83824" y="1069774"/>
            <a:ext cx="1828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change in PM</a:t>
            </a:r>
            <a:r>
              <a:rPr lang="en-US" baseline="-25000" dirty="0"/>
              <a:t>2.5</a:t>
            </a:r>
            <a:r>
              <a:rPr lang="en-US" dirty="0"/>
              <a:t> level is significant in future years, particularly in 2050: </a:t>
            </a:r>
          </a:p>
          <a:p>
            <a:endParaRPr lang="en-US" dirty="0"/>
          </a:p>
          <a:p>
            <a:r>
              <a:rPr lang="en-US" dirty="0"/>
              <a:t>In southern SAOS, 24-hr PM</a:t>
            </a:r>
            <a:r>
              <a:rPr lang="en-US" baseline="-25000" dirty="0"/>
              <a:t>2.5 </a:t>
            </a:r>
            <a:r>
              <a:rPr lang="en-US" dirty="0"/>
              <a:t>level increased from +5 to +15 </a:t>
            </a:r>
            <a:r>
              <a:rPr lang="en-US" sz="1400" dirty="0" err="1"/>
              <a:t>μg</a:t>
            </a:r>
            <a:r>
              <a:rPr lang="en-US" sz="1400" dirty="0"/>
              <a:t>/m</a:t>
            </a:r>
            <a:r>
              <a:rPr lang="en-US" sz="1400" baseline="30000" dirty="0"/>
              <a:t>3 </a:t>
            </a:r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215" y="808210"/>
            <a:ext cx="4182809" cy="580244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 bwMode="auto">
          <a:xfrm>
            <a:off x="3200400" y="5181600"/>
            <a:ext cx="762000" cy="304800"/>
          </a:xfrm>
          <a:prstGeom prst="wedgeRoundRectCallout">
            <a:avLst>
              <a:gd name="adj1" fmla="val -26716"/>
              <a:gd name="adj2" fmla="val 17426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+15</a:t>
            </a: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3325906" y="3165631"/>
            <a:ext cx="762000" cy="304800"/>
          </a:xfrm>
          <a:prstGeom prst="wedgeRoundRectCallout">
            <a:avLst>
              <a:gd name="adj1" fmla="val -26716"/>
              <a:gd name="adj2" fmla="val 17426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+5</a:t>
            </a: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3281082" y="1325361"/>
            <a:ext cx="762000" cy="304800"/>
          </a:xfrm>
          <a:prstGeom prst="wedgeRoundRectCallout">
            <a:avLst>
              <a:gd name="adj1" fmla="val -26716"/>
              <a:gd name="adj2" fmla="val 17426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+5</a:t>
            </a:r>
          </a:p>
        </p:txBody>
      </p:sp>
    </p:spTree>
    <p:extLst>
      <p:ext uri="{BB962C8B-B14F-4D97-AF65-F5344CB8AC3E}">
        <p14:creationId xmlns:p14="http://schemas.microsoft.com/office/powerpoint/2010/main" val="96047883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313590"/>
              </p:ext>
            </p:extLst>
          </p:nvPr>
        </p:nvGraphicFramePr>
        <p:xfrm>
          <a:off x="3469202" y="3607442"/>
          <a:ext cx="5650865" cy="3227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60000" y="216000"/>
            <a:ext cx="8382000" cy="609398"/>
          </a:xfrm>
        </p:spPr>
        <p:txBody>
          <a:bodyPr/>
          <a:lstStyle/>
          <a:p>
            <a:r>
              <a:rPr lang="en-CA" sz="4400" dirty="0"/>
              <a:t>Emissions By Sectors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665560867"/>
              </p:ext>
            </p:extLst>
          </p:nvPr>
        </p:nvGraphicFramePr>
        <p:xfrm>
          <a:off x="360000" y="835008"/>
          <a:ext cx="5943600" cy="3126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27635" y="9906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Annual NO</a:t>
            </a:r>
            <a:r>
              <a:rPr lang="en-US" sz="1400" baseline="-25000" dirty="0">
                <a:solidFill>
                  <a:schemeClr val="bg1"/>
                </a:solidFill>
              </a:rPr>
              <a:t>x</a:t>
            </a:r>
            <a:r>
              <a:rPr lang="en-US" sz="1400" dirty="0">
                <a:solidFill>
                  <a:schemeClr val="bg1"/>
                </a:solidFill>
              </a:rPr>
              <a:t> Emissions</a:t>
            </a:r>
          </a:p>
        </p:txBody>
      </p:sp>
      <p:sp>
        <p:nvSpPr>
          <p:cNvPr id="12" name="Down Arrow 11"/>
          <p:cNvSpPr/>
          <p:nvPr/>
        </p:nvSpPr>
        <p:spPr bwMode="auto">
          <a:xfrm>
            <a:off x="3103200" y="1298377"/>
            <a:ext cx="228600" cy="759023"/>
          </a:xfrm>
          <a:prstGeom prst="downArrow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5007574" y="4117340"/>
            <a:ext cx="228600" cy="759023"/>
          </a:xfrm>
          <a:prstGeom prst="downArrow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0" name="Arc 19"/>
          <p:cNvSpPr/>
          <p:nvPr/>
        </p:nvSpPr>
        <p:spPr>
          <a:xfrm>
            <a:off x="4191000" y="1315446"/>
            <a:ext cx="541535" cy="835223"/>
          </a:xfrm>
          <a:prstGeom prst="arc">
            <a:avLst>
              <a:gd name="adj1" fmla="val 16200000"/>
              <a:gd name="adj2" fmla="val 2744727"/>
            </a:avLst>
          </a:prstGeom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>
            <a:off x="6303600" y="4980836"/>
            <a:ext cx="541535" cy="835223"/>
          </a:xfrm>
          <a:prstGeom prst="arc">
            <a:avLst>
              <a:gd name="adj1" fmla="val 16200000"/>
              <a:gd name="adj2" fmla="val 2744727"/>
            </a:avLst>
          </a:prstGeom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>
            <a:off x="5257800" y="1867183"/>
            <a:ext cx="333935" cy="537610"/>
          </a:xfrm>
          <a:prstGeom prst="arc">
            <a:avLst>
              <a:gd name="adj1" fmla="val 16200000"/>
              <a:gd name="adj2" fmla="val 2744727"/>
            </a:avLst>
          </a:prstGeom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>
            <a:off x="5741065" y="1939490"/>
            <a:ext cx="333935" cy="537610"/>
          </a:xfrm>
          <a:prstGeom prst="arc">
            <a:avLst>
              <a:gd name="adj1" fmla="val 16200000"/>
              <a:gd name="adj2" fmla="val 2744727"/>
            </a:avLst>
          </a:prstGeom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>
            <a:off x="7086600" y="4335541"/>
            <a:ext cx="465335" cy="682823"/>
          </a:xfrm>
          <a:prstGeom prst="arc">
            <a:avLst>
              <a:gd name="adj1" fmla="val 16200000"/>
              <a:gd name="adj2" fmla="val 2744727"/>
            </a:avLst>
          </a:prstGeom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603917" y="792511"/>
            <a:ext cx="228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Future NO</a:t>
            </a:r>
            <a:r>
              <a:rPr lang="en-US" sz="2400" baseline="-25000" dirty="0"/>
              <a:t>x</a:t>
            </a:r>
            <a:r>
              <a:rPr lang="en-US" sz="2400" dirty="0"/>
              <a:t>  Emissions are mostly decreased outside oil sands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2935" y="4238190"/>
            <a:ext cx="228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Explained why ozone levels are not significantly changed</a:t>
            </a:r>
          </a:p>
        </p:txBody>
      </p:sp>
    </p:spTree>
    <p:extLst>
      <p:ext uri="{BB962C8B-B14F-4D97-AF65-F5344CB8AC3E}">
        <p14:creationId xmlns:p14="http://schemas.microsoft.com/office/powerpoint/2010/main" val="36215659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780251"/>
              </p:ext>
            </p:extLst>
          </p:nvPr>
        </p:nvGraphicFramePr>
        <p:xfrm>
          <a:off x="3427730" y="3635108"/>
          <a:ext cx="5641340" cy="3145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951776639"/>
              </p:ext>
            </p:extLst>
          </p:nvPr>
        </p:nvGraphicFramePr>
        <p:xfrm>
          <a:off x="395859" y="851985"/>
          <a:ext cx="5943600" cy="3126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60000" y="216000"/>
            <a:ext cx="8382000" cy="609398"/>
          </a:xfrm>
        </p:spPr>
        <p:txBody>
          <a:bodyPr/>
          <a:lstStyle/>
          <a:p>
            <a:r>
              <a:rPr lang="en-CA" sz="4400" dirty="0"/>
              <a:t>Emissions By Sectors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27635" y="9906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Annual PM</a:t>
            </a:r>
            <a:r>
              <a:rPr lang="en-US" sz="1400" baseline="-25000" dirty="0">
                <a:solidFill>
                  <a:schemeClr val="bg1"/>
                </a:solidFill>
              </a:rPr>
              <a:t>2.5</a:t>
            </a:r>
            <a:r>
              <a:rPr lang="en-US" sz="1400" dirty="0">
                <a:solidFill>
                  <a:schemeClr val="bg1"/>
                </a:solidFill>
              </a:rPr>
              <a:t> Emissions</a:t>
            </a:r>
          </a:p>
        </p:txBody>
      </p:sp>
      <p:sp>
        <p:nvSpPr>
          <p:cNvPr id="12" name="Down Arrow 11"/>
          <p:cNvSpPr/>
          <p:nvPr/>
        </p:nvSpPr>
        <p:spPr bwMode="auto">
          <a:xfrm>
            <a:off x="3103200" y="1298377"/>
            <a:ext cx="228600" cy="759023"/>
          </a:xfrm>
          <a:prstGeom prst="downArrow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5130707" y="5019181"/>
            <a:ext cx="228600" cy="759023"/>
          </a:xfrm>
          <a:prstGeom prst="downArrow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0" name="Arc 19"/>
          <p:cNvSpPr/>
          <p:nvPr/>
        </p:nvSpPr>
        <p:spPr>
          <a:xfrm rot="14288030">
            <a:off x="4913410" y="1315375"/>
            <a:ext cx="390121" cy="835223"/>
          </a:xfrm>
          <a:prstGeom prst="arc">
            <a:avLst>
              <a:gd name="adj1" fmla="val 16200000"/>
              <a:gd name="adj2" fmla="val 2744727"/>
            </a:avLst>
          </a:prstGeom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13913590">
            <a:off x="5745082" y="1255378"/>
            <a:ext cx="333935" cy="537610"/>
          </a:xfrm>
          <a:prstGeom prst="arc">
            <a:avLst>
              <a:gd name="adj1" fmla="val 16200000"/>
              <a:gd name="adj2" fmla="val 2744727"/>
            </a:avLst>
          </a:prstGeom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603917" y="792511"/>
            <a:ext cx="228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Future PM</a:t>
            </a:r>
            <a:r>
              <a:rPr lang="en-US" sz="2400" baseline="-25000" dirty="0"/>
              <a:t>2.5</a:t>
            </a:r>
            <a:r>
              <a:rPr lang="en-US" sz="2400" dirty="0"/>
              <a:t> Emissions are mostly increased across the province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2934" y="4238190"/>
            <a:ext cx="27902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Explained why PM</a:t>
            </a:r>
            <a:r>
              <a:rPr lang="en-US" sz="2400" baseline="-25000" dirty="0"/>
              <a:t>2.5</a:t>
            </a:r>
            <a:r>
              <a:rPr lang="en-US" sz="2400" dirty="0"/>
              <a:t> levels are significantly increased in the future years</a:t>
            </a:r>
          </a:p>
        </p:txBody>
      </p:sp>
      <p:sp>
        <p:nvSpPr>
          <p:cNvPr id="13" name="Arc 12"/>
          <p:cNvSpPr/>
          <p:nvPr/>
        </p:nvSpPr>
        <p:spPr>
          <a:xfrm rot="14288030">
            <a:off x="7087376" y="4206713"/>
            <a:ext cx="390121" cy="835223"/>
          </a:xfrm>
          <a:prstGeom prst="arc">
            <a:avLst>
              <a:gd name="adj1" fmla="val 16200000"/>
              <a:gd name="adj2" fmla="val 2744727"/>
            </a:avLst>
          </a:prstGeom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14288030">
            <a:off x="6524046" y="4988636"/>
            <a:ext cx="390121" cy="835223"/>
          </a:xfrm>
          <a:prstGeom prst="arc">
            <a:avLst>
              <a:gd name="adj1" fmla="val 16200000"/>
              <a:gd name="adj2" fmla="val 2744727"/>
            </a:avLst>
          </a:prstGeom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5198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5" grpId="0"/>
      <p:bldP spid="26" grpId="0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216000"/>
            <a:ext cx="8382000" cy="609398"/>
          </a:xfrm>
        </p:spPr>
        <p:txBody>
          <a:bodyPr/>
          <a:lstStyle/>
          <a:p>
            <a:r>
              <a:rPr lang="en-US" altLang="en-US" sz="4400" dirty="0"/>
              <a:t>Conclusions</a:t>
            </a:r>
            <a:endParaRPr lang="en-CA" sz="440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108952" y="1199615"/>
            <a:ext cx="7577848" cy="1273739"/>
          </a:xfrm>
        </p:spPr>
        <p:txBody>
          <a:bodyPr lIns="90000" tIns="4680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SAOS oil sands area emissions inventory for future years was developed based on AEP’s oil sands production forecasting scenarios.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0000" y="1263821"/>
            <a:ext cx="661278" cy="1292469"/>
          </a:xfrm>
          <a:prstGeom prst="rect">
            <a:avLst/>
          </a:prstGeom>
          <a:solidFill>
            <a:srgbClr val="B7B3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0000" y="2847572"/>
            <a:ext cx="661280" cy="1283677"/>
          </a:xfrm>
          <a:prstGeom prst="rect">
            <a:avLst/>
          </a:prstGeom>
          <a:solidFill>
            <a:srgbClr val="B7B30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0000" y="4713091"/>
            <a:ext cx="661279" cy="1283677"/>
          </a:xfrm>
          <a:prstGeom prst="rect">
            <a:avLst/>
          </a:prstGeom>
          <a:solidFill>
            <a:srgbClr val="B7B3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108952" y="4670323"/>
            <a:ext cx="7577848" cy="12848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+mn-lt"/>
              </a:rPr>
              <a:t>Although focused on SAOS area, province-wide emissions have considerable impact on regional level concentrations. Further analysis is required.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0952" y="1528012"/>
            <a:ext cx="651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0952" y="3096471"/>
            <a:ext cx="651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952" y="4679288"/>
            <a:ext cx="651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8952" y="2747153"/>
            <a:ext cx="7467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dirty="0">
                <a:latin typeface="+mn-lt"/>
                <a:cs typeface="+mn-cs"/>
              </a:rPr>
              <a:t>Ozone and PM</a:t>
            </a:r>
            <a:r>
              <a:rPr lang="en-US" altLang="en-US" sz="2800" baseline="-25000" dirty="0">
                <a:latin typeface="+mn-lt"/>
                <a:cs typeface="+mn-cs"/>
              </a:rPr>
              <a:t>2.5</a:t>
            </a:r>
            <a:r>
              <a:rPr lang="en-US" altLang="en-US" sz="2800" dirty="0">
                <a:latin typeface="+mn-lt"/>
                <a:cs typeface="+mn-cs"/>
              </a:rPr>
              <a:t> have different prospects in the future years; while change in ozone level is not significant, the + change in PM</a:t>
            </a:r>
            <a:r>
              <a:rPr lang="en-US" altLang="en-US" sz="2800" baseline="-25000" dirty="0">
                <a:latin typeface="+mn-lt"/>
                <a:cs typeface="+mn-cs"/>
              </a:rPr>
              <a:t>2.5</a:t>
            </a:r>
            <a:r>
              <a:rPr lang="en-US" altLang="en-US" sz="2800" dirty="0">
                <a:latin typeface="+mn-lt"/>
                <a:cs typeface="+mn-cs"/>
              </a:rPr>
              <a:t> level is concerned. </a:t>
            </a:r>
          </a:p>
        </p:txBody>
      </p:sp>
    </p:spTree>
    <p:extLst>
      <p:ext uri="{BB962C8B-B14F-4D97-AF65-F5344CB8AC3E}">
        <p14:creationId xmlns:p14="http://schemas.microsoft.com/office/powerpoint/2010/main" val="21857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7" grpId="0"/>
      <p:bldP spid="18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60000" y="216000"/>
            <a:ext cx="8382000" cy="664797"/>
          </a:xfrm>
        </p:spPr>
        <p:txBody>
          <a:bodyPr/>
          <a:lstStyle/>
          <a:p>
            <a:pPr eaLnBrk="1" hangingPunct="1"/>
            <a:r>
              <a:rPr lang="en-US" altLang="en-US" dirty="0"/>
              <a:t>Questions?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36200" y="862404"/>
            <a:ext cx="8229600" cy="3151632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dirty="0"/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dirty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dirty="0"/>
              <a:t>Xin Qiu, PhD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dirty="0"/>
              <a:t>Principal, Novus Environmental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dirty="0">
                <a:hlinkClick r:id="rId2"/>
              </a:rPr>
              <a:t>xinq@novusenv.com</a:t>
            </a:r>
            <a:endParaRPr lang="en-US" altLang="en-US" dirty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dirty="0"/>
              <a:t>416-320-1363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91792" y="4495800"/>
            <a:ext cx="6561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BTW, CMOS 2017 is open for abstract submission, and there is a Session specifically for Air Quality! </a:t>
            </a:r>
          </a:p>
        </p:txBody>
      </p:sp>
      <p:sp>
        <p:nvSpPr>
          <p:cNvPr id="3" name="Explosion 2 2"/>
          <p:cNvSpPr/>
          <p:nvPr/>
        </p:nvSpPr>
        <p:spPr bwMode="auto">
          <a:xfrm>
            <a:off x="1286992" y="4244824"/>
            <a:ext cx="304800" cy="381000"/>
          </a:xfrm>
          <a:prstGeom prst="irregularSeal2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60000" y="216000"/>
            <a:ext cx="8382000" cy="609398"/>
          </a:xfrm>
        </p:spPr>
        <p:txBody>
          <a:bodyPr/>
          <a:lstStyle/>
          <a:p>
            <a:pPr eaLnBrk="1" hangingPunct="1"/>
            <a:r>
              <a:rPr lang="en-US" altLang="en-US" sz="4400" dirty="0"/>
              <a:t>Outline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60000" y="1260000"/>
            <a:ext cx="8229600" cy="2609945"/>
          </a:xfrm>
        </p:spPr>
        <p:txBody>
          <a:bodyPr/>
          <a:lstStyle/>
          <a:p>
            <a:pPr eaLnBrk="1" hangingPunct="1"/>
            <a:r>
              <a:rPr lang="en-US" altLang="en-US" dirty="0"/>
              <a:t>Objectives</a:t>
            </a:r>
          </a:p>
          <a:p>
            <a:pPr eaLnBrk="1" hangingPunct="1"/>
            <a:r>
              <a:rPr lang="en-US" altLang="en-US" dirty="0"/>
              <a:t>SAOS and AB Emission Inventories</a:t>
            </a:r>
          </a:p>
          <a:p>
            <a:pPr eaLnBrk="1" hangingPunct="1"/>
            <a:r>
              <a:rPr lang="en-US" altLang="en-US" dirty="0"/>
              <a:t>AQ Forecasting for Future Years</a:t>
            </a:r>
          </a:p>
          <a:p>
            <a:pPr eaLnBrk="1" hangingPunct="1"/>
            <a:r>
              <a:rPr lang="en-US" altLang="en-US" dirty="0"/>
              <a:t>Conclusions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60000" y="216000"/>
            <a:ext cx="8229600" cy="609398"/>
          </a:xfrm>
        </p:spPr>
        <p:txBody>
          <a:bodyPr/>
          <a:lstStyle/>
          <a:p>
            <a:pPr eaLnBrk="1" hangingPunct="1"/>
            <a:r>
              <a:rPr lang="en-US" altLang="en-US" sz="4400" dirty="0"/>
              <a:t>Objectives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60000" y="1080000"/>
            <a:ext cx="8098200" cy="2880789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CA" altLang="en-US" sz="1800" u="sng" dirty="0"/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CA" altLang="en-US" dirty="0"/>
              <a:t>Development of comprehensive AB province-wide emissions database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CA" altLang="en-US" dirty="0"/>
              <a:t>Development of the South Athabasca oil sands area (SAOS) emissions inventories for future years (2020 and 2050)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CA" altLang="en-US" dirty="0"/>
              <a:t>Oil sands air quality long-term forecasting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216000"/>
            <a:ext cx="8382000" cy="1218795"/>
          </a:xfrm>
        </p:spPr>
        <p:txBody>
          <a:bodyPr/>
          <a:lstStyle/>
          <a:p>
            <a:r>
              <a:rPr lang="en-CA" sz="4400" dirty="0"/>
              <a:t>Development of AB Province-Wide Emissions Baseline Database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60000" y="1676400"/>
            <a:ext cx="8534400" cy="1871282"/>
          </a:xfrm>
        </p:spPr>
        <p:txBody>
          <a:bodyPr/>
          <a:lstStyle/>
          <a:p>
            <a:r>
              <a:rPr lang="en-US" dirty="0"/>
              <a:t>Development of Alberta Baseline Emissions Inventory (2010/2013)</a:t>
            </a:r>
          </a:p>
          <a:p>
            <a:r>
              <a:rPr lang="en-US" dirty="0"/>
              <a:t>Region-level detailed inventories (by 7 </a:t>
            </a:r>
            <a:r>
              <a:rPr lang="en-US" dirty="0" err="1"/>
              <a:t>landuse</a:t>
            </a:r>
            <a:r>
              <a:rPr lang="en-US" dirty="0"/>
              <a:t> management zones)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4191000"/>
            <a:ext cx="2819400" cy="2538034"/>
          </a:xfrm>
          <a:prstGeom prst="rect">
            <a:avLst/>
          </a:prstGeom>
          <a:ln w="22225">
            <a:solidFill>
              <a:srgbClr val="0070C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60000" y="3733800"/>
            <a:ext cx="543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Consolidated with: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The Joint Oil Sands Monitoring Program Emissions Inventory (JOSM 2013)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AEP’s SAOS/CEMA Inventories (2010)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Alberta EIAs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NPRI 2010/2013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Three Creeks Cold Heavy Oil Production (CHOP) Inventory (2011)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82663"/>
      </p:ext>
    </p:extLst>
  </p:cSld>
  <p:clrMapOvr>
    <a:masterClrMapping/>
  </p:clrMapOvr>
  <p:transition xmlns:p14="http://schemas.microsoft.com/office/powerpoint/2010/main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216000"/>
            <a:ext cx="8382000" cy="1218795"/>
          </a:xfrm>
        </p:spPr>
        <p:txBody>
          <a:bodyPr/>
          <a:lstStyle/>
          <a:p>
            <a:r>
              <a:rPr lang="en-CA" sz="4400" dirty="0"/>
              <a:t>Development of AB Province-Wide Emissions Future Years Database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60000" y="1676400"/>
            <a:ext cx="8534400" cy="1871282"/>
          </a:xfrm>
        </p:spPr>
        <p:txBody>
          <a:bodyPr/>
          <a:lstStyle/>
          <a:p>
            <a:r>
              <a:rPr lang="en-US" dirty="0"/>
              <a:t>Development of Alberta Future Years Emissions Inventory (2020/2050) &amp; (2030/2045) </a:t>
            </a:r>
            <a:r>
              <a:rPr lang="en-US" sz="2000" dirty="0"/>
              <a:t>(2 versions)</a:t>
            </a:r>
            <a:endParaRPr lang="en-US" dirty="0"/>
          </a:p>
          <a:p>
            <a:r>
              <a:rPr lang="en-US" dirty="0"/>
              <a:t>Separated Projections: </a:t>
            </a:r>
            <a:r>
              <a:rPr lang="en-US" dirty="0" err="1"/>
              <a:t>Oilsands</a:t>
            </a:r>
            <a:r>
              <a:rPr lang="en-US" dirty="0"/>
              <a:t> and Non </a:t>
            </a:r>
            <a:r>
              <a:rPr lang="en-US" dirty="0" err="1"/>
              <a:t>Oilsands</a:t>
            </a:r>
            <a:r>
              <a:rPr lang="en-US" dirty="0"/>
              <a:t> Regions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00" y="3733800"/>
            <a:ext cx="4135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Consolidated with: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The Joint Oil Sands Monitoring Program Emissions Inventory (JOSM 2013)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AEP’s SAOS/CEMA Inventories (2010)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Alberta EIAs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NPRI 2010/2013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Three Creeks Cold Heavy Oil Production (CHOP) Inventory (2011)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3789287"/>
            <a:ext cx="421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Considered policies by 2030: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Coal-fired power plants will be phased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Conventional O&amp;G will be mostly terminated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30401"/>
      </p:ext>
    </p:extLst>
  </p:cSld>
  <p:clrMapOvr>
    <a:masterClrMapping/>
  </p:clrMapOvr>
  <p:transition xmlns:p14="http://schemas.microsoft.com/office/powerpoint/2010/main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60000" y="216000"/>
            <a:ext cx="8382000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CA" sz="4400" dirty="0"/>
              <a:t>Province-Wide Emissions summary</a:t>
            </a:r>
          </a:p>
        </p:txBody>
      </p:sp>
      <p:graphicFrame>
        <p:nvGraphicFramePr>
          <p:cNvPr id="3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1919741"/>
              </p:ext>
            </p:extLst>
          </p:nvPr>
        </p:nvGraphicFramePr>
        <p:xfrm>
          <a:off x="609600" y="914400"/>
          <a:ext cx="7691943" cy="967740"/>
        </p:xfrm>
        <a:graphic>
          <a:graphicData uri="http://schemas.openxmlformats.org/drawingml/2006/table">
            <a:tbl>
              <a:tblPr firstRow="1" firstCol="1" bandRow="1"/>
              <a:tblGrid>
                <a:gridCol w="2073747">
                  <a:extLst>
                    <a:ext uri="{9D8B030D-6E8A-4147-A177-3AD203B41FA5}">
                      <a16:colId xmlns="" xmlns:a16="http://schemas.microsoft.com/office/drawing/2014/main" val="3402344782"/>
                    </a:ext>
                  </a:extLst>
                </a:gridCol>
                <a:gridCol w="803039">
                  <a:extLst>
                    <a:ext uri="{9D8B030D-6E8A-4147-A177-3AD203B41FA5}">
                      <a16:colId xmlns="" xmlns:a16="http://schemas.microsoft.com/office/drawing/2014/main" val="2694240053"/>
                    </a:ext>
                  </a:extLst>
                </a:gridCol>
                <a:gridCol w="803039">
                  <a:extLst>
                    <a:ext uri="{9D8B030D-6E8A-4147-A177-3AD203B41FA5}">
                      <a16:colId xmlns="" xmlns:a16="http://schemas.microsoft.com/office/drawing/2014/main" val="3901626821"/>
                    </a:ext>
                  </a:extLst>
                </a:gridCol>
                <a:gridCol w="803039">
                  <a:extLst>
                    <a:ext uri="{9D8B030D-6E8A-4147-A177-3AD203B41FA5}">
                      <a16:colId xmlns="" xmlns:a16="http://schemas.microsoft.com/office/drawing/2014/main" val="4196026299"/>
                    </a:ext>
                  </a:extLst>
                </a:gridCol>
                <a:gridCol w="803039">
                  <a:extLst>
                    <a:ext uri="{9D8B030D-6E8A-4147-A177-3AD203B41FA5}">
                      <a16:colId xmlns="" xmlns:a16="http://schemas.microsoft.com/office/drawing/2014/main" val="3056896769"/>
                    </a:ext>
                  </a:extLst>
                </a:gridCol>
                <a:gridCol w="803039">
                  <a:extLst>
                    <a:ext uri="{9D8B030D-6E8A-4147-A177-3AD203B41FA5}">
                      <a16:colId xmlns="" xmlns:a16="http://schemas.microsoft.com/office/drawing/2014/main" val="1168125787"/>
                    </a:ext>
                  </a:extLst>
                </a:gridCol>
                <a:gridCol w="803039">
                  <a:extLst>
                    <a:ext uri="{9D8B030D-6E8A-4147-A177-3AD203B41FA5}">
                      <a16:colId xmlns="" xmlns:a16="http://schemas.microsoft.com/office/drawing/2014/main" val="1131531093"/>
                    </a:ext>
                  </a:extLst>
                </a:gridCol>
                <a:gridCol w="799962">
                  <a:extLst>
                    <a:ext uri="{9D8B030D-6E8A-4147-A177-3AD203B41FA5}">
                      <a16:colId xmlns="" xmlns:a16="http://schemas.microsoft.com/office/drawing/2014/main" val="225497111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00" b="1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Scenario</a:t>
                      </a:r>
                      <a:endParaRPr lang="en-CA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100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NOx</a:t>
                      </a:r>
                      <a:endParaRPr lang="en-CA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100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endParaRPr lang="en-CA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100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CA" sz="1100" b="1" u="sng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CA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100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PM</a:t>
                      </a:r>
                      <a:r>
                        <a:rPr lang="en-CA" sz="1100" b="1" u="sng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CA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100" b="1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PM</a:t>
                      </a:r>
                      <a:r>
                        <a:rPr lang="en-CA" sz="1100" b="1" u="sng" baseline="-25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CA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100" b="1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lang="en-CA" sz="1100" b="1" u="sng" baseline="-25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CA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100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VOC</a:t>
                      </a:r>
                      <a:endParaRPr lang="en-CA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1150191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746,004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1,447,391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421,991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348,613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2,362,858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118,490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514,000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585868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723,375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1,310,436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386,818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380,513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2,602,995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124,925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499,458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418915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2030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546,762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1,232,885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322,071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426,691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2,949,375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184,191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731,159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000684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2045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598,369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1,321,964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341,092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482,956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3,360,675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231,655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779,408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423564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80" y="1971142"/>
            <a:ext cx="7655520" cy="4429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640080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Ramboll</a:t>
            </a:r>
            <a:r>
              <a:rPr lang="en-US" sz="1400" dirty="0">
                <a:solidFill>
                  <a:schemeClr val="bg1"/>
                </a:solidFill>
              </a:rPr>
              <a:t> Environ and Novus, 2016 </a:t>
            </a:r>
          </a:p>
        </p:txBody>
      </p:sp>
    </p:spTree>
    <p:extLst>
      <p:ext uri="{BB962C8B-B14F-4D97-AF65-F5344CB8AC3E}">
        <p14:creationId xmlns:p14="http://schemas.microsoft.com/office/powerpoint/2010/main" val="1395987388"/>
      </p:ext>
    </p:extLst>
  </p:cSld>
  <p:clrMapOvr>
    <a:masterClrMapping/>
  </p:clrMapOvr>
  <p:transition xmlns:p14="http://schemas.microsoft.com/office/powerpoint/2010/main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09398"/>
          </a:xfrm>
        </p:spPr>
        <p:txBody>
          <a:bodyPr/>
          <a:lstStyle/>
          <a:p>
            <a:r>
              <a:rPr lang="en-US" sz="4400" dirty="0"/>
              <a:t>In-Situ Oil Sands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5007535"/>
            <a:ext cx="4258235" cy="177426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891500"/>
            <a:ext cx="4258235" cy="4061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873571"/>
            <a:ext cx="4267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  <a:p>
            <a:r>
              <a:rPr lang="en-CA" dirty="0"/>
              <a:t>In Alberta, 80 per cent (135 billion barrels) of the oil sands are buried too deep below the surface for open</a:t>
            </a:r>
          </a:p>
          <a:p>
            <a:r>
              <a:rPr lang="en-CA" dirty="0"/>
              <a:t>pit mining.</a:t>
            </a:r>
          </a:p>
          <a:p>
            <a:endParaRPr lang="en-CA" dirty="0"/>
          </a:p>
          <a:p>
            <a:r>
              <a:rPr lang="en-CA" dirty="0"/>
              <a:t>Can only be accessed through in-situ methods such as </a:t>
            </a:r>
            <a:r>
              <a:rPr lang="en-CA" dirty="0">
                <a:solidFill>
                  <a:srgbClr val="FFFF00"/>
                </a:solidFill>
              </a:rPr>
              <a:t>Steam Assisted Gravity Drainage (SAGD).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US" dirty="0"/>
              <a:t>Major air emission sources are from Central Processing Facilities (CPFs):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00"/>
                </a:solidFill>
              </a:rPr>
              <a:t>Steam generator (OTSG)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00"/>
                </a:solidFill>
              </a:rPr>
              <a:t>Co-gen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Glycol heater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Line heater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etc.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376304"/>
      </p:ext>
    </p:extLst>
  </p:cSld>
  <p:clrMapOvr>
    <a:masterClrMapping/>
  </p:clrMapOvr>
  <p:transition xmlns:p14="http://schemas.microsoft.com/office/powerpoint/2010/main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54768"/>
            <a:ext cx="3196758" cy="2363724"/>
          </a:xfrm>
        </p:spPr>
        <p:txBody>
          <a:bodyPr/>
          <a:lstStyle/>
          <a:p>
            <a:r>
              <a:rPr lang="en-CA" sz="1800" dirty="0"/>
              <a:t>Bitumen Production on average section/pixel production by pay thickness:</a:t>
            </a:r>
          </a:p>
          <a:p>
            <a:pPr lvl="1"/>
            <a:r>
              <a:rPr lang="en-CA" sz="1600" dirty="0"/>
              <a:t>10m:  3000 </a:t>
            </a:r>
            <a:r>
              <a:rPr lang="en-CA" sz="1600" dirty="0" err="1"/>
              <a:t>bopd</a:t>
            </a:r>
            <a:r>
              <a:rPr lang="en-CA" sz="1600" dirty="0"/>
              <a:t>  </a:t>
            </a:r>
          </a:p>
          <a:p>
            <a:pPr lvl="1"/>
            <a:r>
              <a:rPr lang="en-CA" sz="1600" dirty="0"/>
              <a:t>20m:  5100 </a:t>
            </a:r>
            <a:r>
              <a:rPr lang="en-CA" sz="1600" dirty="0" err="1"/>
              <a:t>bopd</a:t>
            </a:r>
            <a:endParaRPr lang="en-CA" sz="1600" dirty="0"/>
          </a:p>
          <a:p>
            <a:pPr lvl="1"/>
            <a:r>
              <a:rPr lang="en-CA" sz="1600" dirty="0"/>
              <a:t>30m:  7600 </a:t>
            </a:r>
            <a:r>
              <a:rPr lang="en-CA" sz="1600" dirty="0" err="1"/>
              <a:t>bopd</a:t>
            </a:r>
            <a:endParaRPr lang="en-CA" sz="1600" dirty="0"/>
          </a:p>
          <a:p>
            <a:r>
              <a:rPr lang="en-CA" sz="1800" dirty="0"/>
              <a:t>Future locations selected randomly from remaining available sections/pixels</a:t>
            </a:r>
          </a:p>
        </p:txBody>
      </p:sp>
      <p:pic>
        <p:nvPicPr>
          <p:cNvPr id="5" name="ContourModel_HIGH_11Feb2013b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77758" y="0"/>
            <a:ext cx="5548313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230188"/>
            <a:ext cx="3196758" cy="1828193"/>
          </a:xfrm>
        </p:spPr>
        <p:txBody>
          <a:bodyPr/>
          <a:lstStyle/>
          <a:p>
            <a:r>
              <a:rPr lang="en-US" sz="4400" dirty="0"/>
              <a:t>AEP Oil Sands Production Forecasting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4897175"/>
            <a:ext cx="1619476" cy="18862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565358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 pixel</a:t>
            </a:r>
          </a:p>
        </p:txBody>
      </p:sp>
    </p:spTree>
    <p:extLst>
      <p:ext uri="{BB962C8B-B14F-4D97-AF65-F5344CB8AC3E}">
        <p14:creationId xmlns:p14="http://schemas.microsoft.com/office/powerpoint/2010/main" val="23646840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60000" y="216000"/>
            <a:ext cx="8382000" cy="609398"/>
          </a:xfrm>
        </p:spPr>
        <p:txBody>
          <a:bodyPr/>
          <a:lstStyle/>
          <a:p>
            <a:r>
              <a:rPr lang="en-CA" sz="4400" dirty="0"/>
              <a:t>From O&amp;G Production to Emissions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8600" y="4038600"/>
            <a:ext cx="3442447" cy="2209800"/>
            <a:chOff x="395859" y="990600"/>
            <a:chExt cx="4637446" cy="2971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859" y="990600"/>
              <a:ext cx="4637446" cy="29718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865200" y="2141236"/>
              <a:ext cx="935400" cy="67052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18288" bIns="18288" rtlCol="0">
              <a:spAutoFit/>
            </a:bodyPr>
            <a:lstStyle/>
            <a:p>
              <a:r>
                <a:rPr lang="en-US" sz="600" dirty="0">
                  <a:solidFill>
                    <a:schemeClr val="bg1"/>
                  </a:solidFill>
                </a:rPr>
                <a:t>High</a:t>
              </a:r>
            </a:p>
            <a:p>
              <a:endParaRPr lang="en-US" sz="600" dirty="0">
                <a:solidFill>
                  <a:schemeClr val="bg1"/>
                </a:solidFill>
              </a:endParaRPr>
            </a:p>
            <a:p>
              <a:r>
                <a:rPr lang="en-US" sz="600" dirty="0">
                  <a:solidFill>
                    <a:schemeClr val="bg1"/>
                  </a:solidFill>
                </a:rPr>
                <a:t>Medium</a:t>
              </a:r>
            </a:p>
            <a:p>
              <a:endParaRPr lang="en-US" sz="600" dirty="0">
                <a:solidFill>
                  <a:schemeClr val="bg1"/>
                </a:solidFill>
              </a:endParaRPr>
            </a:p>
            <a:p>
              <a:r>
                <a:rPr lang="en-US" sz="600" dirty="0">
                  <a:solidFill>
                    <a:schemeClr val="bg1"/>
                  </a:solidFill>
                </a:rPr>
                <a:t>Low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8306" y="984266"/>
            <a:ext cx="5096698" cy="2749534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5200" y="3790950"/>
            <a:ext cx="5053330" cy="24574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10671" y="891688"/>
            <a:ext cx="32876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Emission rates of the existing in-situ facilities at various production scales were established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Nonlinear relationships of emission rates versus production levels were regressed and applied to estimating emission rates from the future CPFs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087978"/>
      </p:ext>
    </p:extLst>
  </p:cSld>
  <p:clrMapOvr>
    <a:masterClrMapping/>
  </p:clrMapOvr>
  <p:transition xmlns:p14="http://schemas.microsoft.com/office/powerpoint/2010/main">
    <p:fade/>
  </p:transition>
</p:sld>
</file>

<file path=ppt/theme/theme1.xml><?xml version="1.0" encoding="utf-8"?>
<a:theme xmlns:a="http://schemas.openxmlformats.org/drawingml/2006/main" name="7-00134_MS_Qwest_template_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Template Presentation.potx" id="{AC828696-0249-4B2D-B393-0A2FD9008E2F}" vid="{533F8434-F11E-4AE8-A0D1-31E742E68117}"/>
    </a:ext>
  </a:extLst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Template Presentation.potx" id="{AC828696-0249-4B2D-B393-0A2FD9008E2F}" vid="{5C0FA856-E3C5-447F-89FC-B4EA8EAF333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 Presentation</Template>
  <TotalTime>0</TotalTime>
  <Words>808</Words>
  <Application>Microsoft Macintosh PowerPoint</Application>
  <PresentationFormat>On-screen Show (4:3)</PresentationFormat>
  <Paragraphs>190</Paragraphs>
  <Slides>16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7-00134_MS_Qwest_template_Segoe</vt:lpstr>
      <vt:lpstr>White with Courier font for code slides</vt:lpstr>
      <vt:lpstr>PowerPoint Presentation</vt:lpstr>
      <vt:lpstr>Outline</vt:lpstr>
      <vt:lpstr>Objectives</vt:lpstr>
      <vt:lpstr>Development of AB Province-Wide Emissions Baseline Database </vt:lpstr>
      <vt:lpstr>Development of AB Province-Wide Emissions Future Years Database </vt:lpstr>
      <vt:lpstr>PowerPoint Presentation</vt:lpstr>
      <vt:lpstr>In-Situ Oil Sands </vt:lpstr>
      <vt:lpstr>AEP Oil Sands Production Forecasting</vt:lpstr>
      <vt:lpstr>From O&amp;G Production to Emissions</vt:lpstr>
      <vt:lpstr>CMAQ Modelling</vt:lpstr>
      <vt:lpstr>Ozone Modelling Results</vt:lpstr>
      <vt:lpstr>PM2.5 Modelling Results</vt:lpstr>
      <vt:lpstr>Emissions By Sectors</vt:lpstr>
      <vt:lpstr>Emissions By Sectors</vt:lpstr>
      <vt:lpstr>Conclusions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2016-06-08T20:42:17Z</dcterms:created>
  <dcterms:modified xsi:type="dcterms:W3CDTF">2017-01-10T17:14:41Z</dcterms:modified>
</cp:coreProperties>
</file>