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6"/>
  </p:notesMasterIdLst>
  <p:handoutMasterIdLst>
    <p:handoutMasterId r:id="rId27"/>
  </p:handoutMasterIdLst>
  <p:sldIdLst>
    <p:sldId id="314" r:id="rId3"/>
    <p:sldId id="322" r:id="rId4"/>
    <p:sldId id="345" r:id="rId5"/>
    <p:sldId id="308" r:id="rId6"/>
    <p:sldId id="329" r:id="rId7"/>
    <p:sldId id="376" r:id="rId8"/>
    <p:sldId id="276" r:id="rId9"/>
    <p:sldId id="375" r:id="rId10"/>
    <p:sldId id="307" r:id="rId11"/>
    <p:sldId id="353" r:id="rId12"/>
    <p:sldId id="357" r:id="rId13"/>
    <p:sldId id="358" r:id="rId14"/>
    <p:sldId id="359" r:id="rId15"/>
    <p:sldId id="362" r:id="rId16"/>
    <p:sldId id="341" r:id="rId17"/>
    <p:sldId id="340" r:id="rId18"/>
    <p:sldId id="360" r:id="rId19"/>
    <p:sldId id="350" r:id="rId20"/>
    <p:sldId id="368" r:id="rId21"/>
    <p:sldId id="279" r:id="rId22"/>
    <p:sldId id="367" r:id="rId23"/>
    <p:sldId id="364" r:id="rId24"/>
    <p:sldId id="366" r:id="rId25"/>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akles,Andrew [Dartmouth]" initials="T[" lastIdx="4" clrIdx="0"/>
  <p:cmAuthor id="1" name="Teakles,Andrew [Dartmouth]" initials="AT"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A601B"/>
    <a:srgbClr val="EFF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1" autoAdjust="0"/>
    <p:restoredTop sz="84571" autoAdjust="0"/>
  </p:normalViewPr>
  <p:slideViewPr>
    <p:cSldViewPr>
      <p:cViewPr>
        <p:scale>
          <a:sx n="75" d="100"/>
          <a:sy n="75" d="100"/>
        </p:scale>
        <p:origin x="-2544" y="-6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D29D3778-2017-4ED6-A058-449B9A771485}" type="datetimeFigureOut">
              <a:rPr lang="en-US" smtClean="0"/>
              <a:t>01-11-2017</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3FD7BCBA-7EDE-4D8E-8316-DD8EAAC11E37}" type="slidenum">
              <a:rPr lang="en-US" smtClean="0"/>
              <a:t>‹#›</a:t>
            </a:fld>
            <a:endParaRPr lang="en-US"/>
          </a:p>
        </p:txBody>
      </p:sp>
    </p:spTree>
    <p:extLst>
      <p:ext uri="{BB962C8B-B14F-4D97-AF65-F5344CB8AC3E}">
        <p14:creationId xmlns:p14="http://schemas.microsoft.com/office/powerpoint/2010/main" val="204621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31734E15-3460-4955-9331-EFA01564D718}" type="datetimeFigureOut">
              <a:rPr lang="en-US" smtClean="0"/>
              <a:t>01-11-2017</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4C31A04E-4977-4A03-A79E-312887540BE5}" type="slidenum">
              <a:rPr lang="en-US" smtClean="0"/>
              <a:t>‹#›</a:t>
            </a:fld>
            <a:endParaRPr lang="en-US"/>
          </a:p>
        </p:txBody>
      </p:sp>
    </p:spTree>
    <p:extLst>
      <p:ext uri="{BB962C8B-B14F-4D97-AF65-F5344CB8AC3E}">
        <p14:creationId xmlns:p14="http://schemas.microsoft.com/office/powerpoint/2010/main" val="274456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citizennet.com/blog/wp-content/uploads/2012/11/RF.jp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9"/>
          <p:cNvSpPr>
            <a:spLocks noGrp="1" noChangeArrowheads="1"/>
          </p:cNvSpPr>
          <p:nvPr>
            <p:ph type="sldNum" sz="quarter"/>
          </p:nvPr>
        </p:nvSpPr>
        <p:spPr>
          <a:noFill/>
        </p:spPr>
        <p:txBody>
          <a:bodyPr/>
          <a:lstStyle/>
          <a:p>
            <a:fld id="{B341CC9F-5ABC-4B2D-8A8C-E387399D65DF}" type="slidenum">
              <a:rPr lang="en-US" smtClean="0">
                <a:solidFill>
                  <a:prstClr val="white"/>
                </a:solidFill>
              </a:rPr>
              <a:pPr/>
              <a:t>1</a:t>
            </a:fld>
            <a:endParaRPr lang="en-US" smtClean="0">
              <a:solidFill>
                <a:prstClr val="white"/>
              </a:solidFill>
            </a:endParaRPr>
          </a:p>
        </p:txBody>
      </p:sp>
      <p:sp>
        <p:nvSpPr>
          <p:cNvPr id="49155" name="Rectangle 1"/>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ln>
        </p:spPr>
      </p:sp>
      <p:sp>
        <p:nvSpPr>
          <p:cNvPr id="49156" name="Rectangle 2"/>
          <p:cNvSpPr>
            <a:spLocks noGrp="1" noChangeArrowheads="1"/>
          </p:cNvSpPr>
          <p:nvPr>
            <p:ph type="body" idx="1"/>
          </p:nvPr>
        </p:nvSpPr>
        <p:spPr>
          <a:xfrm>
            <a:off x="693421" y="4380224"/>
            <a:ext cx="5544150" cy="4144052"/>
          </a:xfrm>
          <a:noFill/>
          <a:ln/>
        </p:spPr>
        <p:txBody>
          <a:bodyPr wrap="none" anchor="ct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a:t>
            </a:r>
            <a:r>
              <a:rPr lang="en-US" baseline="0" dirty="0" smtClean="0"/>
              <a:t> DATA, DATA TREATMENT, and </a:t>
            </a:r>
            <a:endParaRPr lang="en-US" dirty="0" smtClean="0"/>
          </a:p>
          <a:p>
            <a:endParaRPr lang="en-US" dirty="0" smtClean="0"/>
          </a:p>
          <a:p>
            <a:r>
              <a:rPr lang="en-US" dirty="0" smtClean="0"/>
              <a:t>Variety</a:t>
            </a:r>
            <a:r>
              <a:rPr lang="en-US" baseline="0" dirty="0" smtClean="0"/>
              <a:t> of approaches tried and evaluated.   Some discussed here show how alternative methods can add value in various applications. </a:t>
            </a:r>
            <a:endParaRPr lang="en-US" dirty="0"/>
          </a:p>
        </p:txBody>
      </p:sp>
      <p:sp>
        <p:nvSpPr>
          <p:cNvPr id="4" name="Slide Number Placeholder 3"/>
          <p:cNvSpPr>
            <a:spLocks noGrp="1"/>
          </p:cNvSpPr>
          <p:nvPr>
            <p:ph type="sldNum" sz="quarter" idx="10"/>
          </p:nvPr>
        </p:nvSpPr>
        <p:spPr/>
        <p:txBody>
          <a:bodyPr/>
          <a:lstStyle/>
          <a:p>
            <a:fld id="{7AD2744D-F521-4DB1-A47B-5F56D7ECC64E}" type="slidenum">
              <a:rPr lang="en-US" smtClean="0"/>
              <a:t>11</a:t>
            </a:fld>
            <a:endParaRPr lang="en-US"/>
          </a:p>
        </p:txBody>
      </p:sp>
    </p:spTree>
    <p:extLst>
      <p:ext uri="{BB962C8B-B14F-4D97-AF65-F5344CB8AC3E}">
        <p14:creationId xmlns:p14="http://schemas.microsoft.com/office/powerpoint/2010/main" val="195227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Data]</a:t>
            </a:r>
            <a:endParaRPr lang="en-US" dirty="0"/>
          </a:p>
        </p:txBody>
      </p:sp>
      <p:sp>
        <p:nvSpPr>
          <p:cNvPr id="4" name="Slide Number Placeholder 3"/>
          <p:cNvSpPr>
            <a:spLocks noGrp="1"/>
          </p:cNvSpPr>
          <p:nvPr>
            <p:ph type="sldNum" sz="quarter" idx="10"/>
          </p:nvPr>
        </p:nvSpPr>
        <p:spPr/>
        <p:txBody>
          <a:bodyPr/>
          <a:lstStyle/>
          <a:p>
            <a:fld id="{7AD2744D-F521-4DB1-A47B-5F56D7ECC64E}" type="slidenum">
              <a:rPr lang="en-US" smtClean="0"/>
              <a:t>12</a:t>
            </a:fld>
            <a:endParaRPr lang="en-US"/>
          </a:p>
        </p:txBody>
      </p:sp>
    </p:spTree>
    <p:extLst>
      <p:ext uri="{BB962C8B-B14F-4D97-AF65-F5344CB8AC3E}">
        <p14:creationId xmlns:p14="http://schemas.microsoft.com/office/powerpoint/2010/main" val="258972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188">
              <a:defRPr/>
            </a:pPr>
            <a:r>
              <a:rPr lang="en-US" dirty="0" smtClean="0"/>
              <a:t>(Source of Image: </a:t>
            </a:r>
            <a:r>
              <a:rPr lang="en-US" dirty="0" smtClean="0">
                <a:hlinkClick r:id="rId3"/>
              </a:rPr>
              <a:t>https://citizennet.com/blog/wp-content/uploads/2012/11/RF.jpg</a:t>
            </a:r>
            <a:r>
              <a:rPr lang="en-US" dirty="0" smtClean="0"/>
              <a:t>)</a:t>
            </a:r>
          </a:p>
          <a:p>
            <a:pPr defTabSz="909188">
              <a:defRPr/>
            </a:pPr>
            <a:endParaRPr lang="en-US" dirty="0" smtClean="0"/>
          </a:p>
          <a:p>
            <a:pPr defTabSz="909188">
              <a:defRPr/>
            </a:pPr>
            <a:r>
              <a:rPr lang="en-US" dirty="0" smtClean="0"/>
              <a:t>Each </a:t>
            </a:r>
            <a:r>
              <a:rPr lang="en-US" baseline="0" dirty="0" smtClean="0"/>
              <a:t>split try 35 random variables.</a:t>
            </a:r>
          </a:p>
          <a:p>
            <a:pPr defTabSz="909188">
              <a:defRPr/>
            </a:pPr>
            <a:r>
              <a:rPr lang="en-US" baseline="0" dirty="0" smtClean="0"/>
              <a:t>An ensemble of weak learner can make a strong learner</a:t>
            </a:r>
            <a:endParaRPr lang="en-US" dirty="0" smtClean="0"/>
          </a:p>
          <a:p>
            <a:endParaRPr lang="en-US" dirty="0"/>
          </a:p>
        </p:txBody>
      </p:sp>
      <p:sp>
        <p:nvSpPr>
          <p:cNvPr id="4" name="Slide Number Placeholder 3"/>
          <p:cNvSpPr>
            <a:spLocks noGrp="1"/>
          </p:cNvSpPr>
          <p:nvPr>
            <p:ph type="sldNum" sz="quarter" idx="10"/>
          </p:nvPr>
        </p:nvSpPr>
        <p:spPr/>
        <p:txBody>
          <a:bodyPr/>
          <a:lstStyle/>
          <a:p>
            <a:fld id="{7AD2744D-F521-4DB1-A47B-5F56D7ECC64E}" type="slidenum">
              <a:rPr lang="en-US" smtClean="0"/>
              <a:t>13</a:t>
            </a:fld>
            <a:endParaRPr lang="en-US"/>
          </a:p>
        </p:txBody>
      </p:sp>
    </p:spTree>
    <p:extLst>
      <p:ext uri="{BB962C8B-B14F-4D97-AF65-F5344CB8AC3E}">
        <p14:creationId xmlns:p14="http://schemas.microsoft.com/office/powerpoint/2010/main" val="3174858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LABEL FOR RMSE</a:t>
            </a:r>
            <a:r>
              <a:rPr lang="en-US" baseline="0" dirty="0" smtClean="0"/>
              <a:t> DIFF (UMOS – XM-Tool)</a:t>
            </a:r>
            <a:endParaRPr lang="en-US" dirty="0"/>
          </a:p>
        </p:txBody>
      </p:sp>
      <p:sp>
        <p:nvSpPr>
          <p:cNvPr id="4" name="Slide Number Placeholder 3"/>
          <p:cNvSpPr>
            <a:spLocks noGrp="1"/>
          </p:cNvSpPr>
          <p:nvPr>
            <p:ph type="sldNum" sz="quarter" idx="10"/>
          </p:nvPr>
        </p:nvSpPr>
        <p:spPr/>
        <p:txBody>
          <a:bodyPr/>
          <a:lstStyle/>
          <a:p>
            <a:fld id="{4C31A04E-4977-4A03-A79E-312887540BE5}" type="slidenum">
              <a:rPr lang="en-US" smtClean="0"/>
              <a:t>15</a:t>
            </a:fld>
            <a:endParaRPr lang="en-US"/>
          </a:p>
        </p:txBody>
      </p:sp>
    </p:spTree>
    <p:extLst>
      <p:ext uri="{BB962C8B-B14F-4D97-AF65-F5344CB8AC3E}">
        <p14:creationId xmlns:p14="http://schemas.microsoft.com/office/powerpoint/2010/main" val="724584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fkf</a:t>
            </a:r>
            <a:r>
              <a:rPr lang="en-US" dirty="0" smtClean="0"/>
              <a:t>(a0, P0, </a:t>
            </a:r>
            <a:r>
              <a:rPr lang="en-US" dirty="0" err="1" smtClean="0"/>
              <a:t>dt</a:t>
            </a:r>
            <a:r>
              <a:rPr lang="en-US" dirty="0" smtClean="0"/>
              <a:t>, </a:t>
            </a:r>
            <a:r>
              <a:rPr lang="en-US" dirty="0" err="1" smtClean="0"/>
              <a:t>ct</a:t>
            </a:r>
            <a:r>
              <a:rPr lang="en-US" dirty="0" smtClean="0"/>
              <a:t>, Tt, </a:t>
            </a:r>
            <a:r>
              <a:rPr lang="en-US" dirty="0" err="1" smtClean="0"/>
              <a:t>Zt</a:t>
            </a:r>
            <a:r>
              <a:rPr lang="en-US" dirty="0" smtClean="0"/>
              <a:t>, </a:t>
            </a:r>
            <a:r>
              <a:rPr lang="en-US" dirty="0" err="1" smtClean="0"/>
              <a:t>HHt</a:t>
            </a:r>
            <a:r>
              <a:rPr lang="en-US" dirty="0" smtClean="0"/>
              <a:t>, </a:t>
            </a:r>
            <a:r>
              <a:rPr lang="en-US" dirty="0" err="1" smtClean="0"/>
              <a:t>GGt</a:t>
            </a:r>
            <a:r>
              <a:rPr lang="en-US" dirty="0" smtClean="0"/>
              <a:t>, </a:t>
            </a:r>
            <a:r>
              <a:rPr lang="en-US" dirty="0" err="1" smtClean="0"/>
              <a:t>yt</a:t>
            </a:r>
            <a:r>
              <a:rPr lang="en-US" dirty="0" smtClean="0"/>
              <a:t>, </a:t>
            </a:r>
            <a:r>
              <a:rPr lang="en-US" dirty="0" err="1" smtClean="0"/>
              <a:t>check.input</a:t>
            </a:r>
            <a:r>
              <a:rPr lang="en-US" dirty="0" smtClean="0"/>
              <a:t> = TRUE)</a:t>
            </a:r>
          </a:p>
          <a:p>
            <a:pPr lvl="1"/>
            <a:r>
              <a:rPr lang="en-CA" dirty="0" smtClean="0"/>
              <a:t>a0 &amp; P0 can be from previous runs/ a reasonable </a:t>
            </a:r>
            <a:r>
              <a:rPr lang="en-CA" dirty="0" err="1" smtClean="0"/>
              <a:t>estm</a:t>
            </a:r>
            <a:r>
              <a:rPr lang="en-CA" dirty="0" smtClean="0"/>
              <a:t> </a:t>
            </a:r>
          </a:p>
          <a:p>
            <a:pPr lvl="1"/>
            <a:r>
              <a:rPr lang="en-CA" dirty="0" err="1" smtClean="0"/>
              <a:t>HHt</a:t>
            </a:r>
            <a:r>
              <a:rPr lang="en-CA" dirty="0" smtClean="0"/>
              <a:t> &amp; </a:t>
            </a:r>
            <a:r>
              <a:rPr lang="en-CA" dirty="0" err="1" smtClean="0"/>
              <a:t>GGt</a:t>
            </a:r>
            <a:r>
              <a:rPr lang="en-CA" dirty="0" smtClean="0"/>
              <a:t> (use </a:t>
            </a:r>
            <a:r>
              <a:rPr lang="en-CA" dirty="0" err="1" smtClean="0"/>
              <a:t>optim</a:t>
            </a:r>
            <a:r>
              <a:rPr lang="en-CA" dirty="0" smtClean="0"/>
              <a:t> or pre-specified ratio: </a:t>
            </a:r>
            <a:r>
              <a:rPr lang="en-CA" dirty="0" err="1" smtClean="0"/>
              <a:t>HHt</a:t>
            </a:r>
            <a:r>
              <a:rPr lang="en-CA" dirty="0" smtClean="0"/>
              <a:t>/ </a:t>
            </a:r>
            <a:r>
              <a:rPr lang="en-CA" dirty="0" err="1" smtClean="0"/>
              <a:t>GGt</a:t>
            </a:r>
            <a:r>
              <a:rPr lang="en-CA" dirty="0" smtClean="0"/>
              <a:t> = 0.06 or 0.01)</a:t>
            </a:r>
            <a:endParaRPr lang="en-US" dirty="0" smtClean="0"/>
          </a:p>
        </p:txBody>
      </p:sp>
      <p:sp>
        <p:nvSpPr>
          <p:cNvPr id="4" name="Slide Number Placeholder 3"/>
          <p:cNvSpPr>
            <a:spLocks noGrp="1"/>
          </p:cNvSpPr>
          <p:nvPr>
            <p:ph type="sldNum" sz="quarter" idx="10"/>
          </p:nvPr>
        </p:nvSpPr>
        <p:spPr/>
        <p:txBody>
          <a:bodyPr/>
          <a:lstStyle/>
          <a:p>
            <a:fld id="{4C31A04E-4977-4A03-A79E-312887540BE5}" type="slidenum">
              <a:rPr lang="en-US" smtClean="0"/>
              <a:t>17</a:t>
            </a:fld>
            <a:endParaRPr lang="en-US"/>
          </a:p>
        </p:txBody>
      </p:sp>
    </p:spTree>
    <p:extLst>
      <p:ext uri="{BB962C8B-B14F-4D97-AF65-F5344CB8AC3E}">
        <p14:creationId xmlns:p14="http://schemas.microsoft.com/office/powerpoint/2010/main" val="1056145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Kalman</a:t>
            </a:r>
            <a:r>
              <a:rPr lang="en-US" dirty="0" smtClean="0"/>
              <a:t> filtering (dark green</a:t>
            </a:r>
            <a:r>
              <a:rPr lang="en-US" baseline="0" dirty="0" smtClean="0"/>
              <a:t> and blue) has reduced the overall model bias considerably.  Improvement to RMSE also </a:t>
            </a:r>
            <a:r>
              <a:rPr lang="en-US" baseline="0" dirty="0" err="1" smtClean="0"/>
              <a:t>noticable</a:t>
            </a:r>
            <a:r>
              <a:rPr lang="en-US" baseline="0" dirty="0" smtClean="0"/>
              <a:t>.  GMv2 (raw) does better for PM, worse for O3, better for NO2.  </a:t>
            </a:r>
            <a:endParaRPr lang="en-US" dirty="0"/>
          </a:p>
        </p:txBody>
      </p:sp>
      <p:sp>
        <p:nvSpPr>
          <p:cNvPr id="4" name="Slide Number Placeholder 3"/>
          <p:cNvSpPr>
            <a:spLocks noGrp="1"/>
          </p:cNvSpPr>
          <p:nvPr>
            <p:ph type="sldNum" sz="quarter" idx="10"/>
          </p:nvPr>
        </p:nvSpPr>
        <p:spPr/>
        <p:txBody>
          <a:bodyPr/>
          <a:lstStyle/>
          <a:p>
            <a:fld id="{6178FAA9-C046-486D-B89D-34340C9D772A}" type="slidenum">
              <a:rPr lang="en-US" smtClean="0"/>
              <a:t>18</a:t>
            </a:fld>
            <a:endParaRPr lang="en-US"/>
          </a:p>
        </p:txBody>
      </p:sp>
    </p:spTree>
    <p:extLst>
      <p:ext uri="{BB962C8B-B14F-4D97-AF65-F5344CB8AC3E}">
        <p14:creationId xmlns:p14="http://schemas.microsoft.com/office/powerpoint/2010/main" val="2437510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Finalize</a:t>
            </a:r>
            <a:endParaRPr lang="en-US" dirty="0"/>
          </a:p>
        </p:txBody>
      </p:sp>
      <p:sp>
        <p:nvSpPr>
          <p:cNvPr id="4" name="Slide Number Placeholder 3"/>
          <p:cNvSpPr>
            <a:spLocks noGrp="1"/>
          </p:cNvSpPr>
          <p:nvPr>
            <p:ph type="sldNum" sz="quarter" idx="10"/>
          </p:nvPr>
        </p:nvSpPr>
        <p:spPr/>
        <p:txBody>
          <a:bodyPr/>
          <a:lstStyle/>
          <a:p>
            <a:fld id="{4C31A04E-4977-4A03-A79E-312887540BE5}" type="slidenum">
              <a:rPr lang="en-US" smtClean="0"/>
              <a:t>19</a:t>
            </a:fld>
            <a:endParaRPr lang="en-US"/>
          </a:p>
        </p:txBody>
      </p:sp>
    </p:spTree>
    <p:extLst>
      <p:ext uri="{BB962C8B-B14F-4D97-AF65-F5344CB8AC3E}">
        <p14:creationId xmlns:p14="http://schemas.microsoft.com/office/powerpoint/2010/main" val="2558003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PanAm</a:t>
            </a:r>
            <a:r>
              <a:rPr lang="en-US" baseline="0" dirty="0" smtClean="0"/>
              <a:t> was a proof of concept for our system </a:t>
            </a:r>
            <a:endParaRPr lang="en-US" dirty="0"/>
          </a:p>
        </p:txBody>
      </p:sp>
      <p:sp>
        <p:nvSpPr>
          <p:cNvPr id="4" name="Slide Number Placeholder 3"/>
          <p:cNvSpPr>
            <a:spLocks noGrp="1"/>
          </p:cNvSpPr>
          <p:nvPr>
            <p:ph type="sldNum" sz="quarter" idx="10"/>
          </p:nvPr>
        </p:nvSpPr>
        <p:spPr/>
        <p:txBody>
          <a:bodyPr/>
          <a:lstStyle/>
          <a:p>
            <a:fld id="{4C31A04E-4977-4A03-A79E-312887540BE5}" type="slidenum">
              <a:rPr lang="en-US" smtClean="0"/>
              <a:t>23</a:t>
            </a:fld>
            <a:endParaRPr lang="en-US"/>
          </a:p>
        </p:txBody>
      </p:sp>
    </p:spTree>
    <p:extLst>
      <p:ext uri="{BB962C8B-B14F-4D97-AF65-F5344CB8AC3E}">
        <p14:creationId xmlns:p14="http://schemas.microsoft.com/office/powerpoint/2010/main" val="373503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will talk briefly about AQHI Forecast support for </a:t>
            </a:r>
            <a:r>
              <a:rPr lang="en-US" baseline="0" dirty="0" err="1" smtClean="0"/>
              <a:t>PanAm</a:t>
            </a:r>
            <a:r>
              <a:rPr lang="en-US" baseline="0" dirty="0" smtClean="0"/>
              <a:t>.  Other presentation tomorrow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got involved in the Toronto 2015 Pan Am Games and </a:t>
            </a:r>
            <a:r>
              <a:rPr lang="en-US" baseline="0" dirty="0" err="1" smtClean="0"/>
              <a:t>Parapan</a:t>
            </a:r>
            <a:r>
              <a:rPr lang="en-US" baseline="0" dirty="0" smtClean="0"/>
              <a:t> Am Games though a science initiative called the XM-Tool.  Our participation was to assist the air quality Health index program with their forecast </a:t>
            </a:r>
            <a:r>
              <a:rPr lang="en-US" baseline="0" dirty="0" err="1" smtClean="0"/>
              <a:t>activites</a:t>
            </a:r>
            <a:r>
              <a:rPr lang="en-US" baseline="0" dirty="0" smtClean="0"/>
              <a:t> for </a:t>
            </a:r>
            <a:r>
              <a:rPr lang="en-US" baseline="0" dirty="0" err="1" smtClean="0"/>
              <a:t>panam</a:t>
            </a:r>
            <a:r>
              <a:rPr lang="en-US" baseline="0" dirty="0" smtClean="0"/>
              <a:t>.  Our initial involvement was unplanned initially however the opportunity came up for us to make a contribution.  Today’s talk will go over our activities/science project leading up to </a:t>
            </a:r>
            <a:r>
              <a:rPr lang="en-US" baseline="0" dirty="0" err="1" smtClean="0"/>
              <a:t>PanAm</a:t>
            </a:r>
            <a:r>
              <a:rPr lang="en-US" baseline="0" dirty="0" smtClean="0"/>
              <a:t>, what motivated our involvement, what challenges we faced, what lessons/outcomes came for our work.</a:t>
            </a:r>
            <a:endParaRPr lang="en-CA" dirty="0" smtClean="0"/>
          </a:p>
          <a:p>
            <a:endParaRPr lang="en-US" dirty="0" smtClean="0"/>
          </a:p>
          <a:p>
            <a:r>
              <a:rPr lang="en-US" dirty="0" smtClean="0"/>
              <a:t>How</a:t>
            </a:r>
            <a:r>
              <a:rPr lang="en-US" baseline="0" dirty="0" smtClean="0"/>
              <a:t> </a:t>
            </a:r>
            <a:r>
              <a:rPr lang="en-US" baseline="0" dirty="0" err="1" smtClean="0"/>
              <a:t>panam</a:t>
            </a:r>
            <a:r>
              <a:rPr lang="en-US" baseline="0" dirty="0" smtClean="0"/>
              <a:t> fit into the work we were doing and became an opportunity for us.  We joined up with other research efforts to support </a:t>
            </a:r>
            <a:r>
              <a:rPr lang="en-US" baseline="0" dirty="0" err="1" smtClean="0"/>
              <a:t>panam</a:t>
            </a:r>
            <a:endParaRPr lang="en-CA" dirty="0"/>
          </a:p>
        </p:txBody>
      </p:sp>
      <p:sp>
        <p:nvSpPr>
          <p:cNvPr id="4" name="Slide Number Placeholder 3"/>
          <p:cNvSpPr>
            <a:spLocks noGrp="1"/>
          </p:cNvSpPr>
          <p:nvPr>
            <p:ph type="sldNum" sz="quarter" idx="10"/>
          </p:nvPr>
        </p:nvSpPr>
        <p:spPr/>
        <p:txBody>
          <a:bodyPr/>
          <a:lstStyle/>
          <a:p>
            <a:fld id="{4C31A04E-4977-4A03-A79E-312887540BE5}" type="slidenum">
              <a:rPr lang="en-US" smtClean="0"/>
              <a:t>2</a:t>
            </a:fld>
            <a:endParaRPr lang="en-US"/>
          </a:p>
        </p:txBody>
      </p:sp>
    </p:spTree>
    <p:extLst>
      <p:ext uri="{BB962C8B-B14F-4D97-AF65-F5344CB8AC3E}">
        <p14:creationId xmlns:p14="http://schemas.microsoft.com/office/powerpoint/2010/main" val="370366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MAYBE</a:t>
            </a:r>
            <a:r>
              <a:rPr lang="en-US" b="1" u="sng" baseline="0" dirty="0" smtClean="0"/>
              <a:t> SPLIT THIS SLIDE UP</a:t>
            </a:r>
            <a:endParaRPr lang="en-US" b="1" u="sng" dirty="0" smtClean="0"/>
          </a:p>
          <a:p>
            <a:r>
              <a:rPr lang="en-US" dirty="0" smtClean="0"/>
              <a:t>New Monitors</a:t>
            </a:r>
            <a:r>
              <a:rPr lang="en-US" baseline="0" dirty="0" smtClean="0"/>
              <a:t> ( 4  )</a:t>
            </a:r>
          </a:p>
          <a:p>
            <a:r>
              <a:rPr lang="en-US" baseline="0" dirty="0" smtClean="0"/>
              <a:t>Research model ( GM2.5 km)</a:t>
            </a:r>
          </a:p>
          <a:p>
            <a:r>
              <a:rPr lang="en-US" baseline="0" dirty="0" smtClean="0"/>
              <a:t>GM10 + emission update</a:t>
            </a:r>
          </a:p>
          <a:p>
            <a:r>
              <a:rPr lang="en-US" baseline="0" dirty="0" smtClean="0"/>
              <a:t>Objective Analysis</a:t>
            </a:r>
            <a:endParaRPr lang="en-CA" dirty="0"/>
          </a:p>
        </p:txBody>
      </p:sp>
      <p:sp>
        <p:nvSpPr>
          <p:cNvPr id="4" name="Slide Number Placeholder 3"/>
          <p:cNvSpPr>
            <a:spLocks noGrp="1"/>
          </p:cNvSpPr>
          <p:nvPr>
            <p:ph type="sldNum" sz="quarter" idx="10"/>
          </p:nvPr>
        </p:nvSpPr>
        <p:spPr/>
        <p:txBody>
          <a:bodyPr/>
          <a:lstStyle/>
          <a:p>
            <a:fld id="{4C31A04E-4977-4A03-A79E-312887540BE5}" type="slidenum">
              <a:rPr lang="en-US" smtClean="0"/>
              <a:t>3</a:t>
            </a:fld>
            <a:endParaRPr lang="en-US"/>
          </a:p>
        </p:txBody>
      </p:sp>
    </p:spTree>
    <p:extLst>
      <p:ext uri="{BB962C8B-B14F-4D97-AF65-F5344CB8AC3E}">
        <p14:creationId xmlns:p14="http://schemas.microsoft.com/office/powerpoint/2010/main" val="299675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SPLIT</a:t>
            </a:r>
            <a:r>
              <a:rPr lang="en-US" baseline="0" dirty="0" smtClean="0"/>
              <a:t> UP MODEL AND OA SLIDES</a:t>
            </a:r>
            <a:endParaRPr lang="en-US" dirty="0"/>
          </a:p>
        </p:txBody>
      </p:sp>
      <p:sp>
        <p:nvSpPr>
          <p:cNvPr id="4" name="Slide Number Placeholder 3"/>
          <p:cNvSpPr>
            <a:spLocks noGrp="1"/>
          </p:cNvSpPr>
          <p:nvPr>
            <p:ph type="sldNum" sz="quarter" idx="10"/>
          </p:nvPr>
        </p:nvSpPr>
        <p:spPr/>
        <p:txBody>
          <a:bodyPr/>
          <a:lstStyle/>
          <a:p>
            <a:fld id="{4C31A04E-4977-4A03-A79E-312887540BE5}" type="slidenum">
              <a:rPr lang="en-US" smtClean="0"/>
              <a:t>4</a:t>
            </a:fld>
            <a:endParaRPr lang="en-US"/>
          </a:p>
        </p:txBody>
      </p:sp>
    </p:spTree>
    <p:extLst>
      <p:ext uri="{BB962C8B-B14F-4D97-AF65-F5344CB8AC3E}">
        <p14:creationId xmlns:p14="http://schemas.microsoft.com/office/powerpoint/2010/main" val="355427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the same time…</a:t>
            </a:r>
          </a:p>
          <a:p>
            <a:r>
              <a:rPr lang="en-US" baseline="0" dirty="0" smtClean="0"/>
              <a:t>By start of 2015, we made progress with prototype methods and there was also interest in our modeling approach by the CMDW group that supported our science activities and we were in the process of transferring approaches to a more formal experimental setting at CMC.</a:t>
            </a:r>
          </a:p>
          <a:p>
            <a:endParaRPr lang="en-US" baseline="0" dirty="0" smtClean="0"/>
          </a:p>
          <a:p>
            <a:r>
              <a:rPr lang="en-US" dirty="0" smtClean="0"/>
              <a:t>Science phase had</a:t>
            </a:r>
            <a:r>
              <a:rPr lang="en-US" baseline="0" dirty="0" smtClean="0"/>
              <a:t> developed some prototype methods for improving the air quality forecast with some new</a:t>
            </a:r>
          </a:p>
          <a:p>
            <a:r>
              <a:rPr lang="en-US" baseline="0" dirty="0" smtClean="0"/>
              <a:t>Antecedent conditions were used to improve forecast guidance</a:t>
            </a:r>
            <a:endParaRPr lang="en-US" dirty="0" smtClean="0"/>
          </a:p>
          <a:p>
            <a:endParaRPr lang="en-US" dirty="0" smtClean="0"/>
          </a:p>
          <a:p>
            <a:r>
              <a:rPr lang="en-US" dirty="0" smtClean="0"/>
              <a:t>Science</a:t>
            </a:r>
            <a:r>
              <a:rPr lang="en-US" baseline="0" dirty="0" smtClean="0"/>
              <a:t> phase shifting to tech transfer of our methods (tested some methods).  Interest in our methods and infrastructure supporting our studies.  Products limited to diagnostics and verification. </a:t>
            </a:r>
            <a:endParaRPr lang="en-US" dirty="0" smtClean="0"/>
          </a:p>
          <a:p>
            <a:endParaRPr lang="en-CA" dirty="0"/>
          </a:p>
        </p:txBody>
      </p:sp>
      <p:sp>
        <p:nvSpPr>
          <p:cNvPr id="4" name="Slide Number Placeholder 3"/>
          <p:cNvSpPr>
            <a:spLocks noGrp="1"/>
          </p:cNvSpPr>
          <p:nvPr>
            <p:ph type="sldNum" sz="quarter" idx="10"/>
          </p:nvPr>
        </p:nvSpPr>
        <p:spPr/>
        <p:txBody>
          <a:bodyPr/>
          <a:lstStyle/>
          <a:p>
            <a:fld id="{4C31A04E-4977-4A03-A79E-312887540BE5}" type="slidenum">
              <a:rPr lang="en-US" smtClean="0"/>
              <a:t>5</a:t>
            </a:fld>
            <a:endParaRPr lang="en-US"/>
          </a:p>
        </p:txBody>
      </p:sp>
    </p:spTree>
    <p:extLst>
      <p:ext uri="{BB962C8B-B14F-4D97-AF65-F5344CB8AC3E}">
        <p14:creationId xmlns:p14="http://schemas.microsoft.com/office/powerpoint/2010/main" val="4116270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[adopts</a:t>
            </a:r>
            <a:r>
              <a:rPr lang="en-US" baseline="0" dirty="0" smtClean="0"/>
              <a:t> high level languages to support data treatment and access extensible model </a:t>
            </a:r>
          </a:p>
          <a:p>
            <a:endParaRPr lang="en-US" baseline="0" dirty="0" smtClean="0"/>
          </a:p>
          <a:p>
            <a:r>
              <a:rPr lang="en-US" baseline="0" dirty="0" smtClean="0"/>
              <a:t>[</a:t>
            </a:r>
            <a:endParaRPr lang="en-US" dirty="0" smtClean="0"/>
          </a:p>
          <a:p>
            <a:r>
              <a:rPr lang="en-US" dirty="0" smtClean="0"/>
              <a:t>[Add Infrastructure</a:t>
            </a:r>
            <a:r>
              <a:rPr lang="en-US" baseline="0" dirty="0" smtClean="0"/>
              <a:t> Wheel and put Science First]</a:t>
            </a:r>
            <a:endParaRPr lang="en-US" dirty="0" smtClean="0"/>
          </a:p>
          <a:p>
            <a:r>
              <a:rPr lang="en-US" dirty="0" smtClean="0"/>
              <a:t>[UPDATE</a:t>
            </a:r>
            <a:r>
              <a:rPr lang="en-US" baseline="0" dirty="0" smtClean="0"/>
              <a:t> WITH MATERIAL FROM THE POSTER.  Use modular modeling, higher languages </a:t>
            </a:r>
            <a:r>
              <a:rPr lang="en-US" baseline="0" dirty="0" smtClean="0">
                <a:sym typeface="Wingdings" panose="05000000000000000000" pitchFamily="2" charset="2"/>
              </a:rPr>
              <a:t> easy prototyping]</a:t>
            </a:r>
            <a:endParaRPr lang="en-US" dirty="0" smtClean="0"/>
          </a:p>
          <a:p>
            <a:endParaRPr lang="en-US" dirty="0" smtClean="0"/>
          </a:p>
          <a:p>
            <a:r>
              <a:rPr lang="en-US" dirty="0" smtClean="0"/>
              <a:t>Data</a:t>
            </a:r>
            <a:r>
              <a:rPr lang="en-US" baseline="0" dirty="0" smtClean="0"/>
              <a:t> is obtained in stored in database, A library we developed provided functions to support pre-processing &amp; modeling requirements.  (more open source, extensible, modular,…)</a:t>
            </a:r>
            <a:endParaRPr lang="en-CA" dirty="0"/>
          </a:p>
        </p:txBody>
      </p:sp>
      <p:sp>
        <p:nvSpPr>
          <p:cNvPr id="4" name="Slide Number Placeholder 3"/>
          <p:cNvSpPr>
            <a:spLocks noGrp="1"/>
          </p:cNvSpPr>
          <p:nvPr>
            <p:ph type="sldNum" sz="quarter" idx="10"/>
          </p:nvPr>
        </p:nvSpPr>
        <p:spPr/>
        <p:txBody>
          <a:bodyPr/>
          <a:lstStyle/>
          <a:p>
            <a:fld id="{4C31A04E-4977-4A03-A79E-312887540BE5}" type="slidenum">
              <a:rPr lang="en-US" smtClean="0"/>
              <a:t>6</a:t>
            </a:fld>
            <a:endParaRPr lang="en-US"/>
          </a:p>
        </p:txBody>
      </p:sp>
    </p:spTree>
    <p:extLst>
      <p:ext uri="{BB962C8B-B14F-4D97-AF65-F5344CB8AC3E}">
        <p14:creationId xmlns:p14="http://schemas.microsoft.com/office/powerpoint/2010/main" val="361060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science</a:t>
            </a:r>
            <a:r>
              <a:rPr lang="en-US" baseline="0" dirty="0" smtClean="0"/>
              <a:t> phase of the project we ….  Overall, our work suggested improvement to air quality forecast could be achieved using additional lag predictor (what happened yesterday can improve today)</a:t>
            </a:r>
          </a:p>
          <a:p>
            <a:r>
              <a:rPr lang="en-US" baseline="0" dirty="0" smtClean="0"/>
              <a:t>[We explore a variety of statistical models</a:t>
            </a:r>
            <a:endParaRPr lang="en-US" dirty="0" smtClean="0"/>
          </a:p>
          <a:p>
            <a:r>
              <a:rPr lang="en-US" dirty="0" smtClean="0"/>
              <a:t>RF and MLR</a:t>
            </a:r>
            <a:r>
              <a:rPr lang="en-US" baseline="0" dirty="0" smtClean="0"/>
              <a:t> (Toronto)</a:t>
            </a:r>
            <a:endParaRPr lang="en-US" dirty="0"/>
          </a:p>
        </p:txBody>
      </p:sp>
      <p:sp>
        <p:nvSpPr>
          <p:cNvPr id="4" name="Slide Number Placeholder 3"/>
          <p:cNvSpPr>
            <a:spLocks noGrp="1"/>
          </p:cNvSpPr>
          <p:nvPr>
            <p:ph type="sldNum" idx="10"/>
          </p:nvPr>
        </p:nvSpPr>
        <p:spPr/>
        <p:txBody>
          <a:bodyPr/>
          <a:lstStyle/>
          <a:p>
            <a:pPr>
              <a:defRPr/>
            </a:pPr>
            <a:fld id="{94DB1BDD-423F-4F70-B6A1-FF5133451E15}" type="slidenum">
              <a:rPr lang="en-US" smtClean="0">
                <a:solidFill>
                  <a:prstClr val="white"/>
                </a:solidFill>
              </a:rPr>
              <a:pPr>
                <a:defRPr/>
              </a:pPr>
              <a:t>7</a:t>
            </a:fld>
            <a:endParaRPr lang="en-US">
              <a:solidFill>
                <a:prstClr val="white"/>
              </a:solidFill>
            </a:endParaRPr>
          </a:p>
        </p:txBody>
      </p:sp>
    </p:spTree>
    <p:extLst>
      <p:ext uri="{BB962C8B-B14F-4D97-AF65-F5344CB8AC3E}">
        <p14:creationId xmlns:p14="http://schemas.microsoft.com/office/powerpoint/2010/main" val="2768920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our research</a:t>
            </a:r>
            <a:r>
              <a:rPr lang="en-US" baseline="0" dirty="0" smtClean="0"/>
              <a:t> efforts on non-linear techniques in collaboration with UBC were published last year.</a:t>
            </a:r>
            <a:endParaRPr lang="en-US" dirty="0"/>
          </a:p>
        </p:txBody>
      </p:sp>
      <p:sp>
        <p:nvSpPr>
          <p:cNvPr id="4" name="Slide Number Placeholder 3"/>
          <p:cNvSpPr>
            <a:spLocks noGrp="1"/>
          </p:cNvSpPr>
          <p:nvPr>
            <p:ph type="sldNum" sz="quarter" idx="10"/>
          </p:nvPr>
        </p:nvSpPr>
        <p:spPr/>
        <p:txBody>
          <a:bodyPr/>
          <a:lstStyle/>
          <a:p>
            <a:fld id="{4C31A04E-4977-4A03-A79E-312887540BE5}" type="slidenum">
              <a:rPr lang="en-US" smtClean="0"/>
              <a:t>8</a:t>
            </a:fld>
            <a:endParaRPr lang="en-US"/>
          </a:p>
        </p:txBody>
      </p:sp>
    </p:spTree>
    <p:extLst>
      <p:ext uri="{BB962C8B-B14F-4D97-AF65-F5344CB8AC3E}">
        <p14:creationId xmlns:p14="http://schemas.microsoft.com/office/powerpoint/2010/main" val="168836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we</a:t>
            </a:r>
            <a:r>
              <a:rPr lang="en-US" baseline="0" dirty="0" smtClean="0"/>
              <a:t> do some post-processing for the new experimental GEM-MACH (limited data and would be in development until May).  </a:t>
            </a:r>
            <a:endParaRPr lang="en-CA" dirty="0"/>
          </a:p>
        </p:txBody>
      </p:sp>
      <p:sp>
        <p:nvSpPr>
          <p:cNvPr id="4" name="Slide Number Placeholder 3"/>
          <p:cNvSpPr>
            <a:spLocks noGrp="1"/>
          </p:cNvSpPr>
          <p:nvPr>
            <p:ph type="sldNum" sz="quarter" idx="10"/>
          </p:nvPr>
        </p:nvSpPr>
        <p:spPr/>
        <p:txBody>
          <a:bodyPr/>
          <a:lstStyle/>
          <a:p>
            <a:fld id="{4C31A04E-4977-4A03-A79E-312887540BE5}" type="slidenum">
              <a:rPr lang="en-US" smtClean="0"/>
              <a:t>10</a:t>
            </a:fld>
            <a:endParaRPr lang="en-US"/>
          </a:p>
        </p:txBody>
      </p:sp>
    </p:spTree>
    <p:extLst>
      <p:ext uri="{BB962C8B-B14F-4D97-AF65-F5344CB8AC3E}">
        <p14:creationId xmlns:p14="http://schemas.microsoft.com/office/powerpoint/2010/main" val="2326324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318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007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463" y="274638"/>
            <a:ext cx="2036762"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961063"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968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150225"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600200"/>
            <a:ext cx="8150225" cy="4524375"/>
          </a:xfrm>
        </p:spPr>
        <p:txBody>
          <a:bodyPr/>
          <a:lstStyle/>
          <a:p>
            <a:pPr lvl="0"/>
            <a:endParaRPr lang="en-US" noProof="0" smtClean="0"/>
          </a:p>
        </p:txBody>
      </p:sp>
    </p:spTree>
    <p:extLst>
      <p:ext uri="{BB962C8B-B14F-4D97-AF65-F5344CB8AC3E}">
        <p14:creationId xmlns:p14="http://schemas.microsoft.com/office/powerpoint/2010/main" val="3514520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150225"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600200"/>
            <a:ext cx="39989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3313" y="1600200"/>
            <a:ext cx="3998912"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0993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274638"/>
            <a:ext cx="8150225" cy="5849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3565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1413"/>
          </a:xfrm>
        </p:spPr>
        <p:txBody>
          <a:bodyPr/>
          <a:lstStyle/>
          <a:p>
            <a:r>
              <a:rPr lang="en-US" smtClean="0"/>
              <a:t>Click to edit Master title style</a:t>
            </a:r>
            <a:endParaRPr lang="en-US"/>
          </a:p>
        </p:txBody>
      </p:sp>
    </p:spTree>
    <p:extLst>
      <p:ext uri="{BB962C8B-B14F-4D97-AF65-F5344CB8AC3E}">
        <p14:creationId xmlns:p14="http://schemas.microsoft.com/office/powerpoint/2010/main" val="1680918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1319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56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1029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70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725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8054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0427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80835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390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9768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198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083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3050"/>
            <a:ext cx="2055812"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8213"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057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1413"/>
          </a:xfrm>
        </p:spPr>
        <p:txBody>
          <a:bodyPr/>
          <a:lstStyle/>
          <a:p>
            <a:r>
              <a:rPr lang="en-US" smtClean="0"/>
              <a:t>Click to edit Master title style</a:t>
            </a:r>
            <a:endParaRPr lang="en-US"/>
          </a:p>
        </p:txBody>
      </p:sp>
    </p:spTree>
    <p:extLst>
      <p:ext uri="{BB962C8B-B14F-4D97-AF65-F5344CB8AC3E}">
        <p14:creationId xmlns:p14="http://schemas.microsoft.com/office/powerpoint/2010/main" val="389756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814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39989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3313" y="1600200"/>
            <a:ext cx="39989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003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67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572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75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768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99121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theme" Target="../theme/theme2.xml"/><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lum/>
          </a:blip>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762000" y="274638"/>
            <a:ext cx="8150225" cy="11398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762000" y="1600200"/>
            <a:ext cx="8150225"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8" name="Line 4"/>
          <p:cNvSpPr>
            <a:spLocks noChangeShapeType="1"/>
          </p:cNvSpPr>
          <p:nvPr/>
        </p:nvSpPr>
        <p:spPr bwMode="auto">
          <a:xfrm>
            <a:off x="827088" y="1268413"/>
            <a:ext cx="8316912" cy="1587"/>
          </a:xfrm>
          <a:prstGeom prst="line">
            <a:avLst/>
          </a:prstGeom>
          <a:noFill/>
          <a:ln w="28440">
            <a:solidFill>
              <a:srgbClr val="3A601B"/>
            </a:solidFill>
            <a:miter lim="800000"/>
            <a:headEnd/>
            <a:tailEnd/>
          </a:ln>
          <a:effectLst/>
        </p:spPr>
        <p:txBody>
          <a:bodyPr/>
          <a:lstStyle/>
          <a:p>
            <a:pPr defTabSz="449263" fontAlgn="base">
              <a:spcBef>
                <a:spcPct val="0"/>
              </a:spcBef>
              <a:spcAft>
                <a:spcPct val="0"/>
              </a:spcAft>
              <a:buClr>
                <a:srgbClr val="000000"/>
              </a:buClr>
              <a:buSzPct val="100000"/>
              <a:buFont typeface="Times New Roman" pitchFamily="18" charset="0"/>
              <a:buNone/>
              <a:defRPr/>
            </a:pPr>
            <a:endParaRPr lang="en-US">
              <a:solidFill>
                <a:srgbClr val="FFFFFF"/>
              </a:solidFill>
            </a:endParaRPr>
          </a:p>
        </p:txBody>
      </p:sp>
      <p:sp>
        <p:nvSpPr>
          <p:cNvPr id="3" name="Date Placeholder 2"/>
          <p:cNvSpPr>
            <a:spLocks noGrp="1"/>
          </p:cNvSpPr>
          <p:nvPr>
            <p:ph type="dt" sz="half" idx="2"/>
          </p:nvPr>
        </p:nvSpPr>
        <p:spPr>
          <a:xfrm>
            <a:off x="748580" y="607894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49263" fontAlgn="base">
              <a:spcBef>
                <a:spcPct val="0"/>
              </a:spcBef>
              <a:spcAft>
                <a:spcPct val="0"/>
              </a:spcAft>
            </a:pPr>
            <a:fld id="{01F6999B-16E3-4CD8-8467-460B16DB7E1C}" type="datetimeFigureOut">
              <a:rPr lang="en-US" smtClean="0">
                <a:solidFill>
                  <a:srgbClr val="000000">
                    <a:tint val="75000"/>
                  </a:srgbClr>
                </a:solidFill>
              </a:rPr>
              <a:pPr defTabSz="449263" fontAlgn="base">
                <a:spcBef>
                  <a:spcPct val="0"/>
                </a:spcBef>
                <a:spcAft>
                  <a:spcPct val="0"/>
                </a:spcAft>
              </a:pPr>
              <a:t>01-11-2017</a:t>
            </a:fld>
            <a:endParaRPr lang="en-US">
              <a:solidFill>
                <a:srgbClr val="000000">
                  <a:tint val="75000"/>
                </a:srgbClr>
              </a:solidFill>
            </a:endParaRPr>
          </a:p>
        </p:txBody>
      </p:sp>
      <p:sp>
        <p:nvSpPr>
          <p:cNvPr id="5" name="Slide Number Placeholder 4"/>
          <p:cNvSpPr>
            <a:spLocks noGrp="1"/>
          </p:cNvSpPr>
          <p:nvPr>
            <p:ph type="sldNum" sz="quarter" idx="4"/>
          </p:nvPr>
        </p:nvSpPr>
        <p:spPr>
          <a:xfrm>
            <a:off x="7008595" y="607894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49263" fontAlgn="base">
              <a:spcBef>
                <a:spcPct val="0"/>
              </a:spcBef>
              <a:spcAft>
                <a:spcPct val="0"/>
              </a:spcAft>
            </a:pPr>
            <a:fld id="{B421993B-14E0-4D59-8C86-D746BC01CA64}" type="slidenum">
              <a:rPr lang="en-US" smtClean="0">
                <a:solidFill>
                  <a:srgbClr val="000000">
                    <a:tint val="75000"/>
                  </a:srgbClr>
                </a:solidFill>
              </a:rPr>
              <a:pPr defTabSz="449263" fontAlgn="base">
                <a:spcBef>
                  <a:spcPct val="0"/>
                </a:spcBef>
                <a:spcAft>
                  <a:spcPct val="0"/>
                </a:spcAft>
              </a:pPr>
              <a:t>‹#›</a:t>
            </a:fld>
            <a:endParaRPr lang="en-US">
              <a:solidFill>
                <a:srgbClr val="000000">
                  <a:tint val="75000"/>
                </a:srgbClr>
              </a:solidFill>
            </a:endParaRPr>
          </a:p>
        </p:txBody>
      </p:sp>
    </p:spTree>
    <p:extLst>
      <p:ext uri="{BB962C8B-B14F-4D97-AF65-F5344CB8AC3E}">
        <p14:creationId xmlns:p14="http://schemas.microsoft.com/office/powerpoint/2010/main" val="4294689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3A601B"/>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3A601B"/>
          </a:solidFill>
          <a:latin typeface="Arial" charset="0"/>
          <a:ea typeface="Arial Unicode MS" pitchFamily="34" charset="-128"/>
          <a:cs typeface="Arial Unicode MS" pitchFamily="34" charset="-128"/>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3A601B"/>
          </a:solidFill>
          <a:latin typeface="Arial" charset="0"/>
          <a:ea typeface="Arial Unicode MS" pitchFamily="34" charset="-128"/>
          <a:cs typeface="Arial Unicode MS" pitchFamily="34" charset="-128"/>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3A601B"/>
          </a:solidFill>
          <a:latin typeface="Arial" charset="0"/>
          <a:ea typeface="Arial Unicode MS" pitchFamily="34" charset="-128"/>
          <a:cs typeface="Arial Unicode MS" pitchFamily="34" charset="-128"/>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3A601B"/>
          </a:solidFill>
          <a:latin typeface="Arial" charset="0"/>
          <a:ea typeface="Arial Unicode MS" pitchFamily="34" charset="-128"/>
          <a:cs typeface="Arial Unicode MS" pitchFamily="34" charset="-128"/>
        </a:defRPr>
      </a:lvl5pPr>
      <a:lvl6pPr marL="2514600" indent="-228600" algn="l" defTabSz="449263" rtl="0" fontAlgn="base">
        <a:spcBef>
          <a:spcPct val="0"/>
        </a:spcBef>
        <a:spcAft>
          <a:spcPct val="0"/>
        </a:spcAft>
        <a:buClr>
          <a:srgbClr val="000000"/>
        </a:buClr>
        <a:buSzPct val="100000"/>
        <a:buFont typeface="Times New Roman" pitchFamily="18" charset="0"/>
        <a:defRPr sz="3600" b="1">
          <a:solidFill>
            <a:srgbClr val="3A601B"/>
          </a:solidFill>
          <a:latin typeface="Arial" charset="0"/>
          <a:ea typeface="Arial Unicode MS" pitchFamily="34" charset="-128"/>
          <a:cs typeface="Arial Unicode MS" pitchFamily="34" charset="-128"/>
        </a:defRPr>
      </a:lvl6pPr>
      <a:lvl7pPr marL="2971800" indent="-228600" algn="l" defTabSz="449263" rtl="0" fontAlgn="base">
        <a:spcBef>
          <a:spcPct val="0"/>
        </a:spcBef>
        <a:spcAft>
          <a:spcPct val="0"/>
        </a:spcAft>
        <a:buClr>
          <a:srgbClr val="000000"/>
        </a:buClr>
        <a:buSzPct val="100000"/>
        <a:buFont typeface="Times New Roman" pitchFamily="18" charset="0"/>
        <a:defRPr sz="3600" b="1">
          <a:solidFill>
            <a:srgbClr val="3A601B"/>
          </a:solidFill>
          <a:latin typeface="Arial" charset="0"/>
          <a:ea typeface="Arial Unicode MS" pitchFamily="34" charset="-128"/>
          <a:cs typeface="Arial Unicode MS" pitchFamily="34" charset="-128"/>
        </a:defRPr>
      </a:lvl7pPr>
      <a:lvl8pPr marL="3429000" indent="-228600" algn="l" defTabSz="449263" rtl="0" fontAlgn="base">
        <a:spcBef>
          <a:spcPct val="0"/>
        </a:spcBef>
        <a:spcAft>
          <a:spcPct val="0"/>
        </a:spcAft>
        <a:buClr>
          <a:srgbClr val="000000"/>
        </a:buClr>
        <a:buSzPct val="100000"/>
        <a:buFont typeface="Times New Roman" pitchFamily="18" charset="0"/>
        <a:defRPr sz="3600" b="1">
          <a:solidFill>
            <a:srgbClr val="3A601B"/>
          </a:solidFill>
          <a:latin typeface="Arial" charset="0"/>
          <a:ea typeface="Arial Unicode MS" pitchFamily="34" charset="-128"/>
          <a:cs typeface="Arial Unicode MS" pitchFamily="34" charset="-128"/>
        </a:defRPr>
      </a:lvl8pPr>
      <a:lvl9pPr marL="3886200" indent="-228600" algn="l" defTabSz="449263" rtl="0" fontAlgn="base">
        <a:spcBef>
          <a:spcPct val="0"/>
        </a:spcBef>
        <a:spcAft>
          <a:spcPct val="0"/>
        </a:spcAft>
        <a:buClr>
          <a:srgbClr val="000000"/>
        </a:buClr>
        <a:buSzPct val="100000"/>
        <a:buFont typeface="Times New Roman" pitchFamily="18" charset="0"/>
        <a:defRPr sz="3600" b="1">
          <a:solidFill>
            <a:srgbClr val="3A601B"/>
          </a:solidFill>
          <a:latin typeface="Arial" charset="0"/>
          <a:ea typeface="Arial Unicode MS" pitchFamily="34" charset="-128"/>
          <a:cs typeface="Arial Unicode MS" pitchFamily="34" charset="-128"/>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49263" rtl="0" eaLnBrk="0" fontAlgn="base" hangingPunct="0">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5pPr>
      <a:lvl6pPr marL="25146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6pPr>
      <a:lvl7pPr marL="29718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7pPr>
      <a:lvl8pPr marL="34290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8pPr>
      <a:lvl9pPr marL="38862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4" cstate="print"/>
          <a:srcRect/>
          <a:stretch>
            <a:fillRect/>
          </a:stretch>
        </p:blipFill>
        <p:spPr bwMode="auto">
          <a:xfrm>
            <a:off x="0" y="0"/>
            <a:ext cx="9144000" cy="795338"/>
          </a:xfrm>
          <a:prstGeom prst="rect">
            <a:avLst/>
          </a:prstGeom>
          <a:noFill/>
          <a:ln w="9525">
            <a:noFill/>
            <a:round/>
            <a:headEnd/>
            <a:tailEnd/>
          </a:ln>
        </p:spPr>
      </p:pic>
      <p:pic>
        <p:nvPicPr>
          <p:cNvPr id="2051" name="Picture 2"/>
          <p:cNvPicPr>
            <a:picLocks noChangeAspect="1" noChangeArrowheads="1"/>
          </p:cNvPicPr>
          <p:nvPr/>
        </p:nvPicPr>
        <p:blipFill>
          <a:blip r:embed="rId15" cstate="print"/>
          <a:srcRect/>
          <a:stretch>
            <a:fillRect/>
          </a:stretch>
        </p:blipFill>
        <p:spPr bwMode="auto">
          <a:xfrm>
            <a:off x="0" y="836613"/>
            <a:ext cx="9144000" cy="1390650"/>
          </a:xfrm>
          <a:prstGeom prst="rect">
            <a:avLst/>
          </a:prstGeom>
          <a:noFill/>
          <a:ln w="9525">
            <a:noFill/>
            <a:round/>
            <a:headEnd/>
            <a:tailEnd/>
          </a:ln>
        </p:spPr>
      </p:pic>
      <p:sp>
        <p:nvSpPr>
          <p:cNvPr id="2052" name="Rectangle 3"/>
          <p:cNvSpPr>
            <a:spLocks noGrp="1" noChangeArrowheads="1"/>
          </p:cNvSpPr>
          <p:nvPr>
            <p:ph type="title"/>
          </p:nvPr>
        </p:nvSpPr>
        <p:spPr bwMode="auto">
          <a:xfrm>
            <a:off x="457200" y="273050"/>
            <a:ext cx="8226425" cy="114141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3" name="Rectangle 4"/>
          <p:cNvSpPr>
            <a:spLocks noGrp="1" noChangeArrowheads="1"/>
          </p:cNvSpPr>
          <p:nvPr>
            <p:ph type="body" idx="1"/>
          </p:nvPr>
        </p:nvSpPr>
        <p:spPr bwMode="auto">
          <a:xfrm>
            <a:off x="457200" y="1604963"/>
            <a:ext cx="8226425"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10323537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3A601B"/>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3A601B"/>
          </a:solidFill>
          <a:latin typeface="Arial" charset="0"/>
          <a:ea typeface="Arial Unicode MS" pitchFamily="34" charset="-128"/>
          <a:cs typeface="Arial Unicode MS" pitchFamily="34" charset="-128"/>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3A601B"/>
          </a:solidFill>
          <a:latin typeface="Arial" charset="0"/>
          <a:ea typeface="Arial Unicode MS" pitchFamily="34" charset="-128"/>
          <a:cs typeface="Arial Unicode MS" pitchFamily="34" charset="-128"/>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3A601B"/>
          </a:solidFill>
          <a:latin typeface="Arial" charset="0"/>
          <a:ea typeface="Arial Unicode MS" pitchFamily="34" charset="-128"/>
          <a:cs typeface="Arial Unicode MS" pitchFamily="34" charset="-128"/>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3A601B"/>
          </a:solidFill>
          <a:latin typeface="Arial" charset="0"/>
          <a:ea typeface="Arial Unicode MS" pitchFamily="34" charset="-128"/>
          <a:cs typeface="Arial Unicode MS" pitchFamily="34" charset="-128"/>
        </a:defRPr>
      </a:lvl5pPr>
      <a:lvl6pPr marL="2514600" indent="-228600" algn="l" defTabSz="449263" rtl="0" fontAlgn="base">
        <a:spcBef>
          <a:spcPct val="0"/>
        </a:spcBef>
        <a:spcAft>
          <a:spcPct val="0"/>
        </a:spcAft>
        <a:buClr>
          <a:srgbClr val="000000"/>
        </a:buClr>
        <a:buSzPct val="100000"/>
        <a:buFont typeface="Times New Roman" pitchFamily="18" charset="0"/>
        <a:defRPr sz="3600" b="1">
          <a:solidFill>
            <a:srgbClr val="3A601B"/>
          </a:solidFill>
          <a:latin typeface="Arial" charset="0"/>
          <a:ea typeface="Arial Unicode MS" pitchFamily="34" charset="-128"/>
          <a:cs typeface="Arial Unicode MS" pitchFamily="34" charset="-128"/>
        </a:defRPr>
      </a:lvl6pPr>
      <a:lvl7pPr marL="2971800" indent="-228600" algn="l" defTabSz="449263" rtl="0" fontAlgn="base">
        <a:spcBef>
          <a:spcPct val="0"/>
        </a:spcBef>
        <a:spcAft>
          <a:spcPct val="0"/>
        </a:spcAft>
        <a:buClr>
          <a:srgbClr val="000000"/>
        </a:buClr>
        <a:buSzPct val="100000"/>
        <a:buFont typeface="Times New Roman" pitchFamily="18" charset="0"/>
        <a:defRPr sz="3600" b="1">
          <a:solidFill>
            <a:srgbClr val="3A601B"/>
          </a:solidFill>
          <a:latin typeface="Arial" charset="0"/>
          <a:ea typeface="Arial Unicode MS" pitchFamily="34" charset="-128"/>
          <a:cs typeface="Arial Unicode MS" pitchFamily="34" charset="-128"/>
        </a:defRPr>
      </a:lvl7pPr>
      <a:lvl8pPr marL="3429000" indent="-228600" algn="l" defTabSz="449263" rtl="0" fontAlgn="base">
        <a:spcBef>
          <a:spcPct val="0"/>
        </a:spcBef>
        <a:spcAft>
          <a:spcPct val="0"/>
        </a:spcAft>
        <a:buClr>
          <a:srgbClr val="000000"/>
        </a:buClr>
        <a:buSzPct val="100000"/>
        <a:buFont typeface="Times New Roman" pitchFamily="18" charset="0"/>
        <a:defRPr sz="3600" b="1">
          <a:solidFill>
            <a:srgbClr val="3A601B"/>
          </a:solidFill>
          <a:latin typeface="Arial" charset="0"/>
          <a:ea typeface="Arial Unicode MS" pitchFamily="34" charset="-128"/>
          <a:cs typeface="Arial Unicode MS" pitchFamily="34" charset="-128"/>
        </a:defRPr>
      </a:lvl8pPr>
      <a:lvl9pPr marL="3886200" indent="-228600" algn="l" defTabSz="449263" rtl="0" fontAlgn="base">
        <a:spcBef>
          <a:spcPct val="0"/>
        </a:spcBef>
        <a:spcAft>
          <a:spcPct val="0"/>
        </a:spcAft>
        <a:buClr>
          <a:srgbClr val="000000"/>
        </a:buClr>
        <a:buSzPct val="100000"/>
        <a:buFont typeface="Times New Roman" pitchFamily="18" charset="0"/>
        <a:defRPr sz="3600" b="1">
          <a:solidFill>
            <a:srgbClr val="3A601B"/>
          </a:solidFill>
          <a:latin typeface="Arial" charset="0"/>
          <a:ea typeface="Arial Unicode MS" pitchFamily="34" charset="-128"/>
          <a:cs typeface="Arial Unicode MS" pitchFamily="34" charset="-128"/>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49263" rtl="0" eaLnBrk="0" fontAlgn="base" hangingPunct="0">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5pPr>
      <a:lvl6pPr marL="25146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6pPr>
      <a:lvl7pPr marL="29718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7pPr>
      <a:lvl8pPr marL="34290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8pPr>
      <a:lvl9pPr marL="38862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683568" y="2751063"/>
            <a:ext cx="7772400" cy="1470025"/>
          </a:xfrm>
        </p:spPr>
        <p:txBody>
          <a:bodyPr lIns="90000" tIns="46800" rIns="90000" bIns="46800"/>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3200" dirty="0" smtClean="0"/>
              <a:t>Experimental post-processing of air quality forecast for the Toronto 2015 Pan Am Games</a:t>
            </a:r>
            <a:endParaRPr lang="en-CA" sz="3000" dirty="0" smtClean="0"/>
          </a:p>
        </p:txBody>
      </p:sp>
      <p:sp>
        <p:nvSpPr>
          <p:cNvPr id="4" name="Rectangle 2"/>
          <p:cNvSpPr txBox="1">
            <a:spLocks noChangeArrowheads="1"/>
          </p:cNvSpPr>
          <p:nvPr/>
        </p:nvSpPr>
        <p:spPr bwMode="auto">
          <a:xfrm>
            <a:off x="827584" y="4509120"/>
            <a:ext cx="7992888" cy="1224136"/>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49263" rtl="0" eaLnBrk="0" fontAlgn="base" hangingPunct="0">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5pPr>
            <a:lvl6pPr marL="25146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6pPr>
            <a:lvl7pPr marL="29718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7pPr>
            <a:lvl8pPr marL="34290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8pPr>
            <a:lvl9pPr marL="38862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9pPr>
          </a:lstStyle>
          <a:p>
            <a:pPr marL="0" indent="0" eaLnBrk="1" hangingPunct="1">
              <a:spcBef>
                <a:spcPts val="450"/>
              </a:spcBef>
              <a:buClrTx/>
              <a:buSzPct val="12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sz="2000" b="1" kern="0" dirty="0" smtClean="0">
                <a:solidFill>
                  <a:srgbClr val="3A601B"/>
                </a:solidFill>
              </a:rPr>
              <a:t>Andrew Teakles</a:t>
            </a:r>
            <a:r>
              <a:rPr lang="en-US" sz="2000" b="1" kern="0" baseline="30000" dirty="0" smtClean="0">
                <a:solidFill>
                  <a:srgbClr val="3A601B"/>
                </a:solidFill>
              </a:rPr>
              <a:t>1</a:t>
            </a:r>
            <a:r>
              <a:rPr lang="en-US" sz="2000" b="1" kern="0" dirty="0" smtClean="0">
                <a:solidFill>
                  <a:srgbClr val="3A601B"/>
                </a:solidFill>
              </a:rPr>
              <a:t>, </a:t>
            </a:r>
            <a:r>
              <a:rPr lang="en-US" sz="2000" b="1" kern="0" dirty="0">
                <a:solidFill>
                  <a:srgbClr val="3A601B"/>
                </a:solidFill>
              </a:rPr>
              <a:t>Jonathan </a:t>
            </a:r>
            <a:r>
              <a:rPr lang="en-US" sz="2000" b="1" kern="0" dirty="0" smtClean="0">
                <a:solidFill>
                  <a:srgbClr val="3A601B"/>
                </a:solidFill>
              </a:rPr>
              <a:t>Baik</a:t>
            </a:r>
            <a:r>
              <a:rPr lang="en-US" sz="2000" b="1" kern="0" baseline="30000" dirty="0">
                <a:solidFill>
                  <a:srgbClr val="3A601B"/>
                </a:solidFill>
              </a:rPr>
              <a:t>2</a:t>
            </a:r>
            <a:r>
              <a:rPr lang="en-US" sz="2000" b="1" kern="0" dirty="0" smtClean="0">
                <a:solidFill>
                  <a:srgbClr val="3A601B"/>
                </a:solidFill>
              </a:rPr>
              <a:t>, </a:t>
            </a:r>
            <a:r>
              <a:rPr lang="en-US" sz="2000" b="1" kern="0" dirty="0">
                <a:solidFill>
                  <a:srgbClr val="3A601B"/>
                </a:solidFill>
              </a:rPr>
              <a:t>Rita </a:t>
            </a:r>
            <a:r>
              <a:rPr lang="en-US" sz="2000" b="1" kern="0" dirty="0" smtClean="0">
                <a:solidFill>
                  <a:srgbClr val="3A601B"/>
                </a:solidFill>
              </a:rPr>
              <a:t>So</a:t>
            </a:r>
            <a:r>
              <a:rPr lang="en-US" sz="2000" b="1" kern="0" baseline="30000" dirty="0" smtClean="0">
                <a:solidFill>
                  <a:srgbClr val="3A601B"/>
                </a:solidFill>
              </a:rPr>
              <a:t>2</a:t>
            </a:r>
            <a:r>
              <a:rPr lang="en-US" sz="2000" b="1" kern="0" dirty="0" smtClean="0">
                <a:solidFill>
                  <a:srgbClr val="3A601B"/>
                </a:solidFill>
              </a:rPr>
              <a:t>, </a:t>
            </a:r>
            <a:r>
              <a:rPr lang="en-US" sz="2000" b="1" kern="0" dirty="0">
                <a:solidFill>
                  <a:srgbClr val="3A601B"/>
                </a:solidFill>
              </a:rPr>
              <a:t>Rowena </a:t>
            </a:r>
            <a:r>
              <a:rPr lang="en-US" sz="2000" b="1" kern="0" dirty="0" smtClean="0">
                <a:solidFill>
                  <a:srgbClr val="3A601B"/>
                </a:solidFill>
              </a:rPr>
              <a:t>Seto</a:t>
            </a:r>
            <a:r>
              <a:rPr lang="en-US" sz="2000" b="1" kern="0" baseline="30000" dirty="0" smtClean="0">
                <a:solidFill>
                  <a:srgbClr val="3A601B"/>
                </a:solidFill>
              </a:rPr>
              <a:t>2</a:t>
            </a:r>
            <a:endParaRPr lang="en-US" sz="2000" b="1" kern="0" baseline="30000" dirty="0">
              <a:solidFill>
                <a:srgbClr val="3A601B"/>
              </a:solidFill>
            </a:endParaRPr>
          </a:p>
          <a:p>
            <a:pPr marL="0" indent="0" eaLnBrk="1" hangingPunct="1">
              <a:spcBef>
                <a:spcPts val="450"/>
              </a:spcBef>
              <a:buClrTx/>
              <a:buSzPct val="12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sz="1400" kern="0" baseline="30000" dirty="0" smtClean="0">
                <a:solidFill>
                  <a:srgbClr val="3A601B"/>
                </a:solidFill>
              </a:rPr>
              <a:t>1</a:t>
            </a:r>
            <a:r>
              <a:rPr lang="en-US" sz="1400" dirty="0" smtClean="0">
                <a:solidFill>
                  <a:srgbClr val="3A601B"/>
                </a:solidFill>
                <a:latin typeface="Gill Sans" pitchFamily="34" charset="0"/>
              </a:rPr>
              <a:t>Prediction </a:t>
            </a:r>
            <a:r>
              <a:rPr lang="en-US" sz="1400" dirty="0">
                <a:solidFill>
                  <a:srgbClr val="3A601B"/>
                </a:solidFill>
                <a:latin typeface="Gill Sans" pitchFamily="34" charset="0"/>
              </a:rPr>
              <a:t>Services Directorate, Meteorological Service of </a:t>
            </a:r>
            <a:r>
              <a:rPr lang="en-US" sz="1400" dirty="0" smtClean="0">
                <a:solidFill>
                  <a:srgbClr val="3A601B"/>
                </a:solidFill>
                <a:latin typeface="Gill Sans" pitchFamily="34" charset="0"/>
              </a:rPr>
              <a:t>Canada, ECCC (Halifax)</a:t>
            </a:r>
          </a:p>
          <a:p>
            <a:pPr marL="0" indent="0" eaLnBrk="1" hangingPunct="1">
              <a:spcBef>
                <a:spcPts val="450"/>
              </a:spcBef>
              <a:buClrTx/>
              <a:buSzPct val="12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sz="1400" kern="0" baseline="30000" dirty="0">
                <a:solidFill>
                  <a:srgbClr val="3A601B"/>
                </a:solidFill>
              </a:rPr>
              <a:t>2</a:t>
            </a:r>
            <a:r>
              <a:rPr lang="en-US" sz="1400" dirty="0" smtClean="0">
                <a:solidFill>
                  <a:srgbClr val="3A601B"/>
                </a:solidFill>
                <a:latin typeface="Gill Sans" pitchFamily="34" charset="0"/>
              </a:rPr>
              <a:t>Prediction </a:t>
            </a:r>
            <a:r>
              <a:rPr lang="en-US" sz="1400" dirty="0">
                <a:solidFill>
                  <a:srgbClr val="3A601B"/>
                </a:solidFill>
                <a:latin typeface="Gill Sans" pitchFamily="34" charset="0"/>
              </a:rPr>
              <a:t>Services Directorate, Meteorological Service of </a:t>
            </a:r>
            <a:r>
              <a:rPr lang="en-US" sz="1400" dirty="0" smtClean="0">
                <a:solidFill>
                  <a:srgbClr val="3A601B"/>
                </a:solidFill>
                <a:latin typeface="Gill Sans" pitchFamily="34" charset="0"/>
              </a:rPr>
              <a:t>Canada, ECCC (Vancouver</a:t>
            </a:r>
            <a:r>
              <a:rPr lang="en-US" sz="1400" b="1" dirty="0" smtClean="0">
                <a:solidFill>
                  <a:srgbClr val="3A601B"/>
                </a:solidFill>
                <a:latin typeface="Gill Sans" pitchFamily="34" charset="0"/>
              </a:rPr>
              <a:t>)</a:t>
            </a:r>
          </a:p>
          <a:p>
            <a:pPr marL="0" indent="0" eaLnBrk="1" hangingPunct="1">
              <a:spcBef>
                <a:spcPts val="450"/>
              </a:spcBef>
              <a:buClrTx/>
              <a:buSzPct val="12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US" sz="1400" b="1" dirty="0" smtClean="0">
              <a:solidFill>
                <a:srgbClr val="3A601B"/>
              </a:solidFill>
              <a:latin typeface="Gill Sans" pitchFamily="34" charset="0"/>
            </a:endParaRPr>
          </a:p>
          <a:p>
            <a:pPr marL="0" indent="0" eaLnBrk="1" hangingPunct="1">
              <a:spcBef>
                <a:spcPts val="450"/>
              </a:spcBef>
              <a:buClrTx/>
              <a:buSzPct val="12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sz="1400" b="1" dirty="0" smtClean="0">
                <a:solidFill>
                  <a:schemeClr val="tx1"/>
                </a:solidFill>
                <a:latin typeface="Gill Sans" pitchFamily="34" charset="0"/>
              </a:rPr>
              <a:t>Additional ECCC Contributions from</a:t>
            </a:r>
            <a:r>
              <a:rPr lang="en-US" sz="1400" b="1" dirty="0">
                <a:solidFill>
                  <a:schemeClr val="tx1"/>
                </a:solidFill>
                <a:latin typeface="Gill Sans" pitchFamily="34" charset="0"/>
              </a:rPr>
              <a:t>:  Stavros </a:t>
            </a:r>
            <a:r>
              <a:rPr lang="en-US" sz="1400" b="1" dirty="0" smtClean="0">
                <a:solidFill>
                  <a:schemeClr val="tx1"/>
                </a:solidFill>
                <a:latin typeface="Gill Sans" pitchFamily="34" charset="0"/>
              </a:rPr>
              <a:t>Antonopoulos, Jacques Montpetit, Paul-André Beaulieu, Hugo Landry, Radenko </a:t>
            </a:r>
            <a:r>
              <a:rPr lang="en-US" sz="1400" b="1" dirty="0" err="1" smtClean="0">
                <a:solidFill>
                  <a:schemeClr val="tx1"/>
                </a:solidFill>
                <a:latin typeface="Gill Sans" pitchFamily="34" charset="0"/>
              </a:rPr>
              <a:t>Pavlovik</a:t>
            </a:r>
            <a:r>
              <a:rPr lang="en-US" sz="1400" b="1" dirty="0" smtClean="0">
                <a:solidFill>
                  <a:schemeClr val="tx1"/>
                </a:solidFill>
                <a:latin typeface="Gill Sans" pitchFamily="34" charset="0"/>
              </a:rPr>
              <a:t>, Sylvain </a:t>
            </a:r>
            <a:r>
              <a:rPr lang="en-US" sz="1400" b="1" dirty="0" err="1" smtClean="0">
                <a:solidFill>
                  <a:schemeClr val="tx1"/>
                </a:solidFill>
                <a:latin typeface="Gill Sans" pitchFamily="34" charset="0"/>
              </a:rPr>
              <a:t>Ménard</a:t>
            </a:r>
            <a:r>
              <a:rPr lang="en-US" sz="1400" b="1" dirty="0" smtClean="0">
                <a:solidFill>
                  <a:schemeClr val="tx1"/>
                </a:solidFill>
                <a:latin typeface="Gill Sans" pitchFamily="34" charset="0"/>
              </a:rPr>
              <a:t>, Didier </a:t>
            </a:r>
            <a:r>
              <a:rPr lang="en-US" sz="1400" b="1" dirty="0">
                <a:solidFill>
                  <a:schemeClr val="tx1"/>
                </a:solidFill>
                <a:latin typeface="Gill Sans" pitchFamily="34" charset="0"/>
              </a:rPr>
              <a:t>Davignon</a:t>
            </a:r>
          </a:p>
          <a:p>
            <a:pPr marL="0" indent="0" eaLnBrk="1" hangingPunct="1">
              <a:spcBef>
                <a:spcPts val="450"/>
              </a:spcBef>
              <a:buClrTx/>
              <a:buSzPct val="12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sz="1400" b="1" dirty="0" smtClean="0">
                <a:solidFill>
                  <a:schemeClr val="tx1"/>
                </a:solidFill>
                <a:latin typeface="Gill Sans" pitchFamily="34" charset="0"/>
              </a:rPr>
              <a:t>, </a:t>
            </a:r>
            <a:endParaRPr lang="en-US" sz="1400" b="1" dirty="0">
              <a:solidFill>
                <a:schemeClr val="tx1"/>
              </a:solidFill>
              <a:latin typeface="Gill Sans" pitchFamily="34" charset="0"/>
            </a:endParaRPr>
          </a:p>
        </p:txBody>
      </p:sp>
    </p:spTree>
    <p:extLst>
      <p:ext uri="{BB962C8B-B14F-4D97-AF65-F5344CB8AC3E}">
        <p14:creationId xmlns:p14="http://schemas.microsoft.com/office/powerpoint/2010/main" val="206850150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US" dirty="0"/>
              <a:t>Infrastructure and </a:t>
            </a:r>
            <a:r>
              <a:rPr lang="en-US" dirty="0" smtClean="0"/>
              <a:t>Prototypes</a:t>
            </a:r>
          </a:p>
          <a:p>
            <a:pPr marL="857250" lvl="1" indent="-457200">
              <a:buFont typeface="Arial" panose="020B0604020202020204" pitchFamily="34" charset="0"/>
              <a:buChar char="•"/>
            </a:pPr>
            <a:r>
              <a:rPr lang="en-US" dirty="0" smtClean="0">
                <a:solidFill>
                  <a:srgbClr val="C00000"/>
                </a:solidFill>
              </a:rPr>
              <a:t>Expand experimental runs (2x daily, national AQHI + venues)</a:t>
            </a:r>
          </a:p>
          <a:p>
            <a:pPr marL="857250" lvl="1" indent="-457200">
              <a:buFont typeface="Arial" panose="020B0604020202020204" pitchFamily="34" charset="0"/>
              <a:buChar char="•"/>
            </a:pPr>
            <a:r>
              <a:rPr lang="en-US" dirty="0" smtClean="0">
                <a:solidFill>
                  <a:srgbClr val="C00000"/>
                </a:solidFill>
              </a:rPr>
              <a:t>Add new data sources and prototypes</a:t>
            </a:r>
          </a:p>
          <a:p>
            <a:pPr marL="457200" indent="-457200">
              <a:buFont typeface="+mj-lt"/>
              <a:buAutoNum type="arabicPeriod"/>
            </a:pPr>
            <a:r>
              <a:rPr lang="en-US" dirty="0" smtClean="0"/>
              <a:t>Post-processing </a:t>
            </a:r>
            <a:r>
              <a:rPr lang="en-US" dirty="0"/>
              <a:t>for GEM-MACH </a:t>
            </a:r>
            <a:r>
              <a:rPr lang="en-US" dirty="0" smtClean="0"/>
              <a:t>2.5km </a:t>
            </a:r>
          </a:p>
          <a:p>
            <a:pPr marL="857250" lvl="1" indent="-457200">
              <a:buFont typeface="Arial" panose="020B0604020202020204" pitchFamily="34" charset="0"/>
              <a:buChar char="•"/>
            </a:pPr>
            <a:r>
              <a:rPr lang="en-US" dirty="0">
                <a:solidFill>
                  <a:srgbClr val="C00000"/>
                </a:solidFill>
              </a:rPr>
              <a:t>Limited training data</a:t>
            </a:r>
          </a:p>
          <a:p>
            <a:pPr marL="857250" lvl="1" indent="-457200">
              <a:buFont typeface="Arial" panose="020B0604020202020204" pitchFamily="34" charset="0"/>
              <a:buChar char="•"/>
            </a:pPr>
            <a:r>
              <a:rPr lang="en-US" dirty="0" smtClean="0">
                <a:solidFill>
                  <a:srgbClr val="C00000"/>
                </a:solidFill>
              </a:rPr>
              <a:t>Late implementation</a:t>
            </a:r>
            <a:endParaRPr lang="en-US" dirty="0"/>
          </a:p>
          <a:p>
            <a:pPr marL="457200" indent="-457200">
              <a:buFont typeface="+mj-lt"/>
              <a:buAutoNum type="arabicPeriod"/>
            </a:pPr>
            <a:r>
              <a:rPr lang="en-US" dirty="0"/>
              <a:t>Venue forecast and New </a:t>
            </a:r>
            <a:r>
              <a:rPr lang="en-US" dirty="0" smtClean="0"/>
              <a:t>Stations</a:t>
            </a:r>
          </a:p>
          <a:p>
            <a:pPr marL="857250" lvl="1" indent="-457200">
              <a:buFont typeface="Arial" panose="020B0604020202020204" pitchFamily="34" charset="0"/>
              <a:buChar char="•"/>
            </a:pPr>
            <a:r>
              <a:rPr lang="en-US" dirty="0" smtClean="0">
                <a:solidFill>
                  <a:srgbClr val="C00000"/>
                </a:solidFill>
              </a:rPr>
              <a:t>Spatial Interpolation Method</a:t>
            </a:r>
            <a:endParaRPr lang="en-US" dirty="0" smtClean="0"/>
          </a:p>
          <a:p>
            <a:pPr marL="457200" indent="-457200">
              <a:buFont typeface="+mj-lt"/>
              <a:buAutoNum type="arabicPeriod"/>
            </a:pPr>
            <a:r>
              <a:rPr lang="en-US" dirty="0" smtClean="0"/>
              <a:t>Products Dissemination</a:t>
            </a:r>
          </a:p>
          <a:p>
            <a:pPr marL="857250" lvl="1" indent="-457200">
              <a:buFont typeface="Arial" panose="020B0604020202020204" pitchFamily="34" charset="0"/>
              <a:buChar char="•"/>
            </a:pPr>
            <a:r>
              <a:rPr lang="en-US" dirty="0" smtClean="0">
                <a:solidFill>
                  <a:srgbClr val="C00000"/>
                </a:solidFill>
              </a:rPr>
              <a:t>Product Dashboard</a:t>
            </a:r>
          </a:p>
          <a:p>
            <a:pPr marL="857250" lvl="1" indent="-457200">
              <a:buFont typeface="Wingdings" panose="05000000000000000000" pitchFamily="2" charset="2"/>
              <a:buChar char="Ø"/>
            </a:pPr>
            <a:endParaRPr lang="en-US" dirty="0" smtClean="0">
              <a:solidFill>
                <a:srgbClr val="C00000"/>
              </a:solidFill>
            </a:endParaRPr>
          </a:p>
          <a:p>
            <a:pPr marL="457200" indent="-457200">
              <a:buFont typeface="+mj-lt"/>
              <a:buAutoNum type="arabicPeriod"/>
            </a:pPr>
            <a:endParaRPr lang="en-CA" dirty="0"/>
          </a:p>
        </p:txBody>
      </p:sp>
    </p:spTree>
    <p:extLst>
      <p:ext uri="{BB962C8B-B14F-4D97-AF65-F5344CB8AC3E}">
        <p14:creationId xmlns:p14="http://schemas.microsoft.com/office/powerpoint/2010/main" val="32210628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XM-Tool Prototypes</a:t>
            </a:r>
            <a:endParaRPr lang="en-US" dirty="0"/>
          </a:p>
        </p:txBody>
      </p:sp>
      <p:sp>
        <p:nvSpPr>
          <p:cNvPr id="3" name="Content Placeholder 2"/>
          <p:cNvSpPr>
            <a:spLocks noGrp="1"/>
          </p:cNvSpPr>
          <p:nvPr>
            <p:ph idx="1"/>
          </p:nvPr>
        </p:nvSpPr>
        <p:spPr>
          <a:xfrm>
            <a:off x="762000" y="1600200"/>
            <a:ext cx="4314055" cy="4524375"/>
          </a:xfrm>
        </p:spPr>
        <p:txBody>
          <a:bodyPr/>
          <a:lstStyle/>
          <a:p>
            <a:pPr marL="0" indent="0"/>
            <a:r>
              <a:rPr lang="en-CA" dirty="0" smtClean="0"/>
              <a:t>Forecasts using 3 prototypes statistical techniques:</a:t>
            </a:r>
          </a:p>
          <a:p>
            <a:pPr>
              <a:buFont typeface="Arial" panose="020B0604020202020204" pitchFamily="34" charset="0"/>
              <a:buChar char="•"/>
            </a:pPr>
            <a:r>
              <a:rPr lang="en-CA" dirty="0" smtClean="0"/>
              <a:t>MLR </a:t>
            </a:r>
          </a:p>
          <a:p>
            <a:pPr>
              <a:buFont typeface="Arial" panose="020B0604020202020204" pitchFamily="34" charset="0"/>
              <a:buChar char="•"/>
            </a:pPr>
            <a:r>
              <a:rPr lang="en-CA" dirty="0" smtClean="0"/>
              <a:t>Random Forests </a:t>
            </a:r>
          </a:p>
          <a:p>
            <a:pPr>
              <a:buFont typeface="Arial" panose="020B0604020202020204" pitchFamily="34" charset="0"/>
              <a:buChar char="•"/>
            </a:pPr>
            <a:r>
              <a:rPr lang="en-CA" dirty="0" err="1" smtClean="0"/>
              <a:t>Kalman</a:t>
            </a:r>
            <a:r>
              <a:rPr lang="en-CA" dirty="0" smtClean="0"/>
              <a:t> Filter</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13" y="1600200"/>
            <a:ext cx="3998912"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0203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MLR + Antecedents (XM_MLR)</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645024"/>
            <a:ext cx="6033616" cy="2468845"/>
          </a:xfrm>
          <a:prstGeom prst="rect">
            <a:avLst/>
          </a:prstGeom>
          <a:noFill/>
          <a:ln w="9525">
            <a:noFill/>
            <a:round/>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762000" y="1600200"/>
            <a:ext cx="8150225" cy="4524375"/>
          </a:xfrm>
        </p:spPr>
        <p:txBody>
          <a:bodyPr/>
          <a:lstStyle/>
          <a:p>
            <a:pPr>
              <a:buFont typeface="Arial" panose="020B0604020202020204" pitchFamily="34" charset="0"/>
              <a:buChar char="•"/>
            </a:pPr>
            <a:r>
              <a:rPr lang="en-CA" dirty="0" smtClean="0"/>
              <a:t>MLR + Antecedents </a:t>
            </a:r>
          </a:p>
          <a:p>
            <a:pPr lvl="1">
              <a:buFont typeface="Arial" panose="020B0604020202020204" pitchFamily="34" charset="0"/>
              <a:buChar char="•"/>
            </a:pPr>
            <a:r>
              <a:rPr lang="en-CA" dirty="0" smtClean="0"/>
              <a:t>(yesterday’s min, max, same LST hour)</a:t>
            </a:r>
          </a:p>
          <a:p>
            <a:pPr>
              <a:buFont typeface="Arial" panose="020B0604020202020204" pitchFamily="34" charset="0"/>
              <a:buChar char="•"/>
            </a:pPr>
            <a:r>
              <a:rPr lang="en-CA" dirty="0" smtClean="0"/>
              <a:t>No Seasonal Weights</a:t>
            </a:r>
          </a:p>
          <a:p>
            <a:pPr>
              <a:buFont typeface="Arial" panose="020B0604020202020204" pitchFamily="34" charset="0"/>
              <a:buChar char="•"/>
            </a:pPr>
            <a:r>
              <a:rPr lang="en-US" dirty="0" smtClean="0"/>
              <a:t>GEM-MACH 10km training data from 2012 – 2015</a:t>
            </a:r>
          </a:p>
        </p:txBody>
      </p:sp>
    </p:spTree>
    <p:extLst>
      <p:ext uri="{BB962C8B-B14F-4D97-AF65-F5344CB8AC3E}">
        <p14:creationId xmlns:p14="http://schemas.microsoft.com/office/powerpoint/2010/main" val="20840206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RandomForest</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63888" y="2780928"/>
            <a:ext cx="5472608" cy="393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236720" y="6286271"/>
            <a:ext cx="2907280" cy="553998"/>
          </a:xfrm>
          <a:prstGeom prst="rect">
            <a:avLst/>
          </a:prstGeom>
          <a:solidFill>
            <a:schemeClr val="bg1"/>
          </a:solidFill>
        </p:spPr>
        <p:txBody>
          <a:bodyPr wrap="square">
            <a:spAutoFit/>
          </a:bodyPr>
          <a:lstStyle/>
          <a:p>
            <a:r>
              <a:rPr lang="en-US" sz="1400" dirty="0" smtClean="0"/>
              <a:t>https</a:t>
            </a:r>
            <a:r>
              <a:rPr lang="en-US" sz="1400" dirty="0"/>
              <a:t>://citizennet.com/blog/wp-content/uploads/2012/11/RF.jpg</a:t>
            </a:r>
            <a:r>
              <a:rPr lang="en-US" sz="1600" dirty="0"/>
              <a:t>)</a:t>
            </a:r>
          </a:p>
        </p:txBody>
      </p:sp>
      <p:sp>
        <p:nvSpPr>
          <p:cNvPr id="5" name="Content Placeholder 2"/>
          <p:cNvSpPr txBox="1">
            <a:spLocks/>
          </p:cNvSpPr>
          <p:nvPr/>
        </p:nvSpPr>
        <p:spPr bwMode="auto">
          <a:xfrm>
            <a:off x="742255" y="1279915"/>
            <a:ext cx="8150225" cy="4783807"/>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49263" rtl="0" eaLnBrk="0" fontAlgn="base" hangingPunct="0">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5pPr>
            <a:lvl6pPr marL="25146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6pPr>
            <a:lvl7pPr marL="29718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7pPr>
            <a:lvl8pPr marL="34290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8pPr>
            <a:lvl9pPr marL="38862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9pPr>
          </a:lstStyle>
          <a:p>
            <a:pPr>
              <a:buFont typeface="Arial" panose="020B0604020202020204" pitchFamily="34" charset="0"/>
              <a:buChar char="•"/>
            </a:pPr>
            <a:r>
              <a:rPr lang="en-US" kern="0" dirty="0" smtClean="0"/>
              <a:t>Ensemble of 300 Regression Tree.  </a:t>
            </a:r>
          </a:p>
          <a:p>
            <a:pPr>
              <a:buFont typeface="Arial" panose="020B0604020202020204" pitchFamily="34" charset="0"/>
              <a:buChar char="•"/>
            </a:pPr>
            <a:r>
              <a:rPr lang="en-US" kern="0" dirty="0" smtClean="0"/>
              <a:t>Random variables for splits</a:t>
            </a:r>
          </a:p>
          <a:p>
            <a:pPr>
              <a:buFont typeface="Arial" panose="020B0604020202020204" pitchFamily="34" charset="0"/>
              <a:buChar char="•"/>
            </a:pPr>
            <a:r>
              <a:rPr lang="en-US" kern="0" dirty="0" smtClean="0"/>
              <a:t>GEM-MACH 10km training from 2012-2015</a:t>
            </a:r>
            <a:endParaRPr lang="en-CA" kern="0" dirty="0" smtClean="0"/>
          </a:p>
        </p:txBody>
      </p:sp>
    </p:spTree>
    <p:extLst>
      <p:ext uri="{BB962C8B-B14F-4D97-AF65-F5344CB8AC3E}">
        <p14:creationId xmlns:p14="http://schemas.microsoft.com/office/powerpoint/2010/main" val="4979475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01008"/>
            <a:ext cx="4942620" cy="3171611"/>
          </a:xfrm>
          <a:prstGeom prst="rect">
            <a:avLst/>
          </a:prstGeom>
          <a:noFill/>
          <a:ln w="9525">
            <a:noFill/>
            <a:round/>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7440"/>
          <a:stretch/>
        </p:blipFill>
        <p:spPr bwMode="auto">
          <a:xfrm>
            <a:off x="3914885" y="423952"/>
            <a:ext cx="5121611" cy="372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9512" y="274638"/>
            <a:ext cx="8732713" cy="1139825"/>
          </a:xfrm>
        </p:spPr>
        <p:txBody>
          <a:bodyPr/>
          <a:lstStyle/>
          <a:p>
            <a:r>
              <a:rPr lang="en-US" dirty="0" smtClean="0"/>
              <a:t>OA + Venue Forecast</a:t>
            </a:r>
            <a:endParaRPr lang="en-US" dirty="0"/>
          </a:p>
        </p:txBody>
      </p:sp>
      <p:cxnSp>
        <p:nvCxnSpPr>
          <p:cNvPr id="5" name="Straight Arrow Connector 4"/>
          <p:cNvCxnSpPr/>
          <p:nvPr/>
        </p:nvCxnSpPr>
        <p:spPr bwMode="auto">
          <a:xfrm flipV="1">
            <a:off x="2555776" y="3789040"/>
            <a:ext cx="864096" cy="648072"/>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H="1" flipV="1">
            <a:off x="3572272" y="3861048"/>
            <a:ext cx="279648" cy="576064"/>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3712096" y="3861048"/>
            <a:ext cx="1075928" cy="792088"/>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21" name="TextBox 20"/>
          <p:cNvSpPr txBox="1"/>
          <p:nvPr/>
        </p:nvSpPr>
        <p:spPr>
          <a:xfrm>
            <a:off x="5508104" y="4301480"/>
            <a:ext cx="3785234" cy="1200329"/>
          </a:xfrm>
          <a:prstGeom prst="rect">
            <a:avLst/>
          </a:prstGeom>
          <a:noFill/>
        </p:spPr>
        <p:txBody>
          <a:bodyPr wrap="square" rtlCol="0">
            <a:spAutoFit/>
          </a:bodyPr>
          <a:lstStyle/>
          <a:p>
            <a:r>
              <a:rPr lang="en-US" u="sng" dirty="0" smtClean="0"/>
              <a:t>UMOS-AQ/MIST</a:t>
            </a:r>
          </a:p>
          <a:p>
            <a:pPr marL="285750" indent="-285750">
              <a:buFont typeface="Arial" panose="020B0604020202020204" pitchFamily="34" charset="0"/>
              <a:buChar char="•"/>
            </a:pPr>
            <a:r>
              <a:rPr lang="en-US" dirty="0" smtClean="0"/>
              <a:t>Interpolate </a:t>
            </a:r>
            <a:r>
              <a:rPr lang="en-US" u="sng" dirty="0" smtClean="0"/>
              <a:t>forecast</a:t>
            </a:r>
            <a:r>
              <a:rPr lang="en-US" dirty="0" smtClean="0"/>
              <a:t> to venue (MIST)</a:t>
            </a:r>
          </a:p>
          <a:p>
            <a:pPr marL="285750" indent="-285750">
              <a:buFont typeface="Arial" panose="020B0604020202020204" pitchFamily="34" charset="0"/>
              <a:buChar char="•"/>
            </a:pPr>
            <a:r>
              <a:rPr lang="en-US" dirty="0" smtClean="0"/>
              <a:t>Average correlation lengths</a:t>
            </a:r>
          </a:p>
        </p:txBody>
      </p:sp>
      <p:sp>
        <p:nvSpPr>
          <p:cNvPr id="26" name="Rectangle 25"/>
          <p:cNvSpPr/>
          <p:nvPr/>
        </p:nvSpPr>
        <p:spPr>
          <a:xfrm>
            <a:off x="2969388" y="3316342"/>
            <a:ext cx="83875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CA" dirty="0" smtClean="0">
                <a:solidFill>
                  <a:srgbClr val="000000"/>
                </a:solidFill>
              </a:rPr>
              <a:t>Venue</a:t>
            </a:r>
            <a:endParaRPr lang="en-CA" dirty="0">
              <a:solidFill>
                <a:srgbClr val="000000"/>
              </a:solidFill>
            </a:endParaRPr>
          </a:p>
        </p:txBody>
      </p:sp>
      <p:sp>
        <p:nvSpPr>
          <p:cNvPr id="27" name="TextBox 26"/>
          <p:cNvSpPr txBox="1"/>
          <p:nvPr/>
        </p:nvSpPr>
        <p:spPr>
          <a:xfrm>
            <a:off x="105696" y="1556792"/>
            <a:ext cx="4034256" cy="1477328"/>
          </a:xfrm>
          <a:prstGeom prst="rect">
            <a:avLst/>
          </a:prstGeom>
          <a:noFill/>
        </p:spPr>
        <p:txBody>
          <a:bodyPr wrap="square" rtlCol="0">
            <a:spAutoFit/>
          </a:bodyPr>
          <a:lstStyle/>
          <a:p>
            <a:r>
              <a:rPr lang="en-US" b="1" u="sng" dirty="0" smtClean="0"/>
              <a:t>AQHI Objective Analysis</a:t>
            </a:r>
          </a:p>
          <a:p>
            <a:pPr marL="285750" indent="-285750">
              <a:buFont typeface="Arial" panose="020B0604020202020204" pitchFamily="34" charset="0"/>
              <a:buChar char="•"/>
            </a:pPr>
            <a:r>
              <a:rPr lang="en-US" dirty="0" smtClean="0"/>
              <a:t>Extract OA for venues specific statistical models and data filling (new monitors)</a:t>
            </a:r>
          </a:p>
          <a:p>
            <a:pPr marL="285750" indent="-285750">
              <a:buFont typeface="Arial" panose="020B0604020202020204" pitchFamily="34" charset="0"/>
              <a:buChar char="•"/>
            </a:pPr>
            <a:r>
              <a:rPr lang="en-US" dirty="0" smtClean="0"/>
              <a:t>May preserve AQ episode better</a:t>
            </a:r>
          </a:p>
        </p:txBody>
      </p:sp>
    </p:spTree>
    <p:extLst>
      <p:ext uri="{BB962C8B-B14F-4D97-AF65-F5344CB8AC3E}">
        <p14:creationId xmlns:p14="http://schemas.microsoft.com/office/powerpoint/2010/main" val="37173059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RMSE Improvement over UMOS-AQ</a:t>
            </a:r>
            <a:endParaRPr lang="en-CA" dirty="0"/>
          </a:p>
        </p:txBody>
      </p:sp>
      <p:sp>
        <p:nvSpPr>
          <p:cNvPr id="3" name="Content Placeholder 2"/>
          <p:cNvSpPr>
            <a:spLocks noGrp="1"/>
          </p:cNvSpPr>
          <p:nvPr>
            <p:ph idx="1"/>
          </p:nvPr>
        </p:nvSpPr>
        <p:spPr/>
        <p:txBody>
          <a:bodyPr/>
          <a:lstStyle/>
          <a:p>
            <a:endParaRPr lang="en-CA" dirty="0"/>
          </a:p>
        </p:txBody>
      </p:sp>
      <p:grpSp>
        <p:nvGrpSpPr>
          <p:cNvPr id="4" name="Group 3"/>
          <p:cNvGrpSpPr/>
          <p:nvPr/>
        </p:nvGrpSpPr>
        <p:grpSpPr>
          <a:xfrm>
            <a:off x="683568" y="1340767"/>
            <a:ext cx="8019617" cy="5323111"/>
            <a:chOff x="24968077" y="13262883"/>
            <a:chExt cx="6116085" cy="3928901"/>
          </a:xfrm>
        </p:grpSpPr>
        <p:sp>
          <p:nvSpPr>
            <p:cNvPr id="5" name="Rectangle 4"/>
            <p:cNvSpPr/>
            <p:nvPr/>
          </p:nvSpPr>
          <p:spPr bwMode="auto">
            <a:xfrm>
              <a:off x="24968077" y="13262883"/>
              <a:ext cx="6116085" cy="392890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CA" sz="3000" b="0" i="0" u="none" strike="noStrike" cap="none" normalizeH="0" baseline="0" smtClean="0">
                <a:ln>
                  <a:noFill/>
                </a:ln>
                <a:solidFill>
                  <a:schemeClr val="tx1"/>
                </a:solidFill>
                <a:effectLst/>
                <a:latin typeface="Arial" charset="0"/>
              </a:endParaRPr>
            </a:p>
          </p:txBody>
        </p:sp>
        <p:pic>
          <p:nvPicPr>
            <p:cNvPr id="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26962" y="13611225"/>
              <a:ext cx="5857200" cy="358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640962" y="13262883"/>
              <a:ext cx="5029199" cy="369332"/>
            </a:xfrm>
            <a:prstGeom prst="rect">
              <a:avLst/>
            </a:prstGeom>
            <a:solidFill>
              <a:schemeClr val="bg1"/>
            </a:solidFill>
          </p:spPr>
          <p:txBody>
            <a:bodyPr wrap="square">
              <a:spAutoFit/>
            </a:bodyPr>
            <a:lstStyle/>
            <a:p>
              <a:pPr algn="ctr"/>
              <a:r>
                <a:rPr lang="en-US" sz="1800" b="1" dirty="0" smtClean="0"/>
                <a:t>Network Performance Summary</a:t>
              </a:r>
              <a:endParaRPr lang="en-CA" sz="1800" b="1" dirty="0"/>
            </a:p>
          </p:txBody>
        </p:sp>
      </p:grpSp>
      <p:cxnSp>
        <p:nvCxnSpPr>
          <p:cNvPr id="9" name="Straight Arrow Connector 8"/>
          <p:cNvCxnSpPr>
            <a:stCxn id="10" idx="2"/>
          </p:cNvCxnSpPr>
          <p:nvPr/>
        </p:nvCxnSpPr>
        <p:spPr bwMode="auto">
          <a:xfrm flipH="1">
            <a:off x="6156176" y="3294276"/>
            <a:ext cx="1316519" cy="708046"/>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4" name="Straight Arrow Connector 13"/>
          <p:cNvCxnSpPr>
            <a:stCxn id="10" idx="1"/>
          </p:cNvCxnSpPr>
          <p:nvPr/>
        </p:nvCxnSpPr>
        <p:spPr bwMode="auto">
          <a:xfrm flipH="1" flipV="1">
            <a:off x="5724128" y="2780928"/>
            <a:ext cx="720080" cy="328682"/>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8" name="Rectangle 7"/>
          <p:cNvSpPr/>
          <p:nvPr/>
        </p:nvSpPr>
        <p:spPr>
          <a:xfrm rot="16200000">
            <a:off x="-884888" y="3669207"/>
            <a:ext cx="344203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t>RMSE DIFF (UMOS – XM-Tool)</a:t>
            </a:r>
          </a:p>
        </p:txBody>
      </p:sp>
      <p:sp>
        <p:nvSpPr>
          <p:cNvPr id="11" name="Rectangle 10"/>
          <p:cNvSpPr/>
          <p:nvPr/>
        </p:nvSpPr>
        <p:spPr bwMode="auto">
          <a:xfrm>
            <a:off x="2483768" y="2132856"/>
            <a:ext cx="936104" cy="3672408"/>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13" name="Rectangle 12"/>
          <p:cNvSpPr/>
          <p:nvPr/>
        </p:nvSpPr>
        <p:spPr bwMode="auto">
          <a:xfrm>
            <a:off x="6084168" y="2132856"/>
            <a:ext cx="936104" cy="3672408"/>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10" name="TextBox 9"/>
          <p:cNvSpPr txBox="1"/>
          <p:nvPr/>
        </p:nvSpPr>
        <p:spPr>
          <a:xfrm>
            <a:off x="6444208" y="2924944"/>
            <a:ext cx="2056973"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smtClean="0"/>
              <a:t>less downside risk</a:t>
            </a:r>
            <a:endParaRPr lang="en-CA" dirty="0"/>
          </a:p>
        </p:txBody>
      </p:sp>
    </p:spTree>
    <p:extLst>
      <p:ext uri="{BB962C8B-B14F-4D97-AF65-F5344CB8AC3E}">
        <p14:creationId xmlns:p14="http://schemas.microsoft.com/office/powerpoint/2010/main" val="42572173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
        <p:nvSpPr>
          <p:cNvPr id="5" name="Content Placeholder 4"/>
          <p:cNvSpPr>
            <a:spLocks noGrp="1"/>
          </p:cNvSpPr>
          <p:nvPr>
            <p:ph idx="1"/>
          </p:nvPr>
        </p:nvSpPr>
        <p:spPr/>
        <p:txBody>
          <a:bodyPr/>
          <a:lstStyle/>
          <a:p>
            <a:endParaRPr lang="en-CA" dirty="0"/>
          </a:p>
        </p:txBody>
      </p:sp>
      <p:grpSp>
        <p:nvGrpSpPr>
          <p:cNvPr id="6" name="Group 5"/>
          <p:cNvGrpSpPr/>
          <p:nvPr/>
        </p:nvGrpSpPr>
        <p:grpSpPr>
          <a:xfrm>
            <a:off x="827584" y="404665"/>
            <a:ext cx="8036019" cy="5989924"/>
            <a:chOff x="31580798" y="16244195"/>
            <a:chExt cx="6172938" cy="4954836"/>
          </a:xfrm>
        </p:grpSpPr>
        <p:sp>
          <p:nvSpPr>
            <p:cNvPr id="7" name="Rectangle 6"/>
            <p:cNvSpPr/>
            <p:nvPr/>
          </p:nvSpPr>
          <p:spPr bwMode="auto">
            <a:xfrm>
              <a:off x="31580798" y="16244195"/>
              <a:ext cx="6172938" cy="495483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CA" sz="3000" b="0" i="0" u="none" strike="noStrike" cap="none" normalizeH="0" baseline="0" smtClean="0">
                <a:ln>
                  <a:noFill/>
                </a:ln>
                <a:solidFill>
                  <a:schemeClr val="tx1"/>
                </a:solidFill>
                <a:effectLst/>
                <a:latin typeface="Arial" charset="0"/>
              </a:endParaRPr>
            </a:p>
          </p:txBody>
        </p:sp>
        <p:pic>
          <p:nvPicPr>
            <p:cNvPr id="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0798" y="16802404"/>
              <a:ext cx="5882748" cy="433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2127768" y="16244195"/>
              <a:ext cx="5393922" cy="666467"/>
            </a:xfrm>
            <a:prstGeom prst="rect">
              <a:avLst/>
            </a:prstGeom>
            <a:solidFill>
              <a:schemeClr val="bg1"/>
            </a:solidFill>
          </p:spPr>
          <p:txBody>
            <a:bodyPr wrap="square">
              <a:spAutoFit/>
            </a:bodyPr>
            <a:lstStyle/>
            <a:p>
              <a:pPr algn="ctr"/>
              <a:r>
                <a:rPr lang="en-US" sz="1800" b="1" u="sng" dirty="0" err="1"/>
                <a:t>RandomForest</a:t>
              </a:r>
              <a:r>
                <a:rPr lang="en-US" sz="1800" b="1" u="sng" dirty="0"/>
                <a:t> (XM_RF) </a:t>
              </a:r>
              <a:endParaRPr lang="en-US" sz="1800" b="1" u="sng" dirty="0" smtClean="0"/>
            </a:p>
            <a:p>
              <a:pPr algn="ctr"/>
              <a:r>
                <a:rPr lang="en-US" sz="1800" b="1" dirty="0" smtClean="0"/>
                <a:t>Seasonal Ozone Performance</a:t>
              </a:r>
              <a:endParaRPr lang="en-CA" sz="1800" b="1" dirty="0"/>
            </a:p>
          </p:txBody>
        </p:sp>
        <p:pic>
          <p:nvPicPr>
            <p:cNvPr id="10"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l="92614" t="38579" r="1676" b="41994"/>
            <a:stretch/>
          </p:blipFill>
          <p:spPr bwMode="auto">
            <a:xfrm>
              <a:off x="36961762" y="17924941"/>
              <a:ext cx="762000" cy="191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TextBox 10"/>
          <p:cNvSpPr txBox="1"/>
          <p:nvPr/>
        </p:nvSpPr>
        <p:spPr>
          <a:xfrm>
            <a:off x="24714" y="3268817"/>
            <a:ext cx="2659702"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Large O</a:t>
            </a:r>
            <a:r>
              <a:rPr lang="en-US" baseline="-25000" dirty="0" smtClean="0"/>
              <a:t>3</a:t>
            </a:r>
            <a:r>
              <a:rPr lang="en-US" dirty="0" smtClean="0"/>
              <a:t> improvements</a:t>
            </a:r>
          </a:p>
          <a:p>
            <a:r>
              <a:rPr lang="en-US" dirty="0" smtClean="0"/>
              <a:t>in spring</a:t>
            </a:r>
            <a:endParaRPr lang="en-CA" dirty="0"/>
          </a:p>
        </p:txBody>
      </p:sp>
      <p:cxnSp>
        <p:nvCxnSpPr>
          <p:cNvPr id="13" name="Straight Arrow Connector 12"/>
          <p:cNvCxnSpPr/>
          <p:nvPr/>
        </p:nvCxnSpPr>
        <p:spPr bwMode="auto">
          <a:xfrm flipV="1">
            <a:off x="2684416" y="2436527"/>
            <a:ext cx="1743568" cy="9631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5124935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Kalman</a:t>
            </a:r>
            <a:r>
              <a:rPr lang="en-US" dirty="0" smtClean="0"/>
              <a:t> Filter</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5736" y="3386572"/>
            <a:ext cx="5560596" cy="3117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bwMode="auto">
          <a:xfrm>
            <a:off x="758056" y="1485652"/>
            <a:ext cx="8150225"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49263" rtl="0" eaLnBrk="0" fontAlgn="base" hangingPunct="0">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5pPr>
            <a:lvl6pPr marL="25146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6pPr>
            <a:lvl7pPr marL="29718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7pPr>
            <a:lvl8pPr marL="34290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8pPr>
            <a:lvl9pPr marL="3886200" indent="-228600" algn="l" defTabSz="449263" rtl="0" fontAlgn="base">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9pPr>
          </a:lstStyle>
          <a:p>
            <a:pPr>
              <a:buFont typeface="Arial" panose="020B0604020202020204" pitchFamily="34" charset="0"/>
              <a:buChar char="•"/>
            </a:pPr>
            <a:r>
              <a:rPr lang="en-US" kern="0" dirty="0" smtClean="0"/>
              <a:t>Recursive and adaptive learning method</a:t>
            </a:r>
          </a:p>
          <a:p>
            <a:pPr>
              <a:buFont typeface="Arial" panose="020B0604020202020204" pitchFamily="34" charset="0"/>
              <a:buChar char="•"/>
            </a:pPr>
            <a:r>
              <a:rPr lang="en-US" kern="0" dirty="0" smtClean="0"/>
              <a:t>Required less training data</a:t>
            </a:r>
          </a:p>
          <a:p>
            <a:pPr>
              <a:buFont typeface="Arial" panose="020B0604020202020204" pitchFamily="34" charset="0"/>
              <a:buChar char="•"/>
            </a:pPr>
            <a:r>
              <a:rPr lang="en-US" kern="0" dirty="0" smtClean="0"/>
              <a:t>Reduce overall systematic bias at each forecast hour</a:t>
            </a:r>
            <a:endParaRPr lang="en-CA" kern="0" dirty="0" smtClean="0"/>
          </a:p>
          <a:p>
            <a:pPr>
              <a:buFont typeface="Arial" panose="020B0604020202020204" pitchFamily="34" charset="0"/>
              <a:buChar char="•"/>
            </a:pPr>
            <a:r>
              <a:rPr lang="en-US" kern="0" dirty="0" smtClean="0"/>
              <a:t>Applicable to both 2.5km and 10km GEM-MACH runs</a:t>
            </a:r>
            <a:endParaRPr lang="en-CA" kern="0" dirty="0" smtClean="0"/>
          </a:p>
        </p:txBody>
      </p:sp>
    </p:spTree>
    <p:extLst>
      <p:ext uri="{BB962C8B-B14F-4D97-AF65-F5344CB8AC3E}">
        <p14:creationId xmlns:p14="http://schemas.microsoft.com/office/powerpoint/2010/main" val="1536504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 t="37404" r="14009"/>
          <a:stretch/>
        </p:blipFill>
        <p:spPr bwMode="auto">
          <a:xfrm>
            <a:off x="507614" y="1412776"/>
            <a:ext cx="8456874" cy="5134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r>
              <a:rPr lang="en-US" dirty="0" err="1" smtClean="0"/>
              <a:t>Kalman</a:t>
            </a:r>
            <a:r>
              <a:rPr lang="en-US" dirty="0" smtClean="0"/>
              <a:t> Filter (summer, 2015)</a:t>
            </a:r>
            <a:endParaRPr lang="en-CA" dirty="0"/>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69" t="45714" r="1884" b="41900"/>
          <a:stretch/>
        </p:blipFill>
        <p:spPr bwMode="auto">
          <a:xfrm>
            <a:off x="4003696" y="3140968"/>
            <a:ext cx="1393742" cy="1219525"/>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19804" y="1317275"/>
            <a:ext cx="663964"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b="1" dirty="0" smtClean="0"/>
              <a:t>NO</a:t>
            </a:r>
            <a:r>
              <a:rPr lang="en-US" sz="2000" b="1" baseline="-25000" dirty="0" smtClean="0"/>
              <a:t>2</a:t>
            </a:r>
            <a:endParaRPr lang="en-CA" sz="2000" b="1" baseline="-25000" dirty="0"/>
          </a:p>
        </p:txBody>
      </p:sp>
      <p:sp>
        <p:nvSpPr>
          <p:cNvPr id="5" name="TextBox 4"/>
          <p:cNvSpPr txBox="1"/>
          <p:nvPr/>
        </p:nvSpPr>
        <p:spPr>
          <a:xfrm>
            <a:off x="4700567" y="1307763"/>
            <a:ext cx="478016"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b="1" dirty="0" smtClean="0"/>
              <a:t>O</a:t>
            </a:r>
            <a:r>
              <a:rPr lang="en-US" sz="2000" b="1" baseline="-25000" dirty="0" smtClean="0"/>
              <a:t>3</a:t>
            </a:r>
            <a:endParaRPr lang="en-CA" sz="2000" b="1" baseline="-25000" dirty="0"/>
          </a:p>
        </p:txBody>
      </p:sp>
      <p:sp>
        <p:nvSpPr>
          <p:cNvPr id="6" name="TextBox 5"/>
          <p:cNvSpPr txBox="1"/>
          <p:nvPr/>
        </p:nvSpPr>
        <p:spPr>
          <a:xfrm>
            <a:off x="7268920" y="1326787"/>
            <a:ext cx="758541"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b="1" dirty="0" smtClean="0"/>
              <a:t>PM</a:t>
            </a:r>
            <a:r>
              <a:rPr lang="en-US" sz="2000" b="1" baseline="-25000" dirty="0" smtClean="0"/>
              <a:t>25</a:t>
            </a:r>
            <a:endParaRPr lang="en-CA" sz="2000" b="1" baseline="-25000" dirty="0"/>
          </a:p>
        </p:txBody>
      </p:sp>
      <p:sp>
        <p:nvSpPr>
          <p:cNvPr id="11" name="TextBox 10"/>
          <p:cNvSpPr txBox="1"/>
          <p:nvPr/>
        </p:nvSpPr>
        <p:spPr>
          <a:xfrm rot="16200000">
            <a:off x="-418762" y="2443098"/>
            <a:ext cx="1452642"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b="1" dirty="0" smtClean="0"/>
              <a:t>Mean Bias</a:t>
            </a:r>
            <a:endParaRPr lang="en-CA" sz="2000" b="1" baseline="-25000" dirty="0"/>
          </a:p>
        </p:txBody>
      </p:sp>
      <p:sp>
        <p:nvSpPr>
          <p:cNvPr id="12" name="TextBox 11"/>
          <p:cNvSpPr txBox="1"/>
          <p:nvPr/>
        </p:nvSpPr>
        <p:spPr>
          <a:xfrm rot="16200000">
            <a:off x="-155869" y="4734872"/>
            <a:ext cx="926857"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b="1" dirty="0" smtClean="0"/>
              <a:t>RMSE</a:t>
            </a:r>
            <a:endParaRPr lang="en-CA" sz="2000" b="1" baseline="-25000" dirty="0"/>
          </a:p>
        </p:txBody>
      </p:sp>
    </p:spTree>
    <p:extLst>
      <p:ext uri="{BB962C8B-B14F-4D97-AF65-F5344CB8AC3E}">
        <p14:creationId xmlns:p14="http://schemas.microsoft.com/office/powerpoint/2010/main" val="36654959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Summary</a:t>
            </a:r>
            <a:endParaRPr lang="en-US" dirty="0"/>
          </a:p>
        </p:txBody>
      </p:sp>
      <p:sp>
        <p:nvSpPr>
          <p:cNvPr id="3" name="Content Placeholder 2"/>
          <p:cNvSpPr>
            <a:spLocks noGrp="1"/>
          </p:cNvSpPr>
          <p:nvPr>
            <p:ph idx="1"/>
          </p:nvPr>
        </p:nvSpPr>
        <p:spPr>
          <a:xfrm>
            <a:off x="755576" y="1484784"/>
            <a:ext cx="8150225" cy="4524375"/>
          </a:xfrm>
        </p:spPr>
        <p:txBody>
          <a:bodyPr/>
          <a:lstStyle/>
          <a:p>
            <a:pPr>
              <a:buFont typeface="Arial" panose="020B0604020202020204" pitchFamily="34" charset="0"/>
              <a:buChar char="•"/>
            </a:pPr>
            <a:r>
              <a:rPr lang="en-US" dirty="0" err="1" smtClean="0"/>
              <a:t>Kalman</a:t>
            </a:r>
            <a:r>
              <a:rPr lang="en-US" dirty="0" smtClean="0"/>
              <a:t> Filter effectively reduced MB from GEM-MACH with limited data</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Random Forest made seasonal improvements over UMOS-AQ and provided for more consistent results</a:t>
            </a:r>
          </a:p>
          <a:p>
            <a:pPr>
              <a:buFont typeface="Arial" panose="020B0604020202020204" pitchFamily="34" charset="0"/>
              <a:buChar char="•"/>
            </a:pPr>
            <a:endParaRPr lang="en-US" dirty="0"/>
          </a:p>
          <a:p>
            <a:pPr>
              <a:buFont typeface="Arial" panose="020B0604020202020204" pitchFamily="34" charset="0"/>
              <a:buChar char="•"/>
            </a:pPr>
            <a:r>
              <a:rPr lang="en-US" dirty="0" smtClean="0"/>
              <a:t>Marginal summer improvements may be due to:</a:t>
            </a:r>
          </a:p>
          <a:p>
            <a:pPr lvl="1">
              <a:buFont typeface="Arial" panose="020B0604020202020204" pitchFamily="34" charset="0"/>
              <a:buChar char="•"/>
            </a:pPr>
            <a:r>
              <a:rPr lang="en-US" dirty="0" smtClean="0"/>
              <a:t>GEM-MACH 10km emission update </a:t>
            </a:r>
          </a:p>
          <a:p>
            <a:pPr lvl="1">
              <a:buFont typeface="Arial" panose="020B0604020202020204" pitchFamily="34" charset="0"/>
              <a:buChar char="•"/>
            </a:pPr>
            <a:r>
              <a:rPr lang="en-US" dirty="0" smtClean="0"/>
              <a:t>Seasonal modeling approach needed for </a:t>
            </a:r>
            <a:r>
              <a:rPr lang="en-US" dirty="0" err="1" smtClean="0"/>
              <a:t>antecedants</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5916088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Air Quality Health Index Forecast Support for </a:t>
            </a:r>
            <a:r>
              <a:rPr lang="en-US" dirty="0" err="1" smtClean="0"/>
              <a:t>PanAm</a:t>
            </a:r>
            <a:endParaRPr lang="en-US" dirty="0" smtClean="0"/>
          </a:p>
          <a:p>
            <a:pPr lvl="1">
              <a:buFont typeface="Arial" panose="020B0604020202020204" pitchFamily="34" charset="0"/>
              <a:buChar char="•"/>
            </a:pPr>
            <a:r>
              <a:rPr lang="en-US" dirty="0" smtClean="0"/>
              <a:t>Statistical Post-Processing System (XM-Tool)</a:t>
            </a:r>
          </a:p>
          <a:p>
            <a:pPr lvl="1">
              <a:buFont typeface="Arial" panose="020B0604020202020204" pitchFamily="34" charset="0"/>
              <a:buChar char="•"/>
            </a:pPr>
            <a:endParaRPr lang="en-US" dirty="0" smtClean="0"/>
          </a:p>
          <a:p>
            <a:pPr>
              <a:buFont typeface="Arial" panose="020B0604020202020204" pitchFamily="34" charset="0"/>
              <a:buChar char="•"/>
            </a:pPr>
            <a:r>
              <a:rPr lang="en-US" dirty="0" smtClean="0"/>
              <a:t>Pan Am Opportunity: Motivation</a:t>
            </a:r>
          </a:p>
          <a:p>
            <a:pPr>
              <a:buFont typeface="Arial" panose="020B0604020202020204" pitchFamily="34" charset="0"/>
              <a:buChar char="•"/>
            </a:pPr>
            <a:endParaRPr lang="en-US" dirty="0"/>
          </a:p>
          <a:p>
            <a:pPr>
              <a:buFont typeface="Arial" panose="020B0604020202020204" pitchFamily="34" charset="0"/>
              <a:buChar char="•"/>
            </a:pPr>
            <a:r>
              <a:rPr lang="en-US" dirty="0" smtClean="0"/>
              <a:t>Challenges Involved</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Method and Outcomes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Lessons Learned</a:t>
            </a:r>
          </a:p>
          <a:p>
            <a:endParaRPr lang="en-CA" dirty="0"/>
          </a:p>
        </p:txBody>
      </p:sp>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117" y="3284984"/>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6328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Multi-Product Overview</a:t>
            </a:r>
            <a:endParaRPr lang="en-US" dirty="0"/>
          </a:p>
        </p:txBody>
      </p:sp>
      <p:sp>
        <p:nvSpPr>
          <p:cNvPr id="4" name="Content Placeholder 3"/>
          <p:cNvSpPr>
            <a:spLocks noGrp="1"/>
          </p:cNvSpPr>
          <p:nvPr>
            <p:ph idx="1"/>
          </p:nvPr>
        </p:nvSpPr>
        <p:spPr/>
        <p:txBody>
          <a:bodyPr/>
          <a:lstStyle/>
          <a:p>
            <a:endParaRPr lang="en-US"/>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9104" r="1934" b="16969"/>
          <a:stretch/>
        </p:blipFill>
        <p:spPr bwMode="auto">
          <a:xfrm>
            <a:off x="0" y="1484784"/>
            <a:ext cx="9180512" cy="402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644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AQHI Guidance Product</a:t>
            </a:r>
            <a:endParaRPr lang="en-CA"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8263" t="1030" b="1"/>
          <a:stretch/>
        </p:blipFill>
        <p:spPr bwMode="auto">
          <a:xfrm>
            <a:off x="1547664" y="1916832"/>
            <a:ext cx="6068417" cy="422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3317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Experimental Infrastructure successfully demonstrated to meet program needs for Pan Am </a:t>
            </a:r>
            <a:endParaRPr lang="en-CA" dirty="0" smtClean="0"/>
          </a:p>
          <a:p>
            <a:pPr>
              <a:buFont typeface="Arial" panose="020B0604020202020204" pitchFamily="34" charset="0"/>
              <a:buChar char="•"/>
            </a:pPr>
            <a:endParaRPr lang="en-US" dirty="0" smtClean="0"/>
          </a:p>
          <a:p>
            <a:pPr>
              <a:buFont typeface="Arial" panose="020B0604020202020204" pitchFamily="34" charset="0"/>
              <a:buChar char="•"/>
            </a:pPr>
            <a:r>
              <a:rPr lang="en-US" dirty="0" smtClean="0"/>
              <a:t>Product Dashboard well received</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Prototypes have value yet more could be done to leverage the relative strength of each method</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Objective Analysis may be underused in operational post-processing</a:t>
            </a:r>
          </a:p>
          <a:p>
            <a:pPr marL="0" indent="0"/>
            <a:endParaRPr lang="en-US" dirty="0" smtClean="0"/>
          </a:p>
        </p:txBody>
      </p:sp>
    </p:spTree>
    <p:extLst>
      <p:ext uri="{BB962C8B-B14F-4D97-AF65-F5344CB8AC3E}">
        <p14:creationId xmlns:p14="http://schemas.microsoft.com/office/powerpoint/2010/main" val="25951139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PROGNOS is an initiative to re-new the operational statistical post-processing infrastructure.</a:t>
            </a:r>
          </a:p>
          <a:p>
            <a:pPr>
              <a:buFont typeface="Arial" panose="020B0604020202020204" pitchFamily="34" charset="0"/>
              <a:buChar char="•"/>
            </a:pPr>
            <a:endParaRPr lang="en-US" dirty="0"/>
          </a:p>
          <a:p>
            <a:pPr>
              <a:buFont typeface="Arial" panose="020B0604020202020204" pitchFamily="34" charset="0"/>
              <a:buChar char="•"/>
            </a:pPr>
            <a:r>
              <a:rPr lang="en-US" dirty="0" smtClean="0"/>
              <a:t>Improve capability to meet changing air quality and meteorological program needs </a:t>
            </a:r>
          </a:p>
          <a:p>
            <a:pPr>
              <a:buFont typeface="Arial" panose="020B0604020202020204" pitchFamily="34" charset="0"/>
              <a:buChar char="•"/>
            </a:pPr>
            <a:endParaRPr lang="en-US" dirty="0"/>
          </a:p>
          <a:p>
            <a:pPr>
              <a:buFont typeface="Arial" panose="020B0604020202020204" pitchFamily="34" charset="0"/>
              <a:buChar char="•"/>
            </a:pPr>
            <a:r>
              <a:rPr lang="en-US" dirty="0" smtClean="0"/>
              <a:t>Data driven approaches will versatility to the modeling approach and lower system maintenance requirements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Improved links to research and development </a:t>
            </a:r>
          </a:p>
          <a:p>
            <a:pPr>
              <a:buFont typeface="Arial" panose="020B0604020202020204" pitchFamily="34" charset="0"/>
              <a:buChar char="•"/>
            </a:pPr>
            <a:endParaRPr lang="en-CA" dirty="0"/>
          </a:p>
        </p:txBody>
      </p:sp>
    </p:spTree>
    <p:extLst>
      <p:ext uri="{BB962C8B-B14F-4D97-AF65-F5344CB8AC3E}">
        <p14:creationId xmlns:p14="http://schemas.microsoft.com/office/powerpoint/2010/main" val="23592990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AQHI Forecast support for </a:t>
            </a:r>
            <a:r>
              <a:rPr lang="en-US" dirty="0" err="1" smtClean="0"/>
              <a:t>PanAm</a:t>
            </a:r>
            <a:endParaRPr lang="en-CA" dirty="0"/>
          </a:p>
        </p:txBody>
      </p:sp>
      <p:sp>
        <p:nvSpPr>
          <p:cNvPr id="5" name="Content Placeholder 4"/>
          <p:cNvSpPr>
            <a:spLocks noGrp="1"/>
          </p:cNvSpPr>
          <p:nvPr>
            <p:ph idx="1"/>
          </p:nvPr>
        </p:nvSpPr>
        <p:spPr>
          <a:xfrm>
            <a:off x="762001" y="1600201"/>
            <a:ext cx="3403884" cy="3196952"/>
          </a:xfrm>
        </p:spPr>
        <p:txBody>
          <a:bodyPr/>
          <a:lstStyle/>
          <a:p>
            <a:pPr marL="0" indent="0"/>
            <a:r>
              <a:rPr lang="en-US" b="1" u="sng" dirty="0"/>
              <a:t>AQ Monitoring</a:t>
            </a:r>
          </a:p>
          <a:p>
            <a:pPr>
              <a:buFont typeface="Arial" panose="020B0604020202020204" pitchFamily="34" charset="0"/>
              <a:buChar char="•"/>
            </a:pPr>
            <a:r>
              <a:rPr lang="en-US" dirty="0" smtClean="0"/>
              <a:t>New AQHI monitors</a:t>
            </a:r>
            <a:endParaRPr lang="en-US" dirty="0"/>
          </a:p>
          <a:p>
            <a:pPr>
              <a:buFont typeface="Arial" panose="020B0604020202020204" pitchFamily="34" charset="0"/>
              <a:buChar char="•"/>
            </a:pPr>
            <a:r>
              <a:rPr lang="en-US" dirty="0" smtClean="0"/>
              <a:t>CRUISER</a:t>
            </a:r>
          </a:p>
          <a:p>
            <a:pPr marL="0" indent="0"/>
            <a:r>
              <a:rPr lang="en-US" b="1" u="sng" dirty="0" smtClean="0"/>
              <a:t>AQHI Forecasts</a:t>
            </a:r>
          </a:p>
          <a:p>
            <a:pPr>
              <a:buFont typeface="Arial" panose="020B0604020202020204" pitchFamily="34" charset="0"/>
              <a:buChar char="•"/>
            </a:pPr>
            <a:r>
              <a:rPr lang="en-US" dirty="0" smtClean="0"/>
              <a:t>Venues </a:t>
            </a:r>
          </a:p>
          <a:p>
            <a:pPr>
              <a:buFont typeface="Arial" panose="020B0604020202020204" pitchFamily="34" charset="0"/>
              <a:buChar char="•"/>
            </a:pPr>
            <a:r>
              <a:rPr lang="en-US" dirty="0" smtClean="0"/>
              <a:t>Regions</a:t>
            </a:r>
            <a:endParaRPr lang="en-US" b="1" u="sng" dirty="0" smtClean="0"/>
          </a:p>
        </p:txBody>
      </p:sp>
      <p:cxnSp>
        <p:nvCxnSpPr>
          <p:cNvPr id="10" name="Straight Arrow Connector 9"/>
          <p:cNvCxnSpPr/>
          <p:nvPr/>
        </p:nvCxnSpPr>
        <p:spPr bwMode="auto">
          <a:xfrm>
            <a:off x="4540345" y="3893203"/>
            <a:ext cx="273611" cy="648072"/>
          </a:xfrm>
          <a:prstGeom prst="straightConnector1">
            <a:avLst/>
          </a:prstGeom>
          <a:solidFill>
            <a:srgbClr val="00B8FF"/>
          </a:solidFill>
          <a:ln w="9525" cap="flat" cmpd="sng" algn="ctr">
            <a:solidFill>
              <a:schemeClr val="tx1"/>
            </a:solidFill>
            <a:prstDash val="solid"/>
            <a:round/>
            <a:headEnd type="none" w="med" len="med"/>
            <a:tailEnd type="arrow"/>
          </a:ln>
          <a:effectLst/>
        </p:spPr>
      </p:cxn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0345" y="1340768"/>
            <a:ext cx="4568159" cy="3912728"/>
          </a:xfrm>
          <a:prstGeom prst="rect">
            <a:avLst/>
          </a:prstGeom>
          <a:noFill/>
          <a:ln w="9525">
            <a:noFill/>
            <a:round/>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27584" y="4365104"/>
            <a:ext cx="8280920" cy="1938992"/>
          </a:xfrm>
          <a:prstGeom prst="rect">
            <a:avLst/>
          </a:prstGeom>
        </p:spPr>
        <p:txBody>
          <a:bodyPr wrap="square">
            <a:spAutoFit/>
          </a:bodyPr>
          <a:lstStyle/>
          <a:p>
            <a:r>
              <a:rPr lang="en-US" sz="2400" b="1" u="sng" dirty="0"/>
              <a:t>GEM-MACH </a:t>
            </a:r>
          </a:p>
          <a:p>
            <a:pPr marL="342900" indent="-342900">
              <a:buFont typeface="Arial" panose="020B0604020202020204" pitchFamily="34" charset="0"/>
              <a:buChar char="•"/>
            </a:pPr>
            <a:r>
              <a:rPr lang="en-US" sz="2400" dirty="0" smtClean="0"/>
              <a:t>Operational -10km </a:t>
            </a:r>
          </a:p>
          <a:p>
            <a:pPr marL="342900" indent="-342900">
              <a:buFont typeface="Arial" panose="020B0604020202020204" pitchFamily="34" charset="0"/>
              <a:buChar char="•"/>
            </a:pPr>
            <a:r>
              <a:rPr lang="en-US" sz="2400" dirty="0" smtClean="0"/>
              <a:t>Experimental - 2.5km (Craig Stroud)</a:t>
            </a:r>
          </a:p>
          <a:p>
            <a:pPr marL="342900" indent="-342900">
              <a:buFont typeface="Arial" panose="020B0604020202020204" pitchFamily="34" charset="0"/>
              <a:buChar char="•"/>
            </a:pPr>
            <a:r>
              <a:rPr lang="en-US" sz="2400" dirty="0" smtClean="0"/>
              <a:t>AQHI Objective Analysis (Alain Robichaud)</a:t>
            </a:r>
          </a:p>
          <a:p>
            <a:pPr marL="342900" indent="-342900">
              <a:buFont typeface="Arial" panose="020B0604020202020204" pitchFamily="34" charset="0"/>
              <a:buChar char="•"/>
            </a:pPr>
            <a:r>
              <a:rPr lang="en-US" sz="2400" dirty="0" smtClean="0"/>
              <a:t>UMOS-AQ (operational post-processing system)</a:t>
            </a:r>
            <a:endParaRPr lang="en-US" sz="2400" dirty="0"/>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4190" t="43384" r="3240" b="44596"/>
          <a:stretch/>
        </p:blipFill>
        <p:spPr bwMode="auto">
          <a:xfrm>
            <a:off x="8039126" y="3015166"/>
            <a:ext cx="1069378" cy="875915"/>
          </a:xfrm>
          <a:prstGeom prst="rect">
            <a:avLst/>
          </a:prstGeom>
          <a:noFill/>
          <a:ln w="9525">
            <a:noFill/>
            <a:round/>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3665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3534" t="6443" r="16133" b="42679"/>
          <a:stretch/>
        </p:blipFill>
        <p:spPr bwMode="auto">
          <a:xfrm>
            <a:off x="874924" y="3501008"/>
            <a:ext cx="7873540" cy="325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351" t="19344" r="9652" b="31842"/>
          <a:stretch/>
        </p:blipFill>
        <p:spPr bwMode="auto">
          <a:xfrm>
            <a:off x="244759" y="113521"/>
            <a:ext cx="8745951" cy="3289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051342" y="129166"/>
            <a:ext cx="3583097" cy="369332"/>
          </a:xfrm>
          <a:prstGeom prst="rect">
            <a:avLst/>
          </a:prstGeom>
          <a:solidFill>
            <a:schemeClr val="lt1">
              <a:alpha val="71000"/>
            </a:schemeClr>
          </a:solidFill>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Objective Analysis (Ozone,10km)</a:t>
            </a:r>
            <a:endParaRPr lang="en-US" dirty="0"/>
          </a:p>
        </p:txBody>
      </p:sp>
      <p:sp>
        <p:nvSpPr>
          <p:cNvPr id="10" name="TextBox 9"/>
          <p:cNvSpPr txBox="1"/>
          <p:nvPr/>
        </p:nvSpPr>
        <p:spPr>
          <a:xfrm>
            <a:off x="862042" y="3496521"/>
            <a:ext cx="2313454" cy="369332"/>
          </a:xfrm>
          <a:prstGeom prst="rect">
            <a:avLst/>
          </a:prstGeom>
          <a:solidFill>
            <a:schemeClr val="lt1">
              <a:alpha val="71000"/>
            </a:schemeClr>
          </a:solidFill>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GEM-MACH (2.5km)</a:t>
            </a:r>
            <a:endParaRPr lang="en-US" dirty="0"/>
          </a:p>
        </p:txBody>
      </p:sp>
      <p:sp>
        <p:nvSpPr>
          <p:cNvPr id="6" name="TextBox 5"/>
          <p:cNvSpPr txBox="1"/>
          <p:nvPr/>
        </p:nvSpPr>
        <p:spPr>
          <a:xfrm>
            <a:off x="924306" y="122564"/>
            <a:ext cx="2249334" cy="369332"/>
          </a:xfrm>
          <a:prstGeom prst="rect">
            <a:avLst/>
          </a:prstGeom>
          <a:solidFill>
            <a:schemeClr val="lt1">
              <a:alpha val="71000"/>
            </a:schemeClr>
          </a:solidFill>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GEM-MACH (10km)</a:t>
            </a:r>
            <a:endParaRPr lang="en-US" dirty="0"/>
          </a:p>
        </p:txBody>
      </p:sp>
      <p:sp>
        <p:nvSpPr>
          <p:cNvPr id="7" name="TextBox 6"/>
          <p:cNvSpPr txBox="1"/>
          <p:nvPr/>
        </p:nvSpPr>
        <p:spPr>
          <a:xfrm>
            <a:off x="5037127" y="3484164"/>
            <a:ext cx="3711337" cy="369332"/>
          </a:xfrm>
          <a:prstGeom prst="rect">
            <a:avLst/>
          </a:prstGeom>
          <a:solidFill>
            <a:schemeClr val="lt1">
              <a:alpha val="71000"/>
            </a:schemeClr>
          </a:solidFill>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Objective Analysis (Ozone, 2.5km)</a:t>
            </a:r>
            <a:endParaRPr lang="en-US" dirty="0"/>
          </a:p>
        </p:txBody>
      </p:sp>
    </p:spTree>
    <p:extLst>
      <p:ext uri="{BB962C8B-B14F-4D97-AF65-F5344CB8AC3E}">
        <p14:creationId xmlns:p14="http://schemas.microsoft.com/office/powerpoint/2010/main" val="21588364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XM-Tool Project</a:t>
            </a:r>
            <a:endParaRPr lang="en-CA" dirty="0"/>
          </a:p>
        </p:txBody>
      </p:sp>
      <p:sp>
        <p:nvSpPr>
          <p:cNvPr id="9" name="Content Placeholder 8"/>
          <p:cNvSpPr>
            <a:spLocks noGrp="1"/>
          </p:cNvSpPr>
          <p:nvPr>
            <p:ph sz="half" idx="1"/>
          </p:nvPr>
        </p:nvSpPr>
        <p:spPr>
          <a:xfrm>
            <a:off x="755577" y="2636912"/>
            <a:ext cx="4166327" cy="4176464"/>
          </a:xfrm>
          <a:solidFill>
            <a:schemeClr val="lt1"/>
          </a:solidFill>
          <a:ln>
            <a:solidFill>
              <a:schemeClr val="tx1"/>
            </a:solidFill>
          </a:ln>
        </p:spPr>
        <p:txBody>
          <a:bodyPr/>
          <a:lstStyle/>
          <a:p>
            <a:pPr marL="0" indent="0" algn="ctr">
              <a:lnSpc>
                <a:spcPct val="90000"/>
              </a:lnSpc>
              <a:spcBef>
                <a:spcPts val="700"/>
              </a:spcBef>
              <a:buClr>
                <a:srgbClr val="FF0000"/>
              </a:buClr>
              <a:buSzPct val="120000"/>
              <a:buFont typeface="Arial"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CA" sz="2400" b="1" u="sng" dirty="0" smtClean="0"/>
              <a:t>Science</a:t>
            </a:r>
            <a:endParaRPr lang="en-CA" sz="2400" b="1" u="sng" dirty="0"/>
          </a:p>
          <a:p>
            <a:pPr algn="ctr">
              <a:lnSpc>
                <a:spcPct val="90000"/>
              </a:lnSpc>
              <a:spcBef>
                <a:spcPts val="700"/>
              </a:spcBef>
              <a:buSzPct val="12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CA" sz="2000" dirty="0"/>
              <a:t>Prototype Approaches</a:t>
            </a:r>
          </a:p>
          <a:p>
            <a:pPr algn="ctr">
              <a:lnSpc>
                <a:spcPct val="90000"/>
              </a:lnSpc>
              <a:spcBef>
                <a:spcPts val="700"/>
              </a:spcBef>
              <a:buSzPct val="12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CA" sz="2000" dirty="0"/>
              <a:t>Antecedent </a:t>
            </a:r>
            <a:r>
              <a:rPr lang="en-CA" sz="2000" dirty="0" smtClean="0"/>
              <a:t>(“lag”) Predictors</a:t>
            </a:r>
          </a:p>
          <a:p>
            <a:pPr algn="ctr">
              <a:lnSpc>
                <a:spcPct val="90000"/>
              </a:lnSpc>
              <a:spcBef>
                <a:spcPts val="700"/>
              </a:spcBef>
              <a:buSzPct val="12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CA" sz="2400" dirty="0"/>
          </a:p>
          <a:p>
            <a:pPr marL="0" indent="0" algn="ctr">
              <a:lnSpc>
                <a:spcPct val="90000"/>
              </a:lnSpc>
              <a:spcBef>
                <a:spcPts val="700"/>
              </a:spcBef>
              <a:buClr>
                <a:srgbClr val="FF0000"/>
              </a:buClr>
              <a:buSzPct val="120000"/>
              <a:buFont typeface="Arial"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CA" sz="2400" b="1" u="sng" dirty="0" smtClean="0"/>
              <a:t>Infrastructure</a:t>
            </a:r>
            <a:endParaRPr lang="en-CA" sz="2400" b="1" u="sng" dirty="0"/>
          </a:p>
          <a:p>
            <a:pPr algn="ctr">
              <a:lnSpc>
                <a:spcPct val="90000"/>
              </a:lnSpc>
              <a:spcBef>
                <a:spcPts val="700"/>
              </a:spcBef>
              <a:buSzPct val="12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sz="2000" dirty="0" smtClean="0"/>
              <a:t>Tech Transfer (formalize)</a:t>
            </a:r>
          </a:p>
          <a:p>
            <a:pPr algn="ctr">
              <a:lnSpc>
                <a:spcPct val="90000"/>
              </a:lnSpc>
              <a:spcBef>
                <a:spcPts val="700"/>
              </a:spcBef>
              <a:buSzPct val="12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sz="2000" dirty="0" smtClean="0"/>
              <a:t>Experimental runs</a:t>
            </a:r>
          </a:p>
          <a:p>
            <a:pPr algn="ctr">
              <a:lnSpc>
                <a:spcPct val="90000"/>
              </a:lnSpc>
              <a:spcBef>
                <a:spcPts val="700"/>
              </a:spcBef>
              <a:buSzPct val="12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CA" sz="2400" dirty="0"/>
          </a:p>
          <a:p>
            <a:pPr marL="0" indent="0" algn="ctr">
              <a:lnSpc>
                <a:spcPct val="90000"/>
              </a:lnSpc>
              <a:spcBef>
                <a:spcPts val="700"/>
              </a:spcBef>
              <a:buClr>
                <a:srgbClr val="FF0000"/>
              </a:buClr>
              <a:buSzPct val="120000"/>
              <a:buFont typeface="Arial"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CA" sz="2400" b="1" u="sng" dirty="0" smtClean="0"/>
              <a:t>Products</a:t>
            </a:r>
            <a:endParaRPr lang="en-CA" sz="2400" b="1" u="sng" dirty="0"/>
          </a:p>
          <a:p>
            <a:pPr algn="ctr">
              <a:lnSpc>
                <a:spcPct val="90000"/>
              </a:lnSpc>
              <a:spcBef>
                <a:spcPts val="700"/>
              </a:spcBef>
              <a:buSzPct val="12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CA" sz="2000" dirty="0"/>
              <a:t>Diagnostics </a:t>
            </a:r>
            <a:r>
              <a:rPr lang="en-CA" sz="2000" dirty="0" smtClean="0"/>
              <a:t>+ Verification</a:t>
            </a:r>
          </a:p>
        </p:txBody>
      </p:sp>
      <p:pic>
        <p:nvPicPr>
          <p:cNvPr id="12"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7422" r="16761"/>
          <a:stretch/>
        </p:blipFill>
        <p:spPr bwMode="auto">
          <a:xfrm>
            <a:off x="4925404" y="2636912"/>
            <a:ext cx="427675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55577" y="1412776"/>
            <a:ext cx="8280920" cy="830997"/>
          </a:xfrm>
          <a:prstGeom prst="rect">
            <a:avLst/>
          </a:prstGeom>
          <a:noFill/>
        </p:spPr>
        <p:txBody>
          <a:bodyPr wrap="square" rtlCol="0">
            <a:spAutoFit/>
          </a:bodyPr>
          <a:lstStyle/>
          <a:p>
            <a:r>
              <a:rPr lang="en-CA" sz="2400" dirty="0" smtClean="0">
                <a:solidFill>
                  <a:srgbClr val="000000"/>
                </a:solidFill>
              </a:rPr>
              <a:t>Alternative statistical </a:t>
            </a:r>
            <a:r>
              <a:rPr lang="en-CA" sz="2400" dirty="0">
                <a:solidFill>
                  <a:srgbClr val="000000"/>
                </a:solidFill>
              </a:rPr>
              <a:t>air quality forecasts of O</a:t>
            </a:r>
            <a:r>
              <a:rPr lang="en-CA" sz="2400" baseline="-25000" dirty="0">
                <a:solidFill>
                  <a:srgbClr val="000000"/>
                </a:solidFill>
              </a:rPr>
              <a:t>3</a:t>
            </a:r>
            <a:r>
              <a:rPr lang="en-CA" sz="2400" dirty="0">
                <a:solidFill>
                  <a:srgbClr val="000000"/>
                </a:solidFill>
              </a:rPr>
              <a:t>, NO</a:t>
            </a:r>
            <a:r>
              <a:rPr lang="en-CA" sz="2400" baseline="-25000" dirty="0">
                <a:solidFill>
                  <a:srgbClr val="000000"/>
                </a:solidFill>
              </a:rPr>
              <a:t>2</a:t>
            </a:r>
            <a:r>
              <a:rPr lang="en-CA" sz="2400" dirty="0">
                <a:solidFill>
                  <a:srgbClr val="000000"/>
                </a:solidFill>
              </a:rPr>
              <a:t>, and </a:t>
            </a:r>
            <a:r>
              <a:rPr lang="en-CA" sz="2400" dirty="0" smtClean="0">
                <a:solidFill>
                  <a:srgbClr val="000000"/>
                </a:solidFill>
              </a:rPr>
              <a:t>PM</a:t>
            </a:r>
            <a:r>
              <a:rPr lang="en-CA" sz="2400" baseline="-25000" dirty="0" smtClean="0">
                <a:solidFill>
                  <a:srgbClr val="000000"/>
                </a:solidFill>
              </a:rPr>
              <a:t>2.5 </a:t>
            </a:r>
            <a:r>
              <a:rPr lang="en-CA" sz="2400" dirty="0" smtClean="0">
                <a:solidFill>
                  <a:srgbClr val="000000"/>
                </a:solidFill>
              </a:rPr>
              <a:t>in support of the national AQHI Forecast Program</a:t>
            </a:r>
            <a:endParaRPr lang="en-CA" sz="2400" baseline="-25000" dirty="0">
              <a:solidFill>
                <a:srgbClr val="000000"/>
              </a:solidFill>
            </a:endParaRPr>
          </a:p>
        </p:txBody>
      </p:sp>
    </p:spTree>
    <p:extLst>
      <p:ext uri="{BB962C8B-B14F-4D97-AF65-F5344CB8AC3E}">
        <p14:creationId xmlns:p14="http://schemas.microsoft.com/office/powerpoint/2010/main" val="12701355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Post-Processing Infrastructure </a:t>
            </a:r>
            <a:endParaRPr lang="en-CA" dirty="0"/>
          </a:p>
        </p:txBody>
      </p:sp>
      <p:sp>
        <p:nvSpPr>
          <p:cNvPr id="6" name="Text Box 510"/>
          <p:cNvSpPr txBox="1">
            <a:spLocks noGrp="1" noChangeArrowheads="1"/>
          </p:cNvSpPr>
          <p:nvPr>
            <p:ph sz="half" idx="1"/>
          </p:nvPr>
        </p:nvSpPr>
        <p:spPr bwMode="auto">
          <a:xfrm>
            <a:off x="762000" y="1600200"/>
            <a:ext cx="5285172" cy="334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576" tIns="41788" rIns="83576" bIns="41788">
            <a:spAutoFit/>
          </a:bodyPr>
          <a:lstStyle>
            <a:defPPr>
              <a:defRPr kern="1200" smtId="4294967295"/>
            </a:defPPr>
            <a:lvl1pPr defTabSz="4703763" eaLnBrk="0" hangingPunct="0">
              <a:defRPr sz="3000">
                <a:solidFill>
                  <a:schemeClr val="tx1"/>
                </a:solidFill>
                <a:latin typeface="Arial"/>
              </a:defRPr>
            </a:lvl1pPr>
            <a:lvl2pPr marL="742950" indent="-285750" defTabSz="4703763" eaLnBrk="0" hangingPunct="0">
              <a:defRPr sz="3000">
                <a:solidFill>
                  <a:schemeClr val="tx1"/>
                </a:solidFill>
                <a:latin typeface="Arial"/>
              </a:defRPr>
            </a:lvl2pPr>
            <a:lvl3pPr marL="1143000" indent="-228600" defTabSz="4703763" eaLnBrk="0" hangingPunct="0">
              <a:defRPr sz="3000">
                <a:solidFill>
                  <a:schemeClr val="tx1"/>
                </a:solidFill>
                <a:latin typeface="Arial"/>
              </a:defRPr>
            </a:lvl3pPr>
            <a:lvl4pPr marL="1600200" indent="-228600" defTabSz="4703763" eaLnBrk="0" hangingPunct="0">
              <a:defRPr sz="3000">
                <a:solidFill>
                  <a:schemeClr val="tx1"/>
                </a:solidFill>
                <a:latin typeface="Arial"/>
              </a:defRPr>
            </a:lvl4pPr>
            <a:lvl5pPr marL="2057400" indent="-228600" defTabSz="4703763" eaLnBrk="0" hangingPunct="0">
              <a:defRPr sz="3000">
                <a:solidFill>
                  <a:schemeClr val="tx1"/>
                </a:solidFill>
                <a:latin typeface="Arial"/>
              </a:defRPr>
            </a:lvl5pPr>
            <a:lvl6pPr marL="2514600" indent="-228600" defTabSz="4703763" eaLnBrk="0" fontAlgn="base" hangingPunct="0">
              <a:spcBef>
                <a:spcPct val="0"/>
              </a:spcBef>
              <a:spcAft>
                <a:spcPct val="0"/>
              </a:spcAft>
              <a:defRPr sz="3000">
                <a:solidFill>
                  <a:schemeClr val="tx1"/>
                </a:solidFill>
                <a:latin typeface="Arial"/>
              </a:defRPr>
            </a:lvl6pPr>
            <a:lvl7pPr marL="2971800" indent="-228600" defTabSz="4703763" eaLnBrk="0" fontAlgn="base" hangingPunct="0">
              <a:spcBef>
                <a:spcPct val="0"/>
              </a:spcBef>
              <a:spcAft>
                <a:spcPct val="0"/>
              </a:spcAft>
              <a:defRPr sz="3000">
                <a:solidFill>
                  <a:schemeClr val="tx1"/>
                </a:solidFill>
                <a:latin typeface="Arial"/>
              </a:defRPr>
            </a:lvl7pPr>
            <a:lvl8pPr marL="3429000" indent="-228600" defTabSz="4703763" eaLnBrk="0" fontAlgn="base" hangingPunct="0">
              <a:spcBef>
                <a:spcPct val="0"/>
              </a:spcBef>
              <a:spcAft>
                <a:spcPct val="0"/>
              </a:spcAft>
              <a:defRPr sz="3000">
                <a:solidFill>
                  <a:schemeClr val="tx1"/>
                </a:solidFill>
                <a:latin typeface="Arial"/>
              </a:defRPr>
            </a:lvl8pPr>
            <a:lvl9pPr marL="3886200" indent="-228600" defTabSz="4703763" eaLnBrk="0" fontAlgn="base" hangingPunct="0">
              <a:spcBef>
                <a:spcPct val="0"/>
              </a:spcBef>
              <a:spcAft>
                <a:spcPct val="0"/>
              </a:spcAft>
              <a:defRPr sz="3000">
                <a:solidFill>
                  <a:schemeClr val="tx1"/>
                </a:solidFill>
                <a:latin typeface="Arial"/>
              </a:defRPr>
            </a:lvl9pPr>
          </a:lstStyle>
          <a:p>
            <a:pPr defTabSz="449263">
              <a:buFont typeface="Arial" panose="020B0604020202020204" pitchFamily="34" charset="0"/>
              <a:buChar char="•"/>
            </a:pPr>
            <a:r>
              <a:rPr lang="en-US" sz="2400" dirty="0" smtClean="0">
                <a:solidFill>
                  <a:srgbClr val="000000"/>
                </a:solidFill>
                <a:latin typeface="+mn-lt"/>
              </a:rPr>
              <a:t>Modular </a:t>
            </a:r>
            <a:r>
              <a:rPr lang="en-US" sz="2400" dirty="0">
                <a:solidFill>
                  <a:srgbClr val="000000"/>
                </a:solidFill>
                <a:latin typeface="+mn-lt"/>
              </a:rPr>
              <a:t>Modeling approach</a:t>
            </a:r>
          </a:p>
          <a:p>
            <a:pPr marL="0" indent="0" defTabSz="449263"/>
            <a:endParaRPr lang="en-US" sz="2400" dirty="0" smtClean="0">
              <a:solidFill>
                <a:srgbClr val="000000"/>
              </a:solidFill>
              <a:latin typeface="+mn-lt"/>
            </a:endParaRPr>
          </a:p>
          <a:p>
            <a:pPr defTabSz="449263">
              <a:buFont typeface="Arial" panose="020B0604020202020204" pitchFamily="34" charset="0"/>
              <a:buChar char="•"/>
            </a:pPr>
            <a:r>
              <a:rPr lang="en-US" sz="2400" dirty="0" smtClean="0">
                <a:solidFill>
                  <a:srgbClr val="000000"/>
                </a:solidFill>
                <a:latin typeface="+mn-lt"/>
              </a:rPr>
              <a:t>Adopt </a:t>
            </a:r>
            <a:r>
              <a:rPr lang="en-US" sz="2400" dirty="0">
                <a:solidFill>
                  <a:srgbClr val="000000"/>
                </a:solidFill>
                <a:latin typeface="+mn-lt"/>
              </a:rPr>
              <a:t>higher level languages (R, </a:t>
            </a:r>
            <a:r>
              <a:rPr lang="en-US" sz="2400" dirty="0" smtClean="0">
                <a:solidFill>
                  <a:srgbClr val="000000"/>
                </a:solidFill>
                <a:latin typeface="+mn-lt"/>
              </a:rPr>
              <a:t>Python) with extensive statistical modeling libraries</a:t>
            </a:r>
          </a:p>
          <a:p>
            <a:pPr marL="0" indent="0" defTabSz="449263"/>
            <a:endParaRPr lang="en-US" sz="2400" dirty="0">
              <a:solidFill>
                <a:srgbClr val="000000"/>
              </a:solidFill>
              <a:latin typeface="+mn-lt"/>
            </a:endParaRPr>
          </a:p>
          <a:p>
            <a:pPr defTabSz="449263">
              <a:buFont typeface="Arial" panose="020B0604020202020204" pitchFamily="34" charset="0"/>
              <a:buChar char="•"/>
            </a:pPr>
            <a:r>
              <a:rPr lang="en-US" sz="2400" dirty="0" smtClean="0">
                <a:solidFill>
                  <a:srgbClr val="000000"/>
                </a:solidFill>
                <a:latin typeface="+mn-lt"/>
              </a:rPr>
              <a:t>Experimental forecast run </a:t>
            </a:r>
            <a:r>
              <a:rPr lang="en-US" sz="2400" dirty="0">
                <a:solidFill>
                  <a:srgbClr val="000000"/>
                </a:solidFill>
                <a:latin typeface="+mn-lt"/>
              </a:rPr>
              <a:t>twice-daily for air quality </a:t>
            </a:r>
            <a:r>
              <a:rPr lang="en-US" sz="2400" dirty="0" smtClean="0">
                <a:solidFill>
                  <a:srgbClr val="000000"/>
                </a:solidFill>
                <a:latin typeface="+mn-lt"/>
              </a:rPr>
              <a:t>(O</a:t>
            </a:r>
            <a:r>
              <a:rPr lang="en-US" sz="2400" baseline="-25000" dirty="0" smtClean="0">
                <a:solidFill>
                  <a:srgbClr val="000000"/>
                </a:solidFill>
                <a:latin typeface="+mn-lt"/>
              </a:rPr>
              <a:t>3</a:t>
            </a:r>
            <a:r>
              <a:rPr lang="en-US" sz="2400" dirty="0">
                <a:solidFill>
                  <a:srgbClr val="000000"/>
                </a:solidFill>
                <a:latin typeface="+mn-lt"/>
              </a:rPr>
              <a:t>, </a:t>
            </a:r>
            <a:r>
              <a:rPr lang="en-US" sz="2400" dirty="0" smtClean="0">
                <a:solidFill>
                  <a:srgbClr val="000000"/>
                </a:solidFill>
                <a:latin typeface="+mn-lt"/>
              </a:rPr>
              <a:t>NO</a:t>
            </a:r>
            <a:r>
              <a:rPr lang="en-US" sz="2400" baseline="-25000" dirty="0" smtClean="0">
                <a:solidFill>
                  <a:srgbClr val="000000"/>
                </a:solidFill>
                <a:latin typeface="+mn-lt"/>
              </a:rPr>
              <a:t>2</a:t>
            </a:r>
            <a:r>
              <a:rPr lang="en-US" sz="2400" dirty="0" smtClean="0">
                <a:solidFill>
                  <a:srgbClr val="000000"/>
                </a:solidFill>
                <a:latin typeface="+mn-lt"/>
              </a:rPr>
              <a:t>, PM</a:t>
            </a:r>
            <a:r>
              <a:rPr lang="en-US" sz="2400" baseline="-25000" dirty="0" smtClean="0">
                <a:solidFill>
                  <a:srgbClr val="000000"/>
                </a:solidFill>
                <a:latin typeface="+mn-lt"/>
              </a:rPr>
              <a:t>2.5</a:t>
            </a:r>
            <a:r>
              <a:rPr lang="en-US" sz="2400" dirty="0" smtClean="0">
                <a:solidFill>
                  <a:srgbClr val="000000"/>
                </a:solidFill>
                <a:latin typeface="+mn-lt"/>
              </a:rPr>
              <a:t>) </a:t>
            </a:r>
            <a:endParaRPr lang="en-US" sz="2400" dirty="0">
              <a:solidFill>
                <a:srgbClr val="000000"/>
              </a:solidFill>
              <a:latin typeface="+mn-lt"/>
            </a:endParaRPr>
          </a:p>
        </p:txBody>
      </p:sp>
      <p:pic>
        <p:nvPicPr>
          <p:cNvPr id="6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66319" y="1856953"/>
            <a:ext cx="308214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47172" y="1340768"/>
            <a:ext cx="2377574" cy="400110"/>
          </a:xfrm>
          <a:prstGeom prst="rect">
            <a:avLst/>
          </a:prstGeom>
        </p:spPr>
        <p:txBody>
          <a:bodyPr wrap="none">
            <a:spAutoFit/>
          </a:bodyPr>
          <a:lstStyle/>
          <a:p>
            <a:pPr algn="just">
              <a:spcBef>
                <a:spcPct val="50000"/>
              </a:spcBef>
            </a:pPr>
            <a:r>
              <a:rPr lang="en-US" sz="2000" b="1" i="1" dirty="0">
                <a:latin typeface="Gill Sans" pitchFamily="34" charset="0"/>
              </a:rPr>
              <a:t>Modular Modeling</a:t>
            </a:r>
          </a:p>
        </p:txBody>
      </p:sp>
    </p:spTree>
    <p:extLst>
      <p:ext uri="{BB962C8B-B14F-4D97-AF65-F5344CB8AC3E}">
        <p14:creationId xmlns:p14="http://schemas.microsoft.com/office/powerpoint/2010/main" val="22135138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XM-Tool: Science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dirty="0" smtClean="0"/>
              <a:t>Yesterday’s AQ can improve today’s AQ forecast</a:t>
            </a:r>
          </a:p>
          <a:p>
            <a:pPr>
              <a:buFont typeface="Arial" panose="020B0604020202020204" pitchFamily="34" charset="0"/>
              <a:buChar char="•"/>
            </a:pPr>
            <a:r>
              <a:rPr lang="en-CA" dirty="0" smtClean="0">
                <a:solidFill>
                  <a:schemeClr val="tx1"/>
                </a:solidFill>
              </a:rPr>
              <a:t>Alternative statistical methods (RF, ELM, </a:t>
            </a:r>
            <a:r>
              <a:rPr lang="en-CA" dirty="0" err="1" smtClean="0">
                <a:solidFill>
                  <a:schemeClr val="tx1"/>
                </a:solidFill>
              </a:rPr>
              <a:t>Kalman</a:t>
            </a:r>
            <a:r>
              <a:rPr lang="en-CA" dirty="0" smtClean="0">
                <a:solidFill>
                  <a:schemeClr val="tx1"/>
                </a:solidFill>
              </a:rPr>
              <a:t> Filter, LASSO,…) have positive for some sites/pollutants</a:t>
            </a:r>
          </a:p>
          <a:p>
            <a:pPr>
              <a:buFont typeface="Arial" panose="020B0604020202020204" pitchFamily="34" charset="0"/>
              <a:buChar char="•"/>
            </a:pPr>
            <a:r>
              <a:rPr lang="en-CA" dirty="0" smtClean="0">
                <a:solidFill>
                  <a:schemeClr val="tx1"/>
                </a:solidFill>
              </a:rPr>
              <a:t>Improvements over existing UMOS-AQ forecasts</a:t>
            </a:r>
          </a:p>
          <a:p>
            <a:pPr>
              <a:buFont typeface="Arial" panose="020B0604020202020204" pitchFamily="34" charset="0"/>
              <a:buChar char="•"/>
            </a:pPr>
            <a:endParaRPr lang="en-CA" dirty="0" smtClean="0"/>
          </a:p>
          <a:p>
            <a:pPr lvl="1">
              <a:buFont typeface="Arial" panose="020B0604020202020204" pitchFamily="34" charset="0"/>
              <a:buChar char="•"/>
            </a:pPr>
            <a:endParaRPr lang="en-US" dirty="0" smtClean="0"/>
          </a:p>
        </p:txBody>
      </p:sp>
      <p:pic>
        <p:nvPicPr>
          <p:cNvPr id="6" name="Picture 2" descr="C:\Documents and Settings\teaklesa\My Documents\ken\XM_March2013\Complete\verif_results\domain_wUMOS\domain_RMSE_by_pllnt_qi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931" t="817" r="45204" b="95350"/>
          <a:stretch/>
        </p:blipFill>
        <p:spPr bwMode="auto">
          <a:xfrm rot="16200000">
            <a:off x="1787083" y="4870808"/>
            <a:ext cx="928620" cy="23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1043608" y="3599955"/>
            <a:ext cx="3456384" cy="3052560"/>
            <a:chOff x="-1044624" y="1840681"/>
            <a:chExt cx="2405743" cy="2150886"/>
          </a:xfrm>
        </p:grpSpPr>
        <p:pic>
          <p:nvPicPr>
            <p:cNvPr id="13" name="Picture 2" descr="C:\Users\teaklesa\AppData\Local\Microsoft\Windows\Temporary Internet Files\Content.Outlook\2D15PEMJ\TOR_verif_stats_fc_hour_mlr_rf_upd_models_al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66" t="6939" r="42968" b="64075"/>
            <a:stretch/>
          </p:blipFill>
          <p:spPr bwMode="auto">
            <a:xfrm>
              <a:off x="-1044624" y="1840681"/>
              <a:ext cx="2405743" cy="17832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teaklesa\AppData\Local\Microsoft\Windows\Temporary Internet Files\Content.Outlook\2D15PEMJ\TOR_verif_stats_fc_hour_mlr_rf_upd_models_al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66" t="92935" r="42968" b="696"/>
            <a:stretch/>
          </p:blipFill>
          <p:spPr bwMode="auto">
            <a:xfrm>
              <a:off x="-1044624" y="3599680"/>
              <a:ext cx="2405743" cy="391887"/>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2" descr="C:\Users\teaklesa\AppData\Local\Microsoft\Windows\Temporary Internet Files\Content.Outlook\2D15PEMJ\TOR_verif_stats_fc_hour_mlr_rf_upd_models_al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66" t="64811" r="42968" b="-1139"/>
          <a:stretch/>
        </p:blipFill>
        <p:spPr bwMode="auto">
          <a:xfrm>
            <a:off x="5171115" y="3569818"/>
            <a:ext cx="3505341" cy="32563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167677" y="3966403"/>
            <a:ext cx="1287532" cy="369332"/>
          </a:xfrm>
          <a:prstGeom prst="rect">
            <a:avLst/>
          </a:prstGeom>
          <a:solidFill>
            <a:schemeClr val="bg1">
              <a:alpha val="60000"/>
            </a:schemeClr>
          </a:solidFill>
          <a:ln>
            <a:solidFill>
              <a:srgbClr val="C00000"/>
            </a:solidFill>
          </a:ln>
        </p:spPr>
        <p:txBody>
          <a:bodyPr wrap="none" rtlCol="0">
            <a:spAutoFit/>
          </a:bodyPr>
          <a:lstStyle/>
          <a:p>
            <a:pPr defTabSz="449263" fontAlgn="base">
              <a:spcBef>
                <a:spcPct val="0"/>
              </a:spcBef>
              <a:spcAft>
                <a:spcPct val="0"/>
              </a:spcAft>
            </a:pPr>
            <a:r>
              <a:rPr lang="fr-CA" dirty="0" smtClean="0">
                <a:solidFill>
                  <a:srgbClr val="000000"/>
                </a:solidFill>
              </a:rPr>
              <a:t>UMOS-AQ</a:t>
            </a:r>
            <a:endParaRPr lang="en-US" dirty="0">
              <a:solidFill>
                <a:srgbClr val="000000"/>
              </a:solidFill>
            </a:endParaRPr>
          </a:p>
        </p:txBody>
      </p:sp>
      <p:cxnSp>
        <p:nvCxnSpPr>
          <p:cNvPr id="19" name="Straight Arrow Connector 18"/>
          <p:cNvCxnSpPr>
            <a:stCxn id="18" idx="3"/>
          </p:cNvCxnSpPr>
          <p:nvPr/>
        </p:nvCxnSpPr>
        <p:spPr bwMode="auto">
          <a:xfrm flipV="1">
            <a:off x="5455209" y="4077072"/>
            <a:ext cx="527406" cy="73997"/>
          </a:xfrm>
          <a:prstGeom prst="straightConnector1">
            <a:avLst/>
          </a:prstGeom>
          <a:solidFill>
            <a:srgbClr val="00B8FF"/>
          </a:solidFill>
          <a:ln w="19050" cap="flat" cmpd="sng" algn="ctr">
            <a:solidFill>
              <a:srgbClr val="C00000"/>
            </a:solidFill>
            <a:prstDash val="solid"/>
            <a:round/>
            <a:headEnd type="none" w="med" len="med"/>
            <a:tailEnd type="arrow"/>
          </a:ln>
          <a:effectLst/>
        </p:spPr>
      </p:cxnSp>
      <p:sp>
        <p:nvSpPr>
          <p:cNvPr id="22" name="TextBox 21"/>
          <p:cNvSpPr txBox="1"/>
          <p:nvPr/>
        </p:nvSpPr>
        <p:spPr>
          <a:xfrm>
            <a:off x="4424093" y="4526013"/>
            <a:ext cx="1031116" cy="369332"/>
          </a:xfrm>
          <a:prstGeom prst="rect">
            <a:avLst/>
          </a:prstGeom>
          <a:solidFill>
            <a:schemeClr val="bg1"/>
          </a:solidFill>
          <a:ln>
            <a:solidFill>
              <a:srgbClr val="0070C0"/>
            </a:solidFill>
          </a:ln>
        </p:spPr>
        <p:txBody>
          <a:bodyPr wrap="none" rtlCol="0">
            <a:spAutoFit/>
          </a:bodyPr>
          <a:lstStyle/>
          <a:p>
            <a:pPr defTabSz="449263" fontAlgn="base">
              <a:spcBef>
                <a:spcPct val="0"/>
              </a:spcBef>
              <a:spcAft>
                <a:spcPct val="0"/>
              </a:spcAft>
            </a:pPr>
            <a:r>
              <a:rPr lang="fr-CA" dirty="0" smtClean="0">
                <a:solidFill>
                  <a:srgbClr val="000000"/>
                </a:solidFill>
              </a:rPr>
              <a:t>XM-</a:t>
            </a:r>
            <a:r>
              <a:rPr lang="fr-CA" dirty="0" err="1" smtClean="0">
                <a:solidFill>
                  <a:srgbClr val="000000"/>
                </a:solidFill>
              </a:rPr>
              <a:t>Tool</a:t>
            </a:r>
            <a:endParaRPr lang="fr-CA" dirty="0" smtClean="0">
              <a:solidFill>
                <a:srgbClr val="000000"/>
              </a:solidFill>
            </a:endParaRPr>
          </a:p>
        </p:txBody>
      </p:sp>
      <p:cxnSp>
        <p:nvCxnSpPr>
          <p:cNvPr id="24" name="Straight Arrow Connector 23"/>
          <p:cNvCxnSpPr>
            <a:stCxn id="22" idx="1"/>
          </p:cNvCxnSpPr>
          <p:nvPr/>
        </p:nvCxnSpPr>
        <p:spPr bwMode="auto">
          <a:xfrm flipH="1">
            <a:off x="3832177" y="4710679"/>
            <a:ext cx="591916" cy="487303"/>
          </a:xfrm>
          <a:prstGeom prst="straightConnector1">
            <a:avLst/>
          </a:prstGeom>
          <a:solidFill>
            <a:srgbClr val="00B8FF"/>
          </a:solidFill>
          <a:ln w="19050" cap="flat" cmpd="sng" algn="ctr">
            <a:solidFill>
              <a:schemeClr val="accent6">
                <a:lumMod val="60000"/>
                <a:lumOff val="40000"/>
              </a:schemeClr>
            </a:solidFill>
            <a:prstDash val="solid"/>
            <a:round/>
            <a:headEnd type="none" w="med" len="med"/>
            <a:tailEnd type="arrow"/>
          </a:ln>
          <a:effectLst/>
        </p:spPr>
      </p:cxnSp>
      <p:cxnSp>
        <p:nvCxnSpPr>
          <p:cNvPr id="35" name="Straight Arrow Connector 34"/>
          <p:cNvCxnSpPr/>
          <p:nvPr/>
        </p:nvCxnSpPr>
        <p:spPr bwMode="auto">
          <a:xfrm flipV="1">
            <a:off x="5455209" y="4363894"/>
            <a:ext cx="1382591" cy="324238"/>
          </a:xfrm>
          <a:prstGeom prst="straightConnector1">
            <a:avLst/>
          </a:prstGeom>
          <a:solidFill>
            <a:srgbClr val="00B8FF"/>
          </a:solidFill>
          <a:ln w="19050" cap="flat" cmpd="sng" algn="ctr">
            <a:solidFill>
              <a:schemeClr val="accent6">
                <a:lumMod val="60000"/>
                <a:lumOff val="40000"/>
              </a:schemeClr>
            </a:solidFill>
            <a:prstDash val="solid"/>
            <a:round/>
            <a:headEnd type="none" w="med" len="med"/>
            <a:tailEnd type="arrow"/>
          </a:ln>
          <a:effectLst/>
        </p:spPr>
      </p:cxnSp>
      <p:sp>
        <p:nvSpPr>
          <p:cNvPr id="4" name="Rectangle 3"/>
          <p:cNvSpPr/>
          <p:nvPr/>
        </p:nvSpPr>
        <p:spPr>
          <a:xfrm rot="20866782">
            <a:off x="5862745" y="4501855"/>
            <a:ext cx="705642" cy="276999"/>
          </a:xfrm>
          <a:prstGeom prst="rect">
            <a:avLst/>
          </a:prstGeom>
        </p:spPr>
        <p:txBody>
          <a:bodyPr wrap="none">
            <a:spAutoFit/>
          </a:bodyPr>
          <a:lstStyle/>
          <a:p>
            <a:pPr defTabSz="449263" fontAlgn="base">
              <a:spcBef>
                <a:spcPct val="0"/>
              </a:spcBef>
              <a:spcAft>
                <a:spcPct val="0"/>
              </a:spcAft>
            </a:pPr>
            <a:r>
              <a:rPr lang="fr-CA" sz="1200" dirty="0">
                <a:solidFill>
                  <a:schemeClr val="accent2"/>
                </a:solidFill>
              </a:rPr>
              <a:t>XM_RF</a:t>
            </a:r>
          </a:p>
        </p:txBody>
      </p:sp>
      <p:sp>
        <p:nvSpPr>
          <p:cNvPr id="16" name="TextBox 15"/>
          <p:cNvSpPr txBox="1"/>
          <p:nvPr/>
        </p:nvSpPr>
        <p:spPr>
          <a:xfrm>
            <a:off x="5455209" y="3415289"/>
            <a:ext cx="3221247" cy="369332"/>
          </a:xfrm>
          <a:prstGeom prst="rect">
            <a:avLst/>
          </a:prstGeom>
          <a:solidFill>
            <a:schemeClr val="bg1"/>
          </a:solidFill>
          <a:ln>
            <a:solidFill>
              <a:srgbClr val="0070C0"/>
            </a:solidFill>
          </a:ln>
        </p:spPr>
        <p:txBody>
          <a:bodyPr wrap="square" rtlCol="0">
            <a:spAutoFit/>
          </a:bodyPr>
          <a:lstStyle/>
          <a:p>
            <a:pPr algn="ctr" defTabSz="449263" fontAlgn="base">
              <a:spcBef>
                <a:spcPct val="0"/>
              </a:spcBef>
              <a:spcAft>
                <a:spcPct val="0"/>
              </a:spcAft>
            </a:pPr>
            <a:r>
              <a:rPr lang="fr-CA" dirty="0" smtClean="0">
                <a:solidFill>
                  <a:srgbClr val="000000"/>
                </a:solidFill>
              </a:rPr>
              <a:t>RMSE, O3</a:t>
            </a:r>
          </a:p>
        </p:txBody>
      </p:sp>
      <p:sp>
        <p:nvSpPr>
          <p:cNvPr id="20" name="TextBox 19"/>
          <p:cNvSpPr txBox="1"/>
          <p:nvPr/>
        </p:nvSpPr>
        <p:spPr>
          <a:xfrm>
            <a:off x="1331640" y="3438292"/>
            <a:ext cx="3168352" cy="369332"/>
          </a:xfrm>
          <a:prstGeom prst="rect">
            <a:avLst/>
          </a:prstGeom>
          <a:solidFill>
            <a:schemeClr val="bg1"/>
          </a:solidFill>
          <a:ln>
            <a:solidFill>
              <a:srgbClr val="0070C0"/>
            </a:solidFill>
          </a:ln>
        </p:spPr>
        <p:txBody>
          <a:bodyPr wrap="square" rtlCol="0">
            <a:spAutoFit/>
          </a:bodyPr>
          <a:lstStyle/>
          <a:p>
            <a:pPr algn="ctr" defTabSz="449263" fontAlgn="base">
              <a:spcBef>
                <a:spcPct val="0"/>
              </a:spcBef>
              <a:spcAft>
                <a:spcPct val="0"/>
              </a:spcAft>
            </a:pPr>
            <a:r>
              <a:rPr lang="fr-CA" dirty="0" smtClean="0">
                <a:solidFill>
                  <a:srgbClr val="000000"/>
                </a:solidFill>
              </a:rPr>
              <a:t>r</a:t>
            </a:r>
            <a:r>
              <a:rPr lang="fr-CA" baseline="30000" dirty="0" smtClean="0">
                <a:solidFill>
                  <a:srgbClr val="000000"/>
                </a:solidFill>
              </a:rPr>
              <a:t>2</a:t>
            </a:r>
            <a:r>
              <a:rPr lang="fr-CA" dirty="0" smtClean="0">
                <a:solidFill>
                  <a:srgbClr val="000000"/>
                </a:solidFill>
              </a:rPr>
              <a:t>, O3</a:t>
            </a:r>
          </a:p>
        </p:txBody>
      </p:sp>
    </p:spTree>
    <p:extLst>
      <p:ext uri="{BB962C8B-B14F-4D97-AF65-F5344CB8AC3E}">
        <p14:creationId xmlns:p14="http://schemas.microsoft.com/office/powerpoint/2010/main" val="26262557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Extreme Learning Machine (ELM)</a:t>
            </a:r>
            <a:endParaRPr lang="en-US" sz="3200" dirty="0"/>
          </a:p>
        </p:txBody>
      </p:sp>
      <p:sp>
        <p:nvSpPr>
          <p:cNvPr id="3" name="Content Placeholder 2"/>
          <p:cNvSpPr>
            <a:spLocks noGrp="1"/>
          </p:cNvSpPr>
          <p:nvPr>
            <p:ph idx="1"/>
          </p:nvPr>
        </p:nvSpPr>
        <p:spPr>
          <a:xfrm>
            <a:off x="762000" y="1600200"/>
            <a:ext cx="8150225" cy="2332855"/>
          </a:xfrm>
        </p:spPr>
        <p:txBody>
          <a:bodyPr/>
          <a:lstStyle/>
          <a:p>
            <a:pPr marL="285750" indent="-285750">
              <a:buFont typeface="Arial" panose="020B0604020202020204" pitchFamily="34" charset="0"/>
              <a:buChar char="•"/>
            </a:pPr>
            <a:r>
              <a:rPr lang="en-US" sz="1800" dirty="0" smtClean="0"/>
              <a:t>Specialized adaption to MLPNN with random weight in hidden layer (Huang et al., 2006)</a:t>
            </a:r>
          </a:p>
          <a:p>
            <a:pPr>
              <a:buFont typeface="Arial" panose="020B0604020202020204" pitchFamily="34" charset="0"/>
              <a:buChar char="•"/>
            </a:pPr>
            <a:r>
              <a:rPr lang="en-US" sz="2000" dirty="0" smtClean="0"/>
              <a:t>ELM methods consistently ranked better but was still challenged with extreme forecasts</a:t>
            </a:r>
          </a:p>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43" t="47570" r="7394" b="10983"/>
          <a:stretch/>
        </p:blipFill>
        <p:spPr bwMode="auto">
          <a:xfrm>
            <a:off x="138344" y="2996952"/>
            <a:ext cx="9005656"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611560" y="4293096"/>
            <a:ext cx="720080" cy="216024"/>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10" name="Rectangle 9"/>
          <p:cNvSpPr/>
          <p:nvPr/>
        </p:nvSpPr>
        <p:spPr bwMode="auto">
          <a:xfrm>
            <a:off x="651992" y="5162996"/>
            <a:ext cx="720080" cy="216024"/>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8" name="Rectangle 7"/>
          <p:cNvSpPr/>
          <p:nvPr/>
        </p:nvSpPr>
        <p:spPr>
          <a:xfrm>
            <a:off x="138344" y="5877272"/>
            <a:ext cx="8954756"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err="1" smtClean="0"/>
              <a:t>Huiping</a:t>
            </a:r>
            <a:r>
              <a:rPr lang="en-US" sz="1600" dirty="0" smtClean="0"/>
              <a:t> </a:t>
            </a:r>
            <a:r>
              <a:rPr lang="en-US" sz="1600" dirty="0"/>
              <a:t>Peng, </a:t>
            </a:r>
            <a:r>
              <a:rPr lang="en-US" sz="1600" dirty="0" err="1"/>
              <a:t>Aranildo</a:t>
            </a:r>
            <a:r>
              <a:rPr lang="en-US" sz="1600" dirty="0"/>
              <a:t> R. Lima, Andrew Teakles, Jian </a:t>
            </a:r>
            <a:r>
              <a:rPr lang="en-US" sz="1600" dirty="0" err="1"/>
              <a:t>Jin</a:t>
            </a:r>
            <a:r>
              <a:rPr lang="en-US" sz="1600" dirty="0"/>
              <a:t>, Alex J. Cannon, William W. Hsieh, </a:t>
            </a:r>
            <a:r>
              <a:rPr lang="en-US" sz="1600" b="1" dirty="0"/>
              <a:t>Evaluating hourly air quality forecasting in Canada with nonlinear updatable machine learning methods</a:t>
            </a:r>
            <a:r>
              <a:rPr lang="en-US" sz="1600" dirty="0"/>
              <a:t>, Air </a:t>
            </a:r>
            <a:r>
              <a:rPr lang="en-US" sz="1600" dirty="0" err="1"/>
              <a:t>Qual</a:t>
            </a:r>
            <a:r>
              <a:rPr lang="en-US" sz="1600" dirty="0"/>
              <a:t> </a:t>
            </a:r>
            <a:r>
              <a:rPr lang="en-US" sz="1600" dirty="0" err="1"/>
              <a:t>Atmos</a:t>
            </a:r>
            <a:r>
              <a:rPr lang="en-US" sz="1600" dirty="0"/>
              <a:t> Health, </a:t>
            </a:r>
            <a:r>
              <a:rPr lang="en-US" sz="1600" dirty="0" smtClean="0"/>
              <a:t>2016, DOI </a:t>
            </a:r>
            <a:r>
              <a:rPr lang="en-US" sz="1600" dirty="0"/>
              <a:t>10.1007/s11869-016-0414-3</a:t>
            </a:r>
          </a:p>
        </p:txBody>
      </p:sp>
    </p:spTree>
    <p:extLst>
      <p:ext uri="{BB962C8B-B14F-4D97-AF65-F5344CB8AC3E}">
        <p14:creationId xmlns:p14="http://schemas.microsoft.com/office/powerpoint/2010/main" val="33972561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Support research staff providing guidance on AQHI forecast conditions to venue meteorologist for the Pan Am Games</a:t>
            </a:r>
          </a:p>
          <a:p>
            <a:pPr marL="514350" indent="-514350">
              <a:buFont typeface="+mj-lt"/>
              <a:buAutoNum type="arabicPeriod"/>
            </a:pPr>
            <a:endParaRPr lang="en-US" dirty="0" smtClean="0"/>
          </a:p>
          <a:p>
            <a:pPr marL="514350" indent="-514350">
              <a:buFont typeface="+mj-lt"/>
              <a:buAutoNum type="arabicPeriod"/>
            </a:pPr>
            <a:r>
              <a:rPr lang="en-US" dirty="0"/>
              <a:t>Demonstrate the utility of the XM-Tool infrastructure to provide innovative forecast support </a:t>
            </a:r>
            <a:r>
              <a:rPr lang="en-US" dirty="0" smtClean="0"/>
              <a:t>products</a:t>
            </a:r>
          </a:p>
          <a:p>
            <a:pPr marL="514350" indent="-514350">
              <a:buFont typeface="+mj-lt"/>
              <a:buAutoNum type="arabicPeriod"/>
            </a:pPr>
            <a:endParaRPr lang="en-US" dirty="0" smtClean="0"/>
          </a:p>
          <a:p>
            <a:pPr marL="514350" indent="-514350">
              <a:buFont typeface="+mj-lt"/>
              <a:buAutoNum type="arabicPeriod"/>
            </a:pPr>
            <a:r>
              <a:rPr lang="en-US" dirty="0" smtClean="0"/>
              <a:t>Pilot experimental statistical methods in a real-time operational framework</a:t>
            </a:r>
            <a:endParaRPr lang="en-US" dirty="0"/>
          </a:p>
        </p:txBody>
      </p:sp>
    </p:spTree>
    <p:extLst>
      <p:ext uri="{BB962C8B-B14F-4D97-AF65-F5344CB8AC3E}">
        <p14:creationId xmlns:p14="http://schemas.microsoft.com/office/powerpoint/2010/main" val="4527059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31627</TotalTime>
  <Words>1504</Words>
  <Application>Microsoft Macintosh PowerPoint</Application>
  <PresentationFormat>On-screen Show (4:3)</PresentationFormat>
  <Paragraphs>214</Paragraphs>
  <Slides>23</Slides>
  <Notes>17</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2_Default Design</vt:lpstr>
      <vt:lpstr>1_Default Design</vt:lpstr>
      <vt:lpstr>Experimental post-processing of air quality forecast for the Toronto 2015 Pan Am Games</vt:lpstr>
      <vt:lpstr>Overview</vt:lpstr>
      <vt:lpstr>AQHI Forecast support for PanAm</vt:lpstr>
      <vt:lpstr>PowerPoint Presentation</vt:lpstr>
      <vt:lpstr>XM-Tool Project</vt:lpstr>
      <vt:lpstr>Post-Processing Infrastructure </vt:lpstr>
      <vt:lpstr>XM-Tool: Science</vt:lpstr>
      <vt:lpstr>Extreme Learning Machine (ELM)</vt:lpstr>
      <vt:lpstr>Motivation</vt:lpstr>
      <vt:lpstr>Challenges</vt:lpstr>
      <vt:lpstr>XM-Tool Prototypes</vt:lpstr>
      <vt:lpstr>MLR + Antecedents (XM_MLR)</vt:lpstr>
      <vt:lpstr>RandomForest</vt:lpstr>
      <vt:lpstr>OA + Venue Forecast</vt:lpstr>
      <vt:lpstr>RMSE Improvement over UMOS-AQ</vt:lpstr>
      <vt:lpstr>PowerPoint Presentation</vt:lpstr>
      <vt:lpstr>Kalman Filter</vt:lpstr>
      <vt:lpstr>Kalman Filter (summer, 2015)</vt:lpstr>
      <vt:lpstr>Modeling Summary</vt:lpstr>
      <vt:lpstr>Multi-Product Overview</vt:lpstr>
      <vt:lpstr>AQHI Guidance Product</vt:lpstr>
      <vt:lpstr>Lessons Learned</vt:lpstr>
      <vt:lpstr>PROGNOS</vt:lpstr>
    </vt:vector>
  </TitlesOfParts>
  <Company>Environment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XM-Tool: New Infrastructure for  and Innovation</dc:title>
  <dc:creator>Teakles,Andrew [Dartmouth]</dc:creator>
  <cp:lastModifiedBy>Laura ChaJkowski, CMP CMM [Legend]</cp:lastModifiedBy>
  <cp:revision>348</cp:revision>
  <cp:lastPrinted>2017-01-05T18:56:02Z</cp:lastPrinted>
  <dcterms:created xsi:type="dcterms:W3CDTF">2015-11-02T17:08:12Z</dcterms:created>
  <dcterms:modified xsi:type="dcterms:W3CDTF">2017-01-11T13:08:14Z</dcterms:modified>
</cp:coreProperties>
</file>