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6"/>
  </p:notesMasterIdLst>
  <p:sldIdLst>
    <p:sldId id="513" r:id="rId2"/>
    <p:sldId id="514" r:id="rId3"/>
    <p:sldId id="509" r:id="rId4"/>
    <p:sldId id="519" r:id="rId5"/>
    <p:sldId id="495" r:id="rId6"/>
    <p:sldId id="576" r:id="rId7"/>
    <p:sldId id="524" r:id="rId8"/>
    <p:sldId id="499" r:id="rId9"/>
    <p:sldId id="536" r:id="rId10"/>
    <p:sldId id="563" r:id="rId11"/>
    <p:sldId id="564" r:id="rId12"/>
    <p:sldId id="565" r:id="rId13"/>
    <p:sldId id="542" r:id="rId14"/>
    <p:sldId id="545" r:id="rId15"/>
    <p:sldId id="501" r:id="rId16"/>
    <p:sldId id="559" r:id="rId17"/>
    <p:sldId id="556" r:id="rId18"/>
    <p:sldId id="561" r:id="rId19"/>
    <p:sldId id="558" r:id="rId20"/>
    <p:sldId id="525" r:id="rId21"/>
    <p:sldId id="572" r:id="rId22"/>
    <p:sldId id="507" r:id="rId23"/>
    <p:sldId id="511" r:id="rId24"/>
    <p:sldId id="562" r:id="rId25"/>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inke Schluenzen" initials="he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5540" autoAdjust="0"/>
  </p:normalViewPr>
  <p:slideViewPr>
    <p:cSldViewPr>
      <p:cViewPr varScale="1">
        <p:scale>
          <a:sx n="78" d="100"/>
          <a:sy n="78" d="100"/>
        </p:scale>
        <p:origin x="1764" y="12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AAEDB5-BAD4-484A-82A8-C2A71D764177}" type="datetimeFigureOut">
              <a:rPr lang="en-US" smtClean="0"/>
              <a:t>1/10/2017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6CD8F5-CA17-4CE9-A00A-C4990CC908ED}" type="slidenum">
              <a:rPr lang="en-US" smtClean="0"/>
              <a:t>‹#›</a:t>
            </a:fld>
            <a:endParaRPr lang="en-US"/>
          </a:p>
        </p:txBody>
      </p:sp>
    </p:spTree>
    <p:extLst>
      <p:ext uri="{BB962C8B-B14F-4D97-AF65-F5344CB8AC3E}">
        <p14:creationId xmlns:p14="http://schemas.microsoft.com/office/powerpoint/2010/main" val="172676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30575A-18A4-47AA-AAD7-329B629BC3F7}" type="slidenum">
              <a:rPr lang="en-US" smtClean="0"/>
              <a:pPr/>
              <a:t>1</a:t>
            </a:fld>
            <a:endParaRPr lang="en-US"/>
          </a:p>
        </p:txBody>
      </p:sp>
    </p:spTree>
    <p:extLst>
      <p:ext uri="{BB962C8B-B14F-4D97-AF65-F5344CB8AC3E}">
        <p14:creationId xmlns:p14="http://schemas.microsoft.com/office/powerpoint/2010/main" val="714702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C25236-41BA-4500-81A4-F467F1FA86C2}" type="slidenum">
              <a:rPr lang="en-US" smtClean="0"/>
              <a:pPr/>
              <a:t>2</a:t>
            </a:fld>
            <a:endParaRPr lang="en-US"/>
          </a:p>
        </p:txBody>
      </p:sp>
    </p:spTree>
    <p:extLst>
      <p:ext uri="{BB962C8B-B14F-4D97-AF65-F5344CB8AC3E}">
        <p14:creationId xmlns:p14="http://schemas.microsoft.com/office/powerpoint/2010/main" val="2647580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F1E4C6-2E20-E448-A916-AE3D90A4202C}" type="slidenum">
              <a:rPr kumimoji="1" lang="zh-CN" altLang="en-US" smtClean="0"/>
              <a:pPr/>
              <a:t>5</a:t>
            </a:fld>
            <a:endParaRPr kumimoji="1" lang="zh-CN" altLang="en-US"/>
          </a:p>
        </p:txBody>
      </p:sp>
    </p:spTree>
    <p:extLst>
      <p:ext uri="{BB962C8B-B14F-4D97-AF65-F5344CB8AC3E}">
        <p14:creationId xmlns:p14="http://schemas.microsoft.com/office/powerpoint/2010/main" val="168853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C25236-41BA-4500-81A4-F467F1FA86C2}" type="slidenum">
              <a:rPr lang="en-US" smtClean="0"/>
              <a:pPr/>
              <a:t>7</a:t>
            </a:fld>
            <a:endParaRPr lang="en-US"/>
          </a:p>
        </p:txBody>
      </p:sp>
    </p:spTree>
    <p:extLst>
      <p:ext uri="{BB962C8B-B14F-4D97-AF65-F5344CB8AC3E}">
        <p14:creationId xmlns:p14="http://schemas.microsoft.com/office/powerpoint/2010/main" val="382327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171441" indent="-171441">
              <a:buFontTx/>
              <a:buChar char="-"/>
            </a:pPr>
            <a:r>
              <a:rPr lang="en-US" baseline="0" dirty="0" smtClean="0"/>
              <a:t>Figure upper right: regions where scaling factors are applied to biomass burning smoke emissions</a:t>
            </a:r>
          </a:p>
          <a:p>
            <a:pPr marL="171441" indent="-171441">
              <a:buFontTx/>
              <a:buChar char="-"/>
            </a:pPr>
            <a:r>
              <a:rPr lang="en-US" baseline="0" dirty="0" smtClean="0"/>
              <a:t>Figure at center-right: Time series of emissions on each region showing prior and constrained emissions. Note that scaling of emissions varies through time and region considerably, so scaling all emissions for all times by a single factor would not work</a:t>
            </a:r>
          </a:p>
          <a:p>
            <a:pPr marL="171441" indent="-171441">
              <a:buFontTx/>
              <a:buChar char="-"/>
            </a:pPr>
            <a:r>
              <a:rPr lang="en-US" baseline="0" dirty="0" smtClean="0"/>
              <a:t>Bottom figure: Shows the improve fitting to observations after re-running with the </a:t>
            </a:r>
            <a:r>
              <a:rPr lang="en-US" baseline="0" smtClean="0"/>
              <a:t>constrained emissions</a:t>
            </a:r>
            <a:endParaRPr lang="en-US" dirty="0"/>
          </a:p>
        </p:txBody>
      </p:sp>
      <p:sp>
        <p:nvSpPr>
          <p:cNvPr id="4" name="Slide Number Placeholder 3"/>
          <p:cNvSpPr>
            <a:spLocks noGrp="1"/>
          </p:cNvSpPr>
          <p:nvPr>
            <p:ph type="sldNum" sz="quarter" idx="10"/>
          </p:nvPr>
        </p:nvSpPr>
        <p:spPr/>
        <p:txBody>
          <a:bodyPr/>
          <a:lstStyle/>
          <a:p>
            <a:fld id="{33A44F94-A91F-4E45-90D7-01D52DD6981F}" type="slidenum">
              <a:rPr lang="en-US" smtClean="0"/>
              <a:t>14</a:t>
            </a:fld>
            <a:endParaRPr lang="en-US"/>
          </a:p>
        </p:txBody>
      </p:sp>
    </p:spTree>
    <p:extLst>
      <p:ext uri="{BB962C8B-B14F-4D97-AF65-F5344CB8AC3E}">
        <p14:creationId xmlns:p14="http://schemas.microsoft.com/office/powerpoint/2010/main" val="420671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CD8F5-CA17-4CE9-A00A-C4990CC908ED}" type="slidenum">
              <a:rPr lang="en-US" smtClean="0"/>
              <a:t>15</a:t>
            </a:fld>
            <a:endParaRPr lang="en-US"/>
          </a:p>
        </p:txBody>
      </p:sp>
    </p:spTree>
    <p:extLst>
      <p:ext uri="{BB962C8B-B14F-4D97-AF65-F5344CB8AC3E}">
        <p14:creationId xmlns:p14="http://schemas.microsoft.com/office/powerpoint/2010/main" val="280285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a-DK"/>
          </a:p>
        </p:txBody>
      </p:sp>
      <p:sp>
        <p:nvSpPr>
          <p:cNvPr id="4" name="Date Placeholder 3"/>
          <p:cNvSpPr>
            <a:spLocks noGrp="1"/>
          </p:cNvSpPr>
          <p:nvPr>
            <p:ph type="dt" sz="half" idx="10"/>
          </p:nvPr>
        </p:nvSpPr>
        <p:spPr/>
        <p:txBody>
          <a:bodyPr/>
          <a:lstStyle/>
          <a:p>
            <a:fld id="{5AA9FAFC-D728-466B-93D5-462D20FEEE30}" type="datetimeFigureOut">
              <a:rPr lang="da-DK" smtClean="0">
                <a:solidFill>
                  <a:prstClr val="black">
                    <a:tint val="75000"/>
                  </a:prstClr>
                </a:solidFill>
              </a:rPr>
              <a:pPr/>
              <a:t>10-01-2017</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D4CA86EA-4659-4198-A16C-6020D2D88124}"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2188895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5AA9FAFC-D728-466B-93D5-462D20FEEE30}" type="datetimeFigureOut">
              <a:rPr lang="da-DK" smtClean="0">
                <a:solidFill>
                  <a:prstClr val="black">
                    <a:tint val="75000"/>
                  </a:prstClr>
                </a:solidFill>
              </a:rPr>
              <a:pPr/>
              <a:t>10-01-2017</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D4CA86EA-4659-4198-A16C-6020D2D88124}"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2279041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5AA9FAFC-D728-466B-93D5-462D20FEEE30}" type="datetimeFigureOut">
              <a:rPr lang="da-DK" smtClean="0">
                <a:solidFill>
                  <a:prstClr val="black">
                    <a:tint val="75000"/>
                  </a:prstClr>
                </a:solidFill>
              </a:rPr>
              <a:pPr/>
              <a:t>10-01-2017</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D4CA86EA-4659-4198-A16C-6020D2D88124}"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425331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5AA9FAFC-D728-466B-93D5-462D20FEEE30}" type="datetimeFigureOut">
              <a:rPr lang="da-DK" smtClean="0">
                <a:solidFill>
                  <a:prstClr val="black">
                    <a:tint val="75000"/>
                  </a:prstClr>
                </a:solidFill>
              </a:rPr>
              <a:pPr/>
              <a:t>10-01-2017</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D4CA86EA-4659-4198-A16C-6020D2D88124}"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509489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A9FAFC-D728-466B-93D5-462D20FEEE30}" type="datetimeFigureOut">
              <a:rPr lang="da-DK" smtClean="0">
                <a:solidFill>
                  <a:prstClr val="black">
                    <a:tint val="75000"/>
                  </a:prstClr>
                </a:solidFill>
              </a:rPr>
              <a:pPr/>
              <a:t>10-01-2017</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D4CA86EA-4659-4198-A16C-6020D2D88124}"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2889078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Date Placeholder 4"/>
          <p:cNvSpPr>
            <a:spLocks noGrp="1"/>
          </p:cNvSpPr>
          <p:nvPr>
            <p:ph type="dt" sz="half" idx="10"/>
          </p:nvPr>
        </p:nvSpPr>
        <p:spPr/>
        <p:txBody>
          <a:bodyPr/>
          <a:lstStyle/>
          <a:p>
            <a:fld id="{5AA9FAFC-D728-466B-93D5-462D20FEEE30}" type="datetimeFigureOut">
              <a:rPr lang="da-DK" smtClean="0">
                <a:solidFill>
                  <a:prstClr val="black">
                    <a:tint val="75000"/>
                  </a:prstClr>
                </a:solidFill>
              </a:rPr>
              <a:pPr/>
              <a:t>10-01-2017</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D4CA86EA-4659-4198-A16C-6020D2D88124}"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88917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Date Placeholder 6"/>
          <p:cNvSpPr>
            <a:spLocks noGrp="1"/>
          </p:cNvSpPr>
          <p:nvPr>
            <p:ph type="dt" sz="half" idx="10"/>
          </p:nvPr>
        </p:nvSpPr>
        <p:spPr/>
        <p:txBody>
          <a:bodyPr/>
          <a:lstStyle/>
          <a:p>
            <a:fld id="{5AA9FAFC-D728-466B-93D5-462D20FEEE30}" type="datetimeFigureOut">
              <a:rPr lang="da-DK" smtClean="0">
                <a:solidFill>
                  <a:prstClr val="black">
                    <a:tint val="75000"/>
                  </a:prstClr>
                </a:solidFill>
              </a:rPr>
              <a:pPr/>
              <a:t>10-01-2017</a:t>
            </a:fld>
            <a:endParaRPr lang="da-DK">
              <a:solidFill>
                <a:prstClr val="black">
                  <a:tint val="75000"/>
                </a:prstClr>
              </a:solidFill>
            </a:endParaRPr>
          </a:p>
        </p:txBody>
      </p:sp>
      <p:sp>
        <p:nvSpPr>
          <p:cNvPr id="8" name="Footer Placeholder 7"/>
          <p:cNvSpPr>
            <a:spLocks noGrp="1"/>
          </p:cNvSpPr>
          <p:nvPr>
            <p:ph type="ftr" sz="quarter" idx="11"/>
          </p:nvPr>
        </p:nvSpPr>
        <p:spPr/>
        <p:txBody>
          <a:bodyPr/>
          <a:lstStyle/>
          <a:p>
            <a:endParaRPr lang="da-DK">
              <a:solidFill>
                <a:prstClr val="black">
                  <a:tint val="75000"/>
                </a:prstClr>
              </a:solidFill>
            </a:endParaRPr>
          </a:p>
        </p:txBody>
      </p:sp>
      <p:sp>
        <p:nvSpPr>
          <p:cNvPr id="9" name="Slide Number Placeholder 8"/>
          <p:cNvSpPr>
            <a:spLocks noGrp="1"/>
          </p:cNvSpPr>
          <p:nvPr>
            <p:ph type="sldNum" sz="quarter" idx="12"/>
          </p:nvPr>
        </p:nvSpPr>
        <p:spPr/>
        <p:txBody>
          <a:bodyPr/>
          <a:lstStyle/>
          <a:p>
            <a:fld id="{D4CA86EA-4659-4198-A16C-6020D2D88124}"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3593101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Date Placeholder 2"/>
          <p:cNvSpPr>
            <a:spLocks noGrp="1"/>
          </p:cNvSpPr>
          <p:nvPr>
            <p:ph type="dt" sz="half" idx="10"/>
          </p:nvPr>
        </p:nvSpPr>
        <p:spPr/>
        <p:txBody>
          <a:bodyPr/>
          <a:lstStyle/>
          <a:p>
            <a:fld id="{5AA9FAFC-D728-466B-93D5-462D20FEEE30}" type="datetimeFigureOut">
              <a:rPr lang="da-DK" smtClean="0">
                <a:solidFill>
                  <a:prstClr val="black">
                    <a:tint val="75000"/>
                  </a:prstClr>
                </a:solidFill>
              </a:rPr>
              <a:pPr/>
              <a:t>10-01-2017</a:t>
            </a:fld>
            <a:endParaRPr lang="da-DK">
              <a:solidFill>
                <a:prstClr val="black">
                  <a:tint val="75000"/>
                </a:prstClr>
              </a:solidFill>
            </a:endParaRPr>
          </a:p>
        </p:txBody>
      </p:sp>
      <p:sp>
        <p:nvSpPr>
          <p:cNvPr id="4" name="Footer Placeholder 3"/>
          <p:cNvSpPr>
            <a:spLocks noGrp="1"/>
          </p:cNvSpPr>
          <p:nvPr>
            <p:ph type="ftr" sz="quarter" idx="11"/>
          </p:nvPr>
        </p:nvSpPr>
        <p:spPr/>
        <p:txBody>
          <a:bodyPr/>
          <a:lstStyle/>
          <a:p>
            <a:endParaRPr lang="da-DK">
              <a:solidFill>
                <a:prstClr val="black">
                  <a:tint val="75000"/>
                </a:prstClr>
              </a:solidFill>
            </a:endParaRPr>
          </a:p>
        </p:txBody>
      </p:sp>
      <p:sp>
        <p:nvSpPr>
          <p:cNvPr id="5" name="Slide Number Placeholder 4"/>
          <p:cNvSpPr>
            <a:spLocks noGrp="1"/>
          </p:cNvSpPr>
          <p:nvPr>
            <p:ph type="sldNum" sz="quarter" idx="12"/>
          </p:nvPr>
        </p:nvSpPr>
        <p:spPr/>
        <p:txBody>
          <a:bodyPr/>
          <a:lstStyle/>
          <a:p>
            <a:fld id="{D4CA86EA-4659-4198-A16C-6020D2D88124}"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069307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A9FAFC-D728-466B-93D5-462D20FEEE30}" type="datetimeFigureOut">
              <a:rPr lang="da-DK" smtClean="0">
                <a:solidFill>
                  <a:prstClr val="black">
                    <a:tint val="75000"/>
                  </a:prstClr>
                </a:solidFill>
              </a:rPr>
              <a:pPr/>
              <a:t>10-01-2017</a:t>
            </a:fld>
            <a:endParaRPr lang="da-DK">
              <a:solidFill>
                <a:prstClr val="black">
                  <a:tint val="75000"/>
                </a:prstClr>
              </a:solidFill>
            </a:endParaRPr>
          </a:p>
        </p:txBody>
      </p:sp>
      <p:sp>
        <p:nvSpPr>
          <p:cNvPr id="3" name="Footer Placeholder 2"/>
          <p:cNvSpPr>
            <a:spLocks noGrp="1"/>
          </p:cNvSpPr>
          <p:nvPr>
            <p:ph type="ftr" sz="quarter" idx="11"/>
          </p:nvPr>
        </p:nvSpPr>
        <p:spPr/>
        <p:txBody>
          <a:bodyPr/>
          <a:lstStyle/>
          <a:p>
            <a:endParaRPr lang="da-DK">
              <a:solidFill>
                <a:prstClr val="black">
                  <a:tint val="75000"/>
                </a:prstClr>
              </a:solidFill>
            </a:endParaRPr>
          </a:p>
        </p:txBody>
      </p:sp>
      <p:sp>
        <p:nvSpPr>
          <p:cNvPr id="4" name="Slide Number Placeholder 3"/>
          <p:cNvSpPr>
            <a:spLocks noGrp="1"/>
          </p:cNvSpPr>
          <p:nvPr>
            <p:ph type="sldNum" sz="quarter" idx="12"/>
          </p:nvPr>
        </p:nvSpPr>
        <p:spPr/>
        <p:txBody>
          <a:bodyPr/>
          <a:lstStyle/>
          <a:p>
            <a:fld id="{D4CA86EA-4659-4198-A16C-6020D2D88124}"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67081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A9FAFC-D728-466B-93D5-462D20FEEE30}" type="datetimeFigureOut">
              <a:rPr lang="da-DK" smtClean="0">
                <a:solidFill>
                  <a:prstClr val="black">
                    <a:tint val="75000"/>
                  </a:prstClr>
                </a:solidFill>
              </a:rPr>
              <a:pPr/>
              <a:t>10-01-2017</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D4CA86EA-4659-4198-A16C-6020D2D88124}"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582970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A9FAFC-D728-466B-93D5-462D20FEEE30}" type="datetimeFigureOut">
              <a:rPr lang="da-DK" smtClean="0">
                <a:solidFill>
                  <a:prstClr val="black">
                    <a:tint val="75000"/>
                  </a:prstClr>
                </a:solidFill>
              </a:rPr>
              <a:pPr/>
              <a:t>10-01-2017</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D4CA86EA-4659-4198-A16C-6020D2D88124}"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4086441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A9FAFC-D728-466B-93D5-462D20FEEE30}" type="datetimeFigureOut">
              <a:rPr lang="da-DK" smtClean="0">
                <a:solidFill>
                  <a:prstClr val="black">
                    <a:tint val="75000"/>
                  </a:prstClr>
                </a:solidFill>
              </a:rPr>
              <a:pPr/>
              <a:t>10-01-2017</a:t>
            </a:fld>
            <a:endParaRPr lang="da-DK">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CA86EA-4659-4198-A16C-6020D2D88124}"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24257445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22819"/>
            <a:ext cx="2363137" cy="145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iwp.uiowa.edu/logos/UIowa.gif"/>
          <p:cNvPicPr>
            <a:picLocks noChangeAspect="1" noChangeArrowheads="1"/>
          </p:cNvPicPr>
          <p:nvPr/>
        </p:nvPicPr>
        <p:blipFill>
          <a:blip r:embed="rId4" cstate="print"/>
          <a:srcRect/>
          <a:stretch>
            <a:fillRect/>
          </a:stretch>
        </p:blipFill>
        <p:spPr bwMode="auto">
          <a:xfrm>
            <a:off x="7315200" y="5182451"/>
            <a:ext cx="1828800" cy="1675549"/>
          </a:xfrm>
          <a:prstGeom prst="rect">
            <a:avLst/>
          </a:prstGeom>
          <a:noFill/>
        </p:spPr>
      </p:pic>
      <p:sp>
        <p:nvSpPr>
          <p:cNvPr id="2" name="Title 1"/>
          <p:cNvSpPr>
            <a:spLocks noGrp="1"/>
          </p:cNvSpPr>
          <p:nvPr>
            <p:ph type="ctrTitle"/>
          </p:nvPr>
        </p:nvSpPr>
        <p:spPr>
          <a:xfrm>
            <a:off x="457200" y="609600"/>
            <a:ext cx="8382000" cy="1470025"/>
          </a:xfrm>
        </p:spPr>
        <p:txBody>
          <a:bodyPr>
            <a:noAutofit/>
          </a:bodyPr>
          <a:lstStyle/>
          <a:p>
            <a:r>
              <a:rPr lang="en-US" sz="3200" b="1" dirty="0" smtClean="0"/>
              <a:t>Improving Air Quality </a:t>
            </a:r>
            <a:r>
              <a:rPr lang="en-US" sz="3200" i="1" dirty="0" smtClean="0"/>
              <a:t>(and Weather) </a:t>
            </a:r>
            <a:r>
              <a:rPr lang="en-US" sz="3200" b="1" dirty="0" smtClean="0"/>
              <a:t>Predictions  using Advanced Data Assimilation Techniques Applied to Coupled Models</a:t>
            </a:r>
            <a:endParaRPr lang="en-US" sz="3200" b="1" dirty="0"/>
          </a:p>
        </p:txBody>
      </p:sp>
      <p:sp>
        <p:nvSpPr>
          <p:cNvPr id="3" name="Subtitle 2"/>
          <p:cNvSpPr>
            <a:spLocks noGrp="1"/>
          </p:cNvSpPr>
          <p:nvPr>
            <p:ph type="subTitle" idx="1"/>
          </p:nvPr>
        </p:nvSpPr>
        <p:spPr>
          <a:xfrm>
            <a:off x="1752600" y="2133600"/>
            <a:ext cx="6172200" cy="3298825"/>
          </a:xfrm>
        </p:spPr>
        <p:txBody>
          <a:bodyPr>
            <a:normAutofit fontScale="25000" lnSpcReduction="20000"/>
          </a:bodyPr>
          <a:lstStyle/>
          <a:p>
            <a:pPr>
              <a:lnSpc>
                <a:spcPct val="150000"/>
              </a:lnSpc>
            </a:pPr>
            <a:r>
              <a:rPr lang="en-US" sz="11200" b="1" dirty="0" smtClean="0"/>
              <a:t>Gregory R. Carmichael</a:t>
            </a:r>
            <a:r>
              <a:rPr lang="en-US" sz="11200" b="1" baseline="30000" dirty="0" smtClean="0"/>
              <a:t>1</a:t>
            </a:r>
            <a:r>
              <a:rPr lang="en-US" sz="11200" dirty="0" smtClean="0"/>
              <a:t>, Pablo Saide</a:t>
            </a:r>
            <a:r>
              <a:rPr lang="en-US" sz="11200" baseline="30000" dirty="0" smtClean="0"/>
              <a:t>1 </a:t>
            </a:r>
            <a:r>
              <a:rPr lang="en-US" sz="11200" dirty="0" smtClean="0"/>
              <a:t>Meng Gao</a:t>
            </a:r>
            <a:r>
              <a:rPr lang="en-US" sz="11200" baseline="30000" dirty="0" smtClean="0"/>
              <a:t>1</a:t>
            </a:r>
            <a:r>
              <a:rPr lang="en-US" sz="11200" dirty="0" smtClean="0"/>
              <a:t> , </a:t>
            </a:r>
            <a:r>
              <a:rPr lang="en-US" sz="11200" dirty="0" err="1" smtClean="0"/>
              <a:t>Jhoon</a:t>
            </a:r>
            <a:r>
              <a:rPr lang="en-US" sz="11200" dirty="0" smtClean="0"/>
              <a:t> Kim</a:t>
            </a:r>
            <a:r>
              <a:rPr lang="en-US" sz="11200" baseline="30000" dirty="0"/>
              <a:t>2</a:t>
            </a:r>
            <a:r>
              <a:rPr lang="en-US" sz="11200" dirty="0" smtClean="0"/>
              <a:t>, </a:t>
            </a:r>
            <a:r>
              <a:rPr lang="en-US" sz="11200" dirty="0" err="1" smtClean="0"/>
              <a:t>Chul</a:t>
            </a:r>
            <a:r>
              <a:rPr lang="en-US" sz="11200" dirty="0" smtClean="0"/>
              <a:t> Song</a:t>
            </a:r>
            <a:r>
              <a:rPr lang="en-US" sz="11200" baseline="30000" dirty="0"/>
              <a:t>3</a:t>
            </a:r>
            <a:r>
              <a:rPr lang="en-US" sz="11200" dirty="0" smtClean="0"/>
              <a:t>, and </a:t>
            </a:r>
            <a:r>
              <a:rPr lang="en-US" sz="11200" dirty="0" err="1" smtClean="0"/>
              <a:t>Myungie</a:t>
            </a:r>
            <a:r>
              <a:rPr lang="en-US" sz="11200" dirty="0" smtClean="0"/>
              <a:t> Cho</a:t>
            </a:r>
            <a:r>
              <a:rPr lang="en-US" sz="11200" baseline="30000" dirty="0"/>
              <a:t>2</a:t>
            </a:r>
            <a:endParaRPr lang="en-US" sz="8000" dirty="0" smtClean="0"/>
          </a:p>
          <a:p>
            <a:pPr marL="355600" indent="-355600" algn="l">
              <a:spcBef>
                <a:spcPts val="1000"/>
              </a:spcBef>
              <a:buAutoNum type="arabicPeriod"/>
            </a:pPr>
            <a:r>
              <a:rPr lang="en-US" sz="7200" dirty="0" smtClean="0"/>
              <a:t>Center for Global and Regional Environmental Research, University of Iowa</a:t>
            </a:r>
          </a:p>
          <a:p>
            <a:pPr marL="355600" indent="-355600" algn="l">
              <a:spcBef>
                <a:spcPts val="1000"/>
              </a:spcBef>
              <a:buAutoNum type="arabicPeriod"/>
            </a:pPr>
            <a:r>
              <a:rPr lang="en-US" sz="7200" dirty="0" err="1" smtClean="0"/>
              <a:t>Yonsei</a:t>
            </a:r>
            <a:r>
              <a:rPr lang="en-US" sz="7200" dirty="0" smtClean="0"/>
              <a:t> University, Seoul, Korea</a:t>
            </a:r>
          </a:p>
          <a:p>
            <a:pPr marL="355600" indent="-355600" algn="l">
              <a:spcBef>
                <a:spcPts val="1000"/>
              </a:spcBef>
              <a:buAutoNum type="arabicPeriod"/>
            </a:pPr>
            <a:r>
              <a:rPr lang="en-US" sz="7200" dirty="0" smtClean="0"/>
              <a:t>GIST, </a:t>
            </a:r>
            <a:r>
              <a:rPr lang="en-US" sz="7200" dirty="0" err="1" smtClean="0"/>
              <a:t>Gwangju</a:t>
            </a:r>
            <a:r>
              <a:rPr lang="en-US" sz="7200" dirty="0" smtClean="0"/>
              <a:t> Korea</a:t>
            </a:r>
          </a:p>
          <a:p>
            <a:endParaRPr lang="en-US" sz="3100" dirty="0"/>
          </a:p>
        </p:txBody>
      </p:sp>
    </p:spTree>
    <p:extLst>
      <p:ext uri="{BB962C8B-B14F-4D97-AF65-F5344CB8AC3E}">
        <p14:creationId xmlns:p14="http://schemas.microsoft.com/office/powerpoint/2010/main" val="40809060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KORUS-AQ forecasting system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14659"/>
            <a:ext cx="8229600" cy="3017520"/>
          </a:xfrm>
          <a:prstGeom prst="rect">
            <a:avLst/>
          </a:prstGeom>
        </p:spPr>
      </p:pic>
      <p:sp>
        <p:nvSpPr>
          <p:cNvPr id="5" name="TextBox 4"/>
          <p:cNvSpPr txBox="1"/>
          <p:nvPr/>
        </p:nvSpPr>
        <p:spPr>
          <a:xfrm>
            <a:off x="179512" y="4896255"/>
            <a:ext cx="8964488" cy="1938992"/>
          </a:xfrm>
          <a:prstGeom prst="rect">
            <a:avLst/>
          </a:prstGeom>
          <a:noFill/>
        </p:spPr>
        <p:txBody>
          <a:bodyPr wrap="square" rtlCol="0">
            <a:spAutoFit/>
          </a:bodyPr>
          <a:lstStyle/>
          <a:p>
            <a:r>
              <a:rPr lang="en-US" sz="3000" dirty="0" smtClean="0"/>
              <a:t>(left</a:t>
            </a:r>
            <a:r>
              <a:rPr lang="en-US" sz="3000" dirty="0" smtClean="0"/>
              <a:t>) </a:t>
            </a:r>
            <a:r>
              <a:rPr lang="en-US" sz="3000" dirty="0"/>
              <a:t>is no assimilation AOD at 600nm, </a:t>
            </a:r>
            <a:r>
              <a:rPr lang="en-US" sz="3000" dirty="0" smtClean="0"/>
              <a:t>(middle) </a:t>
            </a:r>
            <a:r>
              <a:rPr lang="en-US" sz="3000" dirty="0"/>
              <a:t>is assimilation (MODIS, GOCI land and ocean), </a:t>
            </a:r>
            <a:r>
              <a:rPr lang="en-US" sz="3000" dirty="0" smtClean="0"/>
              <a:t>(right) </a:t>
            </a:r>
            <a:r>
              <a:rPr lang="en-US" sz="3000" dirty="0" smtClean="0"/>
              <a:t>their differences. Domain and locations of surface based AOD observations . </a:t>
            </a:r>
            <a:endParaRPr lang="en-US" sz="3000" dirty="0"/>
          </a:p>
        </p:txBody>
      </p:sp>
    </p:spTree>
    <p:extLst>
      <p:ext uri="{BB962C8B-B14F-4D97-AF65-F5344CB8AC3E}">
        <p14:creationId xmlns:p14="http://schemas.microsoft.com/office/powerpoint/2010/main" val="1343967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5315" y="2408384"/>
            <a:ext cx="8213370" cy="2909595"/>
          </a:xfrm>
          <a:prstGeom prst="rect">
            <a:avLst/>
          </a:prstGeom>
        </p:spPr>
      </p:pic>
      <p:sp>
        <p:nvSpPr>
          <p:cNvPr id="5" name="Title 1"/>
          <p:cNvSpPr>
            <a:spLocks noGrp="1"/>
          </p:cNvSpPr>
          <p:nvPr>
            <p:ph type="title"/>
          </p:nvPr>
        </p:nvSpPr>
        <p:spPr/>
        <p:txBody>
          <a:bodyPr/>
          <a:lstStyle/>
          <a:p>
            <a:r>
              <a:rPr lang="en-US" dirty="0"/>
              <a:t>KORUS-AQ forecasting system</a:t>
            </a:r>
            <a:endParaRPr lang="en-US" dirty="0"/>
          </a:p>
        </p:txBody>
      </p:sp>
    </p:spTree>
    <p:extLst>
      <p:ext uri="{BB962C8B-B14F-4D97-AF65-F5344CB8AC3E}">
        <p14:creationId xmlns:p14="http://schemas.microsoft.com/office/powerpoint/2010/main" val="1601932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569308"/>
            <a:ext cx="6168345" cy="25899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379" y="4218674"/>
            <a:ext cx="6213339" cy="2253907"/>
          </a:xfrm>
          <a:prstGeom prst="rect">
            <a:avLst/>
          </a:prstGeom>
        </p:spPr>
      </p:pic>
      <p:sp>
        <p:nvSpPr>
          <p:cNvPr id="6" name="Title 1"/>
          <p:cNvSpPr>
            <a:spLocks noGrp="1"/>
          </p:cNvSpPr>
          <p:nvPr>
            <p:ph type="title"/>
          </p:nvPr>
        </p:nvSpPr>
        <p:spPr/>
        <p:txBody>
          <a:bodyPr/>
          <a:lstStyle/>
          <a:p>
            <a:r>
              <a:rPr lang="en-US" dirty="0"/>
              <a:t>KORUS-AQ forecasting system</a:t>
            </a:r>
            <a:endParaRPr lang="en-US" dirty="0"/>
          </a:p>
        </p:txBody>
      </p:sp>
      <p:sp>
        <p:nvSpPr>
          <p:cNvPr id="4" name="TextBox 3"/>
          <p:cNvSpPr txBox="1"/>
          <p:nvPr/>
        </p:nvSpPr>
        <p:spPr>
          <a:xfrm>
            <a:off x="4139998" y="1916832"/>
            <a:ext cx="1872208" cy="646331"/>
          </a:xfrm>
          <a:prstGeom prst="rect">
            <a:avLst/>
          </a:prstGeom>
          <a:noFill/>
        </p:spPr>
        <p:txBody>
          <a:bodyPr wrap="square" rtlCol="0">
            <a:spAutoFit/>
          </a:bodyPr>
          <a:lstStyle/>
          <a:p>
            <a:r>
              <a:rPr lang="en-US" b="1" dirty="0" smtClean="0"/>
              <a:t>All Korean Sites 30+ </a:t>
            </a:r>
            <a:r>
              <a:rPr lang="en-US" b="1" dirty="0" err="1" smtClean="0"/>
              <a:t>hr</a:t>
            </a:r>
            <a:r>
              <a:rPr lang="en-US" b="1" dirty="0" smtClean="0"/>
              <a:t> forecast</a:t>
            </a:r>
            <a:endParaRPr lang="en-US" b="1" dirty="0"/>
          </a:p>
        </p:txBody>
      </p:sp>
    </p:spTree>
    <p:extLst>
      <p:ext uri="{BB962C8B-B14F-4D97-AF65-F5344CB8AC3E}">
        <p14:creationId xmlns:p14="http://schemas.microsoft.com/office/powerpoint/2010/main" val="1222826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1593" y="400009"/>
            <a:ext cx="2870886" cy="1143000"/>
          </a:xfrm>
        </p:spPr>
        <p:txBody>
          <a:bodyPr>
            <a:noAutofit/>
          </a:bodyPr>
          <a:lstStyle/>
          <a:p>
            <a:r>
              <a:rPr lang="en-US" sz="2800" dirty="0"/>
              <a:t>Impact of Assimilation on PM </a:t>
            </a:r>
            <a:r>
              <a:rPr lang="en-US" sz="2800" dirty="0" smtClean="0"/>
              <a:t>Forecasts </a:t>
            </a:r>
            <a:endParaRPr lang="en-US" sz="2800" dirty="0"/>
          </a:p>
        </p:txBody>
      </p:sp>
      <p:sp>
        <p:nvSpPr>
          <p:cNvPr id="4" name="Slide Number Placeholder 3"/>
          <p:cNvSpPr>
            <a:spLocks noGrp="1"/>
          </p:cNvSpPr>
          <p:nvPr>
            <p:ph type="sldNum" sz="quarter" idx="12"/>
          </p:nvPr>
        </p:nvSpPr>
        <p:spPr/>
        <p:txBody>
          <a:bodyPr/>
          <a:lstStyle/>
          <a:p>
            <a:fld id="{20B656FF-474E-4913-BC65-37D7BB537341}" type="slidenum">
              <a:rPr lang="en-US" smtClean="0">
                <a:solidFill>
                  <a:prstClr val="black">
                    <a:tint val="75000"/>
                  </a:prstClr>
                </a:solidFill>
              </a:rPr>
              <a:pPr/>
              <a:t>13</a:t>
            </a:fld>
            <a:endParaRPr lang="en-US">
              <a:solidFill>
                <a:prstClr val="black">
                  <a:tint val="75000"/>
                </a:prstClr>
              </a:solidFill>
            </a:endParaRPr>
          </a:p>
        </p:txBody>
      </p:sp>
      <p:pic>
        <p:nvPicPr>
          <p:cNvPr id="2050" name="Picture 2" descr="C:\Users\gcarmich\Dropbox\Gao Meng\KORUS Entire Period Evaluation\update\PM10_allstations_vs_1WRF_3D_boxplot_2016-05-14_00_to_2016-05-31_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6" y="181119"/>
            <a:ext cx="6159259" cy="16217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carmich\Dropbox\Gao Meng\KORUS Entire Period Evaluation\update\PM10_allstations_vs_1WRF_3D_boxplot_2016-06-01_00_to_2016-06-15_2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7100" y="1802894"/>
            <a:ext cx="6147067" cy="15786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gcarmich\Dropbox\Gao Meng\KORUS Entire Period Evaluation\update\PM25_allstations_vs_1WRF_3D_boxplot_2016-05-14_00_to_2016-05-31_2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70800"/>
            <a:ext cx="6159259" cy="164764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gcarmich\Dropbox\Gao Meng\KORUS Entire Period Evaluation\update\PM25_allstations_vs_1WRF_3D_boxplot_2016-06-01_00_to_2016-06-15_2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7101" y="5044298"/>
            <a:ext cx="6147067" cy="18137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1114" y="1960605"/>
            <a:ext cx="2776151" cy="646331"/>
          </a:xfrm>
          <a:prstGeom prst="rect">
            <a:avLst/>
          </a:prstGeom>
          <a:noFill/>
        </p:spPr>
        <p:txBody>
          <a:bodyPr wrap="square" rtlCol="0">
            <a:spAutoFit/>
          </a:bodyPr>
          <a:lstStyle/>
          <a:p>
            <a:r>
              <a:rPr lang="en-US" dirty="0" smtClean="0">
                <a:solidFill>
                  <a:srgbClr val="C00000"/>
                </a:solidFill>
                <a:effectLst/>
                <a:latin typeface="+mn-lt"/>
              </a:rPr>
              <a:t>All sites in </a:t>
            </a:r>
            <a:r>
              <a:rPr lang="en-US" dirty="0" smtClean="0">
                <a:solidFill>
                  <a:srgbClr val="C00000"/>
                </a:solidFill>
                <a:effectLst/>
                <a:latin typeface="+mn-lt"/>
              </a:rPr>
              <a:t>Korea 30+ </a:t>
            </a:r>
            <a:r>
              <a:rPr lang="en-US" dirty="0" err="1" smtClean="0">
                <a:solidFill>
                  <a:srgbClr val="C00000"/>
                </a:solidFill>
                <a:effectLst/>
                <a:latin typeface="+mn-lt"/>
              </a:rPr>
              <a:t>hr</a:t>
            </a:r>
            <a:r>
              <a:rPr lang="en-US" dirty="0" smtClean="0">
                <a:solidFill>
                  <a:srgbClr val="C00000"/>
                </a:solidFill>
                <a:effectLst/>
                <a:latin typeface="+mn-lt"/>
              </a:rPr>
              <a:t> forecast</a:t>
            </a:r>
            <a:endParaRPr lang="en-US" dirty="0">
              <a:solidFill>
                <a:srgbClr val="C00000"/>
              </a:solidFill>
              <a:effectLst/>
              <a:latin typeface="+mn-lt"/>
            </a:endParaRPr>
          </a:p>
        </p:txBody>
      </p:sp>
      <p:sp>
        <p:nvSpPr>
          <p:cNvPr id="5" name="TextBox 4"/>
          <p:cNvSpPr txBox="1"/>
          <p:nvPr/>
        </p:nvSpPr>
        <p:spPr>
          <a:xfrm>
            <a:off x="8075450" y="4366054"/>
            <a:ext cx="184731" cy="461665"/>
          </a:xfrm>
          <a:prstGeom prst="rect">
            <a:avLst/>
          </a:prstGeom>
          <a:noFill/>
        </p:spPr>
        <p:txBody>
          <a:bodyPr wrap="none" rtlCol="0">
            <a:spAutoFit/>
          </a:bodyPr>
          <a:lstStyle/>
          <a:p>
            <a:endParaRPr lang="en-US" dirty="0"/>
          </a:p>
        </p:txBody>
      </p:sp>
      <p:sp>
        <p:nvSpPr>
          <p:cNvPr id="6" name="TextBox 5"/>
          <p:cNvSpPr txBox="1"/>
          <p:nvPr/>
        </p:nvSpPr>
        <p:spPr>
          <a:xfrm>
            <a:off x="1915064" y="448574"/>
            <a:ext cx="1250830" cy="461665"/>
          </a:xfrm>
          <a:prstGeom prst="rect">
            <a:avLst/>
          </a:prstGeom>
          <a:noFill/>
        </p:spPr>
        <p:txBody>
          <a:bodyPr wrap="square" rtlCol="0">
            <a:spAutoFit/>
          </a:bodyPr>
          <a:lstStyle/>
          <a:p>
            <a:r>
              <a:rPr lang="en-US" dirty="0" smtClean="0"/>
              <a:t>PM10</a:t>
            </a:r>
            <a:endParaRPr lang="en-US" dirty="0"/>
          </a:p>
        </p:txBody>
      </p:sp>
      <p:sp>
        <p:nvSpPr>
          <p:cNvPr id="11" name="TextBox 10"/>
          <p:cNvSpPr txBox="1"/>
          <p:nvPr/>
        </p:nvSpPr>
        <p:spPr>
          <a:xfrm>
            <a:off x="1915064" y="3585713"/>
            <a:ext cx="1250830" cy="461665"/>
          </a:xfrm>
          <a:prstGeom prst="rect">
            <a:avLst/>
          </a:prstGeom>
          <a:noFill/>
        </p:spPr>
        <p:txBody>
          <a:bodyPr wrap="square" rtlCol="0">
            <a:spAutoFit/>
          </a:bodyPr>
          <a:lstStyle/>
          <a:p>
            <a:r>
              <a:rPr lang="en-US" dirty="0" smtClean="0"/>
              <a:t>PM2.5</a:t>
            </a:r>
            <a:endParaRPr lang="en-US" dirty="0"/>
          </a:p>
        </p:txBody>
      </p:sp>
      <p:sp>
        <p:nvSpPr>
          <p:cNvPr id="7" name="TextBox 6"/>
          <p:cNvSpPr txBox="1"/>
          <p:nvPr/>
        </p:nvSpPr>
        <p:spPr>
          <a:xfrm>
            <a:off x="146648" y="5052925"/>
            <a:ext cx="2682815" cy="1569660"/>
          </a:xfrm>
          <a:prstGeom prst="rect">
            <a:avLst/>
          </a:prstGeom>
          <a:noFill/>
        </p:spPr>
        <p:txBody>
          <a:bodyPr wrap="square" rtlCol="0">
            <a:spAutoFit/>
          </a:bodyPr>
          <a:lstStyle/>
          <a:p>
            <a:r>
              <a:rPr lang="en-US" i="1" dirty="0" smtClean="0">
                <a:solidFill>
                  <a:schemeClr val="accent5">
                    <a:lumMod val="75000"/>
                  </a:schemeClr>
                </a:solidFill>
                <a:effectLst/>
                <a:latin typeface="+mn-lt"/>
              </a:rPr>
              <a:t>Further work needed to improve linkages between AOD and PM2.5  </a:t>
            </a:r>
            <a:endParaRPr lang="en-US" i="1" dirty="0">
              <a:solidFill>
                <a:schemeClr val="accent5">
                  <a:lumMod val="75000"/>
                </a:schemeClr>
              </a:solidFill>
              <a:effectLst/>
              <a:latin typeface="+mn-lt"/>
            </a:endParaRPr>
          </a:p>
        </p:txBody>
      </p:sp>
    </p:spTree>
    <p:extLst>
      <p:ext uri="{BB962C8B-B14F-4D97-AF65-F5344CB8AC3E}">
        <p14:creationId xmlns:p14="http://schemas.microsoft.com/office/powerpoint/2010/main" val="24494996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6200" y="4572000"/>
            <a:ext cx="3210697" cy="2171700"/>
          </a:xfrm>
          <a:prstGeom prst="rect">
            <a:avLst/>
          </a:prstGeom>
        </p:spPr>
      </p:pic>
      <p:sp>
        <p:nvSpPr>
          <p:cNvPr id="2" name="Title 1"/>
          <p:cNvSpPr>
            <a:spLocks noGrp="1"/>
          </p:cNvSpPr>
          <p:nvPr>
            <p:ph type="title"/>
          </p:nvPr>
        </p:nvSpPr>
        <p:spPr>
          <a:xfrm>
            <a:off x="76200" y="228600"/>
            <a:ext cx="6300066" cy="1143000"/>
          </a:xfrm>
        </p:spPr>
        <p:txBody>
          <a:bodyPr>
            <a:noAutofit/>
          </a:bodyPr>
          <a:lstStyle/>
          <a:p>
            <a:r>
              <a:rPr lang="en-US" sz="2400" b="1" dirty="0" smtClean="0"/>
              <a:t>Constraining biomass burning emissions for </a:t>
            </a:r>
            <a:r>
              <a:rPr lang="en-US" sz="2400" b="1" dirty="0"/>
              <a:t>improved prediction skill </a:t>
            </a:r>
            <a:r>
              <a:rPr lang="en-US" sz="2400" b="1" dirty="0" smtClean="0"/>
              <a:t>and assessing     smoke-weather interactions</a:t>
            </a:r>
            <a:endParaRPr lang="en-US" sz="2400" b="1" dirty="0"/>
          </a:p>
        </p:txBody>
      </p:sp>
      <p:sp>
        <p:nvSpPr>
          <p:cNvPr id="3" name="Content Placeholder 2"/>
          <p:cNvSpPr>
            <a:spLocks noGrp="1"/>
          </p:cNvSpPr>
          <p:nvPr>
            <p:ph idx="1"/>
          </p:nvPr>
        </p:nvSpPr>
        <p:spPr>
          <a:xfrm>
            <a:off x="76200" y="1485900"/>
            <a:ext cx="4051176" cy="3311252"/>
          </a:xfrm>
        </p:spPr>
        <p:txBody>
          <a:bodyPr>
            <a:normAutofit fontScale="55000" lnSpcReduction="20000"/>
          </a:bodyPr>
          <a:lstStyle/>
          <a:p>
            <a:r>
              <a:rPr lang="en-US" dirty="0" smtClean="0"/>
              <a:t>WRF with aerosol-aware microphysics (AAM) (Thompson and </a:t>
            </a:r>
            <a:r>
              <a:rPr lang="en-US" dirty="0" err="1" smtClean="0"/>
              <a:t>Eidhammer</a:t>
            </a:r>
            <a:r>
              <a:rPr lang="en-US" dirty="0" smtClean="0"/>
              <a:t>, 2014) and WRF-</a:t>
            </a:r>
            <a:r>
              <a:rPr lang="en-US" dirty="0" err="1" smtClean="0"/>
              <a:t>Chem</a:t>
            </a:r>
            <a:r>
              <a:rPr lang="en-US" dirty="0" smtClean="0"/>
              <a:t> emissions. </a:t>
            </a:r>
          </a:p>
          <a:p>
            <a:r>
              <a:rPr lang="en-US" dirty="0" smtClean="0"/>
              <a:t>Inversion based on </a:t>
            </a:r>
            <a:r>
              <a:rPr lang="en-US" dirty="0" err="1" smtClean="0"/>
              <a:t>Saide</a:t>
            </a:r>
            <a:r>
              <a:rPr lang="en-US" dirty="0" smtClean="0"/>
              <a:t> et al. (GRL 2015b) using WRF tracers (no </a:t>
            </a:r>
            <a:r>
              <a:rPr lang="en-US" dirty="0" err="1" smtClean="0"/>
              <a:t>adjoint</a:t>
            </a:r>
            <a:r>
              <a:rPr lang="en-US" dirty="0" smtClean="0"/>
              <a:t>, no ensembles)</a:t>
            </a:r>
          </a:p>
          <a:p>
            <a:r>
              <a:rPr lang="en-US" dirty="0" smtClean="0"/>
              <a:t>Plans for using it operationally for the NASA ORACLES and NOAA FIREX field experiments</a:t>
            </a:r>
          </a:p>
          <a:p>
            <a:r>
              <a:rPr lang="en-US" dirty="0" smtClean="0"/>
              <a:t>Run 2 forecasts needed </a:t>
            </a:r>
            <a:r>
              <a:rPr lang="en-US" dirty="0"/>
              <a:t>by the inversion </a:t>
            </a:r>
            <a:r>
              <a:rPr lang="en-US" dirty="0" smtClean="0"/>
              <a:t>method (with and without feedbacks) so that aerosol feedbacks impacts are also forecasted</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4259" y="4608771"/>
            <a:ext cx="5112963" cy="211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5524" y="4572000"/>
            <a:ext cx="4505422" cy="214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5206" y="1052736"/>
            <a:ext cx="1840194" cy="1309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2501897"/>
            <a:ext cx="2616704" cy="207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gcarmich\AppData\Local\Temp\cover_image_Saide_etal_2015_smoke-tornado.png"/>
          <p:cNvPicPr>
            <a:picLocks noChangeAspect="1" noChangeArrowheads="1"/>
          </p:cNvPicPr>
          <p:nvPr/>
        </p:nvPicPr>
        <p:blipFill>
          <a:blip r:embed="rId8" cstate="print"/>
          <a:srcRect/>
          <a:stretch>
            <a:fillRect/>
          </a:stretch>
        </p:blipFill>
        <p:spPr bwMode="auto">
          <a:xfrm>
            <a:off x="4052519" y="1707468"/>
            <a:ext cx="2455679" cy="2507577"/>
          </a:xfrm>
          <a:prstGeom prst="rect">
            <a:avLst/>
          </a:prstGeom>
          <a:noFill/>
        </p:spPr>
      </p:pic>
      <p:sp>
        <p:nvSpPr>
          <p:cNvPr id="10" name="TextBox 9"/>
          <p:cNvSpPr txBox="1"/>
          <p:nvPr/>
        </p:nvSpPr>
        <p:spPr>
          <a:xfrm>
            <a:off x="6472607" y="428890"/>
            <a:ext cx="2514600" cy="369332"/>
          </a:xfrm>
          <a:prstGeom prst="rect">
            <a:avLst/>
          </a:prstGeom>
          <a:noFill/>
        </p:spPr>
        <p:txBody>
          <a:bodyPr wrap="square" rtlCol="0">
            <a:spAutoFit/>
          </a:bodyPr>
          <a:lstStyle/>
          <a:p>
            <a:r>
              <a:rPr lang="en-US" b="1" i="1" dirty="0" smtClean="0">
                <a:solidFill>
                  <a:srgbClr val="FF0000"/>
                </a:solidFill>
              </a:rPr>
              <a:t>Saide et al., GRL, 2015</a:t>
            </a:r>
            <a:endParaRPr lang="en-US" b="1" i="1" dirty="0">
              <a:solidFill>
                <a:srgbClr val="FF0000"/>
              </a:solidFill>
            </a:endParaRPr>
          </a:p>
        </p:txBody>
      </p:sp>
    </p:spTree>
    <p:extLst>
      <p:ext uri="{BB962C8B-B14F-4D97-AF65-F5344CB8AC3E}">
        <p14:creationId xmlns:p14="http://schemas.microsoft.com/office/powerpoint/2010/main" val="377399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94312"/>
            <a:ext cx="8229600" cy="1143000"/>
          </a:xfrm>
        </p:spPr>
        <p:txBody>
          <a:bodyPr/>
          <a:lstStyle/>
          <a:p>
            <a:r>
              <a:rPr lang="en-US" dirty="0" smtClean="0"/>
              <a:t>Emission Inversion method</a:t>
            </a:r>
            <a:endParaRPr lang="en-US" dirty="0"/>
          </a:p>
        </p:txBody>
      </p:sp>
      <p:sp>
        <p:nvSpPr>
          <p:cNvPr id="13" name="Rounded Rectangle 12"/>
          <p:cNvSpPr/>
          <p:nvPr/>
        </p:nvSpPr>
        <p:spPr>
          <a:xfrm>
            <a:off x="7600889" y="3242762"/>
            <a:ext cx="1137061"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a:cs typeface="Tw Cen MT"/>
            </a:endParaRPr>
          </a:p>
        </p:txBody>
      </p:sp>
      <p:sp>
        <p:nvSpPr>
          <p:cNvPr id="14" name="TextBox 13"/>
          <p:cNvSpPr txBox="1"/>
          <p:nvPr/>
        </p:nvSpPr>
        <p:spPr>
          <a:xfrm>
            <a:off x="7600889" y="3318962"/>
            <a:ext cx="1133476" cy="400110"/>
          </a:xfrm>
          <a:prstGeom prst="rect">
            <a:avLst/>
          </a:prstGeom>
          <a:noFill/>
        </p:spPr>
        <p:txBody>
          <a:bodyPr wrap="square" rtlCol="0">
            <a:spAutoFit/>
          </a:bodyPr>
          <a:lstStyle/>
          <a:p>
            <a:r>
              <a:rPr lang="en-US" sz="2000" dirty="0" smtClean="0">
                <a:latin typeface="Tw Cen MT"/>
                <a:cs typeface="Tw Cen MT"/>
              </a:rPr>
              <a:t>Airborne</a:t>
            </a:r>
          </a:p>
        </p:txBody>
      </p:sp>
      <p:sp>
        <p:nvSpPr>
          <p:cNvPr id="15" name="Rounded Rectangle 14"/>
          <p:cNvSpPr/>
          <p:nvPr/>
        </p:nvSpPr>
        <p:spPr>
          <a:xfrm>
            <a:off x="7753289" y="3829260"/>
            <a:ext cx="962025"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a:cs typeface="Tw Cen MT"/>
            </a:endParaRPr>
          </a:p>
        </p:txBody>
      </p:sp>
      <p:sp>
        <p:nvSpPr>
          <p:cNvPr id="16" name="TextBox 15"/>
          <p:cNvSpPr txBox="1"/>
          <p:nvPr/>
        </p:nvSpPr>
        <p:spPr>
          <a:xfrm>
            <a:off x="7753289" y="3905460"/>
            <a:ext cx="962025" cy="400110"/>
          </a:xfrm>
          <a:prstGeom prst="rect">
            <a:avLst/>
          </a:prstGeom>
          <a:noFill/>
        </p:spPr>
        <p:txBody>
          <a:bodyPr wrap="square" rtlCol="0">
            <a:spAutoFit/>
          </a:bodyPr>
          <a:lstStyle/>
          <a:p>
            <a:r>
              <a:rPr lang="en-US" sz="2000" dirty="0" smtClean="0">
                <a:latin typeface="Tw Cen MT"/>
                <a:cs typeface="Tw Cen MT"/>
              </a:rPr>
              <a:t>Ground</a:t>
            </a:r>
          </a:p>
        </p:txBody>
      </p:sp>
      <p:sp>
        <p:nvSpPr>
          <p:cNvPr id="17" name="Rounded Rectangle 16"/>
          <p:cNvSpPr/>
          <p:nvPr/>
        </p:nvSpPr>
        <p:spPr>
          <a:xfrm>
            <a:off x="7660017" y="4408830"/>
            <a:ext cx="104775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a:cs typeface="Tw Cen MT"/>
            </a:endParaRPr>
          </a:p>
        </p:txBody>
      </p:sp>
      <p:sp>
        <p:nvSpPr>
          <p:cNvPr id="18" name="TextBox 17"/>
          <p:cNvSpPr txBox="1"/>
          <p:nvPr/>
        </p:nvSpPr>
        <p:spPr>
          <a:xfrm>
            <a:off x="7645544" y="4485030"/>
            <a:ext cx="1047750" cy="400110"/>
          </a:xfrm>
          <a:prstGeom prst="rect">
            <a:avLst/>
          </a:prstGeom>
          <a:noFill/>
        </p:spPr>
        <p:txBody>
          <a:bodyPr wrap="square" rtlCol="0">
            <a:spAutoFit/>
          </a:bodyPr>
          <a:lstStyle/>
          <a:p>
            <a:r>
              <a:rPr lang="en-US" sz="2000" dirty="0" smtClean="0">
                <a:latin typeface="Tw Cen MT"/>
                <a:cs typeface="Tw Cen MT"/>
              </a:rPr>
              <a:t>Satellite</a:t>
            </a:r>
          </a:p>
        </p:txBody>
      </p:sp>
      <p:sp>
        <p:nvSpPr>
          <p:cNvPr id="19" name="Rounded Rectangle 18"/>
          <p:cNvSpPr/>
          <p:nvPr/>
        </p:nvSpPr>
        <p:spPr>
          <a:xfrm>
            <a:off x="588324" y="3463633"/>
            <a:ext cx="1685801"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a:cs typeface="Tw Cen MT"/>
            </a:endParaRPr>
          </a:p>
        </p:txBody>
      </p:sp>
      <p:sp>
        <p:nvSpPr>
          <p:cNvPr id="20" name="TextBox 19"/>
          <p:cNvSpPr txBox="1"/>
          <p:nvPr/>
        </p:nvSpPr>
        <p:spPr>
          <a:xfrm>
            <a:off x="597725" y="3501733"/>
            <a:ext cx="1676400" cy="400110"/>
          </a:xfrm>
          <a:prstGeom prst="rect">
            <a:avLst/>
          </a:prstGeom>
          <a:noFill/>
        </p:spPr>
        <p:txBody>
          <a:bodyPr wrap="square" rtlCol="0">
            <a:spAutoFit/>
          </a:bodyPr>
          <a:lstStyle/>
          <a:p>
            <a:r>
              <a:rPr lang="en-US" sz="2000" dirty="0" smtClean="0">
                <a:latin typeface="Tw Cen MT"/>
                <a:cs typeface="Tw Cen MT"/>
              </a:rPr>
              <a:t>Full Chemistry</a:t>
            </a:r>
          </a:p>
        </p:txBody>
      </p:sp>
      <p:sp>
        <p:nvSpPr>
          <p:cNvPr id="21" name="Rounded Rectangle 20"/>
          <p:cNvSpPr/>
          <p:nvPr/>
        </p:nvSpPr>
        <p:spPr>
          <a:xfrm>
            <a:off x="588323" y="4130443"/>
            <a:ext cx="1685802"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a:cs typeface="Tw Cen MT"/>
            </a:endParaRPr>
          </a:p>
        </p:txBody>
      </p:sp>
      <p:sp>
        <p:nvSpPr>
          <p:cNvPr id="22" name="TextBox 21"/>
          <p:cNvSpPr txBox="1"/>
          <p:nvPr/>
        </p:nvSpPr>
        <p:spPr>
          <a:xfrm>
            <a:off x="597723" y="4206643"/>
            <a:ext cx="1676402" cy="400110"/>
          </a:xfrm>
          <a:prstGeom prst="rect">
            <a:avLst/>
          </a:prstGeom>
          <a:noFill/>
        </p:spPr>
        <p:txBody>
          <a:bodyPr wrap="square" rtlCol="0">
            <a:spAutoFit/>
          </a:bodyPr>
          <a:lstStyle/>
          <a:p>
            <a:r>
              <a:rPr lang="en-US" sz="2000" dirty="0" smtClean="0">
                <a:latin typeface="Tw Cen MT"/>
                <a:cs typeface="Tw Cen MT"/>
              </a:rPr>
              <a:t>Hourly Tracers</a:t>
            </a:r>
          </a:p>
        </p:txBody>
      </p:sp>
      <p:sp>
        <p:nvSpPr>
          <p:cNvPr id="23" name="TextBox 22"/>
          <p:cNvSpPr txBox="1"/>
          <p:nvPr/>
        </p:nvSpPr>
        <p:spPr>
          <a:xfrm rot="16200000">
            <a:off x="-361949" y="3797240"/>
            <a:ext cx="1428810" cy="400110"/>
          </a:xfrm>
          <a:prstGeom prst="rect">
            <a:avLst/>
          </a:prstGeom>
          <a:noFill/>
        </p:spPr>
        <p:txBody>
          <a:bodyPr wrap="square" rtlCol="0">
            <a:spAutoFit/>
          </a:bodyPr>
          <a:lstStyle/>
          <a:p>
            <a:r>
              <a:rPr lang="en-US" sz="2000" dirty="0" smtClean="0">
                <a:latin typeface="Tw Cen MT"/>
                <a:cs typeface="Tw Cen MT"/>
              </a:rPr>
              <a:t>WRF-</a:t>
            </a:r>
            <a:r>
              <a:rPr lang="en-US" sz="2000" dirty="0" err="1" smtClean="0">
                <a:latin typeface="Tw Cen MT"/>
                <a:cs typeface="Tw Cen MT"/>
              </a:rPr>
              <a:t>Chem</a:t>
            </a:r>
            <a:endParaRPr lang="en-US" sz="2000" dirty="0" smtClean="0">
              <a:latin typeface="Tw Cen MT"/>
              <a:cs typeface="Tw Cen MT"/>
            </a:endParaRPr>
          </a:p>
        </p:txBody>
      </p:sp>
      <p:sp>
        <p:nvSpPr>
          <p:cNvPr id="24" name="Rounded Rectangle 23"/>
          <p:cNvSpPr/>
          <p:nvPr/>
        </p:nvSpPr>
        <p:spPr>
          <a:xfrm>
            <a:off x="152400" y="3300879"/>
            <a:ext cx="2274125" cy="154323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a:cs typeface="Tw Cen MT"/>
            </a:endParaRPr>
          </a:p>
        </p:txBody>
      </p:sp>
      <p:sp>
        <p:nvSpPr>
          <p:cNvPr id="25" name="Rounded Rectangle 24"/>
          <p:cNvSpPr/>
          <p:nvPr/>
        </p:nvSpPr>
        <p:spPr>
          <a:xfrm>
            <a:off x="2743200" y="4225632"/>
            <a:ext cx="2047327" cy="5334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a:cs typeface="Tw Cen MT"/>
            </a:endParaRPr>
          </a:p>
        </p:txBody>
      </p:sp>
      <p:sp>
        <p:nvSpPr>
          <p:cNvPr id="26" name="TextBox 25"/>
          <p:cNvSpPr txBox="1"/>
          <p:nvPr/>
        </p:nvSpPr>
        <p:spPr>
          <a:xfrm>
            <a:off x="2743200" y="4255228"/>
            <a:ext cx="2055244" cy="400110"/>
          </a:xfrm>
          <a:prstGeom prst="rect">
            <a:avLst/>
          </a:prstGeom>
          <a:noFill/>
        </p:spPr>
        <p:txBody>
          <a:bodyPr wrap="square" rtlCol="0">
            <a:spAutoFit/>
          </a:bodyPr>
          <a:lstStyle/>
          <a:p>
            <a:pPr algn="ctr"/>
            <a:r>
              <a:rPr lang="en-US" sz="2000" dirty="0" smtClean="0">
                <a:latin typeface="Tw Cen MT"/>
                <a:cs typeface="Tw Cen MT"/>
              </a:rPr>
              <a:t>Tracer Sensitivities</a:t>
            </a:r>
          </a:p>
        </p:txBody>
      </p:sp>
      <p:sp>
        <p:nvSpPr>
          <p:cNvPr id="27" name="Rounded Rectangle 26"/>
          <p:cNvSpPr/>
          <p:nvPr/>
        </p:nvSpPr>
        <p:spPr>
          <a:xfrm>
            <a:off x="2745356" y="3463633"/>
            <a:ext cx="2047327" cy="5334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a:cs typeface="Tw Cen MT"/>
            </a:endParaRPr>
          </a:p>
        </p:txBody>
      </p:sp>
      <p:sp>
        <p:nvSpPr>
          <p:cNvPr id="28" name="TextBox 27"/>
          <p:cNvSpPr txBox="1"/>
          <p:nvPr/>
        </p:nvSpPr>
        <p:spPr>
          <a:xfrm>
            <a:off x="2745356" y="3493229"/>
            <a:ext cx="2055244" cy="400110"/>
          </a:xfrm>
          <a:prstGeom prst="rect">
            <a:avLst/>
          </a:prstGeom>
          <a:noFill/>
        </p:spPr>
        <p:txBody>
          <a:bodyPr wrap="square" rtlCol="0">
            <a:spAutoFit/>
          </a:bodyPr>
          <a:lstStyle/>
          <a:p>
            <a:pPr algn="ctr"/>
            <a:r>
              <a:rPr lang="en-US" sz="2000" dirty="0" smtClean="0">
                <a:latin typeface="Tw Cen MT"/>
                <a:cs typeface="Tw Cen MT"/>
              </a:rPr>
              <a:t>OBS Sensitivities</a:t>
            </a:r>
          </a:p>
        </p:txBody>
      </p:sp>
      <p:cxnSp>
        <p:nvCxnSpPr>
          <p:cNvPr id="29" name="Straight Arrow Connector 28"/>
          <p:cNvCxnSpPr>
            <a:stCxn id="21" idx="3"/>
            <a:endCxn id="26" idx="1"/>
          </p:cNvCxnSpPr>
          <p:nvPr/>
        </p:nvCxnSpPr>
        <p:spPr>
          <a:xfrm>
            <a:off x="2274125" y="4397143"/>
            <a:ext cx="469075" cy="581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6" idx="0"/>
            <a:endCxn id="27" idx="2"/>
          </p:cNvCxnSpPr>
          <p:nvPr/>
        </p:nvCxnSpPr>
        <p:spPr>
          <a:xfrm flipH="1" flipV="1">
            <a:off x="3769020" y="3997034"/>
            <a:ext cx="1802" cy="25819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9" idx="3"/>
            <a:endCxn id="28" idx="1"/>
          </p:cNvCxnSpPr>
          <p:nvPr/>
        </p:nvCxnSpPr>
        <p:spPr>
          <a:xfrm flipV="1">
            <a:off x="2274125" y="3693284"/>
            <a:ext cx="471231" cy="3704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5276850" y="3220011"/>
            <a:ext cx="1447800" cy="9866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a:cs typeface="Tw Cen MT"/>
            </a:endParaRPr>
          </a:p>
        </p:txBody>
      </p:sp>
      <p:sp>
        <p:nvSpPr>
          <p:cNvPr id="40" name="TextBox 39"/>
          <p:cNvSpPr txBox="1"/>
          <p:nvPr/>
        </p:nvSpPr>
        <p:spPr>
          <a:xfrm>
            <a:off x="5276850" y="3387433"/>
            <a:ext cx="1447800" cy="707886"/>
          </a:xfrm>
          <a:prstGeom prst="rect">
            <a:avLst/>
          </a:prstGeom>
          <a:noFill/>
        </p:spPr>
        <p:txBody>
          <a:bodyPr wrap="square" rtlCol="0">
            <a:spAutoFit/>
          </a:bodyPr>
          <a:lstStyle/>
          <a:p>
            <a:pPr algn="ctr"/>
            <a:r>
              <a:rPr lang="en-US" sz="2000" dirty="0" err="1" smtClean="0">
                <a:latin typeface="Tw Cen MT"/>
                <a:cs typeface="Tw Cen MT"/>
              </a:rPr>
              <a:t>Variational</a:t>
            </a:r>
            <a:r>
              <a:rPr lang="en-US" sz="2000" dirty="0" smtClean="0">
                <a:latin typeface="Tw Cen MT"/>
                <a:cs typeface="Tw Cen MT"/>
              </a:rPr>
              <a:t> Inversion</a:t>
            </a:r>
          </a:p>
        </p:txBody>
      </p:sp>
      <p:cxnSp>
        <p:nvCxnSpPr>
          <p:cNvPr id="41" name="Straight Arrow Connector 40"/>
          <p:cNvCxnSpPr>
            <a:stCxn id="27" idx="3"/>
            <a:endCxn id="39" idx="1"/>
          </p:cNvCxnSpPr>
          <p:nvPr/>
        </p:nvCxnSpPr>
        <p:spPr>
          <a:xfrm flipV="1">
            <a:off x="4792683" y="3713327"/>
            <a:ext cx="484167" cy="1700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39" idx="3"/>
          </p:cNvCxnSpPr>
          <p:nvPr/>
        </p:nvCxnSpPr>
        <p:spPr>
          <a:xfrm flipH="1">
            <a:off x="6724650" y="3711808"/>
            <a:ext cx="426763" cy="151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9" idx="2"/>
            <a:endCxn id="70" idx="0"/>
          </p:cNvCxnSpPr>
          <p:nvPr/>
        </p:nvCxnSpPr>
        <p:spPr>
          <a:xfrm flipH="1">
            <a:off x="5990576" y="4206643"/>
            <a:ext cx="10174" cy="20961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a:xfrm>
            <a:off x="5010714" y="4416253"/>
            <a:ext cx="1959723"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a:cs typeface="Tw Cen MT"/>
            </a:endParaRPr>
          </a:p>
        </p:txBody>
      </p:sp>
      <p:sp>
        <p:nvSpPr>
          <p:cNvPr id="71" name="TextBox 70"/>
          <p:cNvSpPr txBox="1"/>
          <p:nvPr/>
        </p:nvSpPr>
        <p:spPr>
          <a:xfrm>
            <a:off x="5010714" y="4492453"/>
            <a:ext cx="1999686" cy="400110"/>
          </a:xfrm>
          <a:prstGeom prst="rect">
            <a:avLst/>
          </a:prstGeom>
          <a:noFill/>
        </p:spPr>
        <p:txBody>
          <a:bodyPr wrap="square" rtlCol="0">
            <a:spAutoFit/>
          </a:bodyPr>
          <a:lstStyle/>
          <a:p>
            <a:r>
              <a:rPr lang="en-US" sz="2000" dirty="0" smtClean="0">
                <a:latin typeface="Tw Cen MT"/>
                <a:cs typeface="Tw Cen MT"/>
              </a:rPr>
              <a:t>Correction factors</a:t>
            </a:r>
          </a:p>
        </p:txBody>
      </p:sp>
      <p:sp>
        <p:nvSpPr>
          <p:cNvPr id="75" name="TextBox 74"/>
          <p:cNvSpPr txBox="1"/>
          <p:nvPr/>
        </p:nvSpPr>
        <p:spPr>
          <a:xfrm rot="16200000">
            <a:off x="6611111" y="3925170"/>
            <a:ext cx="1579444" cy="400110"/>
          </a:xfrm>
          <a:prstGeom prst="rect">
            <a:avLst/>
          </a:prstGeom>
          <a:noFill/>
        </p:spPr>
        <p:txBody>
          <a:bodyPr wrap="square" rtlCol="0">
            <a:spAutoFit/>
          </a:bodyPr>
          <a:lstStyle/>
          <a:p>
            <a:r>
              <a:rPr lang="en-US" sz="2000" dirty="0" smtClean="0">
                <a:latin typeface="Tw Cen MT"/>
                <a:cs typeface="Tw Cen MT"/>
              </a:rPr>
              <a:t>Observations</a:t>
            </a:r>
          </a:p>
        </p:txBody>
      </p:sp>
      <p:sp>
        <p:nvSpPr>
          <p:cNvPr id="76" name="Rounded Rectangle 75"/>
          <p:cNvSpPr/>
          <p:nvPr/>
        </p:nvSpPr>
        <p:spPr>
          <a:xfrm>
            <a:off x="7200778" y="3194987"/>
            <a:ext cx="1714622" cy="181818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a:cs typeface="Tw Cen MT"/>
            </a:endParaRPr>
          </a:p>
        </p:txBody>
      </p:sp>
      <p:sp>
        <p:nvSpPr>
          <p:cNvPr id="35" name="TextBox 34"/>
          <p:cNvSpPr txBox="1"/>
          <p:nvPr/>
        </p:nvSpPr>
        <p:spPr>
          <a:xfrm>
            <a:off x="1828800" y="6477000"/>
            <a:ext cx="3505200" cy="369332"/>
          </a:xfrm>
          <a:prstGeom prst="rect">
            <a:avLst/>
          </a:prstGeom>
          <a:noFill/>
        </p:spPr>
        <p:txBody>
          <a:bodyPr wrap="square" rtlCol="0">
            <a:spAutoFit/>
          </a:bodyPr>
          <a:lstStyle/>
          <a:p>
            <a:r>
              <a:rPr lang="en-US" b="1" i="1" dirty="0" smtClean="0"/>
              <a:t>Saide et al., GRL, 2015</a:t>
            </a:r>
            <a:endParaRPr lang="en-US" b="1" i="1" dirty="0"/>
          </a:p>
        </p:txBody>
      </p:sp>
      <p:sp>
        <p:nvSpPr>
          <p:cNvPr id="37" name="Title 1"/>
          <p:cNvSpPr txBox="1">
            <a:spLocks/>
          </p:cNvSpPr>
          <p:nvPr/>
        </p:nvSpPr>
        <p:spPr>
          <a:xfrm>
            <a:off x="76200" y="557808"/>
            <a:ext cx="8839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Constraining biomass burning emissions for improved prediction skill and assessing     smoke-weather interactions</a:t>
            </a:r>
            <a:endParaRPr lang="en-US" sz="3200" b="1" dirty="0"/>
          </a:p>
        </p:txBody>
      </p:sp>
    </p:spTree>
    <p:extLst>
      <p:ext uri="{BB962C8B-B14F-4D97-AF65-F5344CB8AC3E}">
        <p14:creationId xmlns:p14="http://schemas.microsoft.com/office/powerpoint/2010/main" val="7357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926" y="1850789"/>
            <a:ext cx="5827250" cy="4744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3768390" y="2674171"/>
            <a:ext cx="4761781" cy="3554083"/>
          </a:xfrm>
          <a:prstGeom prst="rect">
            <a:avLst/>
          </a:prstGeom>
          <a:noFill/>
          <a:ln w="412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Rectangle 6"/>
          <p:cNvSpPr/>
          <p:nvPr/>
        </p:nvSpPr>
        <p:spPr bwMode="auto">
          <a:xfrm>
            <a:off x="4803560" y="3536813"/>
            <a:ext cx="2027206" cy="1828799"/>
          </a:xfrm>
          <a:prstGeom prst="rect">
            <a:avLst/>
          </a:prstGeom>
          <a:noFill/>
          <a:ln w="412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 name="TextBox 7"/>
          <p:cNvSpPr txBox="1"/>
          <p:nvPr/>
        </p:nvSpPr>
        <p:spPr>
          <a:xfrm>
            <a:off x="114848" y="133350"/>
            <a:ext cx="6886201" cy="1261884"/>
          </a:xfrm>
          <a:prstGeom prst="rect">
            <a:avLst/>
          </a:prstGeom>
          <a:noFill/>
        </p:spPr>
        <p:txBody>
          <a:bodyPr wrap="square">
            <a:spAutoFit/>
          </a:bodyPr>
          <a:lstStyle/>
          <a:p>
            <a:pPr algn="l" eaLnBrk="1" hangingPunct="1">
              <a:lnSpc>
                <a:spcPts val="1200"/>
              </a:lnSpc>
              <a:spcAft>
                <a:spcPts val="0"/>
              </a:spcAft>
              <a:defRPr/>
            </a:pPr>
            <a:r>
              <a:rPr lang="en-US" dirty="0">
                <a:solidFill>
                  <a:srgbClr val="000000"/>
                </a:solidFill>
                <a:effectLst/>
                <a:latin typeface="Helvetica"/>
                <a:cs typeface="Arial" pitchFamily="34" charset="0"/>
              </a:rPr>
              <a:t>ORACLES </a:t>
            </a:r>
            <a:r>
              <a:rPr lang="en-US" sz="2000" dirty="0">
                <a:solidFill>
                  <a:srgbClr val="000000"/>
                </a:solidFill>
                <a:effectLst/>
                <a:latin typeface="Helvetica"/>
                <a:cs typeface="Arial" pitchFamily="34" charset="0"/>
              </a:rPr>
              <a:t>(</a:t>
            </a:r>
            <a:r>
              <a:rPr lang="en-US" sz="2000" dirty="0" err="1">
                <a:solidFill>
                  <a:srgbClr val="000000"/>
                </a:solidFill>
                <a:effectLst/>
                <a:latin typeface="Helvetica"/>
                <a:cs typeface="Arial" pitchFamily="34" charset="0"/>
              </a:rPr>
              <a:t>ObseRvations</a:t>
            </a:r>
            <a:r>
              <a:rPr lang="en-US" sz="2000" dirty="0">
                <a:solidFill>
                  <a:srgbClr val="000000"/>
                </a:solidFill>
                <a:effectLst/>
                <a:latin typeface="Helvetica"/>
                <a:cs typeface="Arial" pitchFamily="34" charset="0"/>
              </a:rPr>
              <a:t> of Aerosols above </a:t>
            </a:r>
            <a:r>
              <a:rPr lang="en-US" sz="2000" dirty="0" err="1">
                <a:solidFill>
                  <a:srgbClr val="000000"/>
                </a:solidFill>
                <a:effectLst/>
                <a:latin typeface="Helvetica"/>
                <a:cs typeface="Arial" pitchFamily="34" charset="0"/>
              </a:rPr>
              <a:t>CLouds</a:t>
            </a:r>
            <a:r>
              <a:rPr lang="en-US" sz="2000" dirty="0">
                <a:solidFill>
                  <a:srgbClr val="000000"/>
                </a:solidFill>
                <a:effectLst/>
                <a:latin typeface="Helvetica"/>
                <a:cs typeface="Arial" pitchFamily="34" charset="0"/>
              </a:rPr>
              <a:t> </a:t>
            </a:r>
            <a:r>
              <a:rPr lang="en-US" sz="2000" dirty="0" smtClean="0">
                <a:solidFill>
                  <a:srgbClr val="000000"/>
                </a:solidFill>
                <a:effectLst/>
                <a:latin typeface="Helvetica"/>
                <a:cs typeface="Arial" pitchFamily="34" charset="0"/>
              </a:rPr>
              <a:t>and</a:t>
            </a:r>
          </a:p>
          <a:p>
            <a:pPr algn="l" eaLnBrk="1" hangingPunct="1">
              <a:lnSpc>
                <a:spcPts val="1200"/>
              </a:lnSpc>
              <a:spcAft>
                <a:spcPts val="0"/>
              </a:spcAft>
              <a:defRPr/>
            </a:pPr>
            <a:endParaRPr lang="en-US" sz="2000" dirty="0">
              <a:solidFill>
                <a:srgbClr val="000000"/>
              </a:solidFill>
              <a:latin typeface="Helvetica"/>
              <a:cs typeface="Arial" pitchFamily="34" charset="0"/>
            </a:endParaRPr>
          </a:p>
          <a:p>
            <a:pPr algn="l" eaLnBrk="1" hangingPunct="1">
              <a:lnSpc>
                <a:spcPts val="1200"/>
              </a:lnSpc>
              <a:spcAft>
                <a:spcPts val="0"/>
              </a:spcAft>
              <a:defRPr/>
            </a:pPr>
            <a:r>
              <a:rPr lang="en-US" sz="2000" dirty="0" smtClean="0">
                <a:solidFill>
                  <a:srgbClr val="000000"/>
                </a:solidFill>
                <a:effectLst/>
                <a:latin typeface="Helvetica"/>
                <a:cs typeface="Arial" pitchFamily="34" charset="0"/>
              </a:rPr>
              <a:t>their </a:t>
            </a:r>
            <a:r>
              <a:rPr lang="en-US" sz="2000" dirty="0" err="1">
                <a:solidFill>
                  <a:srgbClr val="000000"/>
                </a:solidFill>
                <a:effectLst/>
                <a:latin typeface="Helvetica"/>
                <a:cs typeface="Arial" pitchFamily="34" charset="0"/>
              </a:rPr>
              <a:t>intEractionS</a:t>
            </a:r>
            <a:r>
              <a:rPr lang="en-US" sz="2000" dirty="0" smtClean="0">
                <a:solidFill>
                  <a:srgbClr val="000000"/>
                </a:solidFill>
                <a:effectLst/>
                <a:latin typeface="Helvetica"/>
                <a:cs typeface="Arial" pitchFamily="34" charset="0"/>
              </a:rPr>
              <a:t>)</a:t>
            </a:r>
          </a:p>
          <a:p>
            <a:pPr algn="l" eaLnBrk="1" hangingPunct="1">
              <a:lnSpc>
                <a:spcPts val="1200"/>
              </a:lnSpc>
              <a:spcAft>
                <a:spcPts val="0"/>
              </a:spcAft>
              <a:defRPr/>
            </a:pPr>
            <a:endParaRPr lang="en-US" sz="2000" dirty="0" smtClean="0">
              <a:solidFill>
                <a:srgbClr val="000000"/>
              </a:solidFill>
              <a:effectLst/>
              <a:latin typeface="Helvetica"/>
              <a:cs typeface="Arial" pitchFamily="34" charset="0"/>
            </a:endParaRPr>
          </a:p>
          <a:p>
            <a:pPr algn="r" eaLnBrk="1" hangingPunct="1">
              <a:spcAft>
                <a:spcPts val="0"/>
              </a:spcAft>
              <a:defRPr/>
            </a:pPr>
            <a:r>
              <a:rPr lang="en-US" sz="2000" dirty="0" smtClean="0">
                <a:solidFill>
                  <a:srgbClr val="00B050"/>
                </a:solidFill>
                <a:effectLst/>
                <a:latin typeface="Helvetica"/>
                <a:cs typeface="Arial" pitchFamily="34" charset="0"/>
              </a:rPr>
              <a:t>Instrumentation &amp; Models</a:t>
            </a:r>
            <a:r>
              <a:rPr lang="en-US" sz="1600" dirty="0" smtClean="0">
                <a:solidFill>
                  <a:srgbClr val="000000"/>
                </a:solidFill>
                <a:effectLst/>
                <a:latin typeface="Helvetica"/>
                <a:cs typeface="Arial" pitchFamily="34" charset="0"/>
              </a:rPr>
              <a:t>                                        NASA Earth-Venture-Suborbital-2 project</a:t>
            </a:r>
            <a:endParaRPr lang="en-US" sz="1300" dirty="0">
              <a:solidFill>
                <a:srgbClr val="000000"/>
              </a:solidFill>
              <a:effectLst/>
              <a:latin typeface="Helvetica"/>
              <a:cs typeface="Arial" pitchFamily="34" charset="0"/>
            </a:endParaRPr>
          </a:p>
        </p:txBody>
      </p:sp>
      <p:pic>
        <p:nvPicPr>
          <p:cNvPr id="13" name="Picture 2" descr="ORACLE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207" y="41322"/>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48" y="2229945"/>
            <a:ext cx="4515680" cy="3876675"/>
          </a:xfrm>
          <a:prstGeom prst="rect">
            <a:avLst/>
          </a:prstGeom>
        </p:spPr>
      </p:pic>
    </p:spTree>
    <p:extLst>
      <p:ext uri="{BB962C8B-B14F-4D97-AF65-F5344CB8AC3E}">
        <p14:creationId xmlns:p14="http://schemas.microsoft.com/office/powerpoint/2010/main" val="2095238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926" y="1850789"/>
            <a:ext cx="5827250" cy="4744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3768390" y="2674171"/>
            <a:ext cx="4761781" cy="3554083"/>
          </a:xfrm>
          <a:prstGeom prst="rect">
            <a:avLst/>
          </a:prstGeom>
          <a:noFill/>
          <a:ln w="412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Rectangle 6"/>
          <p:cNvSpPr/>
          <p:nvPr/>
        </p:nvSpPr>
        <p:spPr bwMode="auto">
          <a:xfrm>
            <a:off x="4803560" y="3536813"/>
            <a:ext cx="2027206" cy="1828799"/>
          </a:xfrm>
          <a:prstGeom prst="rect">
            <a:avLst/>
          </a:prstGeom>
          <a:noFill/>
          <a:ln w="412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 name="TextBox 7"/>
          <p:cNvSpPr txBox="1"/>
          <p:nvPr/>
        </p:nvSpPr>
        <p:spPr>
          <a:xfrm>
            <a:off x="114848" y="133350"/>
            <a:ext cx="6886201" cy="1261884"/>
          </a:xfrm>
          <a:prstGeom prst="rect">
            <a:avLst/>
          </a:prstGeom>
          <a:noFill/>
        </p:spPr>
        <p:txBody>
          <a:bodyPr wrap="square">
            <a:spAutoFit/>
          </a:bodyPr>
          <a:lstStyle/>
          <a:p>
            <a:pPr algn="l" eaLnBrk="1" hangingPunct="1">
              <a:lnSpc>
                <a:spcPts val="1200"/>
              </a:lnSpc>
              <a:spcAft>
                <a:spcPts val="0"/>
              </a:spcAft>
              <a:defRPr/>
            </a:pPr>
            <a:r>
              <a:rPr lang="en-US" dirty="0">
                <a:solidFill>
                  <a:srgbClr val="000000"/>
                </a:solidFill>
                <a:effectLst/>
                <a:latin typeface="Helvetica"/>
                <a:cs typeface="Arial" pitchFamily="34" charset="0"/>
              </a:rPr>
              <a:t>ORACLES </a:t>
            </a:r>
            <a:r>
              <a:rPr lang="en-US" sz="2000" dirty="0">
                <a:solidFill>
                  <a:srgbClr val="000000"/>
                </a:solidFill>
                <a:effectLst/>
                <a:latin typeface="Helvetica"/>
                <a:cs typeface="Arial" pitchFamily="34" charset="0"/>
              </a:rPr>
              <a:t>(</a:t>
            </a:r>
            <a:r>
              <a:rPr lang="en-US" sz="2000" dirty="0" err="1">
                <a:solidFill>
                  <a:srgbClr val="000000"/>
                </a:solidFill>
                <a:effectLst/>
                <a:latin typeface="Helvetica"/>
                <a:cs typeface="Arial" pitchFamily="34" charset="0"/>
              </a:rPr>
              <a:t>ObseRvations</a:t>
            </a:r>
            <a:r>
              <a:rPr lang="en-US" sz="2000" dirty="0">
                <a:solidFill>
                  <a:srgbClr val="000000"/>
                </a:solidFill>
                <a:effectLst/>
                <a:latin typeface="Helvetica"/>
                <a:cs typeface="Arial" pitchFamily="34" charset="0"/>
              </a:rPr>
              <a:t> of Aerosols above </a:t>
            </a:r>
            <a:r>
              <a:rPr lang="en-US" sz="2000" dirty="0" err="1">
                <a:solidFill>
                  <a:srgbClr val="000000"/>
                </a:solidFill>
                <a:effectLst/>
                <a:latin typeface="Helvetica"/>
                <a:cs typeface="Arial" pitchFamily="34" charset="0"/>
              </a:rPr>
              <a:t>CLouds</a:t>
            </a:r>
            <a:r>
              <a:rPr lang="en-US" sz="2000" dirty="0">
                <a:solidFill>
                  <a:srgbClr val="000000"/>
                </a:solidFill>
                <a:effectLst/>
                <a:latin typeface="Helvetica"/>
                <a:cs typeface="Arial" pitchFamily="34" charset="0"/>
              </a:rPr>
              <a:t> </a:t>
            </a:r>
            <a:r>
              <a:rPr lang="en-US" sz="2000" dirty="0" smtClean="0">
                <a:solidFill>
                  <a:srgbClr val="000000"/>
                </a:solidFill>
                <a:effectLst/>
                <a:latin typeface="Helvetica"/>
                <a:cs typeface="Arial" pitchFamily="34" charset="0"/>
              </a:rPr>
              <a:t>and</a:t>
            </a:r>
          </a:p>
          <a:p>
            <a:pPr algn="l" eaLnBrk="1" hangingPunct="1">
              <a:lnSpc>
                <a:spcPts val="1200"/>
              </a:lnSpc>
              <a:spcAft>
                <a:spcPts val="0"/>
              </a:spcAft>
              <a:defRPr/>
            </a:pPr>
            <a:endParaRPr lang="en-US" sz="2000" dirty="0">
              <a:solidFill>
                <a:srgbClr val="000000"/>
              </a:solidFill>
              <a:latin typeface="Helvetica"/>
              <a:cs typeface="Arial" pitchFamily="34" charset="0"/>
            </a:endParaRPr>
          </a:p>
          <a:p>
            <a:pPr algn="l" eaLnBrk="1" hangingPunct="1">
              <a:lnSpc>
                <a:spcPts val="1200"/>
              </a:lnSpc>
              <a:spcAft>
                <a:spcPts val="0"/>
              </a:spcAft>
              <a:defRPr/>
            </a:pPr>
            <a:r>
              <a:rPr lang="en-US" sz="2000" dirty="0" smtClean="0">
                <a:solidFill>
                  <a:srgbClr val="000000"/>
                </a:solidFill>
                <a:effectLst/>
                <a:latin typeface="Helvetica"/>
                <a:cs typeface="Arial" pitchFamily="34" charset="0"/>
              </a:rPr>
              <a:t>their </a:t>
            </a:r>
            <a:r>
              <a:rPr lang="en-US" sz="2000" dirty="0" err="1">
                <a:solidFill>
                  <a:srgbClr val="000000"/>
                </a:solidFill>
                <a:effectLst/>
                <a:latin typeface="Helvetica"/>
                <a:cs typeface="Arial" pitchFamily="34" charset="0"/>
              </a:rPr>
              <a:t>intEractionS</a:t>
            </a:r>
            <a:r>
              <a:rPr lang="en-US" sz="2000" dirty="0" smtClean="0">
                <a:solidFill>
                  <a:srgbClr val="000000"/>
                </a:solidFill>
                <a:effectLst/>
                <a:latin typeface="Helvetica"/>
                <a:cs typeface="Arial" pitchFamily="34" charset="0"/>
              </a:rPr>
              <a:t>)</a:t>
            </a:r>
          </a:p>
          <a:p>
            <a:pPr algn="l" eaLnBrk="1" hangingPunct="1">
              <a:lnSpc>
                <a:spcPts val="1200"/>
              </a:lnSpc>
              <a:spcAft>
                <a:spcPts val="0"/>
              </a:spcAft>
              <a:defRPr/>
            </a:pPr>
            <a:endParaRPr lang="en-US" sz="2000" dirty="0" smtClean="0">
              <a:solidFill>
                <a:srgbClr val="000000"/>
              </a:solidFill>
              <a:effectLst/>
              <a:latin typeface="Helvetica"/>
              <a:cs typeface="Arial" pitchFamily="34" charset="0"/>
            </a:endParaRPr>
          </a:p>
          <a:p>
            <a:pPr algn="r" eaLnBrk="1" hangingPunct="1">
              <a:spcAft>
                <a:spcPts val="0"/>
              </a:spcAft>
              <a:defRPr/>
            </a:pPr>
            <a:r>
              <a:rPr lang="en-US" sz="2000" dirty="0" smtClean="0">
                <a:solidFill>
                  <a:srgbClr val="00B050"/>
                </a:solidFill>
                <a:effectLst/>
                <a:latin typeface="Helvetica"/>
                <a:cs typeface="Arial" pitchFamily="34" charset="0"/>
              </a:rPr>
              <a:t>Instrumentation &amp; Models</a:t>
            </a:r>
            <a:r>
              <a:rPr lang="en-US" sz="1600" dirty="0" smtClean="0">
                <a:solidFill>
                  <a:srgbClr val="000000"/>
                </a:solidFill>
                <a:effectLst/>
                <a:latin typeface="Helvetica"/>
                <a:cs typeface="Arial" pitchFamily="34" charset="0"/>
              </a:rPr>
              <a:t>                                        NASA Earth-Venture-Suborbital-2 project</a:t>
            </a:r>
            <a:endParaRPr lang="en-US" sz="1300" dirty="0">
              <a:solidFill>
                <a:srgbClr val="000000"/>
              </a:solidFill>
              <a:effectLst/>
              <a:latin typeface="Helvetica"/>
              <a:cs typeface="Arial" pitchFamily="34" charset="0"/>
            </a:endParaRPr>
          </a:p>
        </p:txBody>
      </p:sp>
      <p:sp>
        <p:nvSpPr>
          <p:cNvPr id="9" name="TextBox 8"/>
          <p:cNvSpPr txBox="1"/>
          <p:nvPr/>
        </p:nvSpPr>
        <p:spPr>
          <a:xfrm>
            <a:off x="102419" y="1298106"/>
            <a:ext cx="8967111" cy="307777"/>
          </a:xfrm>
          <a:prstGeom prst="rect">
            <a:avLst/>
          </a:prstGeom>
          <a:noFill/>
        </p:spPr>
        <p:txBody>
          <a:bodyPr wrap="square">
            <a:spAutoFit/>
          </a:bodyPr>
          <a:lstStyle/>
          <a:p>
            <a:pPr algn="l" eaLnBrk="1" hangingPunct="1">
              <a:spcBef>
                <a:spcPts val="600"/>
              </a:spcBef>
              <a:spcAft>
                <a:spcPts val="300"/>
              </a:spcAft>
              <a:defRPr/>
            </a:pPr>
            <a:r>
              <a:rPr lang="en-US" sz="1400" b="1" u="sng" dirty="0" smtClean="0">
                <a:solidFill>
                  <a:srgbClr val="000000"/>
                </a:solidFill>
                <a:effectLst/>
                <a:latin typeface="Helvetica"/>
                <a:cs typeface="Arial" pitchFamily="34" charset="0"/>
              </a:rPr>
              <a:t>Proposed modeling domains:</a:t>
            </a:r>
            <a:r>
              <a:rPr lang="en-US" sz="1400" b="1" dirty="0" smtClean="0">
                <a:solidFill>
                  <a:srgbClr val="000000"/>
                </a:solidFill>
                <a:effectLst/>
                <a:latin typeface="Helvetica"/>
                <a:cs typeface="Arial" pitchFamily="34" charset="0"/>
              </a:rPr>
              <a:t> To match the plotting domains for flight planning</a:t>
            </a:r>
          </a:p>
        </p:txBody>
      </p:sp>
      <p:sp>
        <p:nvSpPr>
          <p:cNvPr id="6" name="TextBox 5"/>
          <p:cNvSpPr txBox="1"/>
          <p:nvPr/>
        </p:nvSpPr>
        <p:spPr>
          <a:xfrm>
            <a:off x="3837608" y="5365612"/>
            <a:ext cx="3140668" cy="461665"/>
          </a:xfrm>
          <a:prstGeom prst="rect">
            <a:avLst/>
          </a:prstGeom>
          <a:noFill/>
        </p:spPr>
        <p:txBody>
          <a:bodyPr wrap="none" rtlCol="0">
            <a:spAutoFit/>
          </a:bodyPr>
          <a:lstStyle/>
          <a:p>
            <a:r>
              <a:rPr lang="en-US" b="1" dirty="0" smtClean="0">
                <a:solidFill>
                  <a:srgbClr val="FF0000"/>
                </a:solidFill>
              </a:rPr>
              <a:t>36 km for WRF-</a:t>
            </a:r>
            <a:r>
              <a:rPr lang="en-US" b="1" dirty="0" err="1" smtClean="0">
                <a:solidFill>
                  <a:srgbClr val="FF0000"/>
                </a:solidFill>
              </a:rPr>
              <a:t>Chem</a:t>
            </a:r>
            <a:endParaRPr lang="en-US" b="1" dirty="0">
              <a:solidFill>
                <a:srgbClr val="FF0000"/>
              </a:solidFill>
            </a:endParaRPr>
          </a:p>
        </p:txBody>
      </p:sp>
      <p:sp>
        <p:nvSpPr>
          <p:cNvPr id="11" name="TextBox 10"/>
          <p:cNvSpPr txBox="1"/>
          <p:nvPr/>
        </p:nvSpPr>
        <p:spPr>
          <a:xfrm>
            <a:off x="4803560" y="3517056"/>
            <a:ext cx="1792477" cy="830997"/>
          </a:xfrm>
          <a:prstGeom prst="rect">
            <a:avLst/>
          </a:prstGeom>
          <a:noFill/>
        </p:spPr>
        <p:txBody>
          <a:bodyPr wrap="none" rtlCol="0">
            <a:spAutoFit/>
          </a:bodyPr>
          <a:lstStyle/>
          <a:p>
            <a:r>
              <a:rPr lang="en-US" b="1" dirty="0" smtClean="0">
                <a:solidFill>
                  <a:srgbClr val="FFFF00"/>
                </a:solidFill>
              </a:rPr>
              <a:t>12 km </a:t>
            </a:r>
          </a:p>
          <a:p>
            <a:r>
              <a:rPr lang="en-US" b="1" dirty="0" smtClean="0">
                <a:solidFill>
                  <a:srgbClr val="FFFF00"/>
                </a:solidFill>
              </a:rPr>
              <a:t>WRF-</a:t>
            </a:r>
            <a:r>
              <a:rPr lang="en-US" b="1" dirty="0" err="1" smtClean="0">
                <a:solidFill>
                  <a:srgbClr val="FFFF00"/>
                </a:solidFill>
              </a:rPr>
              <a:t>Chem</a:t>
            </a:r>
            <a:endParaRPr lang="en-US" b="1" dirty="0">
              <a:solidFill>
                <a:srgbClr val="FFFF00"/>
              </a:solidFill>
            </a:endParaRPr>
          </a:p>
        </p:txBody>
      </p:sp>
      <p:sp>
        <p:nvSpPr>
          <p:cNvPr id="12" name="TextBox 11"/>
          <p:cNvSpPr txBox="1"/>
          <p:nvPr/>
        </p:nvSpPr>
        <p:spPr>
          <a:xfrm>
            <a:off x="0" y="1543012"/>
            <a:ext cx="3833396" cy="5109091"/>
          </a:xfrm>
          <a:prstGeom prst="rect">
            <a:avLst/>
          </a:prstGeom>
          <a:noFill/>
        </p:spPr>
        <p:txBody>
          <a:bodyPr wrap="square">
            <a:spAutoFit/>
          </a:bodyPr>
          <a:lstStyle/>
          <a:p>
            <a:pPr algn="l" eaLnBrk="1" hangingPunct="1">
              <a:spcBef>
                <a:spcPts val="600"/>
              </a:spcBef>
              <a:spcAft>
                <a:spcPts val="300"/>
              </a:spcAft>
              <a:defRPr/>
            </a:pPr>
            <a:r>
              <a:rPr lang="en-US" sz="1400" b="1" u="sng" dirty="0" smtClean="0">
                <a:solidFill>
                  <a:srgbClr val="000000"/>
                </a:solidFill>
                <a:effectLst/>
                <a:latin typeface="Helvetica"/>
                <a:cs typeface="Arial" pitchFamily="34" charset="0"/>
              </a:rPr>
              <a:t>Forecast model configurations:</a:t>
            </a:r>
          </a:p>
          <a:p>
            <a:pPr marL="285750" indent="-285750" algn="l" eaLnBrk="1" hangingPunct="1">
              <a:spcBef>
                <a:spcPts val="600"/>
              </a:spcBef>
              <a:spcAft>
                <a:spcPts val="300"/>
              </a:spcAft>
              <a:buFont typeface="Arial" pitchFamily="34" charset="0"/>
              <a:buChar char="•"/>
              <a:defRPr/>
            </a:pPr>
            <a:r>
              <a:rPr lang="en-US" sz="1400" b="1" dirty="0" smtClean="0">
                <a:solidFill>
                  <a:srgbClr val="000000"/>
                </a:solidFill>
                <a:effectLst/>
                <a:latin typeface="Helvetica"/>
                <a:cs typeface="Arial" pitchFamily="34" charset="0"/>
              </a:rPr>
              <a:t>Full-chemistry/aerosols and data assimilation: </a:t>
            </a:r>
          </a:p>
          <a:p>
            <a:pPr marL="742950" lvl="1" indent="-285750" algn="l" eaLnBrk="1" hangingPunct="1">
              <a:spcBef>
                <a:spcPts val="600"/>
              </a:spcBef>
              <a:spcAft>
                <a:spcPts val="300"/>
              </a:spcAft>
              <a:buFont typeface="Arial" pitchFamily="34" charset="0"/>
              <a:buChar char="•"/>
              <a:defRPr/>
            </a:pPr>
            <a:r>
              <a:rPr lang="en-US" sz="1400" b="1" dirty="0" smtClean="0">
                <a:solidFill>
                  <a:srgbClr val="000000"/>
                </a:solidFill>
                <a:effectLst/>
                <a:latin typeface="Helvetica"/>
                <a:cs typeface="Arial" pitchFamily="34" charset="0"/>
              </a:rPr>
              <a:t>Similar to the system run in KORUS-AQ and SEAC4RS</a:t>
            </a:r>
          </a:p>
          <a:p>
            <a:pPr marL="742950" lvl="1" indent="-285750" algn="l" eaLnBrk="1" hangingPunct="1">
              <a:spcBef>
                <a:spcPts val="600"/>
              </a:spcBef>
              <a:spcAft>
                <a:spcPts val="300"/>
              </a:spcAft>
              <a:buFont typeface="Arial" pitchFamily="34" charset="0"/>
              <a:buChar char="•"/>
              <a:defRPr/>
            </a:pPr>
            <a:r>
              <a:rPr lang="en-US" sz="1400" b="1" dirty="0" smtClean="0">
                <a:solidFill>
                  <a:srgbClr val="000000"/>
                </a:solidFill>
                <a:effectLst/>
                <a:latin typeface="Helvetica"/>
                <a:cs typeface="Arial" pitchFamily="34" charset="0"/>
              </a:rPr>
              <a:t>GSI AOD assimilation coupled to GMAO NNR retrieval </a:t>
            </a:r>
          </a:p>
          <a:p>
            <a:pPr marL="285750" indent="-285750" algn="l" eaLnBrk="1" hangingPunct="1">
              <a:spcBef>
                <a:spcPts val="600"/>
              </a:spcBef>
              <a:spcAft>
                <a:spcPts val="300"/>
              </a:spcAft>
              <a:buFont typeface="Arial" pitchFamily="34" charset="0"/>
              <a:buChar char="•"/>
              <a:defRPr/>
            </a:pPr>
            <a:r>
              <a:rPr lang="en-US" sz="1400" b="1" dirty="0" smtClean="0">
                <a:solidFill>
                  <a:srgbClr val="000000"/>
                </a:solidFill>
                <a:effectLst/>
                <a:latin typeface="Helvetica"/>
                <a:cs typeface="Arial" pitchFamily="34" charset="0"/>
              </a:rPr>
              <a:t>Simplified aerosol model with near-real-time inversion (WRF-AAM): </a:t>
            </a:r>
            <a:endParaRPr lang="en-US" sz="1400" b="1" dirty="0">
              <a:solidFill>
                <a:srgbClr val="000000"/>
              </a:solidFill>
              <a:effectLst/>
              <a:latin typeface="Helvetica"/>
              <a:cs typeface="Arial" pitchFamily="34" charset="0"/>
            </a:endParaRPr>
          </a:p>
          <a:p>
            <a:pPr marL="742950" lvl="1" indent="-285750" algn="l" eaLnBrk="1" hangingPunct="1">
              <a:spcBef>
                <a:spcPts val="600"/>
              </a:spcBef>
              <a:spcAft>
                <a:spcPts val="300"/>
              </a:spcAft>
              <a:buFont typeface="Arial" pitchFamily="34" charset="0"/>
              <a:buChar char="•"/>
              <a:defRPr/>
            </a:pPr>
            <a:r>
              <a:rPr lang="en-US" sz="1400" b="1" dirty="0" smtClean="0">
                <a:solidFill>
                  <a:srgbClr val="000000"/>
                </a:solidFill>
                <a:effectLst/>
                <a:latin typeface="Helvetica"/>
                <a:cs typeface="Arial" pitchFamily="34" charset="0"/>
              </a:rPr>
              <a:t>Aerosol scheme adds ~10% of WRF computation (Thompson et al., 2014), achieving short latency</a:t>
            </a:r>
          </a:p>
          <a:p>
            <a:pPr marL="742950" lvl="1" indent="-285750" algn="l" eaLnBrk="1" hangingPunct="1">
              <a:spcBef>
                <a:spcPts val="600"/>
              </a:spcBef>
              <a:spcAft>
                <a:spcPts val="300"/>
              </a:spcAft>
              <a:buFont typeface="Arial" pitchFamily="34" charset="0"/>
              <a:buChar char="•"/>
              <a:defRPr/>
            </a:pPr>
            <a:r>
              <a:rPr lang="en-US" sz="1400" b="1" dirty="0" smtClean="0">
                <a:solidFill>
                  <a:srgbClr val="000000"/>
                </a:solidFill>
                <a:effectLst/>
                <a:latin typeface="Helvetica"/>
                <a:cs typeface="Arial" pitchFamily="34" charset="0"/>
              </a:rPr>
              <a:t>Outputs aerosol number and AOD</a:t>
            </a:r>
          </a:p>
          <a:p>
            <a:pPr marL="742950" lvl="1" indent="-285750" algn="l" eaLnBrk="1" hangingPunct="1">
              <a:spcBef>
                <a:spcPts val="600"/>
              </a:spcBef>
              <a:spcAft>
                <a:spcPts val="300"/>
              </a:spcAft>
              <a:buFont typeface="Arial" pitchFamily="34" charset="0"/>
              <a:buChar char="•"/>
              <a:defRPr/>
            </a:pPr>
            <a:r>
              <a:rPr lang="en-US" sz="1400" b="1" dirty="0" smtClean="0">
                <a:solidFill>
                  <a:srgbClr val="000000"/>
                </a:solidFill>
                <a:effectLst/>
                <a:latin typeface="Helvetica"/>
                <a:cs typeface="Arial" pitchFamily="34" charset="0"/>
              </a:rPr>
              <a:t>By running two simulations we can perform an inversion and assess aerosol-cloud-radiation interactions in NRT</a:t>
            </a:r>
          </a:p>
          <a:p>
            <a:pPr marL="742950" lvl="1" indent="-285750" algn="l" eaLnBrk="1" hangingPunct="1">
              <a:spcBef>
                <a:spcPts val="600"/>
              </a:spcBef>
              <a:spcAft>
                <a:spcPts val="300"/>
              </a:spcAft>
              <a:buFont typeface="Arial" pitchFamily="34" charset="0"/>
              <a:buChar char="•"/>
              <a:defRPr/>
            </a:pPr>
            <a:r>
              <a:rPr lang="en-US" sz="1400" b="1" dirty="0" smtClean="0">
                <a:solidFill>
                  <a:srgbClr val="000000"/>
                </a:solidFill>
                <a:latin typeface="Helvetica"/>
                <a:cs typeface="Arial" pitchFamily="34" charset="0"/>
              </a:rPr>
              <a:t>Top down estimates of fire emissions </a:t>
            </a:r>
            <a:endParaRPr lang="en-US" sz="1400" b="1" dirty="0" smtClean="0">
              <a:solidFill>
                <a:srgbClr val="000000"/>
              </a:solidFill>
              <a:effectLst/>
              <a:latin typeface="Helvetica"/>
              <a:cs typeface="Arial" pitchFamily="34" charset="0"/>
            </a:endParaRPr>
          </a:p>
        </p:txBody>
      </p:sp>
      <p:sp>
        <p:nvSpPr>
          <p:cNvPr id="10" name="TextBox 9"/>
          <p:cNvSpPr txBox="1"/>
          <p:nvPr/>
        </p:nvSpPr>
        <p:spPr>
          <a:xfrm>
            <a:off x="3833396" y="5765662"/>
            <a:ext cx="3072892" cy="461665"/>
          </a:xfrm>
          <a:prstGeom prst="rect">
            <a:avLst/>
          </a:prstGeom>
          <a:noFill/>
        </p:spPr>
        <p:txBody>
          <a:bodyPr wrap="none" rtlCol="0">
            <a:spAutoFit/>
          </a:bodyPr>
          <a:lstStyle/>
          <a:p>
            <a:r>
              <a:rPr lang="en-US" b="1" dirty="0" smtClean="0">
                <a:solidFill>
                  <a:srgbClr val="FF0000"/>
                </a:solidFill>
              </a:rPr>
              <a:t>12 km for WRF-AAW</a:t>
            </a:r>
            <a:endParaRPr lang="en-US" b="1" dirty="0">
              <a:solidFill>
                <a:srgbClr val="FF0000"/>
              </a:solidFill>
            </a:endParaRPr>
          </a:p>
        </p:txBody>
      </p:sp>
      <p:pic>
        <p:nvPicPr>
          <p:cNvPr id="13" name="Picture 2" descr="ORACLE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207" y="41322"/>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03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5" end="5"/>
                                            </p:txEl>
                                          </p:spTgt>
                                        </p:tgtEl>
                                        <p:attrNameLst>
                                          <p:attrName>style.visibility</p:attrName>
                                        </p:attrNameLst>
                                      </p:cBhvr>
                                      <p:to>
                                        <p:strVal val="visible"/>
                                      </p:to>
                                    </p:set>
                                    <p:animEffect transition="in" filter="fade">
                                      <p:cBhvr>
                                        <p:cTn id="10" dur="500"/>
                                        <p:tgtEl>
                                          <p:spTgt spid="1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animEffect transition="in" filter="fade">
                                      <p:cBhvr>
                                        <p:cTn id="13" dur="500"/>
                                        <p:tgtEl>
                                          <p:spTgt spid="12">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7" end="7"/>
                                            </p:txEl>
                                          </p:spTgt>
                                        </p:tgtEl>
                                        <p:attrNameLst>
                                          <p:attrName>style.visibility</p:attrName>
                                        </p:attrNameLst>
                                      </p:cBhvr>
                                      <p:to>
                                        <p:strVal val="visible"/>
                                      </p:to>
                                    </p:set>
                                    <p:animEffect transition="in" filter="fade">
                                      <p:cBhvr>
                                        <p:cTn id="16" dur="500"/>
                                        <p:tgtEl>
                                          <p:spTgt spid="12">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xEl>
                                              <p:pRg st="8" end="8"/>
                                            </p:txEl>
                                          </p:spTgt>
                                        </p:tgtEl>
                                        <p:attrNameLst>
                                          <p:attrName>style.visibility</p:attrName>
                                        </p:attrNameLst>
                                      </p:cBhvr>
                                      <p:to>
                                        <p:strVal val="visible"/>
                                      </p:to>
                                    </p:set>
                                    <p:animEffect transition="in" filter="fade">
                                      <p:cBhvr>
                                        <p:cTn id="19"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332656"/>
            <a:ext cx="8784976"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flipV="1">
            <a:off x="4860032" y="2348880"/>
            <a:ext cx="1728192" cy="151216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542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332656"/>
            <a:ext cx="8784976"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59" y="3485340"/>
            <a:ext cx="6624737" cy="311201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476672"/>
            <a:ext cx="6624736" cy="3240360"/>
          </a:xfrm>
          <a:prstGeom prst="rect">
            <a:avLst/>
          </a:prstGeom>
        </p:spPr>
      </p:pic>
      <p:sp>
        <p:nvSpPr>
          <p:cNvPr id="2" name="TextBox 1"/>
          <p:cNvSpPr txBox="1"/>
          <p:nvPr/>
        </p:nvSpPr>
        <p:spPr>
          <a:xfrm>
            <a:off x="6804248" y="4365104"/>
            <a:ext cx="1224136" cy="1015663"/>
          </a:xfrm>
          <a:prstGeom prst="rect">
            <a:avLst/>
          </a:prstGeom>
          <a:noFill/>
        </p:spPr>
        <p:txBody>
          <a:bodyPr wrap="square" rtlCol="0">
            <a:spAutoFit/>
          </a:bodyPr>
          <a:lstStyle/>
          <a:p>
            <a:r>
              <a:rPr lang="en-US" sz="6000" b="1" dirty="0" smtClean="0">
                <a:latin typeface="Symbol" panose="05050102010706020507" pitchFamily="18" charset="2"/>
              </a:rPr>
              <a:t>D</a:t>
            </a:r>
            <a:r>
              <a:rPr lang="en-US" sz="6000" b="1" dirty="0" smtClean="0"/>
              <a:t> T</a:t>
            </a:r>
            <a:endParaRPr lang="en-US" sz="6000" b="1" dirty="0"/>
          </a:p>
        </p:txBody>
      </p:sp>
      <p:sp>
        <p:nvSpPr>
          <p:cNvPr id="6" name="TextBox 5"/>
          <p:cNvSpPr txBox="1"/>
          <p:nvPr/>
        </p:nvSpPr>
        <p:spPr>
          <a:xfrm>
            <a:off x="6876256" y="965343"/>
            <a:ext cx="1800200" cy="1015663"/>
          </a:xfrm>
          <a:prstGeom prst="rect">
            <a:avLst/>
          </a:prstGeom>
          <a:noFill/>
        </p:spPr>
        <p:txBody>
          <a:bodyPr wrap="square" rtlCol="0">
            <a:spAutoFit/>
          </a:bodyPr>
          <a:lstStyle/>
          <a:p>
            <a:r>
              <a:rPr lang="en-US" sz="6000" b="1" dirty="0" smtClean="0">
                <a:latin typeface="Symbol" panose="05050102010706020507" pitchFamily="18" charset="2"/>
              </a:rPr>
              <a:t>D</a:t>
            </a:r>
            <a:r>
              <a:rPr lang="en-US" sz="6000" b="1" dirty="0" smtClean="0"/>
              <a:t> Ex</a:t>
            </a:r>
            <a:endParaRPr lang="en-US" sz="6000" b="1" dirty="0"/>
          </a:p>
        </p:txBody>
      </p:sp>
    </p:spTree>
    <p:extLst>
      <p:ext uri="{BB962C8B-B14F-4D97-AF65-F5344CB8AC3E}">
        <p14:creationId xmlns:p14="http://schemas.microsoft.com/office/powerpoint/2010/main" val="3820141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752"/>
            <a:ext cx="9144000" cy="1143000"/>
          </a:xfrm>
        </p:spPr>
        <p:txBody>
          <a:bodyPr>
            <a:noAutofit/>
          </a:bodyPr>
          <a:lstStyle/>
          <a:p>
            <a:r>
              <a:rPr lang="en-US" sz="3200" i="1" dirty="0"/>
              <a:t>Modeling</a:t>
            </a:r>
            <a:r>
              <a:rPr lang="en-US" sz="3200" b="1" dirty="0"/>
              <a:t> Atmospheric Composition Matters: To Air Quality, Weather, Climate and More</a:t>
            </a:r>
            <a:endParaRPr lang="en-US" sz="3200" b="1" i="1" dirty="0"/>
          </a:p>
        </p:txBody>
      </p:sp>
      <p:sp>
        <p:nvSpPr>
          <p:cNvPr id="4" name="Slide Number Placeholder 3"/>
          <p:cNvSpPr>
            <a:spLocks noGrp="1"/>
          </p:cNvSpPr>
          <p:nvPr>
            <p:ph type="sldNum" sz="quarter" idx="12"/>
          </p:nvPr>
        </p:nvSpPr>
        <p:spPr/>
        <p:txBody>
          <a:bodyPr/>
          <a:lstStyle/>
          <a:p>
            <a:fld id="{20B656FF-474E-4913-BC65-37D7BB537341}" type="slidenum">
              <a:rPr lang="en-US" smtClean="0"/>
              <a:pPr/>
              <a:t>2</a:t>
            </a:fld>
            <a:endParaRPr lang="en-US"/>
          </a:p>
        </p:txBody>
      </p:sp>
      <p:pic>
        <p:nvPicPr>
          <p:cNvPr id="5" name="Picture 2" descr="http://static.guim.co.uk/sys-images/Environment/Pix/columnists/2009/12/4/1259949641345/COP15-China-and-carbon-ai-001.jpg"/>
          <p:cNvPicPr>
            <a:picLocks noChangeAspect="1" noChangeArrowheads="1"/>
          </p:cNvPicPr>
          <p:nvPr/>
        </p:nvPicPr>
        <p:blipFill>
          <a:blip r:embed="rId3" cstate="print"/>
          <a:srcRect/>
          <a:stretch>
            <a:fillRect/>
          </a:stretch>
        </p:blipFill>
        <p:spPr bwMode="auto">
          <a:xfrm>
            <a:off x="381000" y="1524000"/>
            <a:ext cx="3225114" cy="2057400"/>
          </a:xfrm>
          <a:prstGeom prst="rect">
            <a:avLst/>
          </a:prstGeom>
          <a:noFill/>
        </p:spPr>
      </p:pic>
      <p:pic>
        <p:nvPicPr>
          <p:cNvPr id="6" name="Picture 4" descr="http://eoimages.gsfc.nasa.gov/images/imagerecords/42000/42344/China_AMO_2010018_lrg.jpg"/>
          <p:cNvPicPr>
            <a:picLocks noChangeAspect="1" noChangeArrowheads="1"/>
          </p:cNvPicPr>
          <p:nvPr/>
        </p:nvPicPr>
        <p:blipFill>
          <a:blip r:embed="rId4" cstate="print"/>
          <a:srcRect/>
          <a:stretch>
            <a:fillRect/>
          </a:stretch>
        </p:blipFill>
        <p:spPr bwMode="auto">
          <a:xfrm>
            <a:off x="381000" y="4038600"/>
            <a:ext cx="3352800" cy="2133600"/>
          </a:xfrm>
          <a:prstGeom prst="rect">
            <a:avLst/>
          </a:prstGeom>
          <a:noFill/>
        </p:spPr>
      </p:pic>
      <p:pic>
        <p:nvPicPr>
          <p:cNvPr id="10" name="Picture 4"/>
          <p:cNvPicPr>
            <a:picLocks noChangeAspect="1" noChangeArrowheads="1"/>
          </p:cNvPicPr>
          <p:nvPr/>
        </p:nvPicPr>
        <p:blipFill>
          <a:blip r:embed="rId5" cstate="print"/>
          <a:srcRect/>
          <a:stretch>
            <a:fillRect/>
          </a:stretch>
        </p:blipFill>
        <p:spPr bwMode="auto">
          <a:xfrm>
            <a:off x="4648200" y="3352800"/>
            <a:ext cx="4343400" cy="1476375"/>
          </a:xfrm>
          <a:prstGeom prst="rect">
            <a:avLst/>
          </a:prstGeom>
          <a:noFill/>
          <a:ln w="9525">
            <a:noFill/>
            <a:miter lim="800000"/>
            <a:headEnd/>
            <a:tailEnd/>
          </a:ln>
        </p:spPr>
      </p:pic>
      <p:sp>
        <p:nvSpPr>
          <p:cNvPr id="3" name="Rectangle 2"/>
          <p:cNvSpPr/>
          <p:nvPr/>
        </p:nvSpPr>
        <p:spPr>
          <a:xfrm>
            <a:off x="2843808" y="5464314"/>
            <a:ext cx="7467600" cy="707886"/>
          </a:xfrm>
          <a:prstGeom prst="rect">
            <a:avLst/>
          </a:prstGeom>
        </p:spPr>
        <p:txBody>
          <a:bodyPr wrap="square">
            <a:spAutoFit/>
          </a:bodyPr>
          <a:lstStyle/>
          <a:p>
            <a:pPr algn="ctr"/>
            <a:r>
              <a:rPr lang="en-US" sz="2400" b="1" i="1" dirty="0" smtClean="0"/>
              <a:t>yet - still </a:t>
            </a:r>
            <a:r>
              <a:rPr lang="en-US" sz="2400" b="1" i="1" dirty="0"/>
              <a:t>highly uncertain</a:t>
            </a:r>
          </a:p>
          <a:p>
            <a:endParaRPr lang="en-US" sz="1600" dirty="0"/>
          </a:p>
        </p:txBody>
      </p:sp>
      <p:pic>
        <p:nvPicPr>
          <p:cNvPr id="11" name="Picture 2"/>
          <p:cNvPicPr>
            <a:picLocks noChangeAspect="1" noChangeArrowheads="1"/>
          </p:cNvPicPr>
          <p:nvPr/>
        </p:nvPicPr>
        <p:blipFill>
          <a:blip r:embed="rId6" cstate="print"/>
          <a:srcRect/>
          <a:stretch>
            <a:fillRect/>
          </a:stretch>
        </p:blipFill>
        <p:spPr bwMode="auto">
          <a:xfrm>
            <a:off x="3886200" y="1990725"/>
            <a:ext cx="5105400" cy="3190875"/>
          </a:xfrm>
          <a:prstGeom prst="rect">
            <a:avLst/>
          </a:prstGeom>
          <a:noFill/>
          <a:ln w="9525">
            <a:noFill/>
            <a:miter lim="800000"/>
            <a:headEnd/>
            <a:tailEnd/>
          </a:ln>
        </p:spPr>
      </p:pic>
    </p:spTree>
    <p:extLst>
      <p:ext uri="{BB962C8B-B14F-4D97-AF65-F5344CB8AC3E}">
        <p14:creationId xmlns:p14="http://schemas.microsoft.com/office/powerpoint/2010/main" val="40339352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0" y="161925"/>
            <a:ext cx="9144000" cy="1331913"/>
          </a:xfrm>
          <a:prstGeom prst="rect">
            <a:avLst/>
          </a:prstGeom>
        </p:spPr>
        <p:txBody>
          <a:bodyPr/>
          <a:lstStyle/>
          <a:p>
            <a:pPr lvl="0" algn="ctr">
              <a:spcBef>
                <a:spcPct val="0"/>
              </a:spcBef>
            </a:pPr>
            <a:r>
              <a:rPr lang="en-US" sz="4000" dirty="0" smtClean="0">
                <a:solidFill>
                  <a:srgbClr val="804000"/>
                </a:solidFill>
                <a:latin typeface="Calibri" charset="0"/>
                <a:ea typeface="+mj-ea"/>
                <a:cs typeface="Calibri" charset="0"/>
              </a:rPr>
              <a:t> </a:t>
            </a:r>
            <a:r>
              <a:rPr lang="en-US" sz="3600" b="1" dirty="0" smtClean="0">
                <a:latin typeface="Calibri" charset="0"/>
                <a:ea typeface="+mj-ea"/>
                <a:cs typeface="Calibri" charset="0"/>
              </a:rPr>
              <a:t>Building Assimilation Systems for WRF-</a:t>
            </a:r>
            <a:r>
              <a:rPr lang="en-US" sz="3600" b="1" dirty="0" err="1" smtClean="0">
                <a:latin typeface="Calibri" charset="0"/>
                <a:ea typeface="+mj-ea"/>
                <a:cs typeface="Calibri" charset="0"/>
              </a:rPr>
              <a:t>Chem</a:t>
            </a:r>
            <a:endParaRPr kumimoji="0" lang="en-US" sz="3200" b="1" i="1" u="none" strike="noStrike" kern="1200" cap="none" spc="0" normalizeH="0" baseline="0" noProof="0" dirty="0" smtClean="0">
              <a:ln>
                <a:noFill/>
              </a:ln>
              <a:effectLst/>
              <a:uLnTx/>
              <a:uFillTx/>
              <a:latin typeface="Arial" pitchFamily="34" charset="0"/>
              <a:ea typeface="+mj-ea"/>
              <a:cs typeface="Arial" pitchFamily="34" charset="0"/>
            </a:endParaRPr>
          </a:p>
        </p:txBody>
      </p:sp>
      <p:sp>
        <p:nvSpPr>
          <p:cNvPr id="7" name="Rectangle 6"/>
          <p:cNvSpPr/>
          <p:nvPr/>
        </p:nvSpPr>
        <p:spPr>
          <a:xfrm>
            <a:off x="457200" y="6093296"/>
            <a:ext cx="8382000" cy="646331"/>
          </a:xfrm>
          <a:prstGeom prst="rect">
            <a:avLst/>
          </a:prstGeom>
        </p:spPr>
        <p:txBody>
          <a:bodyPr wrap="square">
            <a:spAutoFit/>
          </a:bodyPr>
          <a:lstStyle/>
          <a:p>
            <a:r>
              <a:rPr lang="en-US" b="1" i="1" dirty="0" smtClean="0">
                <a:solidFill>
                  <a:srgbClr val="0070C0"/>
                </a:solidFill>
                <a:latin typeface="Tw Cen MT"/>
                <a:cs typeface="Tw Cen MT"/>
              </a:rPr>
              <a:t>Ref: Saide et al., 2013,  Saide et al., PNAS 2012,  GRL 2014, 2015a,b;  </a:t>
            </a:r>
            <a:r>
              <a:rPr lang="en-US" b="1" i="1" dirty="0" err="1" smtClean="0">
                <a:solidFill>
                  <a:srgbClr val="0070C0"/>
                </a:solidFill>
                <a:latin typeface="Tw Cen MT"/>
                <a:cs typeface="Tw Cen MT"/>
              </a:rPr>
              <a:t>Guerette</a:t>
            </a:r>
            <a:r>
              <a:rPr lang="en-US" b="1" i="1" dirty="0" smtClean="0">
                <a:solidFill>
                  <a:srgbClr val="0070C0"/>
                </a:solidFill>
                <a:latin typeface="Tw Cen MT"/>
                <a:cs typeface="Tw Cen MT"/>
              </a:rPr>
              <a:t> and </a:t>
            </a:r>
            <a:r>
              <a:rPr lang="en-US" b="1" i="1" dirty="0" err="1" smtClean="0">
                <a:solidFill>
                  <a:srgbClr val="0070C0"/>
                </a:solidFill>
                <a:latin typeface="Tw Cen MT"/>
                <a:cs typeface="Tw Cen MT"/>
              </a:rPr>
              <a:t>Henze</a:t>
            </a:r>
            <a:r>
              <a:rPr lang="en-US" b="1" i="1" dirty="0" smtClean="0">
                <a:solidFill>
                  <a:srgbClr val="0070C0"/>
                </a:solidFill>
                <a:latin typeface="Tw Cen MT"/>
                <a:cs typeface="Tw Cen MT"/>
              </a:rPr>
              <a:t> GMD, 2015 </a:t>
            </a:r>
            <a:r>
              <a:rPr lang="en-US" b="1" i="1" dirty="0" smtClean="0">
                <a:latin typeface="Tw Cen MT"/>
                <a:cs typeface="Tw Cen MT"/>
              </a:rPr>
              <a:t>for use in 3d (GSI) and 4dVar </a:t>
            </a:r>
            <a:r>
              <a:rPr lang="en-US" b="1" i="1" dirty="0" smtClean="0">
                <a:latin typeface="Tw Cen MT"/>
                <a:cs typeface="Tw Cen MT"/>
              </a:rPr>
              <a:t>applications </a:t>
            </a:r>
            <a:r>
              <a:rPr lang="en-US" dirty="0" err="1"/>
              <a:t>Guerrette</a:t>
            </a:r>
            <a:r>
              <a:rPr lang="en-US" dirty="0"/>
              <a:t> and </a:t>
            </a:r>
            <a:r>
              <a:rPr lang="en-US" dirty="0" err="1"/>
              <a:t>Henze</a:t>
            </a:r>
            <a:r>
              <a:rPr lang="en-US" dirty="0"/>
              <a:t>, in review, ACP</a:t>
            </a:r>
            <a:endParaRPr lang="en-US" b="1" i="1" dirty="0" smtClean="0">
              <a:latin typeface="Tw Cen MT"/>
              <a:cs typeface="Tw Cen M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27881"/>
            <a:ext cx="6868267" cy="532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43608" y="827881"/>
            <a:ext cx="6696744" cy="512139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9809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5481223" y="1515926"/>
            <a:ext cx="3721410" cy="4007010"/>
            <a:chOff x="7029905" y="1078749"/>
            <a:chExt cx="4961880" cy="5342681"/>
          </a:xfrm>
        </p:grpSpPr>
        <p:grpSp>
          <p:nvGrpSpPr>
            <p:cNvPr id="27" name="Group 26"/>
            <p:cNvGrpSpPr/>
            <p:nvPr/>
          </p:nvGrpSpPr>
          <p:grpSpPr>
            <a:xfrm>
              <a:off x="7029905" y="1078749"/>
              <a:ext cx="4961880" cy="5342681"/>
              <a:chOff x="7054619" y="1078749"/>
              <a:chExt cx="4961880" cy="5342681"/>
            </a:xfrm>
          </p:grpSpPr>
          <p:grpSp>
            <p:nvGrpSpPr>
              <p:cNvPr id="12" name="Group 11"/>
              <p:cNvGrpSpPr>
                <a:grpSpLocks noChangeAspect="1"/>
              </p:cNvGrpSpPr>
              <p:nvPr/>
            </p:nvGrpSpPr>
            <p:grpSpPr>
              <a:xfrm>
                <a:off x="7054619" y="1571733"/>
                <a:ext cx="4045775" cy="4272765"/>
                <a:chOff x="7568491" y="2792940"/>
                <a:chExt cx="3378820" cy="3568390"/>
              </a:xfrm>
            </p:grpSpPr>
            <p:pic>
              <p:nvPicPr>
                <p:cNvPr id="9" name="Picture 8" descr="Screen Shot 2015-02-26 at 6.32.32 PM.png"/>
                <p:cNvPicPr>
                  <a:picLocks noChangeAspect="1"/>
                </p:cNvPicPr>
                <p:nvPr/>
              </p:nvPicPr>
              <p:blipFill rotWithShape="1">
                <a:blip r:embed="rId2">
                  <a:extLst>
                    <a:ext uri="{28A0092B-C50C-407E-A947-70E740481C1C}">
                      <a14:useLocalDpi xmlns:a14="http://schemas.microsoft.com/office/drawing/2010/main" val="0"/>
                    </a:ext>
                  </a:extLst>
                </a:blip>
                <a:srcRect t="47625" r="63049"/>
                <a:stretch/>
              </p:blipFill>
              <p:spPr>
                <a:xfrm>
                  <a:off x="7568491" y="2792940"/>
                  <a:ext cx="3378820" cy="3568390"/>
                </a:xfrm>
                <a:prstGeom prst="rect">
                  <a:avLst/>
                </a:prstGeom>
              </p:spPr>
            </p:pic>
            <p:sp>
              <p:nvSpPr>
                <p:cNvPr id="11" name="TextBox 10"/>
                <p:cNvSpPr txBox="1"/>
                <p:nvPr/>
              </p:nvSpPr>
              <p:spPr>
                <a:xfrm>
                  <a:off x="9734532" y="2836433"/>
                  <a:ext cx="1149893" cy="462670"/>
                </a:xfrm>
                <a:prstGeom prst="rect">
                  <a:avLst/>
                </a:prstGeom>
                <a:solidFill>
                  <a:schemeClr val="bg1"/>
                </a:solidFill>
                <a:ln>
                  <a:solidFill>
                    <a:schemeClr val="tx1"/>
                  </a:solidFill>
                </a:ln>
              </p:spPr>
              <p:txBody>
                <a:bodyPr wrap="none" rtlCol="0">
                  <a:spAutoFit/>
                </a:bodyPr>
                <a:lstStyle/>
                <a:p>
                  <a:pPr algn="ctr"/>
                  <a:r>
                    <a:rPr lang="en-US" sz="2100" dirty="0"/>
                    <a:t>22 June</a:t>
                  </a:r>
                </a:p>
              </p:txBody>
            </p:sp>
          </p:grpSp>
          <p:grpSp>
            <p:nvGrpSpPr>
              <p:cNvPr id="5" name="Group 4"/>
              <p:cNvGrpSpPr>
                <a:grpSpLocks noChangeAspect="1"/>
              </p:cNvGrpSpPr>
              <p:nvPr/>
            </p:nvGrpSpPr>
            <p:grpSpPr>
              <a:xfrm>
                <a:off x="7330363" y="5648814"/>
                <a:ext cx="4029139" cy="772616"/>
                <a:chOff x="2040506" y="4797854"/>
                <a:chExt cx="4029139" cy="772616"/>
              </a:xfrm>
            </p:grpSpPr>
            <p:pic>
              <p:nvPicPr>
                <p:cNvPr id="17" name="Picture 16" descr="Screen Shot 2015-02-26 at 6.32.32 PM.png"/>
                <p:cNvPicPr>
                  <a:picLocks noChangeAspect="1"/>
                </p:cNvPicPr>
                <p:nvPr/>
              </p:nvPicPr>
              <p:blipFill rotWithShape="1">
                <a:blip r:embed="rId2">
                  <a:extLst>
                    <a:ext uri="{28A0092B-C50C-407E-A947-70E740481C1C}">
                      <a14:useLocalDpi xmlns:a14="http://schemas.microsoft.com/office/drawing/2010/main" val="0"/>
                    </a:ext>
                  </a:extLst>
                </a:blip>
                <a:srcRect l="92684" t="-180" r="4883" b="4109"/>
                <a:stretch/>
              </p:blipFill>
              <p:spPr>
                <a:xfrm rot="5400000">
                  <a:off x="3853407" y="3244881"/>
                  <a:ext cx="372505" cy="3478451"/>
                </a:xfrm>
                <a:prstGeom prst="rect">
                  <a:avLst/>
                </a:prstGeom>
              </p:spPr>
            </p:pic>
            <p:sp>
              <p:nvSpPr>
                <p:cNvPr id="19" name="TextBox 18"/>
                <p:cNvSpPr txBox="1"/>
                <p:nvPr/>
              </p:nvSpPr>
              <p:spPr>
                <a:xfrm>
                  <a:off x="5368170" y="5169122"/>
                  <a:ext cx="701475" cy="400110"/>
                </a:xfrm>
                <a:prstGeom prst="rect">
                  <a:avLst/>
                </a:prstGeom>
                <a:noFill/>
              </p:spPr>
              <p:txBody>
                <a:bodyPr wrap="none" rtlCol="0">
                  <a:spAutoFit/>
                </a:bodyPr>
                <a:lstStyle/>
                <a:p>
                  <a:pPr algn="ctr"/>
                  <a:r>
                    <a:rPr lang="en-US" sz="1350" dirty="0">
                      <a:latin typeface="Helvetica" charset="0"/>
                      <a:ea typeface="Helvetica" charset="0"/>
                      <a:cs typeface="Helvetica" charset="0"/>
                    </a:rPr>
                    <a:t>+1.5</a:t>
                  </a:r>
                </a:p>
              </p:txBody>
            </p:sp>
            <p:sp>
              <p:nvSpPr>
                <p:cNvPr id="20" name="TextBox 19"/>
                <p:cNvSpPr txBox="1"/>
                <p:nvPr/>
              </p:nvSpPr>
              <p:spPr>
                <a:xfrm>
                  <a:off x="3762804" y="5170360"/>
                  <a:ext cx="566821" cy="400110"/>
                </a:xfrm>
                <a:prstGeom prst="rect">
                  <a:avLst/>
                </a:prstGeom>
                <a:noFill/>
              </p:spPr>
              <p:txBody>
                <a:bodyPr wrap="none" rtlCol="0">
                  <a:spAutoFit/>
                </a:bodyPr>
                <a:lstStyle/>
                <a:p>
                  <a:pPr algn="ctr"/>
                  <a:r>
                    <a:rPr lang="en-US" sz="1350">
                      <a:latin typeface="Helvetica" charset="0"/>
                      <a:ea typeface="Helvetica" charset="0"/>
                      <a:cs typeface="Helvetica" charset="0"/>
                    </a:rPr>
                    <a:t>0.0</a:t>
                  </a:r>
                  <a:endParaRPr lang="en-US" sz="1350" dirty="0">
                    <a:latin typeface="Helvetica" charset="0"/>
                    <a:ea typeface="Helvetica" charset="0"/>
                    <a:cs typeface="Helvetica" charset="0"/>
                  </a:endParaRPr>
                </a:p>
              </p:txBody>
            </p:sp>
            <p:sp>
              <p:nvSpPr>
                <p:cNvPr id="21" name="TextBox 20"/>
                <p:cNvSpPr txBox="1"/>
                <p:nvPr/>
              </p:nvSpPr>
              <p:spPr>
                <a:xfrm>
                  <a:off x="2040506" y="5163205"/>
                  <a:ext cx="643767" cy="400109"/>
                </a:xfrm>
                <a:prstGeom prst="rect">
                  <a:avLst/>
                </a:prstGeom>
                <a:noFill/>
              </p:spPr>
              <p:txBody>
                <a:bodyPr wrap="none" rtlCol="0">
                  <a:spAutoFit/>
                </a:bodyPr>
                <a:lstStyle/>
                <a:p>
                  <a:pPr algn="ctr"/>
                  <a:r>
                    <a:rPr lang="en-US" sz="1350" dirty="0">
                      <a:latin typeface="Helvetica" charset="0"/>
                      <a:ea typeface="Helvetica" charset="0"/>
                      <a:cs typeface="Helvetica" charset="0"/>
                    </a:rPr>
                    <a:t>-1.5</a:t>
                  </a:r>
                </a:p>
              </p:txBody>
            </p:sp>
          </p:grpSp>
          <mc:AlternateContent xmlns:mc="http://schemas.openxmlformats.org/markup-compatibility/2006" xmlns:a14="http://schemas.microsoft.com/office/drawing/2010/main">
            <mc:Choice Requires="a14">
              <p:sp>
                <p:nvSpPr>
                  <p:cNvPr id="22" name="TextBox 21"/>
                  <p:cNvSpPr txBox="1"/>
                  <p:nvPr/>
                </p:nvSpPr>
                <p:spPr>
                  <a:xfrm>
                    <a:off x="11233806" y="6082293"/>
                    <a:ext cx="782693" cy="307776"/>
                  </a:xfrm>
                  <a:prstGeom prst="rect">
                    <a:avLst/>
                  </a:prstGeom>
                  <a:noFill/>
                </p:spPr>
                <p:txBody>
                  <a:bodyPr wrap="none" rtlCol="0">
                    <a:spAutoFit/>
                  </a:bodyPr>
                  <a:lstStyle/>
                  <a:p>
                    <a:r>
                      <a:rPr lang="en-US" sz="900" dirty="0">
                        <a:latin typeface="Helvetica" charset="0"/>
                        <a:ea typeface="Helvetica" charset="0"/>
                        <a:cs typeface="Helvetica" charset="0"/>
                      </a:rPr>
                      <a:t>(</a:t>
                    </a:r>
                    <a14:m>
                      <m:oMath xmlns:m="http://schemas.openxmlformats.org/officeDocument/2006/math">
                        <m:r>
                          <m:rPr>
                            <m:sty m:val="p"/>
                          </m:rPr>
                          <a:rPr lang="en-US" sz="900">
                            <a:latin typeface="Cambria Math" charset="0"/>
                          </a:rPr>
                          <m:t>μg</m:t>
                        </m:r>
                        <m:r>
                          <a:rPr lang="en-US" sz="900">
                            <a:latin typeface="Cambria Math" charset="0"/>
                          </a:rPr>
                          <m:t>/</m:t>
                        </m:r>
                        <m:sSup>
                          <m:sSupPr>
                            <m:ctrlPr>
                              <a:rPr lang="en-US" sz="900" i="1">
                                <a:latin typeface="Cambria Math" panose="02040503050406030204" pitchFamily="18" charset="0"/>
                              </a:rPr>
                            </m:ctrlPr>
                          </m:sSupPr>
                          <m:e>
                            <m:r>
                              <m:rPr>
                                <m:sty m:val="p"/>
                              </m:rPr>
                              <a:rPr lang="en-US" sz="900">
                                <a:latin typeface="Cambria Math" charset="0"/>
                              </a:rPr>
                              <m:t>m</m:t>
                            </m:r>
                          </m:e>
                          <m:sup>
                            <m:r>
                              <a:rPr lang="en-US" sz="900">
                                <a:latin typeface="Cambria Math" charset="0"/>
                              </a:rPr>
                              <m:t>3</m:t>
                            </m:r>
                          </m:sup>
                        </m:sSup>
                      </m:oMath>
                    </a14:m>
                    <a:r>
                      <a:rPr lang="en-US" sz="900" dirty="0">
                        <a:latin typeface="Helvetica" charset="0"/>
                        <a:ea typeface="Helvetica" charset="0"/>
                        <a:cs typeface="Helvetica" charset="0"/>
                      </a:rPr>
                      <a:t>)</a:t>
                    </a:r>
                  </a:p>
                </p:txBody>
              </p:sp>
            </mc:Choice>
            <mc:Fallback xmlns="">
              <p:sp>
                <p:nvSpPr>
                  <p:cNvPr id="22" name="TextBox 21"/>
                  <p:cNvSpPr txBox="1">
                    <a:spLocks noRot="1" noChangeAspect="1" noMove="1" noResize="1" noEditPoints="1" noAdjustHandles="1" noChangeArrowheads="1" noChangeShapeType="1" noTextEdit="1"/>
                  </p:cNvSpPr>
                  <p:nvPr/>
                </p:nvSpPr>
                <p:spPr>
                  <a:xfrm>
                    <a:off x="11233806" y="6082292"/>
                    <a:ext cx="721672" cy="276999"/>
                  </a:xfrm>
                  <a:prstGeom prst="rect">
                    <a:avLst/>
                  </a:prstGeom>
                  <a:blipFill rotWithShape="0">
                    <a:blip r:embed="rId3"/>
                    <a:stretch>
                      <a:fillRect t="-2222"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7489963" y="1078749"/>
                    <a:ext cx="3435044" cy="507831"/>
                  </a:xfrm>
                  <a:prstGeom prst="rect">
                    <a:avLst/>
                  </a:prstGeom>
                </p:spPr>
                <p:txBody>
                  <a:bodyPr wrap="none">
                    <a:spAutoFit/>
                  </a:bodyPr>
                  <a:lstStyle/>
                  <a:p>
                    <a:pPr algn="r"/>
                    <a:r>
                      <a:rPr lang="en-US" sz="1875" b="1" dirty="0"/>
                      <a:t>MODEL</a:t>
                    </a:r>
                    <a14:m>
                      <m:oMath xmlns:m="http://schemas.openxmlformats.org/officeDocument/2006/math">
                        <m:r>
                          <a:rPr lang="en-US" sz="1875" b="1" i="1">
                            <a:latin typeface="Cambria Math" charset="0"/>
                          </a:rPr>
                          <m:t>− </m:t>
                        </m:r>
                      </m:oMath>
                    </a14:m>
                    <a:r>
                      <a:rPr lang="en-US" sz="1875" b="1" dirty="0"/>
                      <a:t>OBS </a:t>
                    </a:r>
                    <a14:m>
                      <m:oMath xmlns:m="http://schemas.openxmlformats.org/officeDocument/2006/math">
                        <m:r>
                          <a:rPr lang="en-US" sz="1875" i="1">
                            <a:latin typeface="Cambria Math" charset="0"/>
                          </a:rPr>
                          <m:t>=</m:t>
                        </m:r>
                        <m:sSup>
                          <m:sSupPr>
                            <m:ctrlPr>
                              <a:rPr lang="en-US" sz="1875" i="1">
                                <a:latin typeface="Cambria Math" panose="02040503050406030204" pitchFamily="18" charset="0"/>
                              </a:rPr>
                            </m:ctrlPr>
                          </m:sSupPr>
                          <m:e>
                            <m:r>
                              <a:rPr lang="en-US" sz="1875" b="1" i="1">
                                <a:latin typeface="Cambria Math" charset="0"/>
                              </a:rPr>
                              <m:t>𝒚</m:t>
                            </m:r>
                            <m:r>
                              <a:rPr lang="en-US" sz="1875" b="1" i="1">
                                <a:latin typeface="Cambria Math" charset="0"/>
                              </a:rPr>
                              <m:t>−</m:t>
                            </m:r>
                            <m:r>
                              <a:rPr lang="en-US" sz="1875" b="1" i="1">
                                <a:latin typeface="Cambria Math" charset="0"/>
                              </a:rPr>
                              <m:t>𝒚</m:t>
                            </m:r>
                          </m:e>
                          <m:sup>
                            <m:r>
                              <a:rPr lang="en-US" sz="1875" i="1">
                                <a:latin typeface="Cambria Math" charset="0"/>
                              </a:rPr>
                              <m:t>𝑜</m:t>
                            </m:r>
                          </m:sup>
                        </m:sSup>
                      </m:oMath>
                    </a14:m>
                    <a:endParaRPr lang="en-US" sz="1875" i="1" dirty="0">
                      <a:latin typeface="Cambria Math"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7568061" y="1078749"/>
                    <a:ext cx="3356946" cy="477054"/>
                  </a:xfrm>
                  <a:prstGeom prst="rect">
                    <a:avLst/>
                  </a:prstGeom>
                  <a:blipFill rotWithShape="0">
                    <a:blip r:embed="rId4"/>
                    <a:stretch>
                      <a:fillRect l="-1815" t="-105128" b="-133333"/>
                    </a:stretch>
                  </a:blipFill>
                </p:spPr>
                <p:txBody>
                  <a:bodyPr/>
                  <a:lstStyle/>
                  <a:p>
                    <a:r>
                      <a:rPr lang="en-US">
                        <a:noFill/>
                      </a:rPr>
                      <a:t> </a:t>
                    </a:r>
                  </a:p>
                </p:txBody>
              </p:sp>
            </mc:Fallback>
          </mc:AlternateContent>
        </p:grpSp>
        <p:sp>
          <p:nvSpPr>
            <p:cNvPr id="25" name="Oval 24"/>
            <p:cNvSpPr/>
            <p:nvPr/>
          </p:nvSpPr>
          <p:spPr>
            <a:xfrm>
              <a:off x="8884508" y="4163164"/>
              <a:ext cx="1927654" cy="1001960"/>
            </a:xfrm>
            <a:prstGeom prst="ellipse">
              <a:avLst/>
            </a:prstGeom>
            <a:noFill/>
            <a:ln w="38100">
              <a:solidFill>
                <a:srgbClr val="FF2F7A"/>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Oval 25"/>
            <p:cNvSpPr/>
            <p:nvPr/>
          </p:nvSpPr>
          <p:spPr>
            <a:xfrm rot="741837">
              <a:off x="8352045" y="2079168"/>
              <a:ext cx="663196" cy="1149272"/>
            </a:xfrm>
            <a:prstGeom prst="ellipse">
              <a:avLst/>
            </a:prstGeom>
            <a:noFill/>
            <a:ln w="38100">
              <a:solidFill>
                <a:srgbClr val="8058FD"/>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2" name="Title 1"/>
          <p:cNvSpPr>
            <a:spLocks noGrp="1"/>
          </p:cNvSpPr>
          <p:nvPr>
            <p:ph type="title"/>
          </p:nvPr>
        </p:nvSpPr>
        <p:spPr>
          <a:xfrm>
            <a:off x="58634" y="202190"/>
            <a:ext cx="9143999" cy="857250"/>
          </a:xfrm>
        </p:spPr>
        <p:txBody>
          <a:bodyPr>
            <a:normAutofit fontScale="90000"/>
          </a:bodyPr>
          <a:lstStyle/>
          <a:p>
            <a:r>
              <a:rPr lang="en-US" dirty="0" smtClean="0"/>
              <a:t>June 22, 2008 ARCTAS-CARB Case </a:t>
            </a:r>
            <a:r>
              <a:rPr lang="en-US" dirty="0" smtClean="0"/>
              <a:t>Study</a:t>
            </a:r>
            <a:br>
              <a:rPr lang="en-US" dirty="0" smtClean="0"/>
            </a:br>
            <a:r>
              <a:rPr lang="en-US" dirty="0" smtClean="0"/>
              <a:t>4dVar Biomass Burning BC Emissions</a:t>
            </a:r>
            <a:endParaRPr lang="en-US" dirty="0"/>
          </a:p>
        </p:txBody>
      </p:sp>
      <p:sp>
        <p:nvSpPr>
          <p:cNvPr id="3" name="Slide Number Placeholder 2"/>
          <p:cNvSpPr>
            <a:spLocks noGrp="1"/>
          </p:cNvSpPr>
          <p:nvPr>
            <p:ph type="sldNum" sz="quarter" idx="12"/>
          </p:nvPr>
        </p:nvSpPr>
        <p:spPr/>
        <p:txBody>
          <a:bodyPr>
            <a:normAutofit/>
          </a:bodyPr>
          <a:lstStyle/>
          <a:p>
            <a:fld id="{532FA7BE-5FED-FF4D-89E4-4DA9E3E09AA4}" type="slidenum">
              <a:rPr lang="en-US" smtClean="0">
                <a:solidFill>
                  <a:prstClr val="black">
                    <a:tint val="75000"/>
                  </a:prstClr>
                </a:solidFill>
              </a:rPr>
              <a:pPr/>
              <a:t>21</a:t>
            </a:fld>
            <a:endParaRPr lang="en-US">
              <a:solidFill>
                <a:prstClr val="black">
                  <a:tint val="75000"/>
                </a:prstClr>
              </a:solidFill>
            </a:endParaRPr>
          </a:p>
        </p:txBody>
      </p:sp>
      <p:sp>
        <p:nvSpPr>
          <p:cNvPr id="6" name="TextBox 5"/>
          <p:cNvSpPr txBox="1"/>
          <p:nvPr/>
        </p:nvSpPr>
        <p:spPr>
          <a:xfrm>
            <a:off x="533400" y="2420035"/>
            <a:ext cx="3176832" cy="323165"/>
          </a:xfrm>
          <a:prstGeom prst="rect">
            <a:avLst/>
          </a:prstGeom>
          <a:noFill/>
        </p:spPr>
        <p:txBody>
          <a:bodyPr wrap="none" rtlCol="0">
            <a:spAutoFit/>
          </a:bodyPr>
          <a:lstStyle/>
          <a:p>
            <a:r>
              <a:rPr lang="en-US" sz="1500" dirty="0">
                <a:solidFill>
                  <a:prstClr val="black"/>
                </a:solidFill>
              </a:rPr>
              <a:t>[Kondo et al., 2011; </a:t>
            </a:r>
            <a:r>
              <a:rPr lang="en-US" sz="1500" dirty="0" err="1">
                <a:solidFill>
                  <a:prstClr val="black"/>
                </a:solidFill>
              </a:rPr>
              <a:t>Sahu</a:t>
            </a:r>
            <a:r>
              <a:rPr lang="en-US" sz="1500" dirty="0">
                <a:solidFill>
                  <a:prstClr val="black"/>
                </a:solidFill>
              </a:rPr>
              <a:t> et al., 2012]</a:t>
            </a:r>
          </a:p>
        </p:txBody>
      </p:sp>
      <p:sp>
        <p:nvSpPr>
          <p:cNvPr id="50" name="TextBox 49"/>
          <p:cNvSpPr txBox="1"/>
          <p:nvPr/>
        </p:nvSpPr>
        <p:spPr>
          <a:xfrm>
            <a:off x="5723135" y="5471025"/>
            <a:ext cx="2667205" cy="300082"/>
          </a:xfrm>
          <a:prstGeom prst="rect">
            <a:avLst/>
          </a:prstGeom>
          <a:noFill/>
        </p:spPr>
        <p:txBody>
          <a:bodyPr wrap="none" rtlCol="0">
            <a:spAutoFit/>
          </a:bodyPr>
          <a:lstStyle/>
          <a:p>
            <a:pPr algn="ctr"/>
            <a:r>
              <a:rPr lang="en-US" sz="1350" dirty="0">
                <a:solidFill>
                  <a:prstClr val="black"/>
                </a:solidFill>
              </a:rPr>
              <a:t>[Guerrette and </a:t>
            </a:r>
            <a:r>
              <a:rPr lang="en-US" sz="1350" dirty="0" err="1">
                <a:solidFill>
                  <a:prstClr val="black"/>
                </a:solidFill>
              </a:rPr>
              <a:t>Henze</a:t>
            </a:r>
            <a:r>
              <a:rPr lang="en-US" sz="1350" dirty="0">
                <a:solidFill>
                  <a:prstClr val="black"/>
                </a:solidFill>
              </a:rPr>
              <a:t>, 2015, GMD]</a:t>
            </a:r>
          </a:p>
        </p:txBody>
      </p:sp>
      <p:sp>
        <p:nvSpPr>
          <p:cNvPr id="51" name="TextBox 50"/>
          <p:cNvSpPr txBox="1"/>
          <p:nvPr/>
        </p:nvSpPr>
        <p:spPr>
          <a:xfrm>
            <a:off x="6819760" y="3011402"/>
            <a:ext cx="719108" cy="230832"/>
          </a:xfrm>
          <a:prstGeom prst="rect">
            <a:avLst/>
          </a:prstGeom>
          <a:solidFill>
            <a:schemeClr val="tx1">
              <a:lumMod val="95000"/>
              <a:lumOff val="5000"/>
              <a:alpha val="29000"/>
            </a:schemeClr>
          </a:solidFill>
        </p:spPr>
        <p:txBody>
          <a:bodyPr wrap="none" lIns="0" tIns="0" rIns="0" bIns="0" rtlCol="0">
            <a:spAutoFit/>
          </a:bodyPr>
          <a:lstStyle/>
          <a:p>
            <a:r>
              <a:rPr lang="en-US" sz="1500" b="1">
                <a:solidFill>
                  <a:srgbClr val="8058FD"/>
                </a:solidFill>
              </a:rPr>
              <a:t>Low Bias</a:t>
            </a:r>
          </a:p>
        </p:txBody>
      </p:sp>
      <p:sp>
        <p:nvSpPr>
          <p:cNvPr id="52" name="TextBox 51"/>
          <p:cNvSpPr txBox="1"/>
          <p:nvPr/>
        </p:nvSpPr>
        <p:spPr>
          <a:xfrm>
            <a:off x="7164878" y="4297565"/>
            <a:ext cx="884858" cy="230832"/>
          </a:xfrm>
          <a:prstGeom prst="rect">
            <a:avLst/>
          </a:prstGeom>
          <a:solidFill>
            <a:schemeClr val="tx1">
              <a:lumMod val="95000"/>
              <a:lumOff val="5000"/>
              <a:alpha val="33000"/>
            </a:schemeClr>
          </a:solidFill>
        </p:spPr>
        <p:txBody>
          <a:bodyPr wrap="none" lIns="0" tIns="0" rIns="0" bIns="0" rtlCol="0">
            <a:spAutoFit/>
          </a:bodyPr>
          <a:lstStyle/>
          <a:p>
            <a:r>
              <a:rPr lang="en-US" sz="1500" b="1">
                <a:solidFill>
                  <a:srgbClr val="F62F7A"/>
                </a:solidFill>
              </a:rPr>
              <a:t>Mixed </a:t>
            </a:r>
            <a:r>
              <a:rPr lang="en-US" sz="1500" b="1" dirty="0">
                <a:solidFill>
                  <a:srgbClr val="F62F7A"/>
                </a:solidFill>
              </a:rPr>
              <a:t>Bias</a:t>
            </a:r>
          </a:p>
        </p:txBody>
      </p:sp>
      <p:pic>
        <p:nvPicPr>
          <p:cNvPr id="23" name="Picture 22"/>
          <p:cNvPicPr>
            <a:picLocks noChangeAspect="1"/>
          </p:cNvPicPr>
          <p:nvPr/>
        </p:nvPicPr>
        <p:blipFill rotWithShape="1">
          <a:blip r:embed="rId5"/>
          <a:srcRect b="1053"/>
          <a:stretch/>
        </p:blipFill>
        <p:spPr>
          <a:xfrm>
            <a:off x="309363" y="2529881"/>
            <a:ext cx="5096863" cy="2558689"/>
          </a:xfrm>
          <a:prstGeom prst="rect">
            <a:avLst/>
          </a:prstGeom>
        </p:spPr>
      </p:pic>
      <p:pic>
        <p:nvPicPr>
          <p:cNvPr id="29" name="Picture 28"/>
          <p:cNvPicPr>
            <a:picLocks noChangeAspect="1"/>
          </p:cNvPicPr>
          <p:nvPr/>
        </p:nvPicPr>
        <p:blipFill>
          <a:blip r:embed="rId6"/>
          <a:stretch>
            <a:fillRect/>
          </a:stretch>
        </p:blipFill>
        <p:spPr>
          <a:xfrm>
            <a:off x="1833364" y="5335858"/>
            <a:ext cx="883376" cy="118574"/>
          </a:xfrm>
          <a:prstGeom prst="rect">
            <a:avLst/>
          </a:prstGeom>
        </p:spPr>
      </p:pic>
      <p:pic>
        <p:nvPicPr>
          <p:cNvPr id="30" name="Picture 29"/>
          <p:cNvPicPr>
            <a:picLocks noChangeAspect="1"/>
          </p:cNvPicPr>
          <p:nvPr/>
        </p:nvPicPr>
        <p:blipFill>
          <a:blip r:embed="rId6"/>
          <a:stretch>
            <a:fillRect/>
          </a:stretch>
        </p:blipFill>
        <p:spPr>
          <a:xfrm>
            <a:off x="5824339" y="5335858"/>
            <a:ext cx="883376" cy="118574"/>
          </a:xfrm>
          <a:prstGeom prst="rect">
            <a:avLst/>
          </a:prstGeom>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431286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2E4BDA2-1633-49CB-B099-C352D1527DF5}" type="slidenum">
              <a:rPr lang="en-US" smtClean="0"/>
              <a:pPr/>
              <a:t>22</a:t>
            </a:fld>
            <a:endParaRPr lang="en-US"/>
          </a:p>
        </p:txBody>
      </p:sp>
      <p:sp>
        <p:nvSpPr>
          <p:cNvPr id="3" name="TextBox 2"/>
          <p:cNvSpPr txBox="1"/>
          <p:nvPr/>
        </p:nvSpPr>
        <p:spPr>
          <a:xfrm>
            <a:off x="228600" y="1371600"/>
            <a:ext cx="8686800" cy="5940088"/>
          </a:xfrm>
          <a:prstGeom prst="rect">
            <a:avLst/>
          </a:prstGeom>
          <a:noFill/>
        </p:spPr>
        <p:txBody>
          <a:bodyPr wrap="square" rtlCol="0">
            <a:spAutoFit/>
          </a:bodyPr>
          <a:lstStyle/>
          <a:p>
            <a:pPr marL="0" indent="0">
              <a:lnSpc>
                <a:spcPct val="150000"/>
              </a:lnSpc>
            </a:pPr>
            <a:endParaRPr lang="en-US" sz="1800" b="1" dirty="0" smtClean="0">
              <a:latin typeface="Arial" pitchFamily="34" charset="0"/>
              <a:cs typeface="Arial" pitchFamily="34" charset="0"/>
            </a:endParaRPr>
          </a:p>
          <a:p>
            <a:pPr>
              <a:buFont typeface="Arial" pitchFamily="34" charset="0"/>
              <a:buChar char="•"/>
            </a:pPr>
            <a:r>
              <a:rPr lang="en-US" sz="1800" b="1" dirty="0" smtClean="0">
                <a:latin typeface="Arial" pitchFamily="34" charset="0"/>
                <a:cs typeface="Arial" pitchFamily="34" charset="0"/>
              </a:rPr>
              <a:t>  </a:t>
            </a:r>
            <a:r>
              <a:rPr lang="en-US" sz="2400" b="1" dirty="0" smtClean="0"/>
              <a:t>Atmospheric composition-Chemistry-Climate  interactions</a:t>
            </a:r>
            <a:r>
              <a:rPr lang="en-US" sz="2400" b="1" dirty="0" smtClean="0">
                <a:cs typeface="Arial" pitchFamily="34" charset="0"/>
              </a:rPr>
              <a:t>  </a:t>
            </a:r>
            <a:r>
              <a:rPr lang="en-US" sz="2400" b="1" dirty="0" smtClean="0"/>
              <a:t>are critical </a:t>
            </a:r>
            <a:r>
              <a:rPr lang="en-US" sz="2400" b="1" dirty="0"/>
              <a:t>to  air </a:t>
            </a:r>
            <a:r>
              <a:rPr lang="en-US" sz="2400" b="1" dirty="0" smtClean="0"/>
              <a:t>quality</a:t>
            </a:r>
            <a:r>
              <a:rPr lang="en-US" sz="2400" b="1" dirty="0"/>
              <a:t>, weather &amp; climate prediction and policy </a:t>
            </a:r>
            <a:r>
              <a:rPr lang="en-US" sz="2400" b="1" dirty="0" smtClean="0"/>
              <a:t>assessments.</a:t>
            </a:r>
            <a:endParaRPr lang="en-US" sz="2400" b="1" dirty="0" smtClean="0">
              <a:cs typeface="Arial" pitchFamily="34" charset="0"/>
            </a:endParaRPr>
          </a:p>
          <a:p>
            <a:pPr>
              <a:buFont typeface="Arial" pitchFamily="34" charset="0"/>
              <a:buChar char="•"/>
            </a:pPr>
            <a:r>
              <a:rPr lang="en-US" sz="2400" b="1" dirty="0" smtClean="0">
                <a:cs typeface="Arial" pitchFamily="34" charset="0"/>
              </a:rPr>
              <a:t>   </a:t>
            </a:r>
            <a:r>
              <a:rPr lang="en-US" sz="2400" b="1" dirty="0" smtClean="0"/>
              <a:t>Advanced data assimilation techniques applied </a:t>
            </a:r>
            <a:r>
              <a:rPr lang="en-US" sz="2400" b="1" dirty="0"/>
              <a:t>to </a:t>
            </a:r>
            <a:r>
              <a:rPr lang="en-US" sz="2400" b="1" dirty="0" smtClean="0"/>
              <a:t>coupled models can improve our predictive capabilities (air quality and weather) – but further developments needed.</a:t>
            </a:r>
          </a:p>
          <a:p>
            <a:pPr>
              <a:buFont typeface="Arial" pitchFamily="34" charset="0"/>
              <a:buChar char="•"/>
            </a:pPr>
            <a:r>
              <a:rPr lang="en-US" sz="2400" b="1" dirty="0" smtClean="0"/>
              <a:t>Further expansion of our observing systems and improved assimilation tools are needed.  </a:t>
            </a:r>
          </a:p>
          <a:p>
            <a:pPr>
              <a:buFont typeface="Arial" pitchFamily="34" charset="0"/>
              <a:buChar char="•"/>
            </a:pPr>
            <a:r>
              <a:rPr lang="en-US" sz="2400" b="1" dirty="0">
                <a:cs typeface="Arial" pitchFamily="34" charset="0"/>
              </a:rPr>
              <a:t> </a:t>
            </a:r>
            <a:r>
              <a:rPr lang="en-US" sz="2800" b="1" i="1" dirty="0" smtClean="0">
                <a:solidFill>
                  <a:srgbClr val="0070C0"/>
                </a:solidFill>
                <a:cs typeface="Arial" pitchFamily="34" charset="0"/>
              </a:rPr>
              <a:t>Future is promising with new observing systems and increased public awareness/need  for environment services related to atmospheric composition</a:t>
            </a:r>
          </a:p>
          <a:p>
            <a:pPr>
              <a:buFont typeface="Arial" pitchFamily="34" charset="0"/>
              <a:buChar char="•"/>
            </a:pPr>
            <a:endParaRPr lang="en-US" sz="2000" b="1" dirty="0" smtClean="0">
              <a:solidFill>
                <a:srgbClr val="00B0F0"/>
              </a:solidFill>
              <a:latin typeface="Arial" pitchFamily="34" charset="0"/>
              <a:cs typeface="Arial" pitchFamily="34" charset="0"/>
            </a:endParaRPr>
          </a:p>
          <a:p>
            <a:pPr>
              <a:lnSpc>
                <a:spcPct val="150000"/>
              </a:lnSpc>
            </a:pPr>
            <a:endParaRPr lang="en-US" sz="2000" b="1" dirty="0" smtClean="0">
              <a:latin typeface="Arial" pitchFamily="34" charset="0"/>
              <a:cs typeface="Arial" pitchFamily="34" charset="0"/>
            </a:endParaRPr>
          </a:p>
          <a:p>
            <a:pPr>
              <a:lnSpc>
                <a:spcPct val="150000"/>
              </a:lnSpc>
              <a:buFont typeface="Arial" pitchFamily="34" charset="0"/>
              <a:buChar char="•"/>
            </a:pPr>
            <a:endParaRPr lang="en-US" sz="1800" dirty="0">
              <a:latin typeface="Arial" pitchFamily="34" charset="0"/>
              <a:cs typeface="Arial" pitchFamily="34" charset="0"/>
            </a:endParaRPr>
          </a:p>
        </p:txBody>
      </p:sp>
      <p:pic>
        <p:nvPicPr>
          <p:cNvPr id="4" name="Picture 1"/>
          <p:cNvPicPr>
            <a:picLocks noChangeAspect="1" noChangeArrowheads="1"/>
          </p:cNvPicPr>
          <p:nvPr/>
        </p:nvPicPr>
        <p:blipFill>
          <a:blip r:embed="rId2" cstate="print"/>
          <a:srcRect/>
          <a:stretch>
            <a:fillRect/>
          </a:stretch>
        </p:blipFill>
        <p:spPr bwMode="auto">
          <a:xfrm>
            <a:off x="4876800" y="0"/>
            <a:ext cx="4267200" cy="1600200"/>
          </a:xfrm>
          <a:prstGeom prst="rect">
            <a:avLst/>
          </a:prstGeom>
          <a:noFill/>
          <a:ln w="9525">
            <a:noFill/>
            <a:miter lim="800000"/>
            <a:headEnd/>
            <a:tailEnd/>
          </a:ln>
        </p:spPr>
      </p:pic>
      <p:sp>
        <p:nvSpPr>
          <p:cNvPr id="5" name="Rectangle 4"/>
          <p:cNvSpPr/>
          <p:nvPr/>
        </p:nvSpPr>
        <p:spPr>
          <a:xfrm>
            <a:off x="152401" y="953869"/>
            <a:ext cx="4419599" cy="646331"/>
          </a:xfrm>
          <a:prstGeom prst="rect">
            <a:avLst/>
          </a:prstGeom>
        </p:spPr>
        <p:txBody>
          <a:bodyPr wrap="square">
            <a:spAutoFit/>
          </a:bodyPr>
          <a:lstStyle/>
          <a:p>
            <a:r>
              <a:rPr lang="en-US" sz="3600" b="1" dirty="0" smtClean="0">
                <a:latin typeface="Arial" pitchFamily="34" charset="0"/>
                <a:cs typeface="Arial" pitchFamily="34" charset="0"/>
              </a:rPr>
              <a:t>Closing Thoughts</a:t>
            </a:r>
            <a:endParaRPr lang="en-US" sz="3600" dirty="0">
              <a:latin typeface="Arial" pitchFamily="34" charset="0"/>
              <a:cs typeface="Arial" pitchFamily="34" charset="0"/>
            </a:endParaRPr>
          </a:p>
        </p:txBody>
      </p:sp>
      <p:sp>
        <p:nvSpPr>
          <p:cNvPr id="6" name="Rectangle 5"/>
          <p:cNvSpPr/>
          <p:nvPr/>
        </p:nvSpPr>
        <p:spPr bwMode="auto">
          <a:xfrm>
            <a:off x="5486400" y="6400800"/>
            <a:ext cx="9144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 name="Picture 2"/>
          <p:cNvPicPr>
            <a:picLocks noChangeAspect="1" noChangeArrowheads="1"/>
          </p:cNvPicPr>
          <p:nvPr/>
        </p:nvPicPr>
        <p:blipFill>
          <a:blip r:embed="rId3" cstate="print"/>
          <a:srcRect/>
          <a:stretch>
            <a:fillRect/>
          </a:stretch>
        </p:blipFill>
        <p:spPr bwMode="auto">
          <a:xfrm>
            <a:off x="4572000" y="0"/>
            <a:ext cx="4572000" cy="1678112"/>
          </a:xfrm>
          <a:prstGeom prst="rect">
            <a:avLst/>
          </a:prstGeom>
          <a:noFill/>
          <a:ln w="9525">
            <a:noFill/>
            <a:miter lim="800000"/>
            <a:headEnd/>
            <a:tailEnd/>
          </a:ln>
        </p:spPr>
      </p:pic>
    </p:spTree>
    <p:extLst>
      <p:ext uri="{BB962C8B-B14F-4D97-AF65-F5344CB8AC3E}">
        <p14:creationId xmlns:p14="http://schemas.microsoft.com/office/powerpoint/2010/main" val="100351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683793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842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025" y="274638"/>
            <a:ext cx="8598175" cy="1143000"/>
          </a:xfrm>
        </p:spPr>
        <p:txBody>
          <a:bodyPr>
            <a:noAutofit/>
          </a:bodyPr>
          <a:lstStyle/>
          <a:p>
            <a:r>
              <a:rPr lang="en-US" sz="2800" b="1" dirty="0">
                <a:latin typeface="Calibri" pitchFamily="34" charset="0"/>
                <a:ea typeface="宋体" pitchFamily="2" charset="-122"/>
                <a:cs typeface="Calibri" pitchFamily="34" charset="0"/>
              </a:rPr>
              <a:t>Models Constrained With Observations Play Increasing Important Roles In Research and Applications</a:t>
            </a:r>
            <a:r>
              <a:rPr lang="en-US" sz="2800" b="1" i="1" dirty="0">
                <a:latin typeface="Calibri" pitchFamily="34" charset="0"/>
                <a:ea typeface="宋体" pitchFamily="2" charset="-122"/>
                <a:cs typeface="Calibri" pitchFamily="34" charset="0"/>
              </a:rPr>
              <a:t/>
            </a:r>
            <a:br>
              <a:rPr lang="en-US" sz="2800" b="1" i="1" dirty="0">
                <a:latin typeface="Calibri" pitchFamily="34" charset="0"/>
                <a:ea typeface="宋体" pitchFamily="2" charset="-122"/>
                <a:cs typeface="Calibri" pitchFamily="34" charset="0"/>
              </a:rPr>
            </a:br>
            <a:endParaRPr lang="en-US" sz="2800" dirty="0"/>
          </a:p>
        </p:txBody>
      </p:sp>
      <p:sp>
        <p:nvSpPr>
          <p:cNvPr id="3" name="Content Placeholder 2"/>
          <p:cNvSpPr>
            <a:spLocks noGrp="1"/>
          </p:cNvSpPr>
          <p:nvPr>
            <p:ph sz="half" idx="1"/>
          </p:nvPr>
        </p:nvSpPr>
        <p:spPr/>
        <p:txBody>
          <a:bodyPr>
            <a:normAutofit fontScale="62500" lnSpcReduction="20000"/>
          </a:bodyPr>
          <a:lstStyle/>
          <a:p>
            <a:endParaRPr lang="en-US" dirty="0"/>
          </a:p>
        </p:txBody>
      </p:sp>
      <p:sp>
        <p:nvSpPr>
          <p:cNvPr id="4" name="Content Placeholder 3"/>
          <p:cNvSpPr>
            <a:spLocks noGrp="1"/>
          </p:cNvSpPr>
          <p:nvPr>
            <p:ph sz="half" idx="2"/>
          </p:nvPr>
        </p:nvSpPr>
        <p:spPr>
          <a:xfrm>
            <a:off x="5181600" y="1604178"/>
            <a:ext cx="3733800" cy="4525963"/>
          </a:xfrm>
        </p:spPr>
        <p:txBody>
          <a:bodyPr>
            <a:normAutofit fontScale="62500" lnSpcReduction="20000"/>
          </a:bodyPr>
          <a:lstStyle/>
          <a:p>
            <a:pPr>
              <a:buFont typeface="Wingdings" panose="05000000000000000000" pitchFamily="2" charset="2"/>
              <a:buChar char="ü"/>
            </a:pPr>
            <a:r>
              <a:rPr lang="en-US" sz="4000" dirty="0">
                <a:solidFill>
                  <a:srgbClr val="000000"/>
                </a:solidFill>
                <a:ea typeface="+mj-ea"/>
                <a:cs typeface="+mj-cs"/>
              </a:rPr>
              <a:t>Need for </a:t>
            </a:r>
            <a:r>
              <a:rPr lang="en-US" sz="4000" b="1" i="1" dirty="0">
                <a:solidFill>
                  <a:srgbClr val="000000"/>
                </a:solidFill>
                <a:ea typeface="+mj-ea"/>
                <a:cs typeface="+mj-cs"/>
              </a:rPr>
              <a:t>More</a:t>
            </a:r>
            <a:r>
              <a:rPr lang="en-US" sz="4000" dirty="0">
                <a:solidFill>
                  <a:srgbClr val="000000"/>
                </a:solidFill>
                <a:ea typeface="+mj-ea"/>
                <a:cs typeface="+mj-cs"/>
              </a:rPr>
              <a:t> </a:t>
            </a:r>
            <a:r>
              <a:rPr lang="en-US" sz="4000" dirty="0" smtClean="0">
                <a:solidFill>
                  <a:srgbClr val="000000"/>
                </a:solidFill>
                <a:ea typeface="+mj-ea"/>
                <a:cs typeface="+mj-cs"/>
              </a:rPr>
              <a:t>aerosol </a:t>
            </a:r>
            <a:r>
              <a:rPr lang="en-US" sz="4000" dirty="0">
                <a:solidFill>
                  <a:srgbClr val="000000"/>
                </a:solidFill>
                <a:ea typeface="+mj-ea"/>
                <a:cs typeface="+mj-cs"/>
              </a:rPr>
              <a:t>and </a:t>
            </a:r>
            <a:r>
              <a:rPr lang="en-US" sz="4000" dirty="0" smtClean="0">
                <a:solidFill>
                  <a:srgbClr val="000000"/>
                </a:solidFill>
                <a:ea typeface="+mj-ea"/>
                <a:cs typeface="+mj-cs"/>
              </a:rPr>
              <a:t>atmospheric composition data </a:t>
            </a:r>
            <a:r>
              <a:rPr lang="en-US" sz="4000" dirty="0">
                <a:solidFill>
                  <a:srgbClr val="000000"/>
                </a:solidFill>
                <a:ea typeface="+mj-ea"/>
                <a:cs typeface="+mj-cs"/>
              </a:rPr>
              <a:t>for </a:t>
            </a:r>
            <a:r>
              <a:rPr lang="en-US" sz="4000" dirty="0" smtClean="0">
                <a:solidFill>
                  <a:srgbClr val="000000"/>
                </a:solidFill>
                <a:ea typeface="+mj-ea"/>
                <a:cs typeface="+mj-cs"/>
              </a:rPr>
              <a:t>use </a:t>
            </a:r>
            <a:r>
              <a:rPr lang="en-US" sz="4000" dirty="0">
                <a:solidFill>
                  <a:srgbClr val="000000"/>
                </a:solidFill>
                <a:ea typeface="+mj-ea"/>
                <a:cs typeface="+mj-cs"/>
              </a:rPr>
              <a:t>in </a:t>
            </a:r>
            <a:r>
              <a:rPr lang="en-US" sz="4000" dirty="0" smtClean="0">
                <a:solidFill>
                  <a:srgbClr val="000000"/>
                </a:solidFill>
                <a:ea typeface="+mj-ea"/>
                <a:cs typeface="+mj-cs"/>
              </a:rPr>
              <a:t>assimilation </a:t>
            </a:r>
          </a:p>
          <a:p>
            <a:pPr marL="0" indent="0">
              <a:buNone/>
            </a:pPr>
            <a:endParaRPr lang="en-US" sz="4000" dirty="0" smtClean="0">
              <a:solidFill>
                <a:srgbClr val="000000"/>
              </a:solidFill>
              <a:ea typeface="+mj-ea"/>
              <a:cs typeface="+mj-cs"/>
            </a:endParaRPr>
          </a:p>
          <a:p>
            <a:pPr>
              <a:buFont typeface="Wingdings" panose="05000000000000000000" pitchFamily="2" charset="2"/>
              <a:buChar char="ü"/>
            </a:pPr>
            <a:r>
              <a:rPr lang="en-US" sz="4000" dirty="0" smtClean="0">
                <a:solidFill>
                  <a:srgbClr val="000000"/>
                </a:solidFill>
                <a:ea typeface="+mj-ea"/>
                <a:cs typeface="+mj-cs"/>
              </a:rPr>
              <a:t>New </a:t>
            </a:r>
            <a:r>
              <a:rPr lang="en-US" sz="4000" dirty="0">
                <a:solidFill>
                  <a:srgbClr val="000000"/>
                </a:solidFill>
                <a:ea typeface="+mj-ea"/>
                <a:cs typeface="+mj-cs"/>
              </a:rPr>
              <a:t>observations streams are in the pipe-line </a:t>
            </a:r>
            <a:r>
              <a:rPr lang="en-US" sz="4000" dirty="0" smtClean="0">
                <a:solidFill>
                  <a:srgbClr val="000000"/>
                </a:solidFill>
                <a:ea typeface="+mj-ea"/>
                <a:cs typeface="+mj-cs"/>
              </a:rPr>
              <a:t>…</a:t>
            </a:r>
          </a:p>
          <a:p>
            <a:pPr marL="0" indent="0">
              <a:buNone/>
            </a:pPr>
            <a:endParaRPr lang="en-US" sz="4000" dirty="0" smtClean="0">
              <a:solidFill>
                <a:srgbClr val="000000"/>
              </a:solidFill>
              <a:ea typeface="+mj-ea"/>
              <a:cs typeface="+mj-cs"/>
            </a:endParaRPr>
          </a:p>
          <a:p>
            <a:pPr>
              <a:buFont typeface="Wingdings" panose="05000000000000000000" pitchFamily="2" charset="2"/>
              <a:buChar char="ü"/>
            </a:pPr>
            <a:r>
              <a:rPr lang="en-US" sz="4000" dirty="0" smtClean="0">
                <a:solidFill>
                  <a:srgbClr val="000000"/>
                </a:solidFill>
                <a:ea typeface="+mj-ea"/>
                <a:cs typeface="+mj-cs"/>
              </a:rPr>
              <a:t>Are </a:t>
            </a:r>
            <a:r>
              <a:rPr lang="en-US" sz="4000" dirty="0">
                <a:solidFill>
                  <a:srgbClr val="000000"/>
                </a:solidFill>
                <a:ea typeface="+mj-ea"/>
                <a:cs typeface="+mj-cs"/>
              </a:rPr>
              <a:t>our modeling </a:t>
            </a:r>
            <a:r>
              <a:rPr lang="en-US" sz="4000" dirty="0" smtClean="0">
                <a:solidFill>
                  <a:srgbClr val="000000"/>
                </a:solidFill>
                <a:ea typeface="+mj-ea"/>
                <a:cs typeface="+mj-cs"/>
              </a:rPr>
              <a:t>&amp; assimilation systems ready to use these data?</a:t>
            </a:r>
            <a:r>
              <a:rPr lang="en-US" sz="4000" dirty="0">
                <a:solidFill>
                  <a:srgbClr val="000000"/>
                </a:solidFill>
                <a:ea typeface="+mj-ea"/>
                <a:cs typeface="+mj-cs"/>
              </a:rPr>
              <a:t/>
            </a:r>
            <a:br>
              <a:rPr lang="en-US" sz="4000" dirty="0">
                <a:solidFill>
                  <a:srgbClr val="000000"/>
                </a:solidFill>
                <a:ea typeface="+mj-ea"/>
                <a:cs typeface="+mj-cs"/>
              </a:rPr>
            </a:br>
            <a:endParaRPr lang="en-US"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20B656FF-474E-4913-BC65-37D7BB537341}" type="slidenum">
              <a:rPr lang="en-US" smtClean="0"/>
              <a:pPr/>
              <a:t>3</a:t>
            </a:fld>
            <a:endParaRPr lang="en-US"/>
          </a:p>
        </p:txBody>
      </p:sp>
      <p:pic>
        <p:nvPicPr>
          <p:cNvPr id="6" name="Picture 5"/>
          <p:cNvPicPr>
            <a:picLocks noChangeAspect="1" noChangeArrowheads="1"/>
          </p:cNvPicPr>
          <p:nvPr/>
        </p:nvPicPr>
        <p:blipFill>
          <a:blip r:embed="rId2" cstate="print"/>
          <a:srcRect/>
          <a:stretch>
            <a:fillRect/>
          </a:stretch>
        </p:blipFill>
        <p:spPr bwMode="auto">
          <a:xfrm>
            <a:off x="228600" y="1604178"/>
            <a:ext cx="4767126" cy="3729822"/>
          </a:xfrm>
          <a:prstGeom prst="rect">
            <a:avLst/>
          </a:prstGeom>
          <a:noFill/>
          <a:ln w="9525">
            <a:noFill/>
            <a:miter lim="800000"/>
            <a:headEnd/>
            <a:tailEnd/>
          </a:ln>
        </p:spPr>
      </p:pic>
      <p:sp>
        <p:nvSpPr>
          <p:cNvPr id="8" name="Rectangle 7"/>
          <p:cNvSpPr/>
          <p:nvPr/>
        </p:nvSpPr>
        <p:spPr>
          <a:xfrm>
            <a:off x="241025" y="5486400"/>
            <a:ext cx="5064784"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1" dirty="0" smtClean="0">
                <a:solidFill>
                  <a:srgbClr val="FF0000"/>
                </a:solidFill>
              </a:rPr>
              <a:t>Little </a:t>
            </a:r>
            <a:r>
              <a:rPr lang="en-US" sz="2400" b="1" i="1" dirty="0">
                <a:solidFill>
                  <a:srgbClr val="FF0000"/>
                </a:solidFill>
              </a:rPr>
              <a:t>experience with </a:t>
            </a:r>
            <a:r>
              <a:rPr lang="en-US" sz="2400" b="1" i="1" dirty="0" smtClean="0">
                <a:solidFill>
                  <a:srgbClr val="FF0000"/>
                </a:solidFill>
              </a:rPr>
              <a:t>coupled </a:t>
            </a:r>
            <a:r>
              <a:rPr lang="en-US" sz="2400" b="1" i="1" dirty="0">
                <a:solidFill>
                  <a:srgbClr val="FF0000"/>
                </a:solidFill>
              </a:rPr>
              <a:t>models!</a:t>
            </a:r>
          </a:p>
        </p:txBody>
      </p:sp>
      <p:pic>
        <p:nvPicPr>
          <p:cNvPr id="10" name="Picture 9" descr="DHS-composite.jpg"/>
          <p:cNvPicPr>
            <a:picLocks noChangeAspect="1"/>
          </p:cNvPicPr>
          <p:nvPr/>
        </p:nvPicPr>
        <p:blipFill>
          <a:blip r:embed="rId3"/>
          <a:stretch>
            <a:fillRect/>
          </a:stretch>
        </p:blipFill>
        <p:spPr>
          <a:xfrm>
            <a:off x="241025" y="1340768"/>
            <a:ext cx="4907039" cy="4219631"/>
          </a:xfrm>
          <a:prstGeom prst="rect">
            <a:avLst/>
          </a:prstGeom>
          <a:ln>
            <a:noFill/>
          </a:ln>
          <a:effectLst>
            <a:softEdge rad="112500"/>
          </a:effectLst>
        </p:spPr>
      </p:pic>
    </p:spTree>
    <p:extLst>
      <p:ext uri="{BB962C8B-B14F-4D97-AF65-F5344CB8AC3E}">
        <p14:creationId xmlns:p14="http://schemas.microsoft.com/office/powerpoint/2010/main" val="319451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1556792"/>
            <a:ext cx="8775907" cy="3942007"/>
          </a:xfrm>
          <a:prstGeom prst="round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6"/>
          <p:cNvSpPr txBox="1">
            <a:spLocks/>
          </p:cNvSpPr>
          <p:nvPr/>
        </p:nvSpPr>
        <p:spPr>
          <a:xfrm>
            <a:off x="0" y="161925"/>
            <a:ext cx="9144000" cy="1331913"/>
          </a:xfrm>
          <a:prstGeom prst="rect">
            <a:avLst/>
          </a:prstGeom>
        </p:spPr>
        <p:txBody>
          <a:bodyPr/>
          <a:lstStyle/>
          <a:p>
            <a:pPr lvl="0" algn="ctr">
              <a:spcBef>
                <a:spcPct val="0"/>
              </a:spcBef>
            </a:pPr>
            <a:r>
              <a:rPr lang="en-US" sz="4000" dirty="0" smtClean="0">
                <a:solidFill>
                  <a:srgbClr val="804000"/>
                </a:solidFill>
                <a:latin typeface="Calibri" charset="0"/>
                <a:ea typeface="+mj-ea"/>
                <a:cs typeface="Calibri" charset="0"/>
              </a:rPr>
              <a:t> </a:t>
            </a:r>
            <a:r>
              <a:rPr lang="en-US" sz="3600" b="1" dirty="0" smtClean="0">
                <a:latin typeface="Calibri" charset="0"/>
                <a:ea typeface="+mj-ea"/>
                <a:cs typeface="Calibri" charset="0"/>
              </a:rPr>
              <a:t>Building Assimilation Systems for WRF-</a:t>
            </a:r>
            <a:r>
              <a:rPr lang="en-US" sz="3600" b="1" dirty="0" err="1" smtClean="0">
                <a:latin typeface="Calibri" charset="0"/>
                <a:ea typeface="+mj-ea"/>
                <a:cs typeface="Calibri" charset="0"/>
              </a:rPr>
              <a:t>Chem</a:t>
            </a:r>
            <a:endParaRPr lang="en-US" sz="3600" b="1" dirty="0" smtClean="0">
              <a:latin typeface="Calibri" charset="0"/>
              <a:ea typeface="+mj-ea"/>
              <a:cs typeface="Calibri" charset="0"/>
            </a:endParaRPr>
          </a:p>
          <a:p>
            <a:pPr lvl="0" algn="ctr">
              <a:spcBef>
                <a:spcPct val="0"/>
              </a:spcBef>
            </a:pPr>
            <a:r>
              <a:rPr kumimoji="0" lang="en-US" sz="3600" b="1" i="1" u="none" strike="noStrike" kern="1200" cap="none" spc="0" normalizeH="0" baseline="0" noProof="0" dirty="0" smtClean="0">
                <a:ln>
                  <a:noFill/>
                </a:ln>
                <a:effectLst/>
                <a:uLnTx/>
                <a:uFillTx/>
                <a:latin typeface="Calibri" charset="0"/>
                <a:ea typeface="+mj-ea"/>
                <a:cs typeface="Arial" pitchFamily="34" charset="0"/>
              </a:rPr>
              <a:t>(in WRF-PLUS)</a:t>
            </a:r>
            <a:endParaRPr kumimoji="0" lang="en-US" sz="3200" b="1" i="1" u="none" strike="noStrike" kern="1200" cap="none" spc="0" normalizeH="0" baseline="0" noProof="0" dirty="0" smtClean="0">
              <a:ln>
                <a:noFill/>
              </a:ln>
              <a:effectLst/>
              <a:uLnTx/>
              <a:uFillTx/>
              <a:latin typeface="Arial" pitchFamily="34" charset="0"/>
              <a:ea typeface="+mj-ea"/>
              <a:cs typeface="Arial" pitchFamily="34" charset="0"/>
            </a:endParaRPr>
          </a:p>
        </p:txBody>
      </p:sp>
      <p:pic>
        <p:nvPicPr>
          <p:cNvPr id="9" name="Picture 2"/>
          <p:cNvPicPr>
            <a:picLocks noChangeAspect="1" noChangeArrowheads="1"/>
          </p:cNvPicPr>
          <p:nvPr/>
        </p:nvPicPr>
        <p:blipFill>
          <a:blip r:embed="rId2" cstate="print"/>
          <a:srcRect/>
          <a:stretch>
            <a:fillRect/>
          </a:stretch>
        </p:blipFill>
        <p:spPr bwMode="auto">
          <a:xfrm>
            <a:off x="381000" y="2060848"/>
            <a:ext cx="4114800" cy="3048000"/>
          </a:xfrm>
          <a:prstGeom prst="rect">
            <a:avLst/>
          </a:prstGeom>
          <a:noFill/>
          <a:ln w="9525">
            <a:noFill/>
            <a:miter lim="800000"/>
            <a:headEnd/>
            <a:tailEnd/>
          </a:ln>
        </p:spPr>
      </p:pic>
      <p:pic>
        <p:nvPicPr>
          <p:cNvPr id="58370" name="Picture 2"/>
          <p:cNvPicPr>
            <a:picLocks noChangeAspect="1" noChangeArrowheads="1"/>
          </p:cNvPicPr>
          <p:nvPr/>
        </p:nvPicPr>
        <p:blipFill>
          <a:blip r:embed="rId3" cstate="print"/>
          <a:srcRect/>
          <a:stretch>
            <a:fillRect/>
          </a:stretch>
        </p:blipFill>
        <p:spPr bwMode="auto">
          <a:xfrm>
            <a:off x="4572000" y="1988840"/>
            <a:ext cx="4267200" cy="3200400"/>
          </a:xfrm>
          <a:prstGeom prst="rect">
            <a:avLst/>
          </a:prstGeom>
          <a:noFill/>
          <a:ln w="9525">
            <a:noFill/>
            <a:miter lim="800000"/>
            <a:headEnd/>
            <a:tailEnd/>
          </a:ln>
        </p:spPr>
      </p:pic>
      <p:sp>
        <p:nvSpPr>
          <p:cNvPr id="10" name="TextBox 9"/>
          <p:cNvSpPr txBox="1"/>
          <p:nvPr/>
        </p:nvSpPr>
        <p:spPr>
          <a:xfrm>
            <a:off x="228600" y="5589240"/>
            <a:ext cx="8915400" cy="461665"/>
          </a:xfrm>
          <a:prstGeom prst="rect">
            <a:avLst/>
          </a:prstGeom>
          <a:noFill/>
        </p:spPr>
        <p:txBody>
          <a:bodyPr wrap="square" rtlCol="0">
            <a:spAutoFit/>
          </a:bodyPr>
          <a:lstStyle/>
          <a:p>
            <a:pPr algn="ctr"/>
            <a:r>
              <a:rPr lang="en-US" sz="2400" b="1" i="1" dirty="0" smtClean="0">
                <a:solidFill>
                  <a:srgbClr val="00B050"/>
                </a:solidFill>
                <a:latin typeface="Arial" pitchFamily="34" charset="0"/>
                <a:cs typeface="Arial" pitchFamily="34" charset="0"/>
              </a:rPr>
              <a:t>We are developing the </a:t>
            </a:r>
            <a:r>
              <a:rPr lang="en-US" sz="2400" b="1" i="1" dirty="0" err="1" smtClean="0">
                <a:solidFill>
                  <a:srgbClr val="00B050"/>
                </a:solidFill>
                <a:latin typeface="Arial" pitchFamily="34" charset="0"/>
                <a:cs typeface="Arial" pitchFamily="34" charset="0"/>
              </a:rPr>
              <a:t>adjoint</a:t>
            </a:r>
            <a:r>
              <a:rPr lang="en-US" sz="2400" b="1" i="1" dirty="0" smtClean="0">
                <a:solidFill>
                  <a:srgbClr val="00B050"/>
                </a:solidFill>
                <a:latin typeface="Arial" pitchFamily="34" charset="0"/>
                <a:cs typeface="Arial" pitchFamily="34" charset="0"/>
              </a:rPr>
              <a:t> of the full WRF-</a:t>
            </a:r>
            <a:r>
              <a:rPr lang="en-US" sz="2400" b="1" i="1" dirty="0" err="1" smtClean="0">
                <a:solidFill>
                  <a:srgbClr val="00B050"/>
                </a:solidFill>
                <a:latin typeface="Arial" pitchFamily="34" charset="0"/>
                <a:cs typeface="Arial" pitchFamily="34" charset="0"/>
              </a:rPr>
              <a:t>Chem</a:t>
            </a:r>
            <a:r>
              <a:rPr lang="en-US" sz="2400" b="1" i="1" dirty="0" smtClean="0">
                <a:solidFill>
                  <a:srgbClr val="00B050"/>
                </a:solidFill>
                <a:latin typeface="Arial" pitchFamily="34" charset="0"/>
                <a:cs typeface="Arial" pitchFamily="34" charset="0"/>
              </a:rPr>
              <a:t> Model</a:t>
            </a:r>
            <a:endParaRPr lang="en-US" sz="2400" b="1" i="1" dirty="0">
              <a:solidFill>
                <a:srgbClr val="00B050"/>
              </a:solidFill>
              <a:latin typeface="Arial" pitchFamily="34" charset="0"/>
              <a:cs typeface="Arial" pitchFamily="34" charset="0"/>
            </a:endParaRPr>
          </a:p>
        </p:txBody>
      </p:sp>
      <p:sp>
        <p:nvSpPr>
          <p:cNvPr id="7" name="Rectangle 6"/>
          <p:cNvSpPr/>
          <p:nvPr/>
        </p:nvSpPr>
        <p:spPr>
          <a:xfrm>
            <a:off x="457200" y="6093296"/>
            <a:ext cx="8382000" cy="646331"/>
          </a:xfrm>
          <a:prstGeom prst="rect">
            <a:avLst/>
          </a:prstGeom>
        </p:spPr>
        <p:txBody>
          <a:bodyPr wrap="square">
            <a:spAutoFit/>
          </a:bodyPr>
          <a:lstStyle/>
          <a:p>
            <a:r>
              <a:rPr lang="en-US" b="1" i="1" dirty="0" smtClean="0">
                <a:solidFill>
                  <a:srgbClr val="0070C0"/>
                </a:solidFill>
                <a:latin typeface="Tw Cen MT"/>
                <a:cs typeface="Tw Cen MT"/>
              </a:rPr>
              <a:t>Ref: Saide et al., 2013,  </a:t>
            </a:r>
            <a:r>
              <a:rPr lang="en-US" b="1" i="1" dirty="0" err="1" smtClean="0">
                <a:solidFill>
                  <a:srgbClr val="0070C0"/>
                </a:solidFill>
                <a:latin typeface="Tw Cen MT"/>
                <a:cs typeface="Tw Cen MT"/>
              </a:rPr>
              <a:t>Saide</a:t>
            </a:r>
            <a:r>
              <a:rPr lang="en-US" b="1" i="1" dirty="0" smtClean="0">
                <a:solidFill>
                  <a:srgbClr val="0070C0"/>
                </a:solidFill>
                <a:latin typeface="Tw Cen MT"/>
                <a:cs typeface="Tw Cen MT"/>
              </a:rPr>
              <a:t> et al., PNAS 2012,  GRL 2014, 2015a,b;  </a:t>
            </a:r>
            <a:r>
              <a:rPr lang="en-US" b="1" i="1" dirty="0" err="1" smtClean="0">
                <a:solidFill>
                  <a:srgbClr val="0070C0"/>
                </a:solidFill>
                <a:latin typeface="Tw Cen MT"/>
                <a:cs typeface="Tw Cen MT"/>
              </a:rPr>
              <a:t>Guerette</a:t>
            </a:r>
            <a:r>
              <a:rPr lang="en-US" b="1" i="1" dirty="0" smtClean="0">
                <a:solidFill>
                  <a:srgbClr val="0070C0"/>
                </a:solidFill>
                <a:latin typeface="Tw Cen MT"/>
                <a:cs typeface="Tw Cen MT"/>
              </a:rPr>
              <a:t> and </a:t>
            </a:r>
            <a:r>
              <a:rPr lang="en-US" b="1" i="1" dirty="0" err="1" smtClean="0">
                <a:solidFill>
                  <a:srgbClr val="0070C0"/>
                </a:solidFill>
                <a:latin typeface="Tw Cen MT"/>
                <a:cs typeface="Tw Cen MT"/>
              </a:rPr>
              <a:t>Henze</a:t>
            </a:r>
            <a:r>
              <a:rPr lang="en-US" b="1" i="1" dirty="0" smtClean="0">
                <a:solidFill>
                  <a:srgbClr val="0070C0"/>
                </a:solidFill>
                <a:latin typeface="Tw Cen MT"/>
                <a:cs typeface="Tw Cen MT"/>
              </a:rPr>
              <a:t> GMD, 2015 </a:t>
            </a:r>
            <a:r>
              <a:rPr lang="en-US" b="1" i="1" dirty="0" smtClean="0">
                <a:latin typeface="Tw Cen MT"/>
                <a:cs typeface="Tw Cen MT"/>
              </a:rPr>
              <a:t>for use in 3d (GSI) and 4dVar applications</a:t>
            </a:r>
          </a:p>
        </p:txBody>
      </p:sp>
    </p:spTree>
    <p:extLst>
      <p:ext uri="{BB962C8B-B14F-4D97-AF65-F5344CB8AC3E}">
        <p14:creationId xmlns:p14="http://schemas.microsoft.com/office/powerpoint/2010/main" val="23972418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
          <p:cNvSpPr>
            <a:spLocks noChangeArrowheads="1"/>
          </p:cNvSpPr>
          <p:nvPr/>
        </p:nvSpPr>
        <p:spPr bwMode="auto">
          <a:xfrm>
            <a:off x="179512" y="116632"/>
            <a:ext cx="878497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zh-CN" sz="2800" b="1" dirty="0" smtClean="0">
                <a:ea typeface="SimSun" pitchFamily="2" charset="-122"/>
                <a:cs typeface="Times New Roman" pitchFamily="18" charset="0"/>
              </a:rPr>
              <a:t>Assimilation of Growing  </a:t>
            </a:r>
            <a:r>
              <a:rPr lang="en-US" altLang="zh-CN" sz="2800" b="1" dirty="0" smtClean="0">
                <a:ea typeface="SimSun" pitchFamily="2" charset="-122"/>
                <a:cs typeface="Times New Roman" pitchFamily="18" charset="0"/>
              </a:rPr>
              <a:t>Number of Surface </a:t>
            </a:r>
            <a:r>
              <a:rPr lang="en-US" altLang="zh-CN" sz="2800" b="1" dirty="0" smtClean="0">
                <a:ea typeface="SimSun" pitchFamily="2" charset="-122"/>
                <a:cs typeface="Times New Roman" pitchFamily="18" charset="0"/>
              </a:rPr>
              <a:t>PM2.5 Observations Enable Improved Predictions</a:t>
            </a:r>
            <a:endParaRPr kumimoji="0" lang="en-US" altLang="zh-CN" sz="2800" b="1" i="0" u="none" strike="noStrike" cap="none" normalizeH="0" baseline="0" dirty="0" smtClean="0">
              <a:ln>
                <a:noFill/>
              </a:ln>
              <a:effectLst/>
              <a:cs typeface="Arial" pitchFamily="34" charset="0"/>
            </a:endParaRPr>
          </a:p>
        </p:txBody>
      </p:sp>
      <p:sp>
        <p:nvSpPr>
          <p:cNvPr id="4" name="TextBox 3"/>
          <p:cNvSpPr txBox="1"/>
          <p:nvPr/>
        </p:nvSpPr>
        <p:spPr>
          <a:xfrm>
            <a:off x="630796" y="6077634"/>
            <a:ext cx="7272808" cy="707886"/>
          </a:xfrm>
          <a:prstGeom prst="rect">
            <a:avLst/>
          </a:prstGeom>
          <a:noFill/>
        </p:spPr>
        <p:txBody>
          <a:bodyPr wrap="square" rtlCol="0">
            <a:spAutoFit/>
          </a:bodyPr>
          <a:lstStyle/>
          <a:p>
            <a:pPr algn="ctr"/>
            <a:r>
              <a:rPr lang="en-US" b="1" i="1" dirty="0" smtClean="0">
                <a:solidFill>
                  <a:schemeClr val="tx1">
                    <a:lumMod val="65000"/>
                    <a:lumOff val="35000"/>
                  </a:schemeClr>
                </a:solidFill>
              </a:rPr>
              <a:t> </a:t>
            </a:r>
            <a:r>
              <a:rPr lang="en-US" sz="2000" b="1" i="1" dirty="0">
                <a:solidFill>
                  <a:schemeClr val="accent2">
                    <a:lumMod val="75000"/>
                  </a:schemeClr>
                </a:solidFill>
              </a:rPr>
              <a:t>H</a:t>
            </a:r>
            <a:r>
              <a:rPr lang="en-US" sz="2000" b="1" i="1" dirty="0" smtClean="0">
                <a:solidFill>
                  <a:schemeClr val="accent2">
                    <a:lumMod val="75000"/>
                  </a:schemeClr>
                </a:solidFill>
              </a:rPr>
              <a:t>ealth impacts from winter haze;  e.g., Gao et al., Science Tot. </a:t>
            </a:r>
            <a:r>
              <a:rPr lang="en-US" sz="2000" b="1" i="1" dirty="0" err="1" smtClean="0">
                <a:solidFill>
                  <a:schemeClr val="accent2">
                    <a:lumMod val="75000"/>
                  </a:schemeClr>
                </a:solidFill>
              </a:rPr>
              <a:t>Env</a:t>
            </a:r>
            <a:r>
              <a:rPr lang="en-US" sz="2000" b="1" i="1" dirty="0" smtClean="0">
                <a:solidFill>
                  <a:schemeClr val="accent2">
                    <a:lumMod val="75000"/>
                  </a:schemeClr>
                </a:solidFill>
              </a:rPr>
              <a:t>., </a:t>
            </a:r>
            <a:r>
              <a:rPr lang="en-US" sz="2000" b="1" i="1" dirty="0">
                <a:solidFill>
                  <a:schemeClr val="accent2">
                    <a:lumMod val="75000"/>
                  </a:schemeClr>
                </a:solidFill>
              </a:rPr>
              <a:t>(</a:t>
            </a:r>
            <a:r>
              <a:rPr lang="en-US" sz="2000" b="1" i="1" dirty="0" smtClean="0">
                <a:solidFill>
                  <a:schemeClr val="accent2">
                    <a:lumMod val="75000"/>
                  </a:schemeClr>
                </a:solidFill>
              </a:rPr>
              <a:t>2015</a:t>
            </a:r>
            <a:r>
              <a:rPr lang="en-US" sz="2000" b="1" i="1" dirty="0" smtClean="0">
                <a:solidFill>
                  <a:schemeClr val="accent2">
                    <a:lumMod val="75000"/>
                  </a:schemeClr>
                </a:solidFill>
              </a:rPr>
              <a:t>), ACP, 2016, ES&amp;T, 2017</a:t>
            </a:r>
            <a:endParaRPr lang="en-US" sz="2000" b="1" i="1" dirty="0">
              <a:solidFill>
                <a:schemeClr val="accent2">
                  <a:lumMod val="75000"/>
                </a:schemeClr>
              </a:solidFill>
            </a:endParaRPr>
          </a:p>
        </p:txBody>
      </p:sp>
      <p:sp>
        <p:nvSpPr>
          <p:cNvPr id="7" name="Title 1"/>
          <p:cNvSpPr>
            <a:spLocks/>
          </p:cNvSpPr>
          <p:nvPr/>
        </p:nvSpPr>
        <p:spPr bwMode="auto">
          <a:xfrm>
            <a:off x="4876800" y="5476439"/>
            <a:ext cx="4087688" cy="70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a:spAutoFit/>
          </a:bodyPr>
          <a:lstStyle>
            <a:lvl1pPr>
              <a:defRPr sz="3200" b="1">
                <a:solidFill>
                  <a:schemeClr val="tx2"/>
                </a:solidFill>
                <a:latin typeface="Times New Roman" pitchFamily="18" charset="0"/>
                <a:ea typeface="宋体" pitchFamily="2" charset="-122"/>
              </a:defRPr>
            </a:lvl1pPr>
            <a:lvl2pPr>
              <a:defRPr sz="3200" b="1">
                <a:solidFill>
                  <a:schemeClr val="tx2"/>
                </a:solidFill>
                <a:latin typeface="Times New Roman" pitchFamily="18" charset="0"/>
                <a:ea typeface="宋体" pitchFamily="2" charset="-122"/>
              </a:defRPr>
            </a:lvl2pPr>
            <a:lvl3pPr>
              <a:defRPr sz="3200" b="1">
                <a:solidFill>
                  <a:schemeClr val="tx2"/>
                </a:solidFill>
                <a:latin typeface="Times New Roman" pitchFamily="18" charset="0"/>
                <a:ea typeface="宋体" pitchFamily="2" charset="-122"/>
              </a:defRPr>
            </a:lvl3pPr>
            <a:lvl4pPr>
              <a:defRPr sz="3200" b="1">
                <a:solidFill>
                  <a:schemeClr val="tx2"/>
                </a:solidFill>
                <a:latin typeface="Times New Roman" pitchFamily="18" charset="0"/>
                <a:ea typeface="宋体" pitchFamily="2" charset="-122"/>
              </a:defRPr>
            </a:lvl4pPr>
            <a:lvl5pPr>
              <a:defRPr sz="3200" b="1">
                <a:solidFill>
                  <a:schemeClr val="tx2"/>
                </a:solidFill>
                <a:latin typeface="Times New Roman" pitchFamily="18" charset="0"/>
                <a:ea typeface="宋体" pitchFamily="2" charset="-122"/>
              </a:defRPr>
            </a:lvl5pPr>
            <a:lvl6pPr marL="457200" algn="ctr" fontAlgn="base">
              <a:spcBef>
                <a:spcPct val="0"/>
              </a:spcBef>
              <a:spcAft>
                <a:spcPct val="0"/>
              </a:spcAft>
              <a:defRPr sz="3200" b="1">
                <a:solidFill>
                  <a:schemeClr val="tx2"/>
                </a:solidFill>
                <a:latin typeface="Times New Roman" pitchFamily="18" charset="0"/>
                <a:ea typeface="宋体" pitchFamily="2" charset="-122"/>
              </a:defRPr>
            </a:lvl6pPr>
            <a:lvl7pPr marL="914400" algn="ctr" fontAlgn="base">
              <a:spcBef>
                <a:spcPct val="0"/>
              </a:spcBef>
              <a:spcAft>
                <a:spcPct val="0"/>
              </a:spcAft>
              <a:defRPr sz="3200" b="1">
                <a:solidFill>
                  <a:schemeClr val="tx2"/>
                </a:solidFill>
                <a:latin typeface="Times New Roman" pitchFamily="18" charset="0"/>
                <a:ea typeface="宋体" pitchFamily="2" charset="-122"/>
              </a:defRPr>
            </a:lvl7pPr>
            <a:lvl8pPr marL="1371600" algn="ctr" fontAlgn="base">
              <a:spcBef>
                <a:spcPct val="0"/>
              </a:spcBef>
              <a:spcAft>
                <a:spcPct val="0"/>
              </a:spcAft>
              <a:defRPr sz="3200" b="1">
                <a:solidFill>
                  <a:schemeClr val="tx2"/>
                </a:solidFill>
                <a:latin typeface="Times New Roman" pitchFamily="18" charset="0"/>
                <a:ea typeface="宋体" pitchFamily="2" charset="-122"/>
              </a:defRPr>
            </a:lvl8pPr>
            <a:lvl9pPr marL="1828800" algn="ctr" fontAlgn="base">
              <a:spcBef>
                <a:spcPct val="0"/>
              </a:spcBef>
              <a:spcAft>
                <a:spcPct val="0"/>
              </a:spcAft>
              <a:defRPr sz="3200" b="1">
                <a:solidFill>
                  <a:schemeClr val="tx2"/>
                </a:solidFill>
                <a:latin typeface="Times New Roman" pitchFamily="18" charset="0"/>
                <a:ea typeface="宋体" pitchFamily="2" charset="-122"/>
              </a:defRPr>
            </a:lvl9pPr>
          </a:lstStyle>
          <a:p>
            <a:r>
              <a:rPr lang="en-US" altLang="zh-CN" sz="1600" i="1" dirty="0" smtClean="0">
                <a:solidFill>
                  <a:srgbClr val="0066FF"/>
                </a:solidFill>
                <a:latin typeface="Aria"/>
                <a:ea typeface="Aria"/>
                <a:cs typeface="Aria"/>
              </a:rPr>
              <a:t>Impacts of assimilating surface PM</a:t>
            </a:r>
            <a:r>
              <a:rPr lang="en-US" altLang="zh-CN" sz="1600" i="1" baseline="-25000" dirty="0" smtClean="0">
                <a:solidFill>
                  <a:srgbClr val="0066FF"/>
                </a:solidFill>
                <a:latin typeface="Aria"/>
                <a:ea typeface="Aria"/>
                <a:cs typeface="Aria"/>
              </a:rPr>
              <a:t>2.5</a:t>
            </a:r>
          </a:p>
          <a:p>
            <a:r>
              <a:rPr lang="en-US" altLang="zh-CN" sz="1600" baseline="-25000" dirty="0" smtClean="0">
                <a:solidFill>
                  <a:schemeClr val="tx1"/>
                </a:solidFill>
                <a:latin typeface="Aria"/>
                <a:ea typeface="Aria"/>
                <a:cs typeface="Aria"/>
              </a:rPr>
              <a:t>Mean over all surface observation</a:t>
            </a:r>
            <a:endParaRPr lang="en-US" altLang="zh-CN" sz="1600" baseline="-25000" dirty="0">
              <a:solidFill>
                <a:schemeClr val="tx1"/>
              </a:solidFill>
              <a:latin typeface="Aria"/>
              <a:ea typeface="Aria"/>
              <a:cs typeface="Aria"/>
            </a:endParaRPr>
          </a:p>
          <a:p>
            <a:endParaRPr lang="en-US" altLang="zh-CN" sz="2400" i="1" baseline="-25000" dirty="0">
              <a:solidFill>
                <a:srgbClr val="0066FF"/>
              </a:solidFill>
              <a:latin typeface="Aria"/>
              <a:ea typeface="Aria"/>
              <a:cs typeface="Aria"/>
            </a:endParaRPr>
          </a:p>
        </p:txBody>
      </p:sp>
      <p:pic>
        <p:nvPicPr>
          <p:cNvPr id="8" name="Picture 2" descr="C:\Users\mgao\Desktop\Data Assimilation 2013 Paper Results\figs\2domains_withSite_DA2.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70538"/>
            <a:ext cx="4267200" cy="3327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33192" y="1012812"/>
            <a:ext cx="2922984" cy="461665"/>
          </a:xfrm>
          <a:prstGeom prst="rect">
            <a:avLst/>
          </a:prstGeom>
          <a:noFill/>
        </p:spPr>
        <p:txBody>
          <a:bodyPr wrap="square" rtlCol="0">
            <a:spAutoFit/>
          </a:bodyPr>
          <a:lstStyle/>
          <a:p>
            <a:r>
              <a:rPr lang="en-US" sz="2400" b="1" dirty="0" smtClean="0">
                <a:solidFill>
                  <a:srgbClr val="0070C0"/>
                </a:solidFill>
              </a:rPr>
              <a:t>Haze JAN 2013</a:t>
            </a:r>
            <a:endParaRPr lang="en-US" sz="2400" b="1" dirty="0">
              <a:solidFill>
                <a:srgbClr val="0070C0"/>
              </a:solidFill>
            </a:endParaRPr>
          </a:p>
        </p:txBody>
      </p:sp>
      <p:sp>
        <p:nvSpPr>
          <p:cNvPr id="10" name="TextBox 9"/>
          <p:cNvSpPr txBox="1"/>
          <p:nvPr/>
        </p:nvSpPr>
        <p:spPr>
          <a:xfrm>
            <a:off x="755576" y="5373216"/>
            <a:ext cx="2808312" cy="646331"/>
          </a:xfrm>
          <a:prstGeom prst="rect">
            <a:avLst/>
          </a:prstGeom>
          <a:noFill/>
        </p:spPr>
        <p:txBody>
          <a:bodyPr wrap="square" rtlCol="0">
            <a:spAutoFit/>
          </a:bodyPr>
          <a:lstStyle/>
          <a:p>
            <a:pPr algn="ctr"/>
            <a:r>
              <a:rPr lang="en-US" b="1" i="1" dirty="0" smtClean="0"/>
              <a:t>PM2.5 Observations are growing rapidly</a:t>
            </a:r>
            <a:endParaRPr lang="en-US" b="1" i="1"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470538"/>
            <a:ext cx="5868144" cy="400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http://eoimages.gsfc.nasa.gov/images/imagerecords/42000/42344/China_AMO_2010018_lrg.jpg"/>
          <p:cNvPicPr>
            <a:picLocks noChangeAspect="1" noChangeArrowheads="1"/>
          </p:cNvPicPr>
          <p:nvPr/>
        </p:nvPicPr>
        <p:blipFill>
          <a:blip r:embed="rId5" cstate="print"/>
          <a:srcRect/>
          <a:stretch>
            <a:fillRect/>
          </a:stretch>
        </p:blipFill>
        <p:spPr bwMode="auto">
          <a:xfrm>
            <a:off x="622644" y="3627480"/>
            <a:ext cx="2467076" cy="1569957"/>
          </a:xfrm>
          <a:prstGeom prst="rect">
            <a:avLst/>
          </a:prstGeom>
          <a:noFill/>
        </p:spPr>
      </p:pic>
    </p:spTree>
    <p:extLst>
      <p:ext uri="{BB962C8B-B14F-4D97-AF65-F5344CB8AC3E}">
        <p14:creationId xmlns:p14="http://schemas.microsoft.com/office/powerpoint/2010/main" val="220825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433" y="0"/>
            <a:ext cx="8371447" cy="6307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652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saide\Documents\iowa_work\GOCI\figs_goci\12km_domain_BC_from_assim36km\wrfchem_AOD_maps_noMask\WRFCHEM_GOCI_fullchem_AOD550_LandOcean_climatology_map20120428_0300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1319" y="3489325"/>
            <a:ext cx="2771881" cy="213409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152400"/>
            <a:ext cx="4754064" cy="1143000"/>
          </a:xfrm>
          <a:prstGeom prst="rect">
            <a:avLst/>
          </a:prstGeom>
        </p:spPr>
        <p:txBody>
          <a:bodyPr vert="horz" lIns="91440" tIns="45720" rIns="91440" bIns="45720" rtlCol="0" anchor="ctr">
            <a:normAutofit fontScale="55000" lnSpcReduction="20000"/>
          </a:bodyPr>
          <a:lstStyle/>
          <a:p>
            <a:pPr lvl="0" algn="ctr">
              <a:spcBef>
                <a:spcPct val="0"/>
              </a:spcBef>
              <a:defRPr/>
            </a:pPr>
            <a:r>
              <a:rPr lang="en-US" sz="4500" b="1" dirty="0" smtClean="0">
                <a:latin typeface="+mj-lt"/>
                <a:ea typeface="+mj-ea"/>
                <a:cs typeface="+mj-cs"/>
              </a:rPr>
              <a:t>Application: Impacts of</a:t>
            </a:r>
            <a:r>
              <a:rPr kumimoji="0" lang="en-US" sz="4500" b="1" i="0" u="none" strike="noStrike" kern="1200" cap="none" spc="0" normalizeH="0" baseline="0" noProof="0" dirty="0" smtClean="0">
                <a:ln>
                  <a:noFill/>
                </a:ln>
                <a:effectLst/>
                <a:uLnTx/>
                <a:uFillTx/>
                <a:latin typeface="+mj-lt"/>
                <a:ea typeface="+mj-ea"/>
                <a:cs typeface="+mj-cs"/>
              </a:rPr>
              <a:t> Geostationary AOD Assimilation</a:t>
            </a:r>
          </a:p>
          <a:p>
            <a:pPr lvl="0" algn="ctr">
              <a:spcBef>
                <a:spcPct val="0"/>
              </a:spcBef>
              <a:defRPr/>
            </a:pPr>
            <a:r>
              <a:rPr lang="en-US" sz="3600" b="1" i="1" dirty="0" smtClean="0">
                <a:solidFill>
                  <a:srgbClr val="0070C0"/>
                </a:solidFill>
                <a:latin typeface="+mj-lt"/>
                <a:ea typeface="+mj-ea"/>
                <a:cs typeface="+mj-cs"/>
              </a:rPr>
              <a:t>(Are we “ready “ to see an impact?)</a:t>
            </a:r>
            <a:r>
              <a:rPr kumimoji="0" lang="en-US" sz="3600" b="1" i="1" u="none" strike="noStrike" kern="1200" cap="none" spc="0" normalizeH="0" baseline="0" noProof="0" dirty="0" smtClean="0">
                <a:ln>
                  <a:noFill/>
                </a:ln>
                <a:solidFill>
                  <a:srgbClr val="0070C0"/>
                </a:solidFill>
                <a:effectLst/>
                <a:uLnTx/>
                <a:uFillTx/>
                <a:latin typeface="+mj-lt"/>
                <a:ea typeface="+mj-ea"/>
                <a:cs typeface="+mj-cs"/>
              </a:rPr>
              <a:t> </a:t>
            </a:r>
            <a:endParaRPr kumimoji="0" lang="en-US" sz="3600" b="1" i="1" u="none" strike="noStrike" kern="1200" cap="none" spc="0" normalizeH="0" baseline="0" noProof="0" dirty="0">
              <a:ln>
                <a:noFill/>
              </a:ln>
              <a:solidFill>
                <a:srgbClr val="0070C0"/>
              </a:solidFill>
              <a:effectLst/>
              <a:uLnTx/>
              <a:uFillTx/>
              <a:latin typeface="+mj-lt"/>
              <a:ea typeface="+mj-ea"/>
              <a:cs typeface="+mj-cs"/>
            </a:endParaRPr>
          </a:p>
        </p:txBody>
      </p:sp>
      <p:sp>
        <p:nvSpPr>
          <p:cNvPr id="7" name="Content Placeholder 2"/>
          <p:cNvSpPr txBox="1">
            <a:spLocks/>
          </p:cNvSpPr>
          <p:nvPr/>
        </p:nvSpPr>
        <p:spPr>
          <a:xfrm>
            <a:off x="76199" y="1752600"/>
            <a:ext cx="3705119" cy="4876800"/>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Objectives: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Assess</a:t>
            </a:r>
            <a:r>
              <a:rPr kumimoji="0" lang="en-US" sz="3200" b="0" i="0" u="none" strike="noStrike" kern="1200" cap="none" spc="0" normalizeH="0" noProof="0" dirty="0" smtClean="0">
                <a:ln>
                  <a:noFill/>
                </a:ln>
                <a:solidFill>
                  <a:schemeClr val="tx1"/>
                </a:solidFill>
                <a:effectLst/>
                <a:uLnTx/>
                <a:uFillTx/>
                <a:latin typeface="+mn-lt"/>
                <a:ea typeface="+mn-ea"/>
                <a:cs typeface="+mn-cs"/>
              </a:rPr>
              <a:t> performance of assimilating Geostationary GOCI AOD into a system already assimilating MODIS AOD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b="1" dirty="0" smtClean="0"/>
              <a:t>System: </a:t>
            </a:r>
            <a:r>
              <a:rPr lang="en-US" sz="3200" dirty="0" smtClean="0"/>
              <a:t>WRF-</a:t>
            </a:r>
            <a:r>
              <a:rPr lang="en-US" sz="3200" dirty="0" err="1" smtClean="0"/>
              <a:t>Chem</a:t>
            </a:r>
            <a:r>
              <a:rPr lang="en-US" sz="3200" dirty="0" smtClean="0"/>
              <a:t> - GSI for MOSAIC sectional aerosol model (</a:t>
            </a:r>
            <a:r>
              <a:rPr lang="en-US" sz="3200" dirty="0" err="1" smtClean="0"/>
              <a:t>Saide</a:t>
            </a:r>
            <a:r>
              <a:rPr lang="en-US" sz="3200" dirty="0" smtClean="0"/>
              <a:t> et al., ACP 2013) allows assimilation of multiple data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dirty="0"/>
          </a:p>
          <a:p>
            <a:pPr marL="342900" indent="-342900">
              <a:spcBef>
                <a:spcPct val="20000"/>
              </a:spcBef>
              <a:buFont typeface="Arial" pitchFamily="34" charset="0"/>
              <a:buChar char="•"/>
              <a:defRPr/>
            </a:pPr>
            <a:r>
              <a:rPr lang="en-US" sz="3200" b="1" dirty="0" smtClean="0"/>
              <a:t>Experiments: </a:t>
            </a:r>
            <a:r>
              <a:rPr lang="en-US" sz="3200" dirty="0" smtClean="0"/>
              <a:t>GSI </a:t>
            </a:r>
            <a:r>
              <a:rPr lang="en-US" sz="3200" dirty="0"/>
              <a:t>AOD assimilation every 3 hours, MODIS only, MODIS+GOCI</a:t>
            </a:r>
            <a:r>
              <a:rPr lang="en-US" sz="3200" dirty="0" smtClean="0"/>
              <a:t>. (</a:t>
            </a:r>
            <a:r>
              <a:rPr lang="en-US" sz="3200" i="1" dirty="0" smtClean="0">
                <a:solidFill>
                  <a:srgbClr val="0070C0"/>
                </a:solidFill>
              </a:rPr>
              <a:t>Only over-sea </a:t>
            </a:r>
          </a:p>
          <a:p>
            <a:pPr marL="342900" indent="-342900">
              <a:spcBef>
                <a:spcPct val="20000"/>
              </a:spcBef>
              <a:defRPr/>
            </a:pPr>
            <a:r>
              <a:rPr lang="en-US" sz="3200" i="1" dirty="0" smtClean="0">
                <a:solidFill>
                  <a:srgbClr val="0070C0"/>
                </a:solidFill>
              </a:rPr>
              <a:t>	AOD used)</a:t>
            </a:r>
            <a:endParaRPr lang="en-US" sz="3200" i="1" dirty="0">
              <a:solidFill>
                <a:srgbClr val="0070C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 name="Picture 2" descr="C:\Users\psaide\Documents\iowa_work\GOCI\figs_goci\goci_AOD_maps\AOD_GOCI_map20120428_0300Z.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552923"/>
            <a:ext cx="3581400" cy="27580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16200000">
            <a:off x="7691466" y="1602134"/>
            <a:ext cx="2291012" cy="461665"/>
          </a:xfrm>
          <a:prstGeom prst="rect">
            <a:avLst/>
          </a:prstGeom>
          <a:noFill/>
        </p:spPr>
        <p:txBody>
          <a:bodyPr wrap="none" rtlCol="0">
            <a:spAutoFit/>
          </a:bodyPr>
          <a:lstStyle/>
          <a:p>
            <a:r>
              <a:rPr lang="en-US" sz="2400" dirty="0" smtClean="0"/>
              <a:t>Aug 27-29, 2012</a:t>
            </a:r>
            <a:endParaRPr lang="en-US" sz="2400" dirty="0"/>
          </a:p>
        </p:txBody>
      </p:sp>
      <p:sp>
        <p:nvSpPr>
          <p:cNvPr id="12" name="TextBox 11"/>
          <p:cNvSpPr txBox="1"/>
          <p:nvPr/>
        </p:nvSpPr>
        <p:spPr>
          <a:xfrm>
            <a:off x="3869328" y="5664983"/>
            <a:ext cx="1921872" cy="830997"/>
          </a:xfrm>
          <a:prstGeom prst="rect">
            <a:avLst/>
          </a:prstGeom>
          <a:noFill/>
        </p:spPr>
        <p:txBody>
          <a:bodyPr wrap="square" rtlCol="0">
            <a:spAutoFit/>
          </a:bodyPr>
          <a:lstStyle/>
          <a:p>
            <a:pPr algn="ctr"/>
            <a:r>
              <a:rPr lang="en-US" sz="2400" dirty="0" smtClean="0"/>
              <a:t>WRF-</a:t>
            </a:r>
            <a:r>
              <a:rPr lang="en-US" sz="2400" dirty="0" err="1" smtClean="0"/>
              <a:t>Chem</a:t>
            </a:r>
            <a:r>
              <a:rPr lang="en-US" sz="2400" dirty="0" smtClean="0"/>
              <a:t> NO </a:t>
            </a:r>
            <a:r>
              <a:rPr lang="en-US" sz="2400" dirty="0" err="1" smtClean="0"/>
              <a:t>Assim</a:t>
            </a:r>
            <a:endParaRPr lang="en-US" sz="2400" dirty="0"/>
          </a:p>
        </p:txBody>
      </p:sp>
      <p:sp>
        <p:nvSpPr>
          <p:cNvPr id="15" name="TextBox 14"/>
          <p:cNvSpPr txBox="1"/>
          <p:nvPr/>
        </p:nvSpPr>
        <p:spPr>
          <a:xfrm>
            <a:off x="6400799" y="5664982"/>
            <a:ext cx="2648165" cy="830997"/>
          </a:xfrm>
          <a:prstGeom prst="rect">
            <a:avLst/>
          </a:prstGeom>
          <a:noFill/>
        </p:spPr>
        <p:txBody>
          <a:bodyPr wrap="square" rtlCol="0">
            <a:spAutoFit/>
          </a:bodyPr>
          <a:lstStyle/>
          <a:p>
            <a:pPr algn="ctr"/>
            <a:r>
              <a:rPr lang="en-US" sz="2400" dirty="0" smtClean="0"/>
              <a:t>WRF-</a:t>
            </a:r>
            <a:r>
              <a:rPr lang="en-US" sz="2400" dirty="0" err="1" smtClean="0"/>
              <a:t>Chem</a:t>
            </a:r>
            <a:r>
              <a:rPr lang="en-US" sz="2400" dirty="0" smtClean="0"/>
              <a:t> MODIS+GOCI </a:t>
            </a:r>
            <a:r>
              <a:rPr lang="en-US" sz="2400" dirty="0" err="1" smtClean="0"/>
              <a:t>Assim</a:t>
            </a:r>
            <a:endParaRPr lang="en-US" sz="2400" dirty="0"/>
          </a:p>
        </p:txBody>
      </p:sp>
      <p:pic>
        <p:nvPicPr>
          <p:cNvPr id="2050" name="Picture 2" descr="C:\Users\psaide\Documents\iowa_work\GOCI\figs_goci\12km_domain_BC_from_assim36km\wrfchem_AOD_MODIS_GOCI_assim_maps_noMask\WRFCHEM_GOCI_MODIS_GOCI_assim_AOD550_LandOcean_climatology_map20120428_0300Z.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3489325"/>
            <a:ext cx="2796427" cy="215299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294967295"/>
          </p:nvPr>
        </p:nvSpPr>
        <p:spPr>
          <a:xfrm>
            <a:off x="6553200" y="6492875"/>
            <a:ext cx="2133600" cy="365125"/>
          </a:xfrm>
          <a:prstGeom prst="rect">
            <a:avLst/>
          </a:prstGeom>
        </p:spPr>
        <p:txBody>
          <a:bodyPr/>
          <a:lstStyle/>
          <a:p>
            <a:fld id="{20B656FF-474E-4913-BC65-37D7BB537341}" type="slidenum">
              <a:rPr lang="en-US" smtClean="0"/>
              <a:pPr/>
              <a:t>7</a:t>
            </a:fld>
            <a:endParaRPr lang="en-US" dirty="0"/>
          </a:p>
        </p:txBody>
      </p:sp>
      <p:pic>
        <p:nvPicPr>
          <p:cNvPr id="6146" name="Picture 2" descr="C:\Users\psaide\Documents\iowa_work\GOCI\figs_goci\goci_GloA2_AOD_maps_3x3filter\animated.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0982" y="552923"/>
            <a:ext cx="3617218" cy="27853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867400" y="228600"/>
            <a:ext cx="1458797" cy="461665"/>
          </a:xfrm>
          <a:prstGeom prst="rect">
            <a:avLst/>
          </a:prstGeom>
          <a:noFill/>
        </p:spPr>
        <p:txBody>
          <a:bodyPr wrap="none" rtlCol="0">
            <a:spAutoFit/>
          </a:bodyPr>
          <a:lstStyle/>
          <a:p>
            <a:r>
              <a:rPr lang="en-US" sz="2400" dirty="0" smtClean="0"/>
              <a:t>GOCI AOD</a:t>
            </a:r>
            <a:endParaRPr lang="en-US" sz="2400" dirty="0"/>
          </a:p>
        </p:txBody>
      </p:sp>
      <p:sp>
        <p:nvSpPr>
          <p:cNvPr id="13" name="TextBox 12"/>
          <p:cNvSpPr txBox="1"/>
          <p:nvPr/>
        </p:nvSpPr>
        <p:spPr>
          <a:xfrm>
            <a:off x="1828800" y="6477000"/>
            <a:ext cx="3505200" cy="369332"/>
          </a:xfrm>
          <a:prstGeom prst="rect">
            <a:avLst/>
          </a:prstGeom>
          <a:noFill/>
        </p:spPr>
        <p:txBody>
          <a:bodyPr wrap="square" rtlCol="0">
            <a:spAutoFit/>
          </a:bodyPr>
          <a:lstStyle/>
          <a:p>
            <a:r>
              <a:rPr lang="en-US" b="1" i="1" dirty="0" smtClean="0"/>
              <a:t>Saide et al., GRL, 2014</a:t>
            </a:r>
            <a:endParaRPr lang="en-US" b="1" i="1" dirty="0"/>
          </a:p>
        </p:txBody>
      </p:sp>
      <p:sp>
        <p:nvSpPr>
          <p:cNvPr id="2" name="TextBox 1"/>
          <p:cNvSpPr txBox="1"/>
          <p:nvPr/>
        </p:nvSpPr>
        <p:spPr>
          <a:xfrm>
            <a:off x="304800" y="1200090"/>
            <a:ext cx="4724400" cy="523220"/>
          </a:xfrm>
          <a:prstGeom prst="rect">
            <a:avLst/>
          </a:prstGeom>
          <a:noFill/>
        </p:spPr>
        <p:txBody>
          <a:bodyPr wrap="square" rtlCol="0">
            <a:spAutoFit/>
          </a:bodyPr>
          <a:lstStyle/>
          <a:p>
            <a:r>
              <a:rPr lang="en-US" sz="2000" b="1" dirty="0" smtClean="0"/>
              <a:t>Near future more assets , e.g., </a:t>
            </a:r>
            <a:r>
              <a:rPr lang="en-US" sz="2800" b="1" dirty="0" smtClean="0">
                <a:solidFill>
                  <a:srgbClr val="FF0000"/>
                </a:solidFill>
              </a:rPr>
              <a:t>GEMS!!</a:t>
            </a:r>
            <a:endParaRPr lang="en-US" sz="2800" b="1" dirty="0">
              <a:solidFill>
                <a:srgbClr val="FF0000"/>
              </a:solidFill>
            </a:endParaRPr>
          </a:p>
        </p:txBody>
      </p:sp>
    </p:spTree>
    <p:extLst>
      <p:ext uri="{BB962C8B-B14F-4D97-AF65-F5344CB8AC3E}">
        <p14:creationId xmlns:p14="http://schemas.microsoft.com/office/powerpoint/2010/main" val="67692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tretch>
            <a:fillRect/>
          </a:stretch>
        </p:blipFill>
        <p:spPr>
          <a:xfrm>
            <a:off x="457200" y="1143000"/>
            <a:ext cx="8305800" cy="5181600"/>
          </a:xfrm>
          <a:prstGeom prst="rect">
            <a:avLst/>
          </a:prstGeom>
        </p:spPr>
      </p:pic>
      <p:sp>
        <p:nvSpPr>
          <p:cNvPr id="3" name="TextBox 2"/>
          <p:cNvSpPr txBox="1"/>
          <p:nvPr/>
        </p:nvSpPr>
        <p:spPr>
          <a:xfrm>
            <a:off x="838200" y="152400"/>
            <a:ext cx="7391400" cy="646331"/>
          </a:xfrm>
          <a:prstGeom prst="rect">
            <a:avLst/>
          </a:prstGeom>
          <a:noFill/>
        </p:spPr>
        <p:txBody>
          <a:bodyPr wrap="square" rtlCol="0">
            <a:spAutoFit/>
          </a:bodyPr>
          <a:lstStyle/>
          <a:p>
            <a:pPr algn="ctr"/>
            <a:r>
              <a:rPr lang="en-US" sz="3600" b="1" dirty="0" smtClean="0"/>
              <a:t>Impact of GOCI on PM10 Prediction</a:t>
            </a:r>
            <a:endParaRPr lang="en-US" sz="3600" b="1" dirty="0"/>
          </a:p>
        </p:txBody>
      </p:sp>
      <p:pic>
        <p:nvPicPr>
          <p:cNvPr id="2050" name="Picture 2"/>
          <p:cNvPicPr>
            <a:picLocks noChangeAspect="1" noChangeArrowheads="1"/>
          </p:cNvPicPr>
          <p:nvPr/>
        </p:nvPicPr>
        <p:blipFill>
          <a:blip r:embed="rId3" cstate="print"/>
          <a:srcRect/>
          <a:stretch>
            <a:fillRect/>
          </a:stretch>
        </p:blipFill>
        <p:spPr bwMode="auto">
          <a:xfrm>
            <a:off x="533400" y="1066800"/>
            <a:ext cx="8305800" cy="2971799"/>
          </a:xfrm>
          <a:prstGeom prst="rect">
            <a:avLst/>
          </a:prstGeom>
          <a:noFill/>
          <a:ln w="9525">
            <a:noFill/>
            <a:miter lim="800000"/>
            <a:headEnd/>
            <a:tailEnd/>
          </a:ln>
        </p:spPr>
      </p:pic>
      <p:sp>
        <p:nvSpPr>
          <p:cNvPr id="5" name="TextBox 4"/>
          <p:cNvSpPr txBox="1"/>
          <p:nvPr/>
        </p:nvSpPr>
        <p:spPr>
          <a:xfrm>
            <a:off x="4495800" y="6477000"/>
            <a:ext cx="3276600" cy="369332"/>
          </a:xfrm>
          <a:prstGeom prst="rect">
            <a:avLst/>
          </a:prstGeom>
          <a:noFill/>
        </p:spPr>
        <p:txBody>
          <a:bodyPr wrap="square" rtlCol="0">
            <a:spAutoFit/>
          </a:bodyPr>
          <a:lstStyle/>
          <a:p>
            <a:r>
              <a:rPr lang="en-US" b="1" dirty="0" smtClean="0"/>
              <a:t>Fractional Bias reduction</a:t>
            </a:r>
            <a:endParaRPr lang="en-US" b="1" dirty="0"/>
          </a:p>
        </p:txBody>
      </p:sp>
      <p:pic>
        <p:nvPicPr>
          <p:cNvPr id="1027" name="Picture 3"/>
          <p:cNvPicPr>
            <a:picLocks noChangeAspect="1" noChangeArrowheads="1"/>
          </p:cNvPicPr>
          <p:nvPr/>
        </p:nvPicPr>
        <p:blipFill>
          <a:blip r:embed="rId4" cstate="print"/>
          <a:srcRect/>
          <a:stretch>
            <a:fillRect/>
          </a:stretch>
        </p:blipFill>
        <p:spPr bwMode="auto">
          <a:xfrm>
            <a:off x="0" y="914400"/>
            <a:ext cx="9236076" cy="3055938"/>
          </a:xfrm>
          <a:prstGeom prst="rect">
            <a:avLst/>
          </a:prstGeom>
          <a:noFill/>
          <a:ln w="9525">
            <a:noFill/>
            <a:miter lim="800000"/>
            <a:headEnd/>
            <a:tailEnd/>
          </a:ln>
          <a:effectLst/>
        </p:spPr>
      </p:pic>
      <p:sp>
        <p:nvSpPr>
          <p:cNvPr id="4" name="TextBox 3"/>
          <p:cNvSpPr txBox="1"/>
          <p:nvPr/>
        </p:nvSpPr>
        <p:spPr>
          <a:xfrm>
            <a:off x="4788024" y="5805264"/>
            <a:ext cx="936104" cy="369332"/>
          </a:xfrm>
          <a:prstGeom prst="rect">
            <a:avLst/>
          </a:prstGeom>
          <a:noFill/>
        </p:spPr>
        <p:txBody>
          <a:bodyPr wrap="square" rtlCol="0">
            <a:spAutoFit/>
          </a:bodyPr>
          <a:lstStyle/>
          <a:p>
            <a:r>
              <a:rPr lang="en-US" b="1" dirty="0" smtClean="0"/>
              <a:t>MODIS</a:t>
            </a:r>
            <a:endParaRPr lang="en-US" b="1" dirty="0"/>
          </a:p>
        </p:txBody>
      </p:sp>
      <p:sp>
        <p:nvSpPr>
          <p:cNvPr id="8" name="TextBox 7"/>
          <p:cNvSpPr txBox="1"/>
          <p:nvPr/>
        </p:nvSpPr>
        <p:spPr>
          <a:xfrm>
            <a:off x="6836296" y="5795972"/>
            <a:ext cx="1480120" cy="369332"/>
          </a:xfrm>
          <a:prstGeom prst="rect">
            <a:avLst/>
          </a:prstGeom>
          <a:noFill/>
        </p:spPr>
        <p:txBody>
          <a:bodyPr wrap="square" rtlCol="0">
            <a:spAutoFit/>
          </a:bodyPr>
          <a:lstStyle/>
          <a:p>
            <a:r>
              <a:rPr lang="en-US" b="1" dirty="0" smtClean="0"/>
              <a:t>MODIS+GOCI</a:t>
            </a:r>
            <a:endParaRPr lang="en-US" b="1" dirty="0"/>
          </a:p>
        </p:txBody>
      </p:sp>
    </p:spTree>
    <p:extLst>
      <p:ext uri="{BB962C8B-B14F-4D97-AF65-F5344CB8AC3E}">
        <p14:creationId xmlns:p14="http://schemas.microsoft.com/office/powerpoint/2010/main" val="19240895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273" y="261380"/>
            <a:ext cx="3657600" cy="2468562"/>
          </a:xfrm>
        </p:spPr>
        <p:txBody>
          <a:bodyPr/>
          <a:lstStyle/>
          <a:p>
            <a:r>
              <a:rPr lang="en-US" dirty="0" smtClean="0"/>
              <a:t>KORUS-AQ forecasting system</a:t>
            </a:r>
            <a:endParaRPr lang="en-US" dirty="0"/>
          </a:p>
        </p:txBody>
      </p:sp>
      <p:sp>
        <p:nvSpPr>
          <p:cNvPr id="3" name="Content Placeholder 2"/>
          <p:cNvSpPr>
            <a:spLocks noGrp="1"/>
          </p:cNvSpPr>
          <p:nvPr>
            <p:ph idx="1"/>
          </p:nvPr>
        </p:nvSpPr>
        <p:spPr>
          <a:xfrm>
            <a:off x="457200" y="2773392"/>
            <a:ext cx="8229600" cy="3810000"/>
          </a:xfrm>
        </p:spPr>
        <p:txBody>
          <a:bodyPr>
            <a:normAutofit fontScale="77500" lnSpcReduction="20000"/>
          </a:bodyPr>
          <a:lstStyle/>
          <a:p>
            <a:r>
              <a:rPr lang="en-US" dirty="0" smtClean="0"/>
              <a:t>WRF-</a:t>
            </a:r>
            <a:r>
              <a:rPr lang="en-US" dirty="0" err="1" smtClean="0"/>
              <a:t>Chem</a:t>
            </a:r>
            <a:r>
              <a:rPr lang="en-US" dirty="0" smtClean="0"/>
              <a:t> with MOSAIC aerosols and a Reduced Hydrocarbon chemistry (</a:t>
            </a:r>
            <a:r>
              <a:rPr lang="en-US" dirty="0" err="1" smtClean="0"/>
              <a:t>Pfister</a:t>
            </a:r>
            <a:r>
              <a:rPr lang="en-US" dirty="0" smtClean="0"/>
              <a:t> et al. JGR 2014</a:t>
            </a:r>
            <a:r>
              <a:rPr lang="en-US" dirty="0"/>
              <a:t>), including simplified SOA formation (</a:t>
            </a:r>
            <a:r>
              <a:rPr lang="en-US" dirty="0" err="1"/>
              <a:t>Hodzic</a:t>
            </a:r>
            <a:r>
              <a:rPr lang="en-US" dirty="0"/>
              <a:t> and Jimenez, </a:t>
            </a:r>
            <a:r>
              <a:rPr lang="en-US" dirty="0" smtClean="0"/>
              <a:t>GMD 2011)</a:t>
            </a:r>
          </a:p>
          <a:p>
            <a:r>
              <a:rPr lang="en-US" dirty="0" smtClean="0"/>
              <a:t>GFS and MACC meteorological and chemical boundary conditions</a:t>
            </a:r>
          </a:p>
          <a:p>
            <a:r>
              <a:rPr lang="en-US" dirty="0" smtClean="0"/>
              <a:t>KORUS-AQ </a:t>
            </a:r>
            <a:r>
              <a:rPr lang="en-US" dirty="0" err="1" smtClean="0"/>
              <a:t>anthro</a:t>
            </a:r>
            <a:r>
              <a:rPr lang="en-US" dirty="0" smtClean="0"/>
              <a:t> (Jung-Hun Woo) and QFED fire emissions</a:t>
            </a:r>
          </a:p>
          <a:p>
            <a:r>
              <a:rPr lang="en-US" dirty="0" smtClean="0"/>
              <a:t>AOD data assimilation using GSI (</a:t>
            </a:r>
            <a:r>
              <a:rPr lang="en-US" dirty="0" err="1" smtClean="0"/>
              <a:t>Saide</a:t>
            </a:r>
            <a:r>
              <a:rPr lang="en-US" dirty="0" smtClean="0"/>
              <a:t> et al., ACP 2013). MODIS and GOCI data were assimilated simultaneously every three hours. </a:t>
            </a:r>
            <a:endParaRPr lang="en-US" b="1" dirty="0" smtClean="0"/>
          </a:p>
          <a:p>
            <a:r>
              <a:rPr lang="en-US" dirty="0" smtClean="0"/>
              <a:t>Four days of forecasts were available for the outer domain, 2 days for the inner domain</a:t>
            </a:r>
          </a:p>
          <a:p>
            <a:endParaRPr lang="en-US" dirty="0" smtClean="0"/>
          </a:p>
          <a:p>
            <a:endParaRPr lang="en-US"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2873" y="304800"/>
            <a:ext cx="3868788" cy="218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s://espo.nasa.gov/home/sites/default/files/images/KORUS-AQ_Final_Patch.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62378"/>
            <a:ext cx="1956497" cy="187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301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4814</TotalTime>
  <Words>1065</Words>
  <Application>Microsoft Office PowerPoint</Application>
  <PresentationFormat>On-screen Show (4:3)</PresentationFormat>
  <Paragraphs>140</Paragraphs>
  <Slides>24</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SimSun</vt:lpstr>
      <vt:lpstr>SimSun</vt:lpstr>
      <vt:lpstr>Aria</vt:lpstr>
      <vt:lpstr>Arial</vt:lpstr>
      <vt:lpstr>Calibri</vt:lpstr>
      <vt:lpstr>Cambria Math</vt:lpstr>
      <vt:lpstr>Helvetica</vt:lpstr>
      <vt:lpstr>Symbol</vt:lpstr>
      <vt:lpstr>Times</vt:lpstr>
      <vt:lpstr>Times New Roman</vt:lpstr>
      <vt:lpstr>Tw Cen MT</vt:lpstr>
      <vt:lpstr>Wingdings</vt:lpstr>
      <vt:lpstr>1_Office Theme</vt:lpstr>
      <vt:lpstr>Improving Air Quality (and Weather) Predictions  using Advanced Data Assimilation Techniques Applied to Coupled Models</vt:lpstr>
      <vt:lpstr>Modeling Atmospheric Composition Matters: To Air Quality, Weather, Climate and More</vt:lpstr>
      <vt:lpstr>Models Constrained With Observations Play Increasing Important Roles In Research and Applications </vt:lpstr>
      <vt:lpstr>PowerPoint Presentation</vt:lpstr>
      <vt:lpstr>PowerPoint Presentation</vt:lpstr>
      <vt:lpstr>PowerPoint Presentation</vt:lpstr>
      <vt:lpstr>PowerPoint Presentation</vt:lpstr>
      <vt:lpstr>PowerPoint Presentation</vt:lpstr>
      <vt:lpstr>KORUS-AQ forecasting system</vt:lpstr>
      <vt:lpstr>KORUS-AQ forecasting system</vt:lpstr>
      <vt:lpstr>KORUS-AQ forecasting system</vt:lpstr>
      <vt:lpstr>KORUS-AQ forecasting system</vt:lpstr>
      <vt:lpstr>Impact of Assimilation on PM Forecasts </vt:lpstr>
      <vt:lpstr>Constraining biomass burning emissions for improved prediction skill and assessing     smoke-weather interactions</vt:lpstr>
      <vt:lpstr>Emission Inversion method</vt:lpstr>
      <vt:lpstr>PowerPoint Presentation</vt:lpstr>
      <vt:lpstr>PowerPoint Presentation</vt:lpstr>
      <vt:lpstr>PowerPoint Presentation</vt:lpstr>
      <vt:lpstr>PowerPoint Presentation</vt:lpstr>
      <vt:lpstr>PowerPoint Presentation</vt:lpstr>
      <vt:lpstr>June 22, 2008 ARCTAS-CARB Case Study 4dVar Biomass Burning BC Emissions</vt:lpstr>
      <vt:lpstr>PowerPoint Presentation</vt:lpstr>
      <vt:lpstr>PowerPoint Presentation</vt:lpstr>
      <vt:lpstr>PowerPoint Presentation</vt:lpstr>
    </vt:vector>
  </TitlesOfParts>
  <Company>DMI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Meteorological Organization Working together in weather, climate and water</dc:title>
  <dc:creator>Alexander Baklanov</dc:creator>
  <cp:lastModifiedBy>Carmichael, Gregory R</cp:lastModifiedBy>
  <cp:revision>185</cp:revision>
  <dcterms:created xsi:type="dcterms:W3CDTF">2014-08-18T02:10:32Z</dcterms:created>
  <dcterms:modified xsi:type="dcterms:W3CDTF">2017-01-11T13:19:01Z</dcterms:modified>
</cp:coreProperties>
</file>