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0" r:id="rId2"/>
    <p:sldId id="364" r:id="rId3"/>
    <p:sldId id="425" r:id="rId4"/>
    <p:sldId id="393" r:id="rId5"/>
    <p:sldId id="404" r:id="rId6"/>
    <p:sldId id="401" r:id="rId7"/>
    <p:sldId id="402" r:id="rId8"/>
    <p:sldId id="392" r:id="rId9"/>
    <p:sldId id="446" r:id="rId10"/>
    <p:sldId id="391" r:id="rId11"/>
    <p:sldId id="426" r:id="rId12"/>
    <p:sldId id="429" r:id="rId13"/>
    <p:sldId id="447" r:id="rId14"/>
    <p:sldId id="455" r:id="rId15"/>
    <p:sldId id="450" r:id="rId16"/>
    <p:sldId id="448" r:id="rId17"/>
    <p:sldId id="449" r:id="rId18"/>
    <p:sldId id="451" r:id="rId19"/>
    <p:sldId id="452" r:id="rId20"/>
    <p:sldId id="440" r:id="rId21"/>
    <p:sldId id="441" r:id="rId22"/>
    <p:sldId id="291" r:id="rId23"/>
    <p:sldId id="453" r:id="rId24"/>
    <p:sldId id="454" r:id="rId25"/>
    <p:sldId id="428" r:id="rId26"/>
  </p:sldIdLst>
  <p:sldSz cx="9144000" cy="6858000" type="screen4x3"/>
  <p:notesSz cx="6858000" cy="92964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Arial Unicode MS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EABD00"/>
    <a:srgbClr val="FFFF00"/>
    <a:srgbClr val="9ED3D7"/>
    <a:srgbClr val="92D050"/>
    <a:srgbClr val="003399"/>
    <a:srgbClr val="C00000"/>
    <a:srgbClr val="3A601B"/>
    <a:srgbClr val="CC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4971" autoAdjust="0"/>
  </p:normalViewPr>
  <p:slideViewPr>
    <p:cSldViewPr>
      <p:cViewPr>
        <p:scale>
          <a:sx n="70" d="100"/>
          <a:sy n="70" d="100"/>
        </p:scale>
        <p:origin x="-2496" y="-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b="0">
                <a:latin typeface="Arial" pitchFamily="34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>
                <a:latin typeface="Arial" pitchFamily="34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b="0">
                <a:latin typeface="Arial" pitchFamily="34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/>
            </a:lvl1pPr>
          </a:lstStyle>
          <a:p>
            <a:fld id="{8133FA52-B13B-4A29-A274-0D347DA66B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531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b="0">
                <a:latin typeface="Arial" pitchFamily="34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>
                <a:latin typeface="Arial" pitchFamily="34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b="0">
                <a:latin typeface="Arial" pitchFamily="34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/>
            </a:lvl1pPr>
          </a:lstStyle>
          <a:p>
            <a:fld id="{B77015C9-9388-49D2-B4C3-116FC82EA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5212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www.statcan.gc.ca/pub/91-214-x/2016000/section04-eng.htm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68810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77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CA" altLang="en-US">
                <a:latin typeface="Arial" panose="020B0604020202020204" pitchFamily="34" charset="0"/>
              </a:rPr>
              <a:t>Population distribution in Canada has a small number of large urban centres that would have unique considerations such as heat island effects. </a:t>
            </a:r>
          </a:p>
          <a:p>
            <a:endParaRPr lang="en-CA" altLang="en-US">
              <a:latin typeface="Arial" panose="020B0604020202020204" pitchFamily="34" charset="0"/>
            </a:endParaRPr>
          </a:p>
          <a:p>
            <a:endParaRPr lang="en-CA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http://www.demographia.com/db-worldua.pdf</a:t>
            </a:r>
          </a:p>
          <a:p>
            <a:endParaRPr lang="en-CA" altLang="en-US">
              <a:latin typeface="Arial" panose="020B0604020202020204" pitchFamily="34" charset="0"/>
            </a:endParaRPr>
          </a:p>
          <a:p>
            <a:r>
              <a:rPr lang="en-CA" altLang="en-US">
                <a:latin typeface="Arial" panose="020B0604020202020204" pitchFamily="34" charset="0"/>
              </a:rPr>
              <a:t>MAP	</a:t>
            </a:r>
            <a:r>
              <a:rPr lang="en-US" altLang="en-US" u="sng">
                <a:latin typeface="Arial" panose="020B0604020202020204" pitchFamily="34" charset="0"/>
                <a:hlinkClick r:id="rId3"/>
              </a:rPr>
              <a:t>http://www.statcan.gc.ca/pub/91-214-x/2016000/section04-eng.htm</a:t>
            </a:r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The census numbers (2011) reflect metro areas. For example, Toronto’s density varies</a:t>
            </a:r>
          </a:p>
          <a:p>
            <a:r>
              <a:rPr lang="en-CA" altLang="en-US">
                <a:latin typeface="Arial" panose="020B0604020202020204" pitchFamily="34" charset="0"/>
              </a:rPr>
              <a:t>City 	4,149 /km2</a:t>
            </a:r>
          </a:p>
          <a:p>
            <a:r>
              <a:rPr lang="en-CA" altLang="en-US">
                <a:latin typeface="Arial" panose="020B0604020202020204" pitchFamily="34" charset="0"/>
              </a:rPr>
              <a:t>Metro	945.37/km2  (CMA = City Metropolitan Area includes 24 census areas (boundaries excludes Guelph, Hamilton, Oshawa and Barrie) </a:t>
            </a:r>
          </a:p>
          <a:p>
            <a:endParaRPr lang="en-CA" altLang="en-US">
              <a:latin typeface="Arial" panose="020B0604020202020204" pitchFamily="34" charset="0"/>
            </a:endParaRPr>
          </a:p>
          <a:p>
            <a:r>
              <a:rPr lang="en-CA" altLang="en-US">
                <a:latin typeface="Arial" panose="020B0604020202020204" pitchFamily="34" charset="0"/>
              </a:rPr>
              <a:t>http://www12.statcan.gc.ca/census-recensement/2011/as-sa/fogs-spg/Facts-csd-eng.cfm?Lang=Eng&amp;GK=CSD&amp;GC=3520005</a:t>
            </a:r>
          </a:p>
          <a:p>
            <a:r>
              <a:rPr lang="en-CA" altLang="en-US">
                <a:latin typeface="Arial" panose="020B0604020202020204" pitchFamily="34" charset="0"/>
              </a:rPr>
              <a:t>https://www12.statcan.gc.ca/census-recensement/2011/as-sa/fogs-spg/Facts-cma-eng.cfm?LANG=Eng&amp;GK=CMA&amp;GC=535</a:t>
            </a:r>
          </a:p>
          <a:p>
            <a:endParaRPr lang="en-CA" altLang="en-US">
              <a:latin typeface="Arial" panose="020B0604020202020204" pitchFamily="34" charset="0"/>
            </a:endParaRPr>
          </a:p>
          <a:p>
            <a:r>
              <a:rPr lang="en-CA" altLang="en-US">
                <a:latin typeface="Arial" panose="020B0604020202020204" pitchFamily="34" charset="0"/>
              </a:rPr>
              <a:t>Population Density</a:t>
            </a:r>
          </a:p>
          <a:p>
            <a:r>
              <a:rPr lang="en-US" altLang="en-US">
                <a:latin typeface="Arial" panose="020B0604020202020204" pitchFamily="34" charset="0"/>
              </a:rPr>
              <a:t>http://www12.statcan.gc.ca/census-recensement/2011/dp-pd/hlt-fst/pd-pl/Table-Tableau.cfm?LANG=Eng&amp;T=205&amp;SR=1&amp;S=10&amp;O=D&amp;RPP=50</a:t>
            </a:r>
          </a:p>
          <a:p>
            <a:endParaRPr lang="en-CA" altLang="en-US">
              <a:latin typeface="Arial" panose="020B0604020202020204" pitchFamily="34" charset="0"/>
            </a:endParaRPr>
          </a:p>
          <a:p>
            <a:r>
              <a:rPr lang="en-CA" altLang="en-US">
                <a:latin typeface="Arial" panose="020B0604020202020204" pitchFamily="34" charset="0"/>
              </a:rPr>
              <a:t>Demographic statistics</a:t>
            </a:r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http://www.statcan.gc.ca/pub/91-214-x/91-214-x2016000-eng.pdf</a:t>
            </a:r>
          </a:p>
          <a:p>
            <a:r>
              <a:rPr lang="en-CA" altLang="en-US">
                <a:latin typeface="Arial" panose="020B0604020202020204" pitchFamily="34" charset="0"/>
              </a:rPr>
              <a:t>There are different numbers depending on the year and land area.</a:t>
            </a:r>
          </a:p>
          <a:p>
            <a:endParaRPr lang="en-CA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D9115A-6F23-4D9D-903B-0CB4A35BD292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dirty="0"/>
              <a:t>Urban environments can consist of high density skyscrapers or lower density </a:t>
            </a:r>
            <a:r>
              <a:rPr lang="en-CA" dirty="0" err="1"/>
              <a:t>surburban</a:t>
            </a:r>
            <a:r>
              <a:rPr lang="en-CA" dirty="0"/>
              <a:t> dwellings with greenspace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dirty="0"/>
              <a:t>Paved surfaces affect </a:t>
            </a:r>
            <a:r>
              <a:rPr lang="en-CA" dirty="0" err="1"/>
              <a:t>stormwater</a:t>
            </a:r>
            <a:r>
              <a:rPr lang="en-CA" dirty="0"/>
              <a:t> management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dirty="0"/>
              <a:t>Building and road materials contribute to heat island effect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dirty="0"/>
              <a:t>Skyscrapers create wind tunnel effects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80D41F2-5A46-4FCC-950F-10E4A30FA2EF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dirty="0"/>
              <a:t>Urban environments can consist of high density skyscrapers or lower density </a:t>
            </a:r>
            <a:r>
              <a:rPr lang="en-CA" dirty="0" err="1"/>
              <a:t>surburban</a:t>
            </a:r>
            <a:r>
              <a:rPr lang="en-CA" dirty="0"/>
              <a:t> dwellings with greenspace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dirty="0"/>
              <a:t>Paved surfaces affect </a:t>
            </a:r>
            <a:r>
              <a:rPr lang="en-CA" dirty="0" err="1"/>
              <a:t>stormwater</a:t>
            </a:r>
            <a:r>
              <a:rPr lang="en-CA" dirty="0"/>
              <a:t> management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dirty="0"/>
              <a:t>Building and road materials contribute to heat island effect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dirty="0"/>
              <a:t>Skyscrapers create wind tunnel effects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80D41F2-5A46-4FCC-950F-10E4A30FA2EF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98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CA" altLang="en-US" dirty="0">
              <a:latin typeface="Arial" panose="020B0604020202020204" pitchFamily="34" charset="0"/>
            </a:endParaRPr>
          </a:p>
          <a:p>
            <a:r>
              <a:rPr lang="en-CA" altLang="en-US" dirty="0">
                <a:latin typeface="Arial" panose="020B0604020202020204" pitchFamily="34" charset="0"/>
              </a:rPr>
              <a:t>GPS sensors calculate speed and location providing information on road/traffic conditions. Users are also able to provide information on traffic accidents, police, etc.</a:t>
            </a:r>
          </a:p>
          <a:p>
            <a:endParaRPr lang="en-CA" altLang="en-US" dirty="0">
              <a:latin typeface="Arial" panose="020B0604020202020204" pitchFamily="34" charset="0"/>
            </a:endParaRPr>
          </a:p>
          <a:p>
            <a:r>
              <a:rPr lang="en-CA" altLang="en-US" dirty="0">
                <a:latin typeface="Arial" panose="020B0604020202020204" pitchFamily="34" charset="0"/>
              </a:rPr>
              <a:t>http://www.pressurenet.io/</a:t>
            </a:r>
          </a:p>
          <a:p>
            <a:r>
              <a:rPr lang="en-CA" altLang="en-US" dirty="0">
                <a:latin typeface="Arial" panose="020B0604020202020204" pitchFamily="34" charset="0"/>
              </a:rPr>
              <a:t>https://www.marsdd.com/about/our-partners/</a:t>
            </a:r>
          </a:p>
          <a:p>
            <a:r>
              <a:rPr lang="en-CA" altLang="en-US" dirty="0">
                <a:latin typeface="Arial" panose="020B0604020202020204" pitchFamily="34" charset="0"/>
              </a:rPr>
              <a:t>Barometers to determine air pressure and short-term changes in weather (troughs, high-pressure zones, frontal boundaries). Toronto based </a:t>
            </a:r>
            <a:r>
              <a:rPr lang="en-CA" altLang="en-US" dirty="0" err="1">
                <a:latin typeface="Arial" panose="020B0604020202020204" pitchFamily="34" charset="0"/>
              </a:rPr>
              <a:t>PressureNet</a:t>
            </a:r>
            <a:r>
              <a:rPr lang="en-CA" altLang="en-US" dirty="0">
                <a:latin typeface="Arial" panose="020B0604020202020204" pitchFamily="34" charset="0"/>
              </a:rPr>
              <a:t> (now part of </a:t>
            </a:r>
            <a:r>
              <a:rPr lang="en-CA" altLang="en-US" dirty="0" err="1">
                <a:latin typeface="Arial" panose="020B0604020202020204" pitchFamily="34" charset="0"/>
              </a:rPr>
              <a:t>MaRs</a:t>
            </a:r>
            <a:r>
              <a:rPr lang="en-CA" altLang="en-US" dirty="0">
                <a:latin typeface="Arial" panose="020B0604020202020204" pitchFamily="34" charset="0"/>
              </a:rPr>
              <a:t> Innovation – multi-level government partnerships with industry (capital and start-ups)).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BA1308-996F-4401-BDF5-BE1A1C9A64F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6.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63517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fip_can_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53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58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130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17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91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188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988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563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85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24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949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 userDrawn="1"/>
        </p:nvSpPr>
        <p:spPr bwMode="auto">
          <a:xfrm>
            <a:off x="755650" y="6237288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/>
            <a:r>
              <a:rPr lang="en-CA" altLang="en-US" sz="1000" b="0"/>
              <a:t>Page </a:t>
            </a:r>
            <a:fld id="{02AD0C2F-13F8-4257-A1D5-89DCEE91BF45}" type="slidenum">
              <a:rPr lang="en-CA" altLang="en-US" sz="1000" b="0"/>
              <a:pPr algn="ctr" eaLnBrk="1" hangingPunct="1"/>
              <a:t>‹#›</a:t>
            </a:fld>
            <a:r>
              <a:rPr lang="en-CA" altLang="en-US" sz="1000" b="0"/>
              <a:t> – </a:t>
            </a:r>
            <a:fld id="{6DE564E6-926A-481E-BAD1-8AFB7A2B7338}" type="datetime4">
              <a:rPr kumimoji="0" lang="en-CA" altLang="en-US" sz="1000" b="0"/>
              <a:pPr algn="ctr" eaLnBrk="1" hangingPunct="1"/>
              <a:t>January 11, 2017</a:t>
            </a:fld>
            <a:endParaRPr kumimoji="0" lang="en-CA" altLang="en-US" sz="1000" b="0"/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9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panose="020B0604020202020204" pitchFamily="34" charset="0"/>
        <a:buChar char="▪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34925" y="1484313"/>
            <a:ext cx="8858250" cy="2190750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en-US" altLang="en-US" sz="3000" dirty="0"/>
              <a:t>Towards an operational air-quality forecasting system at urban scale at ECCC</a:t>
            </a:r>
            <a:endParaRPr lang="fr-CA" altLang="en-US" sz="2400" dirty="0"/>
          </a:p>
        </p:txBody>
      </p:sp>
      <p:pic>
        <p:nvPicPr>
          <p:cNvPr id="3075" name="Picture 14" descr="fip_can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4132264" y="3701931"/>
            <a:ext cx="49657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A601B"/>
              </a:buClr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8A200"/>
              </a:buClr>
              <a:buFont typeface="Arial" panose="020B0604020202020204" pitchFamily="34" charset="0"/>
              <a:buChar char="▪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dirty="0"/>
              <a:t>AQMAS: Rodrigo Munoz-</a:t>
            </a:r>
            <a:r>
              <a:rPr lang="en-CA" altLang="en-US" sz="1800" dirty="0" err="1"/>
              <a:t>Alpizar</a:t>
            </a:r>
            <a:r>
              <a:rPr lang="en-CA" altLang="en-US" sz="1800" dirty="0"/>
              <a:t>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dirty="0"/>
              <a:t>	</a:t>
            </a:r>
            <a:r>
              <a:rPr lang="en-CA" altLang="en-US" sz="1800" dirty="0" err="1"/>
              <a:t>Radenko</a:t>
            </a:r>
            <a:r>
              <a:rPr lang="en-CA" altLang="en-US" sz="1800" dirty="0"/>
              <a:t> </a:t>
            </a:r>
            <a:r>
              <a:rPr lang="en-CA" altLang="en-US" sz="1800" dirty="0" err="1"/>
              <a:t>Pavlovic</a:t>
            </a:r>
            <a:r>
              <a:rPr lang="en-CA" altLang="en-US" sz="1800" dirty="0"/>
              <a:t>, Sylvain </a:t>
            </a:r>
            <a:r>
              <a:rPr lang="en-CA" altLang="en-US" sz="1800" dirty="0" err="1"/>
              <a:t>Ménard</a:t>
            </a:r>
            <a:endParaRPr lang="en-CA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dirty="0"/>
              <a:t>	Didier </a:t>
            </a:r>
            <a:r>
              <a:rPr lang="en-CA" altLang="en-US" sz="1800" dirty="0" err="1"/>
              <a:t>Davignon</a:t>
            </a:r>
            <a:r>
              <a:rPr lang="en-CA" altLang="en-US" sz="1800" dirty="0"/>
              <a:t>, Hugo Landry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dirty="0"/>
              <a:t>	Samuel Gilbert, P,-A, Beaulieu.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dirty="0"/>
              <a:t>ARQI: 	Craig Stroud, </a:t>
            </a:r>
            <a:r>
              <a:rPr lang="en-CA" altLang="en-US" sz="1800" dirty="0" err="1"/>
              <a:t>Shuzhan</a:t>
            </a:r>
            <a:r>
              <a:rPr lang="en-CA" altLang="en-US" sz="1800" dirty="0"/>
              <a:t> Ren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dirty="0"/>
              <a:t>RPN-E:	Stephane Belair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dirty="0"/>
              <a:t>CMDN:  Manon </a:t>
            </a:r>
            <a:r>
              <a:rPr lang="en-CA" altLang="en-US" sz="1800" dirty="0" err="1"/>
              <a:t>Faucher</a:t>
            </a:r>
            <a:endParaRPr lang="en-CA" altLang="en-US" sz="1800" dirty="0"/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765175"/>
            <a:ext cx="91440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2"/>
          <p:cNvSpPr txBox="1">
            <a:spLocks noChangeArrowheads="1"/>
          </p:cNvSpPr>
          <p:nvPr/>
        </p:nvSpPr>
        <p:spPr bwMode="auto">
          <a:xfrm>
            <a:off x="0" y="6391275"/>
            <a:ext cx="9144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/>
            <a:r>
              <a:rPr lang="en-US" altLang="en-US" sz="1400" dirty="0"/>
              <a:t>8</a:t>
            </a:r>
            <a:r>
              <a:rPr lang="en-US" altLang="en-US" sz="1400" baseline="30000" dirty="0"/>
              <a:t>th</a:t>
            </a:r>
            <a:r>
              <a:rPr lang="en-US" altLang="en-US" sz="1400" dirty="0"/>
              <a:t> International Workshop on Air Quality Forecasting Research, </a:t>
            </a:r>
            <a:r>
              <a:rPr lang="pt-BR" altLang="en-US" sz="1400" dirty="0"/>
              <a:t>Toronto, Ontario</a:t>
            </a:r>
          </a:p>
          <a:p>
            <a:pPr algn="ctr" eaLnBrk="1" hangingPunct="1"/>
            <a:r>
              <a:rPr lang="pt-BR" altLang="en-US" sz="1400" dirty="0"/>
              <a:t>January 10 - 12, 2017</a:t>
            </a:r>
            <a:r>
              <a:rPr lang="en-US" altLang="en-US" sz="1400" dirty="0"/>
              <a:t> </a:t>
            </a:r>
            <a:br>
              <a:rPr lang="en-US" altLang="en-US" sz="1400" dirty="0"/>
            </a:br>
            <a:endParaRPr lang="en-US" altLang="en-US" sz="1400" dirty="0"/>
          </a:p>
        </p:txBody>
      </p:sp>
      <p:pic>
        <p:nvPicPr>
          <p:cNvPr id="307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068638"/>
            <a:ext cx="4097338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42950" y="1331913"/>
            <a:ext cx="8374063" cy="5409455"/>
          </a:xfrm>
          <a:solidFill>
            <a:schemeClr val="bg1"/>
          </a:solidFill>
        </p:spPr>
        <p:txBody>
          <a:bodyPr/>
          <a:lstStyle/>
          <a:p>
            <a:r>
              <a:rPr lang="en-US" altLang="en-US" dirty="0"/>
              <a:t>Is complex and has advanced </a:t>
            </a:r>
          </a:p>
          <a:p>
            <a:pPr lvl="1"/>
            <a:r>
              <a:rPr lang="en-CA" altLang="en-US" dirty="0"/>
              <a:t>Improvements in physical process representation</a:t>
            </a:r>
          </a:p>
          <a:p>
            <a:pPr lvl="1"/>
            <a:r>
              <a:rPr lang="en-CA" altLang="en-US" dirty="0"/>
              <a:t>Improved data assimilation </a:t>
            </a:r>
            <a:r>
              <a:rPr lang="en-CA" altLang="en-US" dirty="0" smtClean="0"/>
              <a:t>(DA) methods </a:t>
            </a:r>
            <a:r>
              <a:rPr lang="en-CA" altLang="en-US" dirty="0"/>
              <a:t>used to define initial conditions</a:t>
            </a:r>
          </a:p>
          <a:p>
            <a:pPr lvl="1"/>
            <a:r>
              <a:rPr lang="en-CA" altLang="en-US" dirty="0"/>
              <a:t>Advances in data processing capabilities</a:t>
            </a:r>
          </a:p>
          <a:p>
            <a:pPr lvl="1">
              <a:spcBef>
                <a:spcPts val="300"/>
              </a:spcBef>
            </a:pPr>
            <a:endParaRPr lang="en-CA" altLang="en-US" sz="1200" dirty="0"/>
          </a:p>
          <a:p>
            <a:r>
              <a:rPr lang="en-CA" altLang="en-US" dirty="0"/>
              <a:t>There is still a need :</a:t>
            </a:r>
          </a:p>
          <a:p>
            <a:pPr lvl="1"/>
            <a:r>
              <a:rPr lang="en-US" altLang="en-US" dirty="0"/>
              <a:t>Current AQ and Meteorological Forecast systems do not include physical surface prediction systems (land, vegetation, cities</a:t>
            </a:r>
            <a:r>
              <a:rPr lang="en-US" altLang="en-US" dirty="0" smtClean="0"/>
              <a:t>), </a:t>
            </a:r>
            <a:r>
              <a:rPr lang="en-US" altLang="en-US" dirty="0" err="1" smtClean="0"/>
              <a:t>chemestry</a:t>
            </a:r>
            <a:r>
              <a:rPr lang="en-US" altLang="en-US" dirty="0" smtClean="0"/>
              <a:t> DA</a:t>
            </a:r>
            <a:endParaRPr lang="en-US" altLang="en-US" dirty="0"/>
          </a:p>
          <a:p>
            <a:pPr lvl="1"/>
            <a:r>
              <a:rPr lang="en-CA" altLang="en-US" dirty="0"/>
              <a:t>Emergence of probabilistic approaches to </a:t>
            </a:r>
            <a:r>
              <a:rPr lang="en-CA" altLang="en-US" dirty="0" smtClean="0"/>
              <a:t>quantify </a:t>
            </a:r>
            <a:r>
              <a:rPr lang="en-CA" altLang="en-US" dirty="0"/>
              <a:t>the uncertainty of the initial conditions or parameters of the model</a:t>
            </a:r>
          </a:p>
          <a:p>
            <a:pPr lvl="1"/>
            <a:r>
              <a:rPr lang="en-CA" altLang="en-US" dirty="0"/>
              <a:t>Improve data availability at urban scale : </a:t>
            </a:r>
          </a:p>
          <a:p>
            <a:pPr lvl="2"/>
            <a:r>
              <a:rPr lang="en-CA" altLang="en-US" sz="2000" dirty="0"/>
              <a:t>Weather and Air Quality observations</a:t>
            </a:r>
          </a:p>
          <a:p>
            <a:pPr lvl="2"/>
            <a:r>
              <a:rPr lang="en-CA" altLang="en-US" sz="2000" dirty="0"/>
              <a:t>Land use, buildings </a:t>
            </a:r>
            <a:r>
              <a:rPr lang="en-CA" altLang="en-US" sz="2000" dirty="0" smtClean="0"/>
              <a:t>information, …..</a:t>
            </a:r>
            <a:endParaRPr lang="en-CA" altLang="en-US" sz="2000" dirty="0"/>
          </a:p>
          <a:p>
            <a:pPr lvl="1"/>
            <a:endParaRPr lang="en-CA" altLang="en-US" sz="2000" dirty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8153400" cy="1143000"/>
          </a:xfrm>
        </p:spPr>
        <p:txBody>
          <a:bodyPr/>
          <a:lstStyle/>
          <a:p>
            <a:r>
              <a:rPr lang="en-CA" altLang="en-US" dirty="0"/>
              <a:t>Modelling at the urban-scale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388424" cy="1143000"/>
          </a:xfrm>
        </p:spPr>
        <p:txBody>
          <a:bodyPr/>
          <a:lstStyle/>
          <a:p>
            <a:r>
              <a:rPr lang="en-US" sz="3200" dirty="0"/>
              <a:t>Main Purpose of the High Resolution Forecasts Systems at ECCC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8136904" cy="4525963"/>
          </a:xfrm>
        </p:spPr>
        <p:txBody>
          <a:bodyPr/>
          <a:lstStyle/>
          <a:p>
            <a:r>
              <a:rPr lang="en-US" dirty="0"/>
              <a:t>Improves urban AQ and weather forecast to provide guidance for day 1-2 </a:t>
            </a:r>
            <a:r>
              <a:rPr lang="en-US" dirty="0" err="1"/>
              <a:t>fcsts</a:t>
            </a:r>
            <a:r>
              <a:rPr lang="en-US" dirty="0"/>
              <a:t> </a:t>
            </a:r>
          </a:p>
          <a:p>
            <a:pPr marL="0" indent="0">
              <a:spcBef>
                <a:spcPts val="400"/>
              </a:spcBef>
              <a:buNone/>
            </a:pPr>
            <a:endParaRPr lang="en-US" altLang="en-US" sz="800" b="1" dirty="0"/>
          </a:p>
          <a:p>
            <a:pPr marL="0" indent="0">
              <a:buNone/>
            </a:pPr>
            <a:r>
              <a:rPr lang="en-US" altLang="en-US" b="1" dirty="0"/>
              <a:t>Develop forecasting tools in urban environments for:</a:t>
            </a:r>
            <a:endParaRPr lang="en-US" altLang="en-US" dirty="0"/>
          </a:p>
          <a:p>
            <a:r>
              <a:rPr lang="en-US" dirty="0"/>
              <a:t>Health effects of air pollution</a:t>
            </a:r>
          </a:p>
          <a:p>
            <a:r>
              <a:rPr lang="en-US" dirty="0"/>
              <a:t>Urban climate, environment and comfort </a:t>
            </a:r>
          </a:p>
          <a:p>
            <a:r>
              <a:rPr lang="en-US" dirty="0"/>
              <a:t>Urban adaptation to global change</a:t>
            </a:r>
          </a:p>
          <a:p>
            <a:r>
              <a:rPr lang="en-US" dirty="0"/>
              <a:t>Urban planning strategies</a:t>
            </a:r>
          </a:p>
          <a:p>
            <a:r>
              <a:rPr lang="en-US" dirty="0"/>
              <a:t>Support to aviation services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4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5496" y="4100900"/>
            <a:ext cx="9073008" cy="2798354"/>
            <a:chOff x="55592" y="4069369"/>
            <a:chExt cx="9073008" cy="279835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077653" y="5949280"/>
              <a:ext cx="5050947" cy="91844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92" y="4069369"/>
              <a:ext cx="4084360" cy="2788632"/>
            </a:xfrm>
            <a:prstGeom prst="rect">
              <a:avLst/>
            </a:prstGeom>
            <a:effectLst/>
          </p:spPr>
        </p:pic>
        <p:sp>
          <p:nvSpPr>
            <p:cNvPr id="20" name="TextBox 19"/>
            <p:cNvSpPr txBox="1"/>
            <p:nvPr/>
          </p:nvSpPr>
          <p:spPr>
            <a:xfrm>
              <a:off x="3872016" y="4882342"/>
              <a:ext cx="521335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rgbClr val="FF0000"/>
                  </a:solidFill>
                </a:rPr>
                <a:t>Domains covered by the different forecast systems.</a:t>
              </a:r>
            </a:p>
            <a:p>
              <a:r>
                <a:rPr lang="en-US" sz="1600" dirty="0"/>
                <a:t>HRAQDPS</a:t>
              </a:r>
              <a:r>
                <a:rPr lang="en-US" sz="1600" b="0" dirty="0"/>
                <a:t> Includes: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/>
                <a:t>Montreal, Toronto, Detroit/Windsor,  Cleveland, Buffalo, Pittsburgh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/>
                <a:t>3 Great Lakes to capture lake breeze effect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54859" y="4392005"/>
              <a:ext cx="7521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RDPS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63243" y="4752045"/>
              <a:ext cx="10599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RAQDPS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54859" y="5256101"/>
              <a:ext cx="8996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HRDPS</a:t>
              </a:r>
            </a:p>
          </p:txBody>
        </p:sp>
        <p:cxnSp>
          <p:nvCxnSpPr>
            <p:cNvPr id="27" name="Straight Arrow Connector 26"/>
            <p:cNvCxnSpPr>
              <a:cxnSpLocks/>
            </p:cNvCxnSpPr>
            <p:nvPr/>
          </p:nvCxnSpPr>
          <p:spPr bwMode="auto">
            <a:xfrm flipH="1">
              <a:off x="2411083" y="5341685"/>
              <a:ext cx="1666570" cy="50547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8" y="269776"/>
            <a:ext cx="9126090" cy="1143000"/>
          </a:xfrm>
        </p:spPr>
        <p:txBody>
          <a:bodyPr/>
          <a:lstStyle/>
          <a:p>
            <a:r>
              <a:rPr lang="en-US" sz="2800" dirty="0"/>
              <a:t>Current ECCC's capabilities for urban high-resolution numerical prediction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51520" y="620688"/>
            <a:ext cx="4608512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200" dirty="0"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latin typeface="Calibri" pitchFamily="34" charset="0"/>
              </a:rPr>
              <a:t>RDPS (10 km)</a:t>
            </a:r>
          </a:p>
          <a:p>
            <a:r>
              <a:rPr lang="en-US" dirty="0">
                <a:latin typeface="Calibri" pitchFamily="34" charset="0"/>
              </a:rPr>
              <a:t>- operational, 4 x 48 h/day</a:t>
            </a:r>
          </a:p>
          <a:p>
            <a:r>
              <a:rPr lang="en-US" dirty="0">
                <a:latin typeface="Calibri" pitchFamily="34" charset="0"/>
              </a:rPr>
              <a:t>- no surface DA</a:t>
            </a:r>
          </a:p>
          <a:p>
            <a:r>
              <a:rPr lang="en-US" dirty="0">
                <a:latin typeface="Calibri" pitchFamily="34" charset="0"/>
              </a:rPr>
              <a:t>- upper-air DA</a:t>
            </a:r>
          </a:p>
          <a:p>
            <a:r>
              <a:rPr lang="en-US" dirty="0">
                <a:latin typeface="Calibri" pitchFamily="34" charset="0"/>
              </a:rPr>
              <a:t>-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official source of NWP guidance for day 1-2</a:t>
            </a:r>
          </a:p>
          <a:p>
            <a:endParaRPr lang="en-US" sz="1300" dirty="0">
              <a:latin typeface="Calibri" pitchFamily="34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RAQDPS/FW (10 km)</a:t>
            </a:r>
          </a:p>
          <a:p>
            <a:r>
              <a:rPr lang="en-US" dirty="0">
                <a:latin typeface="Calibri" pitchFamily="34" charset="0"/>
              </a:rPr>
              <a:t>- operational, 2 x 48 h/day</a:t>
            </a:r>
          </a:p>
          <a:p>
            <a:r>
              <a:rPr lang="en-US" dirty="0">
                <a:latin typeface="Calibri" pitchFamily="34" charset="0"/>
              </a:rPr>
              <a:t>- no upper-air &amp; surface DA</a:t>
            </a:r>
          </a:p>
          <a:p>
            <a:r>
              <a:rPr lang="en-US" dirty="0">
                <a:latin typeface="Calibri" pitchFamily="34" charset="0"/>
              </a:rPr>
              <a:t>- no upper-air &amp; surface AQ-DA</a:t>
            </a:r>
          </a:p>
          <a:p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- official source of NWP guidance for day 1-2</a:t>
            </a:r>
            <a:endParaRPr lang="en-US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839935" y="666539"/>
            <a:ext cx="4340577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latin typeface="Calibri" pitchFamily="34" charset="0"/>
              </a:rPr>
              <a:t>HRDPS (2.5 km)</a:t>
            </a:r>
          </a:p>
          <a:p>
            <a:r>
              <a:rPr lang="en-US" dirty="0">
                <a:latin typeface="Calibri" pitchFamily="34" charset="0"/>
              </a:rPr>
              <a:t>- experimental, 4 x 48 h/day  (</a:t>
            </a:r>
            <a:r>
              <a:rPr lang="en-US" dirty="0">
                <a:solidFill>
                  <a:srgbClr val="003399"/>
                </a:solidFill>
                <a:latin typeface="Calibri" pitchFamily="34" charset="0"/>
              </a:rPr>
              <a:t>running since Nov. 2014</a:t>
            </a:r>
            <a:r>
              <a:rPr lang="en-US" dirty="0">
                <a:latin typeface="Calibri" pitchFamily="34" charset="0"/>
              </a:rPr>
              <a:t>)</a:t>
            </a:r>
          </a:p>
          <a:p>
            <a:r>
              <a:rPr lang="en-US" dirty="0">
                <a:latin typeface="Calibri" pitchFamily="34" charset="0"/>
              </a:rPr>
              <a:t>- no upper-air DA (downscaled, RDPS-10)</a:t>
            </a:r>
          </a:p>
          <a:p>
            <a:r>
              <a:rPr lang="en-US" dirty="0">
                <a:latin typeface="Calibri" pitchFamily="34" charset="0"/>
              </a:rPr>
              <a:t>- surface DA (coupled </a:t>
            </a:r>
            <a:r>
              <a:rPr lang="en-US" dirty="0" err="1">
                <a:latin typeface="Calibri" pitchFamily="34" charset="0"/>
              </a:rPr>
              <a:t>CaLDAS</a:t>
            </a:r>
            <a:r>
              <a:rPr lang="en-US" dirty="0">
                <a:latin typeface="Calibri" pitchFamily="34" charset="0"/>
              </a:rPr>
              <a:t>)</a:t>
            </a:r>
          </a:p>
          <a:p>
            <a:endParaRPr lang="en-CA" sz="1300" dirty="0">
              <a:latin typeface="Calibri" pitchFamily="34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HRAQDPS (2.5 km)</a:t>
            </a:r>
          </a:p>
          <a:p>
            <a:r>
              <a:rPr lang="en-US" dirty="0">
                <a:latin typeface="Calibri" pitchFamily="34" charset="0"/>
              </a:rPr>
              <a:t>- experimental, 1 x 24h/day (</a:t>
            </a:r>
            <a:r>
              <a:rPr lang="en-US" dirty="0">
                <a:solidFill>
                  <a:srgbClr val="003399"/>
                </a:solidFill>
                <a:latin typeface="Calibri" pitchFamily="34" charset="0"/>
              </a:rPr>
              <a:t>used for the Vancouver 2010  &amp; </a:t>
            </a:r>
            <a:r>
              <a:rPr lang="en-US" dirty="0" err="1">
                <a:solidFill>
                  <a:srgbClr val="003399"/>
                </a:solidFill>
                <a:latin typeface="Calibri" pitchFamily="34" charset="0"/>
              </a:rPr>
              <a:t>PanAm</a:t>
            </a:r>
            <a:r>
              <a:rPr lang="en-US" dirty="0">
                <a:solidFill>
                  <a:srgbClr val="003399"/>
                </a:solidFill>
                <a:latin typeface="Calibri" pitchFamily="34" charset="0"/>
              </a:rPr>
              <a:t> 2015 games</a:t>
            </a:r>
            <a:r>
              <a:rPr lang="en-US" dirty="0">
                <a:latin typeface="Calibri" pitchFamily="34" charset="0"/>
              </a:rPr>
              <a:t>)</a:t>
            </a:r>
          </a:p>
          <a:p>
            <a:r>
              <a:rPr lang="en-US" dirty="0">
                <a:latin typeface="Calibri" pitchFamily="34" charset="0"/>
              </a:rPr>
              <a:t>- no upper-air DA (downscaled, RDPS-10)</a:t>
            </a:r>
          </a:p>
          <a:p>
            <a:r>
              <a:rPr lang="en-US" dirty="0">
                <a:latin typeface="Calibri" pitchFamily="34" charset="0"/>
              </a:rPr>
              <a:t>- no surface DA (coupled </a:t>
            </a:r>
            <a:r>
              <a:rPr lang="en-US" dirty="0" err="1">
                <a:latin typeface="Calibri" pitchFamily="34" charset="0"/>
              </a:rPr>
              <a:t>CaLDAS</a:t>
            </a:r>
            <a:r>
              <a:rPr lang="en-US" dirty="0">
                <a:latin typeface="Calibri" pitchFamily="34" charset="0"/>
              </a:rPr>
              <a:t>) ?</a:t>
            </a:r>
          </a:p>
          <a:p>
            <a:r>
              <a:rPr lang="en-US" dirty="0">
                <a:latin typeface="Calibri" pitchFamily="34" charset="0"/>
              </a:rPr>
              <a:t>- no upper-air &amp; surface AQ-DA</a:t>
            </a:r>
          </a:p>
          <a:p>
            <a:r>
              <a:rPr lang="en-US" dirty="0">
                <a:latin typeface="Calibri" pitchFamily="34" charset="0"/>
              </a:rPr>
              <a:t>-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</a:rPr>
              <a:t>Allows for real-time predictions of AQHI at air quality stations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6181346"/>
            <a:ext cx="5328592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RDPS</a:t>
            </a:r>
            <a:r>
              <a:rPr lang="en-US" sz="1000" dirty="0"/>
              <a:t>: Regional Deterministic Prediction System 	</a:t>
            </a:r>
            <a:r>
              <a:rPr lang="en-US" sz="1000" dirty="0">
                <a:solidFill>
                  <a:srgbClr val="FF0000"/>
                </a:solidFill>
              </a:rPr>
              <a:t>AQ</a:t>
            </a:r>
            <a:r>
              <a:rPr lang="en-US" sz="1000" dirty="0"/>
              <a:t>: Air Quality</a:t>
            </a:r>
          </a:p>
          <a:p>
            <a:r>
              <a:rPr lang="en-US" sz="1000" dirty="0">
                <a:solidFill>
                  <a:srgbClr val="FF0000"/>
                </a:solidFill>
              </a:rPr>
              <a:t>HRDPS</a:t>
            </a:r>
            <a:r>
              <a:rPr lang="en-US" sz="1000" dirty="0"/>
              <a:t>: High Resolution Deterministic Prediction System</a:t>
            </a:r>
          </a:p>
          <a:p>
            <a:r>
              <a:rPr lang="en-US" sz="1000" dirty="0" err="1">
                <a:solidFill>
                  <a:srgbClr val="FF0000"/>
                </a:solidFill>
              </a:rPr>
              <a:t>CaLDAS</a:t>
            </a:r>
            <a:r>
              <a:rPr lang="en-US" sz="1000" dirty="0"/>
              <a:t>: Canadian Land Data Assimilation System </a:t>
            </a:r>
          </a:p>
          <a:p>
            <a:r>
              <a:rPr lang="en-US" sz="1000" dirty="0">
                <a:solidFill>
                  <a:srgbClr val="FF0000"/>
                </a:solidFill>
              </a:rPr>
              <a:t>TEB</a:t>
            </a:r>
            <a:r>
              <a:rPr lang="en-US" sz="1000" dirty="0"/>
              <a:t>: Town Energy Balance</a:t>
            </a:r>
          </a:p>
        </p:txBody>
      </p:sp>
    </p:spTree>
    <p:extLst>
      <p:ext uri="{BB962C8B-B14F-4D97-AF65-F5344CB8AC3E}">
        <p14:creationId xmlns:p14="http://schemas.microsoft.com/office/powerpoint/2010/main" val="424130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923928" y="6237312"/>
            <a:ext cx="172819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en-US" sz="2800" dirty="0"/>
              <a:t>HRDPS 2.5-km </a:t>
            </a:r>
            <a:r>
              <a:rPr lang="en-US" sz="2800" dirty="0">
                <a:solidFill>
                  <a:srgbClr val="FF0000"/>
                </a:solidFill>
              </a:rPr>
              <a:t>with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3399"/>
                </a:solidFill>
              </a:rPr>
              <a:t>without</a:t>
            </a:r>
            <a:r>
              <a:rPr lang="en-US" sz="2800" dirty="0"/>
              <a:t> </a:t>
            </a:r>
            <a:r>
              <a:rPr lang="en-US" sz="2800" dirty="0" err="1"/>
              <a:t>CaLDAS</a:t>
            </a:r>
            <a:r>
              <a:rPr lang="en-US" sz="28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620688"/>
            <a:ext cx="565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Summer (Top: Bias, Bottom: </a:t>
            </a:r>
            <a:r>
              <a:rPr lang="en-US" dirty="0"/>
              <a:t>STDE) 00 UTC Cases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981323"/>
            <a:ext cx="2871788" cy="2879725"/>
            <a:chOff x="0" y="1060450"/>
            <a:chExt cx="2871788" cy="2879725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0450"/>
              <a:ext cx="2871788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473075" y="1323975"/>
              <a:ext cx="5064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CA" altLang="en-US" sz="1800" dirty="0"/>
                <a:t>BC</a:t>
              </a:r>
              <a:endParaRPr lang="en-US" altLang="en-US" sz="1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08622" y="973014"/>
            <a:ext cx="2903538" cy="2879725"/>
            <a:chOff x="9525" y="3959225"/>
            <a:chExt cx="2903538" cy="287972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" y="3959225"/>
              <a:ext cx="2903538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363538" y="4208463"/>
              <a:ext cx="9683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CA" altLang="en-US" sz="1800" dirty="0"/>
                <a:t>Prairies</a:t>
              </a:r>
              <a:endParaRPr lang="en-US" altLang="en-US" sz="1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1196" y="980728"/>
            <a:ext cx="3035300" cy="2879725"/>
            <a:chOff x="5930900" y="3872174"/>
            <a:chExt cx="3035300" cy="2879725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900" y="3872174"/>
              <a:ext cx="3035300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6251575" y="4219575"/>
              <a:ext cx="11969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CA" altLang="en-US" sz="1800" dirty="0" err="1"/>
                <a:t>Que</a:t>
              </a:r>
              <a:r>
                <a:rPr lang="en-CA" altLang="en-US" sz="1800" dirty="0"/>
                <a:t> - </a:t>
              </a:r>
              <a:r>
                <a:rPr lang="en-CA" altLang="en-US" sz="1800" dirty="0" err="1"/>
                <a:t>Ont</a:t>
              </a:r>
              <a:endParaRPr lang="en-US" altLang="en-US" sz="1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575" y="3933056"/>
            <a:ext cx="2924175" cy="2879725"/>
            <a:chOff x="28575" y="1066800"/>
            <a:chExt cx="2924175" cy="2879725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1066800"/>
              <a:ext cx="2924175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473075" y="1323975"/>
              <a:ext cx="5064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CA" altLang="en-US" sz="1800"/>
                <a:t>BC</a:t>
              </a:r>
              <a:endParaRPr lang="en-US" altLang="en-US" sz="18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31840" y="3861643"/>
            <a:ext cx="2919413" cy="2879725"/>
            <a:chOff x="9525" y="3983038"/>
            <a:chExt cx="2919413" cy="2879725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" y="3983038"/>
              <a:ext cx="2919413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363538" y="4208463"/>
              <a:ext cx="9683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CA" altLang="en-US" sz="1800" dirty="0"/>
                <a:t>Prairies</a:t>
              </a:r>
              <a:endParaRPr lang="en-US" altLang="en-US" sz="18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80000" y="3861048"/>
            <a:ext cx="2884488" cy="2879725"/>
            <a:chOff x="5927725" y="3975100"/>
            <a:chExt cx="2884488" cy="2879725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7725" y="3975100"/>
              <a:ext cx="2884488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10"/>
            <p:cNvSpPr txBox="1">
              <a:spLocks noChangeArrowheads="1"/>
            </p:cNvSpPr>
            <p:nvPr/>
          </p:nvSpPr>
          <p:spPr bwMode="auto">
            <a:xfrm>
              <a:off x="6251575" y="4219575"/>
              <a:ext cx="11969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CA" altLang="en-US" sz="1800" dirty="0" err="1"/>
                <a:t>Que</a:t>
              </a:r>
              <a:r>
                <a:rPr lang="en-CA" altLang="en-US" sz="1800" dirty="0"/>
                <a:t> - </a:t>
              </a:r>
              <a:r>
                <a:rPr lang="en-CA" altLang="en-US" sz="1800" dirty="0" err="1"/>
                <a:t>Ont</a:t>
              </a:r>
              <a:endParaRPr lang="en-US" alt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492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09836"/>
            <a:ext cx="3857625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09836"/>
            <a:ext cx="3857625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923928" y="6237312"/>
            <a:ext cx="172819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2800" dirty="0"/>
              <a:t>HRDPS 2.5-km </a:t>
            </a:r>
            <a:r>
              <a:rPr lang="en-US" sz="2800" dirty="0">
                <a:solidFill>
                  <a:srgbClr val="FF0000"/>
                </a:solidFill>
              </a:rPr>
              <a:t>with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3399"/>
                </a:solidFill>
              </a:rPr>
              <a:t>without</a:t>
            </a:r>
            <a:r>
              <a:rPr lang="en-US" sz="2800" dirty="0"/>
              <a:t> </a:t>
            </a:r>
            <a:r>
              <a:rPr lang="en-US" sz="2800" dirty="0" err="1"/>
              <a:t>CaLDAS</a:t>
            </a:r>
            <a:r>
              <a:rPr lang="en-US" sz="28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98072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Summer 2014</a:t>
            </a:r>
          </a:p>
        </p:txBody>
      </p:sp>
    </p:spTree>
    <p:extLst>
      <p:ext uri="{BB962C8B-B14F-4D97-AF65-F5344CB8AC3E}">
        <p14:creationId xmlns:p14="http://schemas.microsoft.com/office/powerpoint/2010/main" val="138295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09836"/>
            <a:ext cx="385762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09836"/>
            <a:ext cx="3857625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979672"/>
            <a:ext cx="147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Winter 2015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923928" y="6237312"/>
            <a:ext cx="172819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2800" dirty="0"/>
              <a:t>HRDPS 2.5-km </a:t>
            </a:r>
            <a:r>
              <a:rPr lang="en-US" sz="2800" dirty="0">
                <a:solidFill>
                  <a:srgbClr val="FF0000"/>
                </a:solidFill>
              </a:rPr>
              <a:t>with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3399"/>
                </a:solidFill>
              </a:rPr>
              <a:t>without</a:t>
            </a:r>
            <a:r>
              <a:rPr lang="en-US" sz="2800" dirty="0"/>
              <a:t> </a:t>
            </a:r>
            <a:r>
              <a:rPr lang="en-US" sz="2800" dirty="0" err="1"/>
              <a:t>CaLDAS</a:t>
            </a:r>
            <a:r>
              <a:rPr 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2747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09836"/>
            <a:ext cx="3857625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09836"/>
            <a:ext cx="3857625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923928" y="6237312"/>
            <a:ext cx="172819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2800" dirty="0"/>
              <a:t>HRDPS 2.5-km </a:t>
            </a:r>
            <a:r>
              <a:rPr lang="en-US" sz="2800" dirty="0">
                <a:solidFill>
                  <a:srgbClr val="FF0000"/>
                </a:solidFill>
              </a:rPr>
              <a:t>with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3399"/>
                </a:solidFill>
              </a:rPr>
              <a:t>without</a:t>
            </a:r>
            <a:r>
              <a:rPr lang="en-US" sz="2800" dirty="0"/>
              <a:t> TEB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98072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Summer 2014</a:t>
            </a:r>
          </a:p>
        </p:txBody>
      </p:sp>
    </p:spTree>
    <p:extLst>
      <p:ext uri="{BB962C8B-B14F-4D97-AF65-F5344CB8AC3E}">
        <p14:creationId xmlns:p14="http://schemas.microsoft.com/office/powerpoint/2010/main" val="323748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309836"/>
            <a:ext cx="3857625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09836"/>
            <a:ext cx="3857625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8016" y="980728"/>
            <a:ext cx="147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Winter 2015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923928" y="6237312"/>
            <a:ext cx="172819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2800" dirty="0"/>
              <a:t>HRDPS 2.5-km </a:t>
            </a:r>
            <a:r>
              <a:rPr lang="en-US" sz="2800" dirty="0">
                <a:solidFill>
                  <a:srgbClr val="FF0000"/>
                </a:solidFill>
              </a:rPr>
              <a:t>with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3399"/>
                </a:solidFill>
              </a:rPr>
              <a:t>without</a:t>
            </a:r>
            <a:r>
              <a:rPr lang="en-US" sz="2800" dirty="0"/>
              <a:t> TEB :</a:t>
            </a:r>
          </a:p>
        </p:txBody>
      </p:sp>
    </p:spTree>
    <p:extLst>
      <p:ext uri="{BB962C8B-B14F-4D97-AF65-F5344CB8AC3E}">
        <p14:creationId xmlns:p14="http://schemas.microsoft.com/office/powerpoint/2010/main" val="409532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GEM-MACH 2.5km Pollutant Forecast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136768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Summer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0504" y="1403484"/>
            <a:ext cx="147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Winter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8" y="1877800"/>
            <a:ext cx="4507230" cy="3268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274" y="1877800"/>
            <a:ext cx="4507230" cy="32739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5606942"/>
            <a:ext cx="424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Average of 6 stations </a:t>
            </a:r>
            <a:r>
              <a:rPr lang="en-US" b="0" dirty="0"/>
              <a:t>around Toronto</a:t>
            </a:r>
          </a:p>
        </p:txBody>
      </p:sp>
    </p:spTree>
    <p:extLst>
      <p:ext uri="{BB962C8B-B14F-4D97-AF65-F5344CB8AC3E}">
        <p14:creationId xmlns:p14="http://schemas.microsoft.com/office/powerpoint/2010/main" val="364175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GEM-MACH 2.5km AQHI Forecast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98072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Summer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0504" y="980728"/>
            <a:ext cx="147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Winter 2016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9027" y="5517232"/>
            <a:ext cx="5474473" cy="80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1400" dirty="0"/>
              <a:t>AQHI = 10/10.4*100*</a:t>
            </a:r>
            <a:r>
              <a:rPr lang="en-US" altLang="en-US" sz="1400" dirty="0">
                <a:cs typeface="Arial" panose="020B0604020202020204" pitchFamily="34" charset="0"/>
              </a:rPr>
              <a:t>[(</a:t>
            </a:r>
            <a:r>
              <a:rPr lang="en-US" altLang="en-US" sz="1400" dirty="0" err="1">
                <a:cs typeface="Arial" panose="020B0604020202020204" pitchFamily="34" charset="0"/>
              </a:rPr>
              <a:t>exp</a:t>
            </a:r>
            <a:r>
              <a:rPr lang="en-US" altLang="en-US" sz="1400" dirty="0">
                <a:cs typeface="Arial" panose="020B0604020202020204" pitchFamily="34" charset="0"/>
              </a:rPr>
              <a:t>(</a:t>
            </a:r>
            <a:r>
              <a:rPr lang="en-US" altLang="en-US" sz="1400" dirty="0"/>
              <a:t>0.000871*NO</a:t>
            </a:r>
            <a:r>
              <a:rPr lang="en-US" altLang="en-US" sz="1400" baseline="-25000" dirty="0"/>
              <a:t>2</a:t>
            </a:r>
            <a:r>
              <a:rPr lang="en-US" altLang="en-US" sz="1400" dirty="0"/>
              <a:t>)-1)+(</a:t>
            </a:r>
            <a:r>
              <a:rPr lang="en-US" altLang="en-US" sz="1400" dirty="0" err="1"/>
              <a:t>exp</a:t>
            </a:r>
            <a:r>
              <a:rPr lang="en-US" altLang="en-US" sz="1400" dirty="0"/>
              <a:t>(0.000537*O</a:t>
            </a:r>
            <a:r>
              <a:rPr lang="en-US" altLang="en-US" sz="1400" baseline="-25000" dirty="0"/>
              <a:t>3</a:t>
            </a:r>
            <a:r>
              <a:rPr lang="en-US" altLang="en-US" sz="1400" dirty="0"/>
              <a:t>) -  1)+(</a:t>
            </a:r>
            <a:r>
              <a:rPr lang="en-US" altLang="en-US" sz="1400" dirty="0" err="1"/>
              <a:t>exp</a:t>
            </a:r>
            <a:r>
              <a:rPr lang="en-US" altLang="en-US" sz="1400" dirty="0"/>
              <a:t>(0.000487*PM</a:t>
            </a:r>
            <a:r>
              <a:rPr lang="en-US" altLang="en-US" sz="1400" baseline="-25000" dirty="0"/>
              <a:t>2.5</a:t>
            </a:r>
            <a:r>
              <a:rPr lang="en-US" altLang="en-US" sz="1400" dirty="0"/>
              <a:t>) -1)]</a:t>
            </a:r>
          </a:p>
          <a:p>
            <a:pPr eaLnBrk="1" hangingPunct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704" y="1035795"/>
            <a:ext cx="230505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456164"/>
            <a:ext cx="4507230" cy="3268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274" y="1456164"/>
            <a:ext cx="4507230" cy="326898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55575" y="2909582"/>
            <a:ext cx="2860358" cy="3975802"/>
            <a:chOff x="755575" y="2909582"/>
            <a:chExt cx="2860358" cy="39758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5575" y="4810839"/>
              <a:ext cx="2860358" cy="2074545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 bwMode="auto">
            <a:xfrm>
              <a:off x="1857063" y="2909582"/>
              <a:ext cx="432048" cy="362144"/>
            </a:xfrm>
            <a:prstGeom prst="ellipse">
              <a:avLst/>
            </a:prstGeom>
            <a:solidFill>
              <a:srgbClr val="BBE0E3">
                <a:alpha val="52157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09285" y="4870901"/>
            <a:ext cx="539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Average over 6 stations around </a:t>
            </a:r>
            <a:r>
              <a:rPr lang="en-US" b="0" dirty="0"/>
              <a:t>Toronto</a:t>
            </a:r>
          </a:p>
        </p:txBody>
      </p:sp>
    </p:spTree>
    <p:extLst>
      <p:ext uri="{BB962C8B-B14F-4D97-AF65-F5344CB8AC3E}">
        <p14:creationId xmlns:p14="http://schemas.microsoft.com/office/powerpoint/2010/main" val="399597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79475" y="274638"/>
            <a:ext cx="8229600" cy="1143000"/>
          </a:xfrm>
        </p:spPr>
        <p:txBody>
          <a:bodyPr/>
          <a:lstStyle/>
          <a:p>
            <a:r>
              <a:rPr lang="en-US" altLang="en-US" dirty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806450" y="1600200"/>
            <a:ext cx="8229600" cy="4525963"/>
          </a:xfrm>
        </p:spPr>
        <p:txBody>
          <a:bodyPr/>
          <a:lstStyle/>
          <a:p>
            <a:r>
              <a:rPr lang="en-US" altLang="en-US" dirty="0"/>
              <a:t>Motivation and Background</a:t>
            </a:r>
          </a:p>
          <a:p>
            <a:r>
              <a:rPr lang="en-US" altLang="en-US" dirty="0"/>
              <a:t>Current status of High Resolution Forecast Systems at ECCC </a:t>
            </a:r>
          </a:p>
          <a:p>
            <a:r>
              <a:rPr lang="en-US" altLang="en-US" dirty="0" smtClean="0"/>
              <a:t>Results of Urban </a:t>
            </a:r>
            <a:r>
              <a:rPr lang="en-US" altLang="en-US" dirty="0"/>
              <a:t>Forecasts</a:t>
            </a:r>
          </a:p>
          <a:p>
            <a:r>
              <a:rPr lang="en-CA" altLang="en-US" dirty="0" smtClean="0"/>
              <a:t>Next Steps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517232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HRDPS 2.5km will become operational (</a:t>
            </a:r>
            <a:r>
              <a:rPr lang="en-US" sz="2200" b="1" dirty="0">
                <a:solidFill>
                  <a:schemeClr val="accent2"/>
                </a:solidFill>
              </a:rPr>
              <a:t>Fall 2017</a:t>
            </a:r>
            <a:r>
              <a:rPr lang="en-US" sz="2200" b="1" dirty="0"/>
              <a:t>) and will gradually become the official source of NWP guidance for day 1 and 2.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operational, 4 x 48 h/day  (minimum .. TBD)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upper-air DA (</a:t>
            </a:r>
            <a:r>
              <a:rPr lang="en-US" sz="1800" dirty="0" err="1">
                <a:solidFill>
                  <a:srgbClr val="FF0000"/>
                </a:solidFill>
              </a:rPr>
              <a:t>EnVAR</a:t>
            </a:r>
            <a:r>
              <a:rPr lang="en-US" sz="1800" dirty="0">
                <a:solidFill>
                  <a:srgbClr val="FF0000"/>
                </a:solidFill>
              </a:rPr>
              <a:t>) [</a:t>
            </a:r>
            <a:r>
              <a:rPr lang="en-US" sz="1800" dirty="0" smtClean="0">
                <a:solidFill>
                  <a:srgbClr val="FF0000"/>
                </a:solidFill>
              </a:rPr>
              <a:t>possibly?…]</a:t>
            </a:r>
            <a:endParaRPr lang="en-US" sz="1800" dirty="0">
              <a:solidFill>
                <a:srgbClr val="FF0000"/>
              </a:solidFill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surface DA (coupled </a:t>
            </a:r>
            <a:r>
              <a:rPr lang="en-US" sz="1800" dirty="0" err="1"/>
              <a:t>CaLDAS</a:t>
            </a:r>
            <a:r>
              <a:rPr lang="en-US" sz="1800" dirty="0"/>
              <a:t>)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TEB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hydrometeor fields are “recycled” from the previous 2.5-km run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plus other improvements to existing system components 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b="1" dirty="0"/>
              <a:t>HRAQDPS 2.5km (</a:t>
            </a:r>
            <a:r>
              <a:rPr lang="en-US" sz="2000" b="1" dirty="0">
                <a:solidFill>
                  <a:schemeClr val="accent2"/>
                </a:solidFill>
              </a:rPr>
              <a:t>experimental 2018? and operational 2020</a:t>
            </a:r>
            <a:r>
              <a:rPr lang="en-US" sz="2000" b="1" dirty="0"/>
              <a:t>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Improve the urban air quality modelling system, suitable to be applied to any Canadian urban area and point source </a:t>
            </a:r>
            <a:r>
              <a:rPr lang="en-US" sz="1800" b="1" dirty="0" smtClean="0"/>
              <a:t>(wildfires, emission </a:t>
            </a:r>
            <a:r>
              <a:rPr lang="en-US" sz="1800" b="1" dirty="0"/>
              <a:t>scenarios </a:t>
            </a:r>
            <a:r>
              <a:rPr lang="en-US" sz="1800" b="1" dirty="0" smtClean="0"/>
              <a:t>e.g. biodiesel </a:t>
            </a:r>
            <a:r>
              <a:rPr lang="en-US" sz="1800" b="1" dirty="0"/>
              <a:t>fuels, </a:t>
            </a:r>
            <a:r>
              <a:rPr lang="en-US" sz="1800" b="1" dirty="0" smtClean="0"/>
              <a:t>oil refinery, etc..), </a:t>
            </a:r>
            <a:r>
              <a:rPr lang="en-US" sz="1800" b="1"/>
              <a:t>on </a:t>
            </a:r>
            <a:r>
              <a:rPr lang="en-US" sz="1800" b="1" smtClean="0"/>
              <a:t>the </a:t>
            </a:r>
            <a:r>
              <a:rPr lang="en-US" sz="1800" b="1" dirty="0"/>
              <a:t>basis of available high resolution operational weather forecast system HRDPS (2.5 km).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0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19500" y="676275"/>
            <a:ext cx="147002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CA" sz="1600" b="1" dirty="0"/>
              <a:t>HRDPS_4.2.0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619500" y="5894809"/>
            <a:ext cx="147002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600" b="1" dirty="0"/>
              <a:t>HRDPS_5.0.0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07975" y="1620838"/>
            <a:ext cx="1130300" cy="49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CA" sz="1300"/>
              <a:t>DA/</a:t>
            </a:r>
          </a:p>
          <a:p>
            <a:pPr algn="ctr"/>
            <a:r>
              <a:rPr lang="en-CA" sz="1300"/>
              <a:t>Downscaling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803400" y="1620838"/>
            <a:ext cx="1204913" cy="49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CA" sz="1300"/>
              <a:t>Microphysics-</a:t>
            </a:r>
          </a:p>
          <a:p>
            <a:pPr algn="ctr"/>
            <a:r>
              <a:rPr lang="en-CA" sz="1300"/>
              <a:t>Radiation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522663" y="1620838"/>
            <a:ext cx="744537" cy="49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CA" sz="1300"/>
              <a:t>Vertical</a:t>
            </a:r>
          </a:p>
          <a:p>
            <a:pPr algn="ctr"/>
            <a:r>
              <a:rPr lang="en-CA" sz="1300"/>
              <a:t>Levels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613275" y="1620838"/>
            <a:ext cx="890588" cy="49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CA" sz="1300"/>
              <a:t>CaLDAS-</a:t>
            </a:r>
          </a:p>
          <a:p>
            <a:pPr algn="ctr"/>
            <a:r>
              <a:rPr lang="en-CA" sz="1300"/>
              <a:t>SVS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962650" y="1620838"/>
            <a:ext cx="514350" cy="30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CA" sz="1300"/>
              <a:t>TEB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802438" y="1620838"/>
            <a:ext cx="836612" cy="30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CA" sz="1300"/>
              <a:t>Diffusion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7988300" y="1620838"/>
            <a:ext cx="571500" cy="30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CA" sz="1300"/>
              <a:t>other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849313" y="1317625"/>
            <a:ext cx="7437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2387600" y="1317625"/>
            <a:ext cx="0" cy="303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3883025" y="1325563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5005388" y="1317625"/>
            <a:ext cx="0" cy="303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V="1">
            <a:off x="6208713" y="1317625"/>
            <a:ext cx="0" cy="303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7169150" y="1317625"/>
            <a:ext cx="0" cy="303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V="1">
            <a:off x="8291513" y="1309688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V="1">
            <a:off x="852488" y="1309688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304800" y="1362075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CA" sz="1200"/>
              <a:t>A1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1747838" y="136207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200" dirty="0"/>
              <a:t>B1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3457575" y="1362075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200"/>
              <a:t>C1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4565650" y="1362075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200"/>
              <a:t>D1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5797550" y="1346200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200"/>
              <a:t>E1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6699250" y="1354138"/>
            <a:ext cx="36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200"/>
              <a:t>F1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7874000" y="1362075"/>
            <a:ext cx="387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200"/>
              <a:t>G1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5327650" y="636588"/>
            <a:ext cx="272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n-CA" sz="1200" b="1" i="1" dirty="0">
                <a:solidFill>
                  <a:schemeClr val="accent1"/>
                </a:solidFill>
              </a:rPr>
              <a:t>CTR_1:</a:t>
            </a:r>
            <a:r>
              <a:rPr lang="en-CA" sz="1200" dirty="0"/>
              <a:t> 40 + 40 benchmark cases with configuration A1+B1+…</a:t>
            </a:r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 flipV="1">
            <a:off x="2387600" y="2119313"/>
            <a:ext cx="0" cy="195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 flipV="1">
            <a:off x="2390775" y="2593975"/>
            <a:ext cx="0" cy="195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1965325" y="2797175"/>
            <a:ext cx="650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200">
                <a:solidFill>
                  <a:srgbClr val="FF0000"/>
                </a:solidFill>
              </a:rPr>
              <a:t>Test 2</a:t>
            </a:r>
            <a:r>
              <a:rPr lang="en-CA" sz="1200"/>
              <a:t> </a:t>
            </a:r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 flipV="1">
            <a:off x="2393950" y="3044825"/>
            <a:ext cx="0" cy="195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1960563" y="3248025"/>
            <a:ext cx="1028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200">
                <a:solidFill>
                  <a:srgbClr val="008000"/>
                </a:solidFill>
              </a:rPr>
              <a:t>Test 3</a:t>
            </a:r>
            <a:r>
              <a:rPr lang="en-CA" sz="1200"/>
              <a:t> </a:t>
            </a:r>
            <a:r>
              <a:rPr lang="en-CA" sz="1200">
                <a:sym typeface="Wingdings" pitchFamily="2" charset="2"/>
              </a:rPr>
              <a:t> B2</a:t>
            </a:r>
            <a:endParaRPr lang="en-CA" sz="1200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 flipV="1">
            <a:off x="8272463" y="1924050"/>
            <a:ext cx="0" cy="195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7796213" y="2127250"/>
            <a:ext cx="1168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 sz="1200">
                <a:solidFill>
                  <a:srgbClr val="008000"/>
                </a:solidFill>
              </a:rPr>
              <a:t>Test 1</a:t>
            </a:r>
            <a:r>
              <a:rPr lang="en-CA" sz="1200"/>
              <a:t> </a:t>
            </a:r>
            <a:r>
              <a:rPr lang="en-CA" sz="1200">
                <a:sym typeface="Wingdings" pitchFamily="2" charset="2"/>
              </a:rPr>
              <a:t> G2</a:t>
            </a:r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 flipV="1">
            <a:off x="8275638" y="2398713"/>
            <a:ext cx="0" cy="195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7799388" y="2601913"/>
            <a:ext cx="650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200">
                <a:solidFill>
                  <a:srgbClr val="FF0000"/>
                </a:solidFill>
              </a:rPr>
              <a:t>Test 2</a:t>
            </a:r>
            <a:r>
              <a:rPr lang="en-CA" sz="1200"/>
              <a:t> </a:t>
            </a:r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 flipV="1">
            <a:off x="8278813" y="2849563"/>
            <a:ext cx="0" cy="195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7794625" y="3052763"/>
            <a:ext cx="1169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 sz="1200">
                <a:solidFill>
                  <a:srgbClr val="008000"/>
                </a:solidFill>
              </a:rPr>
              <a:t>Test 3</a:t>
            </a:r>
            <a:r>
              <a:rPr lang="en-CA" sz="1200"/>
              <a:t> </a:t>
            </a:r>
            <a:r>
              <a:rPr lang="en-CA" sz="1200">
                <a:sym typeface="Wingdings" pitchFamily="2" charset="2"/>
              </a:rPr>
              <a:t> G3</a:t>
            </a:r>
            <a:endParaRPr lang="en-CA" sz="1200"/>
          </a:p>
        </p:txBody>
      </p:sp>
      <p:sp>
        <p:nvSpPr>
          <p:cNvPr id="25642" name="Line 42"/>
          <p:cNvSpPr>
            <a:spLocks noChangeShapeType="1"/>
          </p:cNvSpPr>
          <p:nvPr/>
        </p:nvSpPr>
        <p:spPr bwMode="auto">
          <a:xfrm flipV="1">
            <a:off x="3879850" y="2132013"/>
            <a:ext cx="0" cy="1108075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43" name="Rectangle 43"/>
          <p:cNvSpPr>
            <a:spLocks noChangeArrowheads="1"/>
          </p:cNvSpPr>
          <p:nvPr/>
        </p:nvSpPr>
        <p:spPr bwMode="auto">
          <a:xfrm>
            <a:off x="3457575" y="3248025"/>
            <a:ext cx="396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 sz="1200" dirty="0">
                <a:solidFill>
                  <a:srgbClr val="FF0000"/>
                </a:solidFill>
              </a:rPr>
              <a:t>Test 1</a:t>
            </a:r>
            <a:r>
              <a:rPr lang="en-CA" sz="1200" dirty="0"/>
              <a:t> – based on new </a:t>
            </a:r>
            <a:r>
              <a:rPr lang="en-CA" sz="1200" b="1" i="1" dirty="0">
                <a:solidFill>
                  <a:schemeClr val="accent1"/>
                </a:solidFill>
              </a:rPr>
              <a:t>CTR_2</a:t>
            </a:r>
            <a:r>
              <a:rPr lang="en-CA" sz="1200" dirty="0"/>
              <a:t>:  A1 + </a:t>
            </a:r>
            <a:r>
              <a:rPr lang="en-CA" sz="1200" b="1" dirty="0"/>
              <a:t>B2</a:t>
            </a:r>
            <a:r>
              <a:rPr lang="en-CA" sz="1200" dirty="0"/>
              <a:t> + C1 + …</a:t>
            </a:r>
          </a:p>
        </p:txBody>
      </p:sp>
      <p:sp>
        <p:nvSpPr>
          <p:cNvPr id="25644" name="Line 44"/>
          <p:cNvSpPr>
            <a:spLocks noChangeShapeType="1"/>
          </p:cNvSpPr>
          <p:nvPr/>
        </p:nvSpPr>
        <p:spPr bwMode="auto">
          <a:xfrm flipV="1">
            <a:off x="3892550" y="3540125"/>
            <a:ext cx="0" cy="195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45" name="Rectangle 45"/>
          <p:cNvSpPr>
            <a:spLocks noChangeArrowheads="1"/>
          </p:cNvSpPr>
          <p:nvPr/>
        </p:nvSpPr>
        <p:spPr bwMode="auto">
          <a:xfrm>
            <a:off x="3448050" y="3743325"/>
            <a:ext cx="10366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200">
                <a:solidFill>
                  <a:srgbClr val="008000"/>
                </a:solidFill>
              </a:rPr>
              <a:t>Test 2</a:t>
            </a:r>
            <a:r>
              <a:rPr lang="en-CA" sz="1200"/>
              <a:t> </a:t>
            </a:r>
            <a:r>
              <a:rPr lang="en-CA" sz="1200">
                <a:sym typeface="Wingdings" pitchFamily="2" charset="2"/>
              </a:rPr>
              <a:t> C2</a:t>
            </a:r>
            <a:endParaRPr lang="en-CA" sz="1200"/>
          </a:p>
        </p:txBody>
      </p:sp>
      <p:sp>
        <p:nvSpPr>
          <p:cNvPr id="25646" name="Rectangle 46"/>
          <p:cNvSpPr>
            <a:spLocks noChangeArrowheads="1"/>
          </p:cNvSpPr>
          <p:nvPr/>
        </p:nvSpPr>
        <p:spPr bwMode="auto">
          <a:xfrm>
            <a:off x="530225" y="4594522"/>
            <a:ext cx="807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 sz="1200" dirty="0"/>
              <a:t>Periodically, it is practical to run a new baseline set, based on latest.  e.g. </a:t>
            </a:r>
            <a:r>
              <a:rPr lang="en-CA" sz="1200" b="1" i="1" dirty="0">
                <a:solidFill>
                  <a:schemeClr val="accent1"/>
                </a:solidFill>
              </a:rPr>
              <a:t>CTR_3</a:t>
            </a:r>
            <a:r>
              <a:rPr lang="en-CA" sz="1200" dirty="0"/>
              <a:t>:  A1 + </a:t>
            </a:r>
            <a:r>
              <a:rPr lang="en-CA" sz="1200" b="1" dirty="0"/>
              <a:t>B2</a:t>
            </a:r>
            <a:r>
              <a:rPr lang="en-CA" sz="1200" dirty="0"/>
              <a:t> + </a:t>
            </a:r>
            <a:r>
              <a:rPr lang="en-CA" sz="1200" b="1" dirty="0"/>
              <a:t>C3</a:t>
            </a:r>
            <a:r>
              <a:rPr lang="en-CA" sz="1200" dirty="0"/>
              <a:t> + D1 + F1 + </a:t>
            </a:r>
            <a:r>
              <a:rPr lang="en-CA" sz="1200" b="1" dirty="0"/>
              <a:t>G3</a:t>
            </a:r>
          </a:p>
        </p:txBody>
      </p:sp>
      <p:sp>
        <p:nvSpPr>
          <p:cNvPr id="25648" name="Line 48"/>
          <p:cNvSpPr>
            <a:spLocks noChangeShapeType="1"/>
          </p:cNvSpPr>
          <p:nvPr/>
        </p:nvSpPr>
        <p:spPr bwMode="auto">
          <a:xfrm flipV="1">
            <a:off x="825500" y="2111375"/>
            <a:ext cx="0" cy="195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49" name="Rectangle 49"/>
          <p:cNvSpPr>
            <a:spLocks noChangeArrowheads="1"/>
          </p:cNvSpPr>
          <p:nvPr/>
        </p:nvSpPr>
        <p:spPr bwMode="auto">
          <a:xfrm>
            <a:off x="488950" y="2322513"/>
            <a:ext cx="650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200" i="1" dirty="0">
                <a:solidFill>
                  <a:srgbClr val="4D4D4D"/>
                </a:solidFill>
              </a:rPr>
              <a:t>Test 1 </a:t>
            </a:r>
          </a:p>
        </p:txBody>
      </p:sp>
      <p:sp>
        <p:nvSpPr>
          <p:cNvPr id="25650" name="Line 50"/>
          <p:cNvSpPr>
            <a:spLocks noChangeShapeType="1"/>
          </p:cNvSpPr>
          <p:nvPr/>
        </p:nvSpPr>
        <p:spPr bwMode="auto">
          <a:xfrm>
            <a:off x="860425" y="5572546"/>
            <a:ext cx="7437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51" name="Line 51"/>
          <p:cNvSpPr>
            <a:spLocks noChangeShapeType="1"/>
          </p:cNvSpPr>
          <p:nvPr/>
        </p:nvSpPr>
        <p:spPr bwMode="auto">
          <a:xfrm flipV="1">
            <a:off x="2409825" y="5121696"/>
            <a:ext cx="0" cy="4619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58" name="Text Box 58"/>
          <p:cNvSpPr txBox="1">
            <a:spLocks noChangeArrowheads="1"/>
          </p:cNvSpPr>
          <p:nvPr/>
        </p:nvSpPr>
        <p:spPr bwMode="auto">
          <a:xfrm>
            <a:off x="511175" y="5272509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200"/>
              <a:t>A?</a:t>
            </a:r>
          </a:p>
        </p:txBody>
      </p:sp>
      <p:sp>
        <p:nvSpPr>
          <p:cNvPr id="25659" name="Text Box 59"/>
          <p:cNvSpPr txBox="1">
            <a:spLocks noChangeArrowheads="1"/>
          </p:cNvSpPr>
          <p:nvPr/>
        </p:nvSpPr>
        <p:spPr bwMode="auto">
          <a:xfrm>
            <a:off x="2024063" y="5272509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200"/>
              <a:t>B?</a:t>
            </a:r>
          </a:p>
        </p:txBody>
      </p:sp>
      <p:sp>
        <p:nvSpPr>
          <p:cNvPr id="25660" name="Text Box 60"/>
          <p:cNvSpPr txBox="1">
            <a:spLocks noChangeArrowheads="1"/>
          </p:cNvSpPr>
          <p:nvPr/>
        </p:nvSpPr>
        <p:spPr bwMode="auto">
          <a:xfrm>
            <a:off x="3471863" y="5324896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200"/>
              <a:t>C?</a:t>
            </a:r>
          </a:p>
        </p:txBody>
      </p:sp>
      <p:sp>
        <p:nvSpPr>
          <p:cNvPr id="25661" name="Text Box 61"/>
          <p:cNvSpPr txBox="1">
            <a:spLocks noChangeArrowheads="1"/>
          </p:cNvSpPr>
          <p:nvPr/>
        </p:nvSpPr>
        <p:spPr bwMode="auto">
          <a:xfrm>
            <a:off x="4579938" y="5324896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200" dirty="0"/>
              <a:t>D?</a:t>
            </a:r>
          </a:p>
        </p:txBody>
      </p:sp>
      <p:sp>
        <p:nvSpPr>
          <p:cNvPr id="25662" name="Text Box 62"/>
          <p:cNvSpPr txBox="1">
            <a:spLocks noChangeArrowheads="1"/>
          </p:cNvSpPr>
          <p:nvPr/>
        </p:nvSpPr>
        <p:spPr bwMode="auto">
          <a:xfrm>
            <a:off x="5803900" y="5309021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200"/>
              <a:t>E?</a:t>
            </a:r>
          </a:p>
        </p:txBody>
      </p:sp>
      <p:sp>
        <p:nvSpPr>
          <p:cNvPr id="25663" name="Text Box 63"/>
          <p:cNvSpPr txBox="1">
            <a:spLocks noChangeArrowheads="1"/>
          </p:cNvSpPr>
          <p:nvPr/>
        </p:nvSpPr>
        <p:spPr bwMode="auto">
          <a:xfrm>
            <a:off x="6745288" y="5316959"/>
            <a:ext cx="36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200"/>
              <a:t>F?</a:t>
            </a:r>
          </a:p>
        </p:txBody>
      </p:sp>
      <p:sp>
        <p:nvSpPr>
          <p:cNvPr id="25664" name="Text Box 64"/>
          <p:cNvSpPr txBox="1">
            <a:spLocks noChangeArrowheads="1"/>
          </p:cNvSpPr>
          <p:nvPr/>
        </p:nvSpPr>
        <p:spPr bwMode="auto">
          <a:xfrm>
            <a:off x="7943850" y="5324896"/>
            <a:ext cx="387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200"/>
              <a:t>G?</a:t>
            </a:r>
          </a:p>
        </p:txBody>
      </p:sp>
      <p:sp>
        <p:nvSpPr>
          <p:cNvPr id="25666" name="Line 66"/>
          <p:cNvSpPr>
            <a:spLocks noChangeShapeType="1"/>
          </p:cNvSpPr>
          <p:nvPr/>
        </p:nvSpPr>
        <p:spPr bwMode="auto">
          <a:xfrm flipV="1">
            <a:off x="866775" y="5101059"/>
            <a:ext cx="0" cy="4619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67" name="Line 67"/>
          <p:cNvSpPr>
            <a:spLocks noChangeShapeType="1"/>
          </p:cNvSpPr>
          <p:nvPr/>
        </p:nvSpPr>
        <p:spPr bwMode="auto">
          <a:xfrm flipV="1">
            <a:off x="3824288" y="5085184"/>
            <a:ext cx="0" cy="4619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68" name="Line 68"/>
          <p:cNvSpPr>
            <a:spLocks noChangeShapeType="1"/>
          </p:cNvSpPr>
          <p:nvPr/>
        </p:nvSpPr>
        <p:spPr bwMode="auto">
          <a:xfrm flipV="1">
            <a:off x="4943475" y="5093121"/>
            <a:ext cx="0" cy="4619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69" name="Line 69"/>
          <p:cNvSpPr>
            <a:spLocks noChangeShapeType="1"/>
          </p:cNvSpPr>
          <p:nvPr/>
        </p:nvSpPr>
        <p:spPr bwMode="auto">
          <a:xfrm flipV="1">
            <a:off x="6167438" y="5085184"/>
            <a:ext cx="0" cy="4619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70" name="Line 70"/>
          <p:cNvSpPr>
            <a:spLocks noChangeShapeType="1"/>
          </p:cNvSpPr>
          <p:nvPr/>
        </p:nvSpPr>
        <p:spPr bwMode="auto">
          <a:xfrm flipV="1">
            <a:off x="7169150" y="5110584"/>
            <a:ext cx="0" cy="4619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71" name="Line 71"/>
          <p:cNvSpPr>
            <a:spLocks noChangeShapeType="1"/>
          </p:cNvSpPr>
          <p:nvPr/>
        </p:nvSpPr>
        <p:spPr bwMode="auto">
          <a:xfrm flipV="1">
            <a:off x="8296275" y="5085184"/>
            <a:ext cx="0" cy="4619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72" name="Line 72"/>
          <p:cNvSpPr>
            <a:spLocks noChangeShapeType="1"/>
          </p:cNvSpPr>
          <p:nvPr/>
        </p:nvSpPr>
        <p:spPr bwMode="auto">
          <a:xfrm flipV="1">
            <a:off x="6197600" y="1920875"/>
            <a:ext cx="0" cy="195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73" name="Rectangle 73"/>
          <p:cNvSpPr>
            <a:spLocks noChangeArrowheads="1"/>
          </p:cNvSpPr>
          <p:nvPr/>
        </p:nvSpPr>
        <p:spPr bwMode="auto">
          <a:xfrm>
            <a:off x="5892454" y="2147888"/>
            <a:ext cx="6229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CA" sz="1200" i="1" dirty="0">
                <a:solidFill>
                  <a:srgbClr val="4D4D4D"/>
                </a:solidFill>
              </a:rPr>
              <a:t>Test 1</a:t>
            </a: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 flipV="1">
            <a:off x="4365625" y="5578896"/>
            <a:ext cx="0" cy="303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V="1">
            <a:off x="4367212" y="1025526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1962150" y="2322513"/>
            <a:ext cx="2249911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CA" sz="1200" dirty="0">
                <a:solidFill>
                  <a:srgbClr val="FF0000"/>
                </a:solidFill>
              </a:rPr>
              <a:t>Test 1</a:t>
            </a:r>
            <a:r>
              <a:rPr lang="en-CA" sz="1200" dirty="0"/>
              <a:t> – based on new </a:t>
            </a:r>
            <a:r>
              <a:rPr lang="en-CA" sz="1200" b="1" i="1" dirty="0">
                <a:solidFill>
                  <a:schemeClr val="accent1"/>
                </a:solidFill>
              </a:rPr>
              <a:t>CTR_1</a:t>
            </a:r>
            <a:endParaRPr lang="en-CA" sz="1200" dirty="0"/>
          </a:p>
        </p:txBody>
      </p:sp>
      <p:sp>
        <p:nvSpPr>
          <p:cNvPr id="68" name="Line 48"/>
          <p:cNvSpPr>
            <a:spLocks noChangeShapeType="1"/>
          </p:cNvSpPr>
          <p:nvPr/>
        </p:nvSpPr>
        <p:spPr bwMode="auto">
          <a:xfrm flipV="1">
            <a:off x="2379663" y="3540918"/>
            <a:ext cx="0" cy="195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Rectangle 49"/>
          <p:cNvSpPr>
            <a:spLocks noChangeArrowheads="1"/>
          </p:cNvSpPr>
          <p:nvPr/>
        </p:nvSpPr>
        <p:spPr bwMode="auto">
          <a:xfrm>
            <a:off x="1954213" y="3752056"/>
            <a:ext cx="6388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200" i="1" dirty="0">
                <a:solidFill>
                  <a:srgbClr val="4D4D4D"/>
                </a:solidFill>
              </a:rPr>
              <a:t>Test 4 </a:t>
            </a:r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549598"/>
          </a:xfrm>
        </p:spPr>
        <p:txBody>
          <a:bodyPr/>
          <a:lstStyle/>
          <a:p>
            <a:r>
              <a:rPr lang="en-US" sz="2800" dirty="0"/>
              <a:t>Development / testing strategy: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46029" y="2575937"/>
            <a:ext cx="2199259" cy="461665"/>
          </a:xfrm>
          <a:prstGeom prst="rect">
            <a:avLst/>
          </a:prstGeom>
          <a:solidFill>
            <a:srgbClr val="92D050">
              <a:alpha val="4705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hlink"/>
                </a:solidFill>
                <a:latin typeface="Calibri" pitchFamily="34" charset="0"/>
              </a:rPr>
              <a:t>Surface components</a:t>
            </a:r>
            <a:r>
              <a:rPr lang="en-US" sz="1200" dirty="0">
                <a:latin typeface="Calibri" pitchFamily="34" charset="0"/>
              </a:rPr>
              <a:t> </a:t>
            </a:r>
          </a:p>
          <a:p>
            <a:pPr algn="ctr"/>
            <a:r>
              <a:rPr lang="en-US" sz="1200" dirty="0"/>
              <a:t>Stephane Belair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5497" y="2609274"/>
            <a:ext cx="1758380" cy="830997"/>
          </a:xfrm>
          <a:prstGeom prst="rect">
            <a:avLst/>
          </a:prstGeom>
          <a:solidFill>
            <a:srgbClr val="9ED3D7">
              <a:alpha val="4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hlink"/>
                </a:solidFill>
                <a:latin typeface="Calibri" pitchFamily="34" charset="0"/>
              </a:rPr>
              <a:t>Upper-air data assimilation (DA) component </a:t>
            </a:r>
          </a:p>
          <a:p>
            <a:r>
              <a:rPr lang="en-US" sz="1200" dirty="0"/>
              <a:t>Jean-Francois Caron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12701" y="4119463"/>
            <a:ext cx="2199259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47059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hlink"/>
                </a:solidFill>
                <a:latin typeface="Calibri" pitchFamily="34" charset="0"/>
              </a:rPr>
              <a:t>Atmospheric model component </a:t>
            </a:r>
            <a:r>
              <a:rPr lang="en-US" sz="1200" dirty="0"/>
              <a:t>Jason </a:t>
            </a:r>
            <a:r>
              <a:rPr lang="en-US" sz="1200" dirty="0" err="1"/>
              <a:t>Milbrandt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6588224" y="4096122"/>
            <a:ext cx="2199259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47059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hlink"/>
                </a:solidFill>
                <a:latin typeface="Calibri" pitchFamily="34" charset="0"/>
              </a:rPr>
              <a:t>Atmospheric model component </a:t>
            </a:r>
            <a:r>
              <a:rPr lang="en-US" sz="1200" dirty="0"/>
              <a:t>Jason </a:t>
            </a:r>
            <a:r>
              <a:rPr lang="en-US" sz="1200" dirty="0" err="1"/>
              <a:t>Milbrandt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680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Development strategy for high-res urban AQ</a:t>
            </a:r>
            <a:endParaRPr lang="en-CA" altLang="en-US" sz="3200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0080" y="1340768"/>
            <a:ext cx="8388424" cy="5417741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CA" altLang="en-US" sz="2000" dirty="0" smtClean="0"/>
              <a:t>Close interactions with HRDPS groups -&gt; Creation of a </a:t>
            </a:r>
            <a:r>
              <a:rPr lang="en-CA" altLang="en-US" sz="2000" b="1" dirty="0" smtClean="0"/>
              <a:t>Woking Group of High Resolution Air Quality Modelling  for Urban Scale </a:t>
            </a:r>
            <a:r>
              <a:rPr lang="en-CA" altLang="en-US" sz="2000" dirty="0" smtClean="0"/>
              <a:t>Coordinated by </a:t>
            </a:r>
            <a:r>
              <a:rPr lang="en-CA" altLang="en-US" sz="2000" b="1" dirty="0" smtClean="0"/>
              <a:t>Craig</a:t>
            </a:r>
            <a:r>
              <a:rPr lang="en-CA" altLang="en-US" sz="2000" dirty="0" smtClean="0"/>
              <a:t> Stroud (</a:t>
            </a:r>
            <a:r>
              <a:rPr lang="en-CA" altLang="en-US" sz="2000" b="1" dirty="0" smtClean="0"/>
              <a:t>RPN-E, ARQI, AQMAS, CMDN</a:t>
            </a:r>
            <a:r>
              <a:rPr lang="en-CA" altLang="en-US" sz="2000" dirty="0" smtClean="0"/>
              <a:t>)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CA" altLang="en-US" sz="1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CA" altLang="en-US" sz="2000" dirty="0" smtClean="0"/>
              <a:t>Migrate </a:t>
            </a:r>
            <a:r>
              <a:rPr lang="en-CA" altLang="en-US" sz="2000" b="1" dirty="0" smtClean="0"/>
              <a:t>chemistry GEM-MACH routines </a:t>
            </a:r>
            <a:r>
              <a:rPr lang="en-CA" altLang="en-US" sz="2000" dirty="0" smtClean="0"/>
              <a:t>to the latest stable</a:t>
            </a:r>
            <a:r>
              <a:rPr lang="en-CA" altLang="en-US" sz="2000" b="1" dirty="0" smtClean="0"/>
              <a:t> (operational) HRDPS</a:t>
            </a:r>
            <a:r>
              <a:rPr lang="en-CA" altLang="en-US" sz="2000" dirty="0" smtClean="0"/>
              <a:t> version to benefit from improvements to 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CA" altLang="en-US" sz="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CA" altLang="en-US" b="1" dirty="0" smtClean="0"/>
              <a:t>urban</a:t>
            </a:r>
            <a:r>
              <a:rPr lang="en-CA" altLang="en-US" dirty="0" smtClean="0"/>
              <a:t> and </a:t>
            </a:r>
            <a:r>
              <a:rPr lang="en-CA" altLang="en-US" b="1" dirty="0" smtClean="0"/>
              <a:t>land surface processes </a:t>
            </a:r>
            <a:r>
              <a:rPr lang="en-CA" altLang="en-US" dirty="0" smtClean="0"/>
              <a:t>(vegetation, coupling with atmosphere, anthropogenic fluxes, building energy model, roads module)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CA" altLang="en-US" sz="2000" dirty="0" smtClean="0"/>
              <a:t>the ongoing </a:t>
            </a:r>
            <a:r>
              <a:rPr lang="en-CA" altLang="en-US" sz="2000" b="1" dirty="0" smtClean="0"/>
              <a:t>boundary layer dynamics </a:t>
            </a:r>
            <a:r>
              <a:rPr lang="en-CA" altLang="en-US" sz="2000" dirty="0" smtClean="0"/>
              <a:t>and </a:t>
            </a:r>
            <a:r>
              <a:rPr lang="en-CA" altLang="en-US" sz="2000" b="1" dirty="0" smtClean="0"/>
              <a:t>cloud physics </a:t>
            </a:r>
            <a:r>
              <a:rPr lang="en-CA" altLang="en-US" sz="2000" dirty="0" smtClean="0"/>
              <a:t>parameterizations: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CA" altLang="en-US" b="1" dirty="0" smtClean="0"/>
              <a:t>Cycling</a:t>
            </a:r>
            <a:r>
              <a:rPr lang="en-CA" altLang="en-US" dirty="0" smtClean="0"/>
              <a:t> </a:t>
            </a:r>
            <a:r>
              <a:rPr lang="en-CA" altLang="en-US" b="1" dirty="0" smtClean="0"/>
              <a:t>hydrometeors</a:t>
            </a:r>
            <a:r>
              <a:rPr lang="en-CA" altLang="en-US" dirty="0" smtClean="0"/>
              <a:t> and </a:t>
            </a:r>
            <a:r>
              <a:rPr lang="en-CA" altLang="en-US" sz="2000" b="1" dirty="0" smtClean="0"/>
              <a:t>TKE</a:t>
            </a:r>
            <a:r>
              <a:rPr lang="en-CA" altLang="en-US" sz="2000" dirty="0" smtClean="0"/>
              <a:t> fields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CA" altLang="en-US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CA" altLang="en-US" sz="400" dirty="0" smtClean="0"/>
          </a:p>
          <a:p>
            <a:pPr>
              <a:defRPr/>
            </a:pPr>
            <a:r>
              <a:rPr lang="en-CA" altLang="en-US" sz="2000" dirty="0" smtClean="0"/>
              <a:t>Continue to improve </a:t>
            </a:r>
            <a:r>
              <a:rPr lang="en-CA" altLang="en-US" sz="2000" b="1" dirty="0" smtClean="0"/>
              <a:t>gas phase chemistry </a:t>
            </a:r>
            <a:r>
              <a:rPr lang="en-CA" altLang="en-US" sz="2000" dirty="0" smtClean="0"/>
              <a:t>(e.g. </a:t>
            </a:r>
            <a:r>
              <a:rPr lang="en-CA" altLang="en-US" sz="2000" b="1" dirty="0" smtClean="0"/>
              <a:t>ADOM-II vs </a:t>
            </a:r>
            <a:r>
              <a:rPr lang="en-CA" altLang="en-US" sz="2000" dirty="0" err="1" smtClean="0"/>
              <a:t>vs</a:t>
            </a:r>
            <a:r>
              <a:rPr lang="en-CA" altLang="en-US" sz="2000" dirty="0" smtClean="0"/>
              <a:t> </a:t>
            </a:r>
            <a:r>
              <a:rPr lang="en-CA" altLang="en-US" sz="2000" b="1" dirty="0" smtClean="0"/>
              <a:t>SAPRC-07)</a:t>
            </a:r>
            <a:r>
              <a:rPr lang="en-CA" altLang="en-US" sz="2000" dirty="0" smtClean="0"/>
              <a:t>, </a:t>
            </a:r>
            <a:r>
              <a:rPr lang="en-CA" altLang="en-US" sz="2000" b="1" dirty="0" smtClean="0"/>
              <a:t>new parameterization (</a:t>
            </a:r>
            <a:r>
              <a:rPr lang="en-CA" altLang="en-US" sz="2000" dirty="0" err="1" smtClean="0"/>
              <a:t>e.g</a:t>
            </a:r>
            <a:r>
              <a:rPr lang="en-CA" altLang="en-US" sz="2000" dirty="0" smtClean="0"/>
              <a:t> below-cloud scavenging of size-resolved particles by both rain and snow)</a:t>
            </a:r>
          </a:p>
          <a:p>
            <a:pPr>
              <a:defRPr/>
            </a:pPr>
            <a:endParaRPr lang="en-CA" altLang="en-US" sz="1000" dirty="0" smtClean="0"/>
          </a:p>
          <a:p>
            <a:pPr>
              <a:defRPr/>
            </a:pPr>
            <a:r>
              <a:rPr lang="en-CA" altLang="en-US" sz="2000" dirty="0" smtClean="0"/>
              <a:t>Improve </a:t>
            </a:r>
            <a:r>
              <a:rPr lang="en-CA" altLang="en-US" sz="2000" b="1" dirty="0" smtClean="0"/>
              <a:t>chemical lateral boundary conditions </a:t>
            </a:r>
            <a:r>
              <a:rPr lang="en-CA" altLang="en-US" sz="2000" dirty="0" smtClean="0"/>
              <a:t>(e.g. based on </a:t>
            </a:r>
            <a:r>
              <a:rPr lang="en-CA" altLang="en-US" sz="2000" b="1" dirty="0" smtClean="0"/>
              <a:t>MOZART</a:t>
            </a:r>
            <a:r>
              <a:rPr lang="en-CA" altLang="en-US" sz="2000" dirty="0" smtClean="0"/>
              <a:t>, </a:t>
            </a:r>
            <a:r>
              <a:rPr lang="en-CA" altLang="en-US" sz="2000" b="1" dirty="0" smtClean="0"/>
              <a:t>MACC reanalysis</a:t>
            </a:r>
            <a:r>
              <a:rPr lang="en-CA" altLang="en-US" sz="2000" dirty="0" smtClean="0"/>
              <a:t>)</a:t>
            </a:r>
          </a:p>
          <a:p>
            <a:pPr lvl="2">
              <a:buFont typeface="Arial" charset="0"/>
              <a:buChar char="▪"/>
              <a:defRPr/>
            </a:pPr>
            <a:endParaRPr lang="en-CA" altLang="en-US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CA" altLang="en-US" sz="1600" b="1" dirty="0"/>
          </a:p>
          <a:p>
            <a:pPr eaLnBrk="1" hangingPunct="1">
              <a:lnSpc>
                <a:spcPct val="80000"/>
              </a:lnSpc>
              <a:defRPr/>
            </a:pPr>
            <a:endParaRPr lang="en-CA" altLang="en-US" sz="1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Development strategy for high-res urban AQ</a:t>
            </a:r>
            <a:endParaRPr lang="en-CA" altLang="en-US" sz="3200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412875"/>
            <a:ext cx="8137525" cy="544512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 altLang="en-US" sz="2000" dirty="0" smtClean="0"/>
              <a:t>Improve </a:t>
            </a:r>
            <a:r>
              <a:rPr lang="en-CA" altLang="en-US" sz="2000" b="1" dirty="0"/>
              <a:t>emissions inventories and projections </a:t>
            </a:r>
            <a:r>
              <a:rPr lang="en-US" altLang="en-US" sz="2000" dirty="0"/>
              <a:t>:</a:t>
            </a:r>
          </a:p>
          <a:p>
            <a:pPr lvl="1">
              <a:defRPr/>
            </a:pPr>
            <a:r>
              <a:rPr lang="en-US" altLang="en-US" b="1" dirty="0" smtClean="0"/>
              <a:t>Update</a:t>
            </a:r>
            <a:r>
              <a:rPr lang="en-US" altLang="en-US" dirty="0" smtClean="0"/>
              <a:t> </a:t>
            </a:r>
            <a:r>
              <a:rPr lang="en-US" altLang="en-US" dirty="0"/>
              <a:t>2006 </a:t>
            </a:r>
            <a:r>
              <a:rPr lang="en-US" altLang="en-US" dirty="0" smtClean="0"/>
              <a:t>CAN </a:t>
            </a:r>
            <a:r>
              <a:rPr lang="en-US" altLang="en-US" dirty="0"/>
              <a:t>and 2011 US </a:t>
            </a:r>
            <a:r>
              <a:rPr lang="en-US" altLang="en-US" b="1" dirty="0" smtClean="0"/>
              <a:t>inventories</a:t>
            </a:r>
            <a:r>
              <a:rPr lang="en-US" altLang="en-US" dirty="0" smtClean="0"/>
              <a:t>, </a:t>
            </a:r>
            <a:endParaRPr lang="en-US" altLang="en-US" dirty="0"/>
          </a:p>
          <a:p>
            <a:pPr lvl="1">
              <a:defRPr/>
            </a:pPr>
            <a:r>
              <a:rPr lang="en-US" altLang="en-US" dirty="0" smtClean="0"/>
              <a:t>Use of </a:t>
            </a:r>
            <a:r>
              <a:rPr lang="en-US" altLang="en-US" b="1" dirty="0" smtClean="0"/>
              <a:t>improved spatial </a:t>
            </a:r>
            <a:r>
              <a:rPr lang="en-US" altLang="en-US" b="1" dirty="0"/>
              <a:t>surrogates </a:t>
            </a:r>
            <a:r>
              <a:rPr lang="en-US" altLang="en-US" dirty="0" smtClean="0"/>
              <a:t>for megacities and large urban complexes</a:t>
            </a:r>
            <a:endParaRPr lang="en-US" altLang="en-US" dirty="0"/>
          </a:p>
          <a:p>
            <a:pPr lvl="1">
              <a:defRPr/>
            </a:pPr>
            <a:r>
              <a:rPr lang="en-US" altLang="en-US" dirty="0" smtClean="0"/>
              <a:t>Improve </a:t>
            </a:r>
            <a:r>
              <a:rPr lang="en-US" altLang="en-US" b="1" dirty="0"/>
              <a:t>temporal profiles </a:t>
            </a:r>
            <a:r>
              <a:rPr lang="en-US" altLang="en-US" dirty="0"/>
              <a:t>(e.g., </a:t>
            </a:r>
            <a:r>
              <a:rPr lang="en-US" altLang="en-US" dirty="0" smtClean="0"/>
              <a:t> weekday and weekend)</a:t>
            </a:r>
          </a:p>
          <a:p>
            <a:pPr lvl="1">
              <a:defRPr/>
            </a:pPr>
            <a:r>
              <a:rPr lang="en-CA" altLang="en-US" dirty="0" smtClean="0"/>
              <a:t>Improve </a:t>
            </a:r>
            <a:r>
              <a:rPr lang="en-CA" altLang="en-US" b="1" dirty="0" smtClean="0"/>
              <a:t>chemical speciation </a:t>
            </a:r>
            <a:r>
              <a:rPr lang="en-CA" altLang="en-US" dirty="0" smtClean="0"/>
              <a:t>(e.g. on-road VOCs)</a:t>
            </a:r>
            <a:endParaRPr lang="en-US" altLang="en-US" dirty="0"/>
          </a:p>
          <a:p>
            <a:pPr lvl="1">
              <a:defRPr/>
            </a:pPr>
            <a:endParaRPr lang="en-US" altLang="en-US" sz="1000" dirty="0"/>
          </a:p>
          <a:p>
            <a:pPr>
              <a:defRPr/>
            </a:pPr>
            <a:r>
              <a:rPr lang="en-US" altLang="en-US" sz="2000" b="1" dirty="0"/>
              <a:t>Model Evaluation</a:t>
            </a:r>
            <a:endParaRPr lang="en-US" altLang="en-US" sz="2000" dirty="0"/>
          </a:p>
          <a:p>
            <a:pPr lvl="1">
              <a:defRPr/>
            </a:pPr>
            <a:r>
              <a:rPr lang="en-US" altLang="en-US" dirty="0"/>
              <a:t>Evaluation and demonstration with </a:t>
            </a:r>
            <a:r>
              <a:rPr lang="en-US" altLang="en-US" b="1" dirty="0" err="1" smtClean="0"/>
              <a:t>PanAm</a:t>
            </a:r>
            <a:r>
              <a:rPr lang="en-US" altLang="en-US" b="1" dirty="0" smtClean="0"/>
              <a:t> </a:t>
            </a:r>
            <a:r>
              <a:rPr lang="en-US" altLang="en-US" b="1" dirty="0"/>
              <a:t>dataset, </a:t>
            </a:r>
            <a:r>
              <a:rPr lang="en-CA" altLang="en-US" b="1" dirty="0"/>
              <a:t>satellite and </a:t>
            </a:r>
            <a:r>
              <a:rPr lang="en-CA" altLang="en-US" b="1" dirty="0" err="1"/>
              <a:t>sfc</a:t>
            </a:r>
            <a:r>
              <a:rPr lang="en-CA" altLang="en-US" b="1" dirty="0"/>
              <a:t> obs.</a:t>
            </a:r>
          </a:p>
          <a:p>
            <a:pPr lvl="1">
              <a:defRPr/>
            </a:pPr>
            <a:r>
              <a:rPr lang="en-CA" altLang="en-US" dirty="0"/>
              <a:t>Evaluation </a:t>
            </a:r>
            <a:r>
              <a:rPr lang="en-CA" altLang="en-US" b="1" dirty="0"/>
              <a:t>tools , VAQUM, </a:t>
            </a:r>
            <a:r>
              <a:rPr lang="en-CA" altLang="en-US" b="1" dirty="0" err="1"/>
              <a:t>ValidatoR</a:t>
            </a:r>
            <a:endParaRPr lang="en-CA" altLang="en-US" b="1" dirty="0"/>
          </a:p>
          <a:p>
            <a:pPr lvl="1">
              <a:defRPr/>
            </a:pPr>
            <a:r>
              <a:rPr lang="en-US" altLang="en-US" b="1" dirty="0"/>
              <a:t>Impact of cities on local circulations </a:t>
            </a:r>
            <a:r>
              <a:rPr lang="en-US" altLang="en-US" dirty="0"/>
              <a:t>(e.g., breezes) and </a:t>
            </a:r>
            <a:r>
              <a:rPr lang="en-US" altLang="en-US" b="1" dirty="0"/>
              <a:t>precipitation</a:t>
            </a:r>
          </a:p>
          <a:p>
            <a:pPr lvl="1">
              <a:defRPr/>
            </a:pPr>
            <a:r>
              <a:rPr lang="en-US" altLang="en-US" b="1" dirty="0"/>
              <a:t>Primary</a:t>
            </a:r>
            <a:r>
              <a:rPr lang="en-US" altLang="en-US" dirty="0"/>
              <a:t> messaging </a:t>
            </a:r>
            <a:r>
              <a:rPr lang="en-US" altLang="en-US" b="1" dirty="0"/>
              <a:t>tool</a:t>
            </a:r>
            <a:r>
              <a:rPr lang="en-US" altLang="en-US" dirty="0"/>
              <a:t> : </a:t>
            </a:r>
            <a:r>
              <a:rPr lang="en-US" altLang="en-US" b="1" dirty="0"/>
              <a:t>AQHI</a:t>
            </a:r>
            <a:endParaRPr lang="en-US" altLang="en-US" dirty="0"/>
          </a:p>
          <a:p>
            <a:pPr lvl="1">
              <a:defRPr/>
            </a:pPr>
            <a:r>
              <a:rPr lang="en-US" altLang="en-US" dirty="0"/>
              <a:t>Main </a:t>
            </a:r>
            <a:r>
              <a:rPr lang="en-US" altLang="en-US" b="1" dirty="0"/>
              <a:t>target</a:t>
            </a:r>
            <a:r>
              <a:rPr lang="en-US" altLang="en-US" dirty="0"/>
              <a:t> : urban areas &gt; 100,000 population</a:t>
            </a:r>
          </a:p>
          <a:p>
            <a:pPr>
              <a:defRPr/>
            </a:pPr>
            <a:endParaRPr lang="en-US" altLang="en-US" sz="2000" dirty="0"/>
          </a:p>
          <a:p>
            <a:pPr lvl="2">
              <a:buFont typeface="Arial" charset="0"/>
              <a:buChar char="▪"/>
              <a:defRPr/>
            </a:pPr>
            <a:endParaRPr lang="en-CA" altLang="en-US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CA" altLang="en-US" sz="1600" b="1" dirty="0"/>
          </a:p>
          <a:p>
            <a:pPr eaLnBrk="1" hangingPunct="1">
              <a:lnSpc>
                <a:spcPct val="80000"/>
              </a:lnSpc>
              <a:defRPr/>
            </a:pPr>
            <a:endParaRPr lang="en-CA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1770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Summary</a:t>
            </a:r>
            <a:endParaRPr lang="en-CA" altLang="en-US" sz="3200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412875"/>
            <a:ext cx="8137525" cy="544512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 altLang="en-US" sz="2000" dirty="0"/>
              <a:t>ECCC objective is high resolution modelling</a:t>
            </a:r>
          </a:p>
          <a:p>
            <a:pPr>
              <a:defRPr/>
            </a:pPr>
            <a:r>
              <a:rPr lang="en-US" altLang="en-US" sz="2000" dirty="0"/>
              <a:t>Increasing need of this modelling due to growing urban population</a:t>
            </a:r>
          </a:p>
          <a:p>
            <a:pPr>
              <a:defRPr/>
            </a:pPr>
            <a:r>
              <a:rPr lang="en-US" altLang="en-US" sz="2000" dirty="0"/>
              <a:t>Al ECCC weather and AQ systems are moving toward this direction</a:t>
            </a:r>
            <a:endParaRPr lang="en-CA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8770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77" y="1772816"/>
            <a:ext cx="7573955" cy="4525963"/>
          </a:xfr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445921" y="1774250"/>
            <a:ext cx="44550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A601B"/>
              </a:buClr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8A200"/>
              </a:buClr>
              <a:buFont typeface="Arial" panose="020B0604020202020204" pitchFamily="34" charset="0"/>
              <a:buChar char="▪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54175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:</a:t>
            </a:r>
            <a:br>
              <a:rPr lang="en-US" dirty="0"/>
            </a:br>
            <a:r>
              <a:rPr lang="en-US" sz="2400" dirty="0"/>
              <a:t>Why High Resolution Forecasts?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525963"/>
          </a:xfrm>
        </p:spPr>
        <p:txBody>
          <a:bodyPr/>
          <a:lstStyle/>
          <a:p>
            <a:r>
              <a:rPr lang="en-US" sz="2000" dirty="0"/>
              <a:t>Population </a:t>
            </a:r>
            <a:r>
              <a:rPr lang="en-US" sz="2000" b="1" dirty="0"/>
              <a:t>growth</a:t>
            </a:r>
            <a:r>
              <a:rPr lang="en-US" sz="2000" dirty="0"/>
              <a:t> and </a:t>
            </a:r>
            <a:r>
              <a:rPr lang="en-US" sz="2000" b="1" dirty="0"/>
              <a:t>urbanization</a:t>
            </a:r>
            <a:r>
              <a:rPr lang="en-US" sz="2000" dirty="0"/>
              <a:t> are among the main drivers of the increasing end-users* </a:t>
            </a:r>
            <a:r>
              <a:rPr lang="en-US" sz="2000" b="1" dirty="0"/>
              <a:t>demand</a:t>
            </a:r>
            <a:r>
              <a:rPr lang="en-US" sz="2000" dirty="0"/>
              <a:t> for more </a:t>
            </a:r>
            <a:r>
              <a:rPr lang="en-US" sz="2000" b="1" dirty="0"/>
              <a:t>accurate</a:t>
            </a:r>
            <a:r>
              <a:rPr lang="en-US" sz="2000" dirty="0"/>
              <a:t> </a:t>
            </a:r>
            <a:r>
              <a:rPr lang="en-US" sz="2000" b="1" dirty="0"/>
              <a:t>forecasts</a:t>
            </a:r>
            <a:r>
              <a:rPr lang="en-US" sz="2000" dirty="0"/>
              <a:t> and </a:t>
            </a:r>
            <a:r>
              <a:rPr lang="en-US" sz="2000" b="1" dirty="0"/>
              <a:t>environmental and health assessments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586035"/>
            <a:ext cx="5616624" cy="3991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2831667"/>
            <a:ext cx="38164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In </a:t>
            </a:r>
            <a:r>
              <a:rPr lang="en-US" dirty="0"/>
              <a:t>2014</a:t>
            </a:r>
            <a:r>
              <a:rPr lang="en-US" b="0" dirty="0"/>
              <a:t>, about </a:t>
            </a:r>
            <a:r>
              <a:rPr lang="en-US" dirty="0"/>
              <a:t>54% of global population</a:t>
            </a:r>
            <a:r>
              <a:rPr lang="en-US" b="0" dirty="0"/>
              <a:t> already live in </a:t>
            </a:r>
            <a:r>
              <a:rPr lang="en-US" dirty="0"/>
              <a:t>urban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By </a:t>
            </a:r>
            <a:r>
              <a:rPr lang="en-US" dirty="0"/>
              <a:t>2050</a:t>
            </a:r>
            <a:r>
              <a:rPr lang="en-US" b="0" dirty="0"/>
              <a:t>, the world will be </a:t>
            </a:r>
            <a:r>
              <a:rPr lang="en-US" dirty="0"/>
              <a:t>34 % rural </a:t>
            </a:r>
            <a:r>
              <a:rPr lang="en-US" b="0" dirty="0"/>
              <a:t>and </a:t>
            </a:r>
            <a:r>
              <a:rPr lang="en-US" dirty="0"/>
              <a:t>66 % urban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In </a:t>
            </a:r>
            <a:r>
              <a:rPr lang="en-US" dirty="0"/>
              <a:t>Canada, 81%, </a:t>
            </a:r>
            <a:r>
              <a:rPr lang="en-US" b="0" dirty="0"/>
              <a:t>of the population live in </a:t>
            </a:r>
            <a:r>
              <a:rPr lang="en-US" dirty="0"/>
              <a:t>urban areas </a:t>
            </a:r>
            <a:r>
              <a:rPr lang="en-US" b="0" dirty="0"/>
              <a:t>according to the Canada's </a:t>
            </a:r>
            <a:r>
              <a:rPr lang="en-US" dirty="0"/>
              <a:t>2011 census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2801" y="6433591"/>
            <a:ext cx="435407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0" dirty="0"/>
              <a:t> Source: </a:t>
            </a:r>
            <a:r>
              <a:rPr lang="fr-FR" sz="1400" b="0" i="1" dirty="0"/>
              <a:t>World </a:t>
            </a:r>
            <a:r>
              <a:rPr lang="fr-FR" sz="1400" b="0" i="1" dirty="0" err="1"/>
              <a:t>Urbanization</a:t>
            </a:r>
            <a:r>
              <a:rPr lang="fr-FR" sz="1400" b="0" i="1" dirty="0"/>
              <a:t> Prospects, 2014 Report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748818" y="2257708"/>
            <a:ext cx="44316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0" dirty="0"/>
              <a:t>* </a:t>
            </a:r>
            <a:r>
              <a:rPr lang="fr-FR" sz="1400" b="0" dirty="0" err="1"/>
              <a:t>Municipalities</a:t>
            </a:r>
            <a:r>
              <a:rPr lang="fr-FR" sz="1400" b="0" dirty="0"/>
              <a:t>, public </a:t>
            </a:r>
            <a:r>
              <a:rPr lang="fr-FR" sz="1400" b="0" dirty="0" err="1"/>
              <a:t>health</a:t>
            </a:r>
            <a:r>
              <a:rPr lang="fr-FR" sz="1400" b="0" dirty="0"/>
              <a:t> </a:t>
            </a:r>
            <a:r>
              <a:rPr lang="fr-FR" sz="1400" b="0" dirty="0" err="1"/>
              <a:t>agencies</a:t>
            </a:r>
            <a:r>
              <a:rPr lang="fr-FR" sz="1400" b="0" dirty="0"/>
              <a:t>, emergencies, etc..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00742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8585522" cy="1143000"/>
          </a:xfrm>
        </p:spPr>
        <p:txBody>
          <a:bodyPr/>
          <a:lstStyle/>
          <a:p>
            <a:r>
              <a:rPr lang="en-CA" altLang="en-US" dirty="0"/>
              <a:t>High density urban centres in Canada</a:t>
            </a:r>
            <a:endParaRPr lang="en-US" altLang="en-US" dirty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6" y="1307112"/>
            <a:ext cx="5328666" cy="46548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403648" y="1307112"/>
            <a:ext cx="7822836" cy="5522194"/>
            <a:chOff x="1403648" y="1307112"/>
            <a:chExt cx="7822836" cy="5522194"/>
          </a:xfrm>
        </p:grpSpPr>
        <p:sp>
          <p:nvSpPr>
            <p:cNvPr id="7" name="TextBox 6"/>
            <p:cNvSpPr txBox="1"/>
            <p:nvPr/>
          </p:nvSpPr>
          <p:spPr>
            <a:xfrm>
              <a:off x="5292079" y="3385505"/>
              <a:ext cx="381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0" dirty="0"/>
                <a:t>More than </a:t>
              </a:r>
              <a:r>
                <a:rPr lang="en-US" dirty="0"/>
                <a:t>a third </a:t>
              </a:r>
              <a:r>
                <a:rPr lang="en-US" b="0" dirty="0"/>
                <a:t>of </a:t>
              </a:r>
              <a:r>
                <a:rPr lang="en-US" dirty="0"/>
                <a:t>Canadian</a:t>
              </a:r>
              <a:r>
                <a:rPr lang="en-US" b="0" dirty="0"/>
                <a:t> population (~ 13 millions) </a:t>
              </a:r>
              <a:r>
                <a:rPr lang="en-US" dirty="0"/>
                <a:t>lives</a:t>
              </a:r>
              <a:r>
                <a:rPr lang="en-US" b="0" dirty="0"/>
                <a:t> </a:t>
              </a:r>
              <a:r>
                <a:rPr lang="en-US" dirty="0"/>
                <a:t>in</a:t>
              </a:r>
              <a:r>
                <a:rPr lang="en-US" b="0" dirty="0"/>
                <a:t> these </a:t>
              </a:r>
              <a:r>
                <a:rPr lang="en-US" dirty="0"/>
                <a:t>3 metropolitan areas </a:t>
              </a:r>
              <a:r>
                <a:rPr lang="en-US" b="0" dirty="0"/>
                <a:t>(Statistics Canada, 2015).</a:t>
              </a:r>
            </a:p>
          </p:txBody>
        </p:sp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>
              <a:off x="5296278" y="1307112"/>
              <a:ext cx="2646631" cy="2022710"/>
              <a:chOff x="395536" y="1268760"/>
              <a:chExt cx="3456384" cy="264157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70" t="11000" r="19986" b="14363"/>
              <a:stretch/>
            </p:blipFill>
            <p:spPr>
              <a:xfrm>
                <a:off x="395536" y="1268760"/>
                <a:ext cx="3456384" cy="264157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467544" y="1340768"/>
                <a:ext cx="1756824" cy="442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b="1" dirty="0">
                    <a:solidFill>
                      <a:srgbClr val="002060"/>
                    </a:solidFill>
                  </a:rPr>
                  <a:t>MONTREAL</a:t>
                </a:r>
              </a:p>
            </p:txBody>
          </p:sp>
        </p:grpSp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>
              <a:off x="5228394" y="4641518"/>
              <a:ext cx="2646631" cy="2187788"/>
              <a:chOff x="395536" y="4005065"/>
              <a:chExt cx="3456384" cy="285715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70" t="3157" r="16594"/>
              <a:stretch/>
            </p:blipFill>
            <p:spPr>
              <a:xfrm>
                <a:off x="395536" y="4005065"/>
                <a:ext cx="3456384" cy="2857154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406970" y="4067780"/>
                <a:ext cx="1571261" cy="4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b="1" dirty="0">
                    <a:solidFill>
                      <a:srgbClr val="002060"/>
                    </a:solidFill>
                  </a:rPr>
                  <a:t>TORONTO</a:t>
                </a:r>
              </a:p>
            </p:txBody>
          </p:sp>
        </p:grp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2177555" y="1310922"/>
              <a:ext cx="2446452" cy="2015090"/>
              <a:chOff x="4977442" y="1301438"/>
              <a:chExt cx="3194958" cy="263161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236" t="14743" r="25109" b="17676"/>
              <a:stretch/>
            </p:blipFill>
            <p:spPr>
              <a:xfrm>
                <a:off x="4977442" y="1301438"/>
                <a:ext cx="3194958" cy="2631618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5087488" y="1340768"/>
                <a:ext cx="1734802" cy="442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b="1" dirty="0">
                    <a:solidFill>
                      <a:srgbClr val="002060"/>
                    </a:solidFill>
                  </a:rPr>
                  <a:t>VANCOVER</a:t>
                </a:r>
              </a:p>
            </p:txBody>
          </p:sp>
        </p:grpSp>
        <p:cxnSp>
          <p:nvCxnSpPr>
            <p:cNvPr id="37" name="Straight Arrow Connector 36"/>
            <p:cNvCxnSpPr>
              <a:cxnSpLocks/>
            </p:cNvCxnSpPr>
            <p:nvPr/>
          </p:nvCxnSpPr>
          <p:spPr bwMode="auto">
            <a:xfrm flipH="1">
              <a:off x="1403648" y="2852936"/>
              <a:ext cx="1656184" cy="1944216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6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" name="Straight Arrow Connector 40"/>
            <p:cNvCxnSpPr>
              <a:cxnSpLocks/>
            </p:cNvCxnSpPr>
            <p:nvPr/>
          </p:nvCxnSpPr>
          <p:spPr bwMode="auto">
            <a:xfrm flipH="1">
              <a:off x="4211960" y="2598226"/>
              <a:ext cx="2237094" cy="2558966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6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/>
            <p:cNvCxnSpPr>
              <a:cxnSpLocks/>
            </p:cNvCxnSpPr>
            <p:nvPr/>
          </p:nvCxnSpPr>
          <p:spPr bwMode="auto">
            <a:xfrm flipH="1" flipV="1">
              <a:off x="3892824" y="5415216"/>
              <a:ext cx="2022274" cy="462056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6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50" name="Oval 49"/>
            <p:cNvSpPr/>
            <p:nvPr/>
          </p:nvSpPr>
          <p:spPr>
            <a:xfrm>
              <a:off x="8028383" y="1628800"/>
              <a:ext cx="102441" cy="94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889258" y="1723092"/>
              <a:ext cx="13372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AQ stations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55576" y="5829071"/>
            <a:ext cx="381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Canada has a </a:t>
            </a:r>
            <a:r>
              <a:rPr lang="en-US" dirty="0"/>
              <a:t>small number </a:t>
            </a:r>
            <a:r>
              <a:rPr lang="en-US" b="0" dirty="0"/>
              <a:t>of high density </a:t>
            </a:r>
            <a:r>
              <a:rPr lang="en-US" dirty="0"/>
              <a:t>urban </a:t>
            </a:r>
            <a:r>
              <a:rPr lang="en-US" dirty="0" err="1"/>
              <a:t>centres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0" y="562501"/>
            <a:ext cx="2722796" cy="193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0" y="2551083"/>
            <a:ext cx="2722796" cy="196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73" y="4560579"/>
            <a:ext cx="2688183" cy="195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57" y="548680"/>
            <a:ext cx="274811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42" y="2528593"/>
            <a:ext cx="2729726" cy="198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017" y="4560578"/>
            <a:ext cx="2755151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2738862" cy="193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28592"/>
            <a:ext cx="2741858" cy="195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306" y="4551288"/>
            <a:ext cx="2787182" cy="195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24544" y="1187460"/>
            <a:ext cx="126098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CA" sz="1400" b="1" dirty="0">
                <a:solidFill>
                  <a:srgbClr val="002060"/>
                </a:solidFill>
              </a:rPr>
              <a:t>MONTREAL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252536" y="3178629"/>
            <a:ext cx="109714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CA" sz="1400" b="1" dirty="0">
                <a:solidFill>
                  <a:srgbClr val="002060"/>
                </a:solidFill>
              </a:rPr>
              <a:t>TORONTO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396552" y="5497487"/>
            <a:ext cx="144016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CA" sz="1400" b="1" dirty="0">
                <a:solidFill>
                  <a:srgbClr val="002060"/>
                </a:solidFill>
              </a:rPr>
              <a:t>VANCOUVER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784" y="62068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70C0"/>
                </a:solidFill>
              </a:rPr>
              <a:t>NO</a:t>
            </a:r>
            <a:r>
              <a:rPr lang="en-CA" b="1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99792" y="2564904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70C0"/>
                </a:solidFill>
              </a:rPr>
              <a:t>NO</a:t>
            </a:r>
            <a:r>
              <a:rPr lang="en-CA" b="1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27784" y="458112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0070C0"/>
                </a:solidFill>
              </a:rPr>
              <a:t>NO</a:t>
            </a:r>
            <a:r>
              <a:rPr lang="en-CA" b="1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45774" y="2555612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PM</a:t>
            </a:r>
            <a:r>
              <a:rPr lang="en-CA" b="1" baseline="-25000" dirty="0">
                <a:solidFill>
                  <a:schemeClr val="accent3">
                    <a:lumMod val="50000"/>
                  </a:schemeClr>
                </a:solidFill>
              </a:rPr>
              <a:t>2.5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49440" y="45718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C00000"/>
                </a:solidFill>
              </a:rPr>
              <a:t>O</a:t>
            </a:r>
            <a:r>
              <a:rPr lang="en-CA" b="1" baseline="-25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25649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C00000"/>
                </a:solidFill>
              </a:rPr>
              <a:t>O</a:t>
            </a:r>
            <a:r>
              <a:rPr lang="en-CA" b="1" baseline="-25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08104" y="5486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C00000"/>
                </a:solidFill>
              </a:rPr>
              <a:t>O</a:t>
            </a:r>
            <a:r>
              <a:rPr lang="en-CA" b="1" baseline="-25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39616" y="54868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PM</a:t>
            </a:r>
            <a:r>
              <a:rPr lang="en-CA" b="1" baseline="-25000" dirty="0">
                <a:solidFill>
                  <a:schemeClr val="accent3">
                    <a:lumMod val="50000"/>
                  </a:schemeClr>
                </a:solidFill>
              </a:rPr>
              <a:t>2.5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72400" y="4571836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PM</a:t>
            </a:r>
            <a:r>
              <a:rPr lang="en-CA" b="1" baseline="-25000" dirty="0">
                <a:solidFill>
                  <a:schemeClr val="accent3">
                    <a:lumMod val="50000"/>
                  </a:schemeClr>
                </a:solidFill>
              </a:rPr>
              <a:t>2.5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5524" y="6504845"/>
            <a:ext cx="2665258" cy="276999"/>
          </a:xfrm>
          <a:prstGeom prst="rect">
            <a:avLst/>
          </a:prstGeom>
          <a:solidFill>
            <a:srgbClr val="FEFEE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NO</a:t>
            </a:r>
            <a:r>
              <a:rPr lang="en-CA" sz="1200" baseline="-25000" dirty="0"/>
              <a:t>2</a:t>
            </a:r>
            <a:r>
              <a:rPr lang="en-CA" sz="1200" dirty="0"/>
              <a:t> : decreasing concentrations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70672" y="6515882"/>
            <a:ext cx="2376549" cy="276999"/>
          </a:xfrm>
          <a:prstGeom prst="rect">
            <a:avLst/>
          </a:prstGeom>
          <a:solidFill>
            <a:srgbClr val="FEFEE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O</a:t>
            </a:r>
            <a:r>
              <a:rPr lang="en-CA" sz="1200" baseline="-25000" dirty="0"/>
              <a:t>3</a:t>
            </a:r>
            <a:r>
              <a:rPr lang="en-CA" sz="1200" dirty="0"/>
              <a:t> : without trend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7306" y="6504795"/>
            <a:ext cx="2787182" cy="276999"/>
          </a:xfrm>
          <a:prstGeom prst="rect">
            <a:avLst/>
          </a:prstGeom>
          <a:solidFill>
            <a:srgbClr val="FEFEE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PM</a:t>
            </a:r>
            <a:r>
              <a:rPr lang="en-CA" sz="1200" baseline="-25000" dirty="0"/>
              <a:t>2.5</a:t>
            </a:r>
            <a:r>
              <a:rPr lang="en-CA" sz="1200" dirty="0"/>
              <a:t> : mixed trend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8856984" cy="1143000"/>
          </a:xfrm>
        </p:spPr>
        <p:txBody>
          <a:bodyPr/>
          <a:lstStyle/>
          <a:p>
            <a:r>
              <a:rPr lang="en-US" sz="2400" dirty="0"/>
              <a:t>2010-2016 Observed Pollution Trends in Metropolitan Areas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7740352" y="1495237"/>
            <a:ext cx="1224136" cy="565611"/>
          </a:xfrm>
          <a:prstGeom prst="ellipse">
            <a:avLst/>
          </a:prstGeom>
          <a:solidFill>
            <a:srgbClr val="EABD00">
              <a:alpha val="3686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0657" y="1916832"/>
            <a:ext cx="1053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/>
              <a:t>decreasing</a:t>
            </a:r>
          </a:p>
        </p:txBody>
      </p:sp>
    </p:spTree>
    <p:extLst>
      <p:ext uri="{BB962C8B-B14F-4D97-AF65-F5344CB8AC3E}">
        <p14:creationId xmlns:p14="http://schemas.microsoft.com/office/powerpoint/2010/main" val="375590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n-US" dirty="0"/>
              <a:t>Poor Air Quality in urban environment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85687" y="2132856"/>
            <a:ext cx="8117157" cy="2616346"/>
            <a:chOff x="785597" y="2159226"/>
            <a:chExt cx="8117157" cy="26163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033" y="2228243"/>
              <a:ext cx="8046721" cy="254732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85597" y="2252579"/>
              <a:ext cx="1351717" cy="369332"/>
            </a:xfrm>
            <a:prstGeom prst="rect">
              <a:avLst/>
            </a:prstGeom>
            <a:solidFill>
              <a:schemeClr val="accent5">
                <a:lumMod val="90000"/>
                <a:alpha val="34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CA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Vancouver</a:t>
              </a:r>
              <a:endParaRPr lang="en-CA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4800600" y="2159226"/>
              <a:ext cx="1492716" cy="32501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en-US" dirty="0">
                  <a:latin typeface="Arial" charset="0"/>
                </a:rPr>
                <a:t>July 6</a:t>
              </a:r>
              <a:r>
                <a:rPr lang="en-US" altLang="en-US" baseline="30000" dirty="0">
                  <a:latin typeface="Arial" charset="0"/>
                </a:rPr>
                <a:t>th</a:t>
              </a:r>
              <a:r>
                <a:rPr lang="en-US" altLang="en-US" dirty="0">
                  <a:latin typeface="Arial" charset="0"/>
                </a:rPr>
                <a:t> 2015</a:t>
              </a:r>
              <a:endPara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86330" y="4531813"/>
              <a:ext cx="3678315" cy="24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1200" b="1" dirty="0">
                  <a:solidFill>
                    <a:schemeClr val="bg1"/>
                  </a:solidFill>
                  <a:latin typeface="Arial" charset="0"/>
                </a:rPr>
                <a:t>Curtesy of Julia </a:t>
              </a:r>
              <a:r>
                <a:rPr lang="en-US" altLang="en-US" sz="1200" b="1" dirty="0" err="1">
                  <a:solidFill>
                    <a:schemeClr val="bg1"/>
                  </a:solidFill>
                  <a:latin typeface="Arial" charset="0"/>
                </a:rPr>
                <a:t>Veerman</a:t>
              </a:r>
              <a:r>
                <a:rPr lang="en-US" altLang="en-US" sz="1200" b="1" dirty="0">
                  <a:solidFill>
                    <a:schemeClr val="bg1"/>
                  </a:solidFill>
                  <a:latin typeface="Arial" charset="0"/>
                </a:rPr>
                <a:t>, RWDI, Vancouver, BC</a:t>
              </a:r>
              <a:endParaRPr lang="en-CA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4856854" y="4220994"/>
              <a:ext cx="4045900" cy="338554"/>
            </a:xfrm>
            <a:prstGeom prst="rect">
              <a:avLst/>
            </a:prstGeom>
            <a:solidFill>
              <a:schemeClr val="accent1">
                <a:lumMod val="90000"/>
                <a:alpha val="5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CA" altLang="en-US" sz="1600" dirty="0">
                  <a:solidFill>
                    <a:srgbClr val="002060"/>
                  </a:solidFill>
                </a:rPr>
                <a:t>Observed hourly PM</a:t>
              </a:r>
              <a:r>
                <a:rPr kumimoji="0" lang="en-CA" altLang="en-US" sz="1600" baseline="-25000" dirty="0">
                  <a:solidFill>
                    <a:srgbClr val="002060"/>
                  </a:solidFill>
                </a:rPr>
                <a:t>2.5</a:t>
              </a:r>
              <a:r>
                <a:rPr kumimoji="0" lang="en-CA" altLang="en-US" sz="1600" dirty="0">
                  <a:solidFill>
                    <a:srgbClr val="002060"/>
                  </a:solidFill>
                </a:rPr>
                <a:t> above 100 </a:t>
              </a:r>
              <a:r>
                <a:rPr kumimoji="0" lang="el-GR" altLang="en-US" sz="1600" dirty="0">
                  <a:solidFill>
                    <a:srgbClr val="002060"/>
                  </a:solidFill>
                </a:rPr>
                <a:t>μ</a:t>
              </a:r>
              <a:r>
                <a:rPr kumimoji="0" lang="en-CA" altLang="en-US" sz="1600" dirty="0">
                  <a:solidFill>
                    <a:srgbClr val="002060"/>
                  </a:solidFill>
                </a:rPr>
                <a:t>g/m</a:t>
              </a:r>
              <a:r>
                <a:rPr kumimoji="0" lang="en-CA" altLang="en-US" sz="1600" baseline="30000" dirty="0">
                  <a:solidFill>
                    <a:srgbClr val="002060"/>
                  </a:solidFill>
                </a:rPr>
                <a:t>3</a:t>
              </a:r>
              <a:endParaRPr kumimoji="0" lang="en-US" altLang="en-US" sz="1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627784" y="1486655"/>
            <a:ext cx="3887603" cy="400110"/>
          </a:xfrm>
          <a:prstGeom prst="rect">
            <a:avLst/>
          </a:prstGeom>
          <a:solidFill>
            <a:srgbClr val="C00000">
              <a:alpha val="30196"/>
            </a:srgbClr>
          </a:solidFill>
        </p:spPr>
        <p:txBody>
          <a:bodyPr wrap="none">
            <a:spAutoFit/>
          </a:bodyPr>
          <a:lstStyle/>
          <a:p>
            <a:r>
              <a:rPr lang="en-CA" sz="2000" dirty="0">
                <a:solidFill>
                  <a:srgbClr val="C00000"/>
                </a:solidFill>
              </a:rPr>
              <a:t>Example of pollution episodes</a:t>
            </a:r>
            <a:endParaRPr lang="en-US" sz="2000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83568" y="5026953"/>
            <a:ext cx="8460432" cy="1012968"/>
          </a:xfrm>
        </p:spPr>
        <p:txBody>
          <a:bodyPr/>
          <a:lstStyle/>
          <a:p>
            <a:r>
              <a:rPr lang="en-CA" sz="2000" dirty="0"/>
              <a:t>Despite the </a:t>
            </a:r>
            <a:r>
              <a:rPr lang="en-CA" sz="2000" b="1" dirty="0"/>
              <a:t>efforts</a:t>
            </a:r>
            <a:r>
              <a:rPr lang="en-CA" sz="2000" dirty="0"/>
              <a:t> made in </a:t>
            </a:r>
            <a:r>
              <a:rPr lang="en-CA" sz="2000" b="1" dirty="0"/>
              <a:t>reducing</a:t>
            </a:r>
            <a:r>
              <a:rPr lang="en-CA" sz="2000" dirty="0"/>
              <a:t> airborne </a:t>
            </a:r>
            <a:r>
              <a:rPr lang="en-CA" sz="2000" b="1" dirty="0"/>
              <a:t>concentrations</a:t>
            </a:r>
            <a:r>
              <a:rPr lang="en-CA" sz="2000" dirty="0"/>
              <a:t> of </a:t>
            </a:r>
            <a:r>
              <a:rPr lang="en-CA" sz="2000" b="1" dirty="0"/>
              <a:t>primary pollutants </a:t>
            </a:r>
            <a:r>
              <a:rPr lang="en-CA" sz="2000" dirty="0"/>
              <a:t>in urban areas, </a:t>
            </a:r>
            <a:r>
              <a:rPr lang="en-CA" sz="2000" b="1" dirty="0"/>
              <a:t>air quality </a:t>
            </a:r>
            <a:r>
              <a:rPr lang="en-CA" sz="2000" dirty="0"/>
              <a:t>continues to be a </a:t>
            </a:r>
            <a:r>
              <a:rPr lang="en-CA" sz="2000" b="1" dirty="0"/>
              <a:t>concern</a:t>
            </a:r>
            <a:r>
              <a:rPr lang="en-CA" sz="2000" dirty="0"/>
              <a:t>, especially </a:t>
            </a:r>
            <a:r>
              <a:rPr lang="en-CA" sz="2000" b="1" dirty="0"/>
              <a:t>during pollution episodes.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9139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09625" y="1341438"/>
            <a:ext cx="815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A200"/>
              </a:buClr>
              <a:buFont typeface="Arial" panose="020B0604020202020204" pitchFamily="34" charset="0"/>
              <a:buChar char="▪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7663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altLang="en-US" b="0" kern="0" dirty="0"/>
              <a:t>Low level exposure</a:t>
            </a:r>
          </a:p>
          <a:p>
            <a:pPr lvl="1"/>
            <a:r>
              <a:rPr lang="en-CA" altLang="en-US" kern="0" dirty="0"/>
              <a:t>Irritate eyes </a:t>
            </a:r>
            <a:r>
              <a:rPr lang="en-CA" altLang="en-US" b="0" kern="0" dirty="0"/>
              <a:t>and</a:t>
            </a:r>
            <a:r>
              <a:rPr lang="en-CA" altLang="en-US" kern="0" dirty="0"/>
              <a:t> respiratory tract</a:t>
            </a:r>
          </a:p>
          <a:p>
            <a:r>
              <a:rPr lang="en-CA" altLang="en-US" b="0" kern="0" dirty="0"/>
              <a:t>Could develop into </a:t>
            </a:r>
            <a:r>
              <a:rPr lang="en-CA" altLang="en-US" kern="0" dirty="0"/>
              <a:t>chronic respiratory diseases</a:t>
            </a:r>
          </a:p>
          <a:p>
            <a:endParaRPr lang="en-CA" altLang="en-US" b="0" kern="0" dirty="0"/>
          </a:p>
          <a:p>
            <a:endParaRPr lang="en-CA" altLang="en-US" b="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143000"/>
          </a:xfrm>
        </p:spPr>
        <p:txBody>
          <a:bodyPr/>
          <a:lstStyle/>
          <a:p>
            <a:r>
              <a:rPr lang="en-US" dirty="0"/>
              <a:t>Adverse Health Effects of Urban Air Pollution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4" y="2996952"/>
            <a:ext cx="3333750" cy="3067050"/>
          </a:xfrm>
        </p:spPr>
      </p:pic>
      <p:sp>
        <p:nvSpPr>
          <p:cNvPr id="5" name="TextBox 4"/>
          <p:cNvSpPr txBox="1"/>
          <p:nvPr/>
        </p:nvSpPr>
        <p:spPr>
          <a:xfrm>
            <a:off x="1115616" y="6093296"/>
            <a:ext cx="2468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0" dirty="0"/>
              <a:t> Source: Gan et al., 2010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991535" y="2996952"/>
            <a:ext cx="51631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Gan et al., (2010) mapped the residential location of 450,000 </a:t>
            </a:r>
            <a:r>
              <a:rPr lang="en-US" dirty="0"/>
              <a:t>adults</a:t>
            </a:r>
            <a:r>
              <a:rPr lang="en-US" b="0" dirty="0"/>
              <a:t> aged 45 to 84 years who lived in Vancouver and did not have heart disease, and then followed these subjects for several years. By </a:t>
            </a:r>
            <a:r>
              <a:rPr lang="en-US" dirty="0"/>
              <a:t>comparing</a:t>
            </a:r>
            <a:r>
              <a:rPr lang="en-US" b="0" dirty="0"/>
              <a:t> subjects </a:t>
            </a:r>
            <a:r>
              <a:rPr lang="en-US" dirty="0"/>
              <a:t>living away </a:t>
            </a:r>
            <a:r>
              <a:rPr lang="en-US" b="0" dirty="0"/>
              <a:t>from traffic with subjects </a:t>
            </a:r>
            <a:r>
              <a:rPr lang="en-US" dirty="0"/>
              <a:t>living near traffic</a:t>
            </a:r>
            <a:r>
              <a:rPr lang="en-US" b="0" dirty="0"/>
              <a:t>, they  found those </a:t>
            </a:r>
            <a:r>
              <a:rPr lang="en-US" dirty="0"/>
              <a:t>living close to a highway </a:t>
            </a:r>
            <a:r>
              <a:rPr lang="en-US" b="0" dirty="0"/>
              <a:t>or </a:t>
            </a:r>
            <a:r>
              <a:rPr lang="en-US" dirty="0"/>
              <a:t>major</a:t>
            </a:r>
            <a:r>
              <a:rPr lang="en-US" b="0" dirty="0"/>
              <a:t> </a:t>
            </a:r>
            <a:r>
              <a:rPr lang="en-US" dirty="0"/>
              <a:t>road were about 29% more likely to die from coronary heart disease</a:t>
            </a:r>
            <a:r>
              <a:rPr lang="en-US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1739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09625" y="1341438"/>
            <a:ext cx="8153400" cy="4648200"/>
          </a:xfrm>
        </p:spPr>
        <p:txBody>
          <a:bodyPr/>
          <a:lstStyle/>
          <a:p>
            <a:r>
              <a:rPr lang="en-CA" altLang="en-US" dirty="0"/>
              <a:t>Urban areas are influenced by weather conditions at the synoptic, </a:t>
            </a:r>
            <a:r>
              <a:rPr lang="en-CA" altLang="en-US" dirty="0" err="1"/>
              <a:t>meso</a:t>
            </a:r>
            <a:r>
              <a:rPr lang="en-CA" altLang="en-US" dirty="0"/>
              <a:t>- and local scale</a:t>
            </a:r>
            <a:r>
              <a:rPr lang="en-CA" altLang="en-US" dirty="0" smtClean="0"/>
              <a:t>;</a:t>
            </a:r>
          </a:p>
          <a:p>
            <a:r>
              <a:rPr lang="en-CA" altLang="en-US" dirty="0" smtClean="0"/>
              <a:t>Physical </a:t>
            </a:r>
            <a:r>
              <a:rPr lang="en-CA" altLang="en-US" dirty="0"/>
              <a:t>characteristics have a forcing effects on the boundary layer</a:t>
            </a:r>
          </a:p>
          <a:p>
            <a:pPr lvl="1"/>
            <a:r>
              <a:rPr lang="en-CA" altLang="en-US" dirty="0"/>
              <a:t>Evapotranspiration</a:t>
            </a:r>
          </a:p>
          <a:p>
            <a:pPr lvl="1"/>
            <a:r>
              <a:rPr lang="en-CA" altLang="en-US" dirty="0"/>
              <a:t>Absorption and reflection of solar radiation</a:t>
            </a:r>
          </a:p>
          <a:p>
            <a:pPr lvl="1"/>
            <a:r>
              <a:rPr lang="en-CA" altLang="en-US" dirty="0"/>
              <a:t>Storage of heat</a:t>
            </a:r>
          </a:p>
          <a:p>
            <a:pPr lvl="1"/>
            <a:r>
              <a:rPr lang="en-CA" altLang="en-US" dirty="0"/>
              <a:t>Winds and turbulence</a:t>
            </a:r>
          </a:p>
          <a:p>
            <a:r>
              <a:rPr lang="en-CA" altLang="en-US" dirty="0"/>
              <a:t>Heterogeneous environments have significant variability at the urban scale </a:t>
            </a:r>
          </a:p>
          <a:p>
            <a:endParaRPr lang="en-CA" altLang="en-US" dirty="0"/>
          </a:p>
          <a:p>
            <a:endParaRPr lang="en-CA" altLang="en-US" dirty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6"/>
          <a:stretch>
            <a:fillRect/>
          </a:stretch>
        </p:blipFill>
        <p:spPr bwMode="auto">
          <a:xfrm>
            <a:off x="5937117" y="4797152"/>
            <a:ext cx="2938462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851275" y="5487318"/>
            <a:ext cx="206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A601B"/>
              </a:buClr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8A200"/>
              </a:buClr>
              <a:buFont typeface="Arial" panose="020B0604020202020204" pitchFamily="34" charset="0"/>
              <a:buChar char="▪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800" dirty="0"/>
              <a:t>Example of variability in the urban fabric of a large city (New York) (Source: NRCNA, 2012)</a:t>
            </a:r>
            <a:endParaRPr lang="en-US" altLang="en-US" sz="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55650" y="188913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CA" altLang="en-US" kern="0" dirty="0"/>
              <a:t>Modelling at the urban-scale</a:t>
            </a:r>
            <a:endParaRPr lang="en-US" altLang="en-US" kern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09625" y="1341438"/>
            <a:ext cx="5634583" cy="4967882"/>
          </a:xfrm>
        </p:spPr>
        <p:txBody>
          <a:bodyPr/>
          <a:lstStyle/>
          <a:p>
            <a:r>
              <a:rPr lang="en-CA" altLang="en-US" dirty="0"/>
              <a:t>Stagnation enhances </a:t>
            </a:r>
            <a:r>
              <a:rPr lang="en-CA" altLang="en-US" dirty="0" smtClean="0"/>
              <a:t>air pollution</a:t>
            </a:r>
            <a:endParaRPr lang="en-CA" altLang="en-US" dirty="0"/>
          </a:p>
          <a:p>
            <a:r>
              <a:rPr lang="en-CA" altLang="en-US" dirty="0"/>
              <a:t>Urban Heat Island (UHI)</a:t>
            </a:r>
          </a:p>
          <a:p>
            <a:pPr lvl="1"/>
            <a:r>
              <a:rPr lang="en-CA" altLang="en-US" dirty="0"/>
              <a:t>Heat islands can affect communities by increasing energy consumption (e.g. 5-10%of peak electricity </a:t>
            </a:r>
            <a:r>
              <a:rPr lang="en-CA" altLang="en-US" dirty="0" smtClean="0"/>
              <a:t>demand </a:t>
            </a:r>
            <a:r>
              <a:rPr lang="en-CA" altLang="en-US" dirty="0"/>
              <a:t>for cooling buildings in cities),</a:t>
            </a:r>
          </a:p>
          <a:p>
            <a:pPr lvl="1"/>
            <a:r>
              <a:rPr lang="en-CA" altLang="en-US" dirty="0"/>
              <a:t>Increasing air pollution and greenhouse gas emissions</a:t>
            </a:r>
          </a:p>
          <a:p>
            <a:pPr lvl="1"/>
            <a:r>
              <a:rPr lang="en-CA" altLang="en-US" dirty="0"/>
              <a:t>heat-related illness and mortality, and water quality.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55650" y="188913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CA" altLang="en-US" kern="0" dirty="0"/>
              <a:t>Modelling at the urban-scale</a:t>
            </a:r>
            <a:endParaRPr lang="en-US" altLang="en-US" kern="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69" y="1556792"/>
            <a:ext cx="2251224" cy="299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09625" y="4941168"/>
            <a:ext cx="822687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A200"/>
              </a:buClr>
              <a:buFont typeface="Arial" panose="020B0604020202020204" pitchFamily="34" charset="0"/>
              <a:buChar char="▪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7663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altLang="en-US" b="0" kern="0" dirty="0"/>
              <a:t>Breeze effects</a:t>
            </a:r>
          </a:p>
          <a:p>
            <a:pPr lvl="1"/>
            <a:r>
              <a:rPr lang="en-CA" altLang="en-US" b="0" kern="0" dirty="0"/>
              <a:t>Land and Sea breezes not only influences the heat island intensity but also distorts its size and shape due to prevailing local circulations.</a:t>
            </a:r>
          </a:p>
          <a:p>
            <a:endParaRPr lang="en-CA" altLang="en-US" b="0" kern="0" dirty="0"/>
          </a:p>
          <a:p>
            <a:endParaRPr lang="en-CA" alt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6588224" y="4509120"/>
            <a:ext cx="25922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000" b="0" dirty="0"/>
              <a:t>UHI effect. Thermal imaging (bottom) shows the excess heat in the most urban areas of Atlanta, Georgia. Source: NASA images by </a:t>
            </a:r>
            <a:r>
              <a:rPr lang="en-US" altLang="en-US" sz="1000" b="0" dirty="0" err="1"/>
              <a:t>Marit</a:t>
            </a:r>
            <a:r>
              <a:rPr lang="en-US" altLang="en-US" sz="1000" b="0" dirty="0"/>
              <a:t> </a:t>
            </a:r>
            <a:r>
              <a:rPr lang="en-US" altLang="en-US" sz="1000" b="0" dirty="0" err="1"/>
              <a:t>Jentoft</a:t>
            </a:r>
            <a:r>
              <a:rPr lang="en-US" altLang="en-US" sz="1000" b="0" dirty="0"/>
              <a:t>-Nilsen, based on Landsat-7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7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35352</TotalTime>
  <Words>1900</Words>
  <Application>Microsoft Macintosh PowerPoint</Application>
  <PresentationFormat>On-screen Show (4:3)</PresentationFormat>
  <Paragraphs>300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 Unicode MS</vt:lpstr>
      <vt:lpstr>Calibri</vt:lpstr>
      <vt:lpstr>Default Design</vt:lpstr>
      <vt:lpstr>Towards an operational air-quality forecasting system at urban scale at ECCC</vt:lpstr>
      <vt:lpstr>Outline</vt:lpstr>
      <vt:lpstr>Motivation : Why High Resolution Forecasts?</vt:lpstr>
      <vt:lpstr>High density urban centres in Canada</vt:lpstr>
      <vt:lpstr>2010-2016 Observed Pollution Trends in Metropolitan Areas</vt:lpstr>
      <vt:lpstr>Poor Air Quality in urban environment</vt:lpstr>
      <vt:lpstr>Adverse Health Effects of Urban Air Pollution </vt:lpstr>
      <vt:lpstr>PowerPoint Presentation</vt:lpstr>
      <vt:lpstr>PowerPoint Presentation</vt:lpstr>
      <vt:lpstr>Modelling at the urban-scale</vt:lpstr>
      <vt:lpstr>Main Purpose of the High Resolution Forecasts Systems at ECCC</vt:lpstr>
      <vt:lpstr>Current ECCC's capabilities for urban high-resolution numerical prediction </vt:lpstr>
      <vt:lpstr>HRDPS 2.5-km with and without CaLDAS:</vt:lpstr>
      <vt:lpstr>HRDPS 2.5-km with and without CaLDAS:</vt:lpstr>
      <vt:lpstr>HRDPS 2.5-km with and without CaLDAS:</vt:lpstr>
      <vt:lpstr>HRDPS 2.5-km with and without TEB :</vt:lpstr>
      <vt:lpstr>HRDPS 2.5-km with and without TEB :</vt:lpstr>
      <vt:lpstr>GEM-MACH 2.5km Pollutant Forecast</vt:lpstr>
      <vt:lpstr>GEM-MACH 2.5km AQHI Forecast</vt:lpstr>
      <vt:lpstr>Upcoming</vt:lpstr>
      <vt:lpstr>Development / testing strategy:</vt:lpstr>
      <vt:lpstr>Development strategy for high-res urban AQ</vt:lpstr>
      <vt:lpstr>Development strategy for high-res urban AQ</vt:lpstr>
      <vt:lpstr>Summary</vt:lpstr>
      <vt:lpstr>PowerPoint Presentation</vt:lpstr>
    </vt:vector>
  </TitlesOfParts>
  <Manager>Marc Deslauriers</Manager>
  <Company>Environnement Canada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monitoring and reporting air quality</dc:title>
  <dc:creator>Rodrigo Munoz-Alpizar</dc:creator>
  <dc:description>Plusieurs sources: internet EC, présentations faites à EC, présentation de Claire Austin.</dc:description>
  <cp:lastModifiedBy>Laura ChaJkowski, CMP CMM [Legend]</cp:lastModifiedBy>
  <cp:revision>680</cp:revision>
  <cp:lastPrinted>2014-08-15T18:50:37Z</cp:lastPrinted>
  <dcterms:created xsi:type="dcterms:W3CDTF">2006-02-27T19:58:49Z</dcterms:created>
  <dcterms:modified xsi:type="dcterms:W3CDTF">2017-01-11T14:18:19Z</dcterms:modified>
</cp:coreProperties>
</file>