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43" r:id="rId2"/>
    <p:sldMasterId id="2147485295" r:id="rId3"/>
    <p:sldMasterId id="2147485636" r:id="rId4"/>
  </p:sldMasterIdLst>
  <p:notesMasterIdLst>
    <p:notesMasterId r:id="rId22"/>
  </p:notesMasterIdLst>
  <p:handoutMasterIdLst>
    <p:handoutMasterId r:id="rId23"/>
  </p:handoutMasterIdLst>
  <p:sldIdLst>
    <p:sldId id="506" r:id="rId5"/>
    <p:sldId id="534" r:id="rId6"/>
    <p:sldId id="514" r:id="rId7"/>
    <p:sldId id="515" r:id="rId8"/>
    <p:sldId id="535" r:id="rId9"/>
    <p:sldId id="536" r:id="rId10"/>
    <p:sldId id="548" r:id="rId11"/>
    <p:sldId id="537" r:id="rId12"/>
    <p:sldId id="549" r:id="rId13"/>
    <p:sldId id="539" r:id="rId14"/>
    <p:sldId id="545" r:id="rId15"/>
    <p:sldId id="559" r:id="rId16"/>
    <p:sldId id="560" r:id="rId17"/>
    <p:sldId id="551" r:id="rId18"/>
    <p:sldId id="567" r:id="rId19"/>
    <p:sldId id="570" r:id="rId20"/>
    <p:sldId id="568" r:id="rId21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008080"/>
    <a:srgbClr val="339966"/>
    <a:srgbClr val="99FF99"/>
    <a:srgbClr val="0033CC"/>
    <a:srgbClr val="0099FF"/>
    <a:srgbClr val="33CCFF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38" autoAdjust="0"/>
    <p:restoredTop sz="94679" autoAdjust="0"/>
  </p:normalViewPr>
  <p:slideViewPr>
    <p:cSldViewPr>
      <p:cViewPr>
        <p:scale>
          <a:sx n="90" d="100"/>
          <a:sy n="90" d="100"/>
        </p:scale>
        <p:origin x="-75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C24ACBA-34DC-4F3E-9126-F2676E0BE23C}" type="datetimeFigureOut">
              <a:rPr lang="en-US"/>
              <a:pPr>
                <a:defRPr/>
              </a:pPr>
              <a:t>20/01/2017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BF0D2FD-F473-46D5-8B92-F6D6BF1D7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88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0" tIns="46215" rIns="92430" bIns="46215" numCol="1" anchor="t" anchorCtr="0" compatLnSpc="1">
            <a:prstTxWarp prst="textNoShape">
              <a:avLst/>
            </a:prstTxWarp>
          </a:bodyPr>
          <a:lstStyle>
            <a:lvl1pPr defTabSz="92434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0" tIns="46215" rIns="92430" bIns="46215" numCol="1" anchor="t" anchorCtr="0" compatLnSpc="1">
            <a:prstTxWarp prst="textNoShape">
              <a:avLst/>
            </a:prstTxWarp>
          </a:bodyPr>
          <a:lstStyle>
            <a:lvl1pPr algn="r" defTabSz="92434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77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21188"/>
            <a:ext cx="5616575" cy="418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0" tIns="46215" rIns="92430" bIns="462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0" tIns="46215" rIns="92430" bIns="46215" numCol="1" anchor="b" anchorCtr="0" compatLnSpc="1">
            <a:prstTxWarp prst="textNoShape">
              <a:avLst/>
            </a:prstTxWarp>
          </a:bodyPr>
          <a:lstStyle>
            <a:lvl1pPr defTabSz="92434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77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0" tIns="46215" rIns="92430" bIns="46215" numCol="1" anchor="b" anchorCtr="0" compatLnSpc="1">
            <a:prstTxWarp prst="textNoShape">
              <a:avLst/>
            </a:prstTxWarp>
          </a:bodyPr>
          <a:lstStyle>
            <a:lvl1pPr algn="r" defTabSz="92434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451E4833-90C7-45A5-846D-18770C18B7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97733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238" indent="-290513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5225" indent="-231775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1950" indent="-231775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8675" indent="-231775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55875" indent="-231775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13075" indent="-231775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70275" indent="-231775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27475" indent="-231775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9820952-D66F-4901-8FF2-371354C51228}" type="slidenum">
              <a:rPr kumimoji="1" lang="en-US" altLang="en-US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eaLnBrk="1" hangingPunct="1">
                <a:spcBef>
                  <a:spcPct val="0"/>
                </a:spcBef>
              </a:pPr>
              <a:t>1</a:t>
            </a:fld>
            <a:endParaRPr kumimoji="1" lang="en-US" altLang="en-US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52F45BD-6132-4FE5-9E50-630B338D9500}" type="slidenum">
              <a:rPr lang="en-US" altLang="en-US" smtClean="0">
                <a:ea typeface="Arial Unicode MS" pitchFamily="34" charset="-128"/>
                <a:cs typeface="Arial Unicode MS" pitchFamily="34" charset="-128"/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en-US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ACAF5-3C28-4E0B-8773-198E583BD9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5259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71037-0A4E-4259-8FBA-7BC5E5B367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127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14EC5-4ABE-4736-9427-7045470609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3623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E4BC3-45F1-4096-AB57-26EBFD8E1F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9305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4" descr="COM1016_corp_banner__0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67"/>
          <a:stretch>
            <a:fillRect/>
          </a:stretch>
        </p:blipFill>
        <p:spPr bwMode="auto">
          <a:xfrm>
            <a:off x="0" y="836613"/>
            <a:ext cx="91440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550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5612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59473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40005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00200"/>
            <a:ext cx="40005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6087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35470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90180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7491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F8F54-B35B-44BE-B73B-1AB31F5099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44385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263526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395844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5436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274638"/>
            <a:ext cx="2038350" cy="597376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962650" cy="597376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47567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1F590-C92D-4637-8E8B-80E7F9F5FD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12643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DFFA8-D7AB-4422-9FD1-D1615D7A0F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77282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E41F6-75C5-4AFA-AF35-B53C4F4DD0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10421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B0B9B-C47E-40E7-BD5A-C568ABEC00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78590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B147F-58E6-4F65-86EA-4B6FD2DF76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33429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9CF32-796D-45D5-9605-199E50D561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4557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95367-F594-4697-99B6-08E38B4459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33749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5385E-AC1F-4398-B1D8-7EC71D0310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82828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FAFC7-C20A-4F9A-B97C-623FF58E6C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19895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766C2-442C-4D49-A38F-771DBEBC79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47440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AB129-5ED2-4163-9195-1868116DD5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26293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D952A-3635-432A-9042-2E7714B52A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75377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D823D-76B0-4677-AC18-8DA7A8E424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20793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95AD9-B2DE-47AA-A077-E3D55FE625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8305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D97EE-0850-4A32-8FDE-70E55C9B94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3976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30923-9F7A-440F-86E3-A4F11A8D233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6534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2EE20-901D-410F-B43F-3EC7413512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719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B3CA6-BC6C-4C33-9137-21409DB9FB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52524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16537-AB25-4808-8933-D5EDA1B1F25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2304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95147-3594-43D3-950C-34709385AC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7001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ED24-138A-471C-9635-39C343B990E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2893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38E7B-6198-4A27-9879-6E979A6562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5991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1E4E-C347-4D86-B594-A26A5C0BDF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4025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FDAB-58F3-43AA-91C8-A0A297C85A1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2359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30559-7813-4365-BD12-25B6C0C9C05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094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3C945-8787-4AC7-B78A-26046387FB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2253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5746B-C056-46BA-919C-E17FC27D1F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7958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D4622-2B34-4FDC-8761-1DC790DDA8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3713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86AF7-806F-47E1-AADE-BFB21F3419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5992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8D6BA-CF8B-417A-B72D-FD1EF1499E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5361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91C5246B-8AFC-469D-A72E-E6C28D8B17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01" r:id="rId1"/>
    <p:sldLayoutId id="2147485602" r:id="rId2"/>
    <p:sldLayoutId id="2147485603" r:id="rId3"/>
    <p:sldLayoutId id="2147485604" r:id="rId4"/>
    <p:sldLayoutId id="2147485605" r:id="rId5"/>
    <p:sldLayoutId id="2147485606" r:id="rId6"/>
    <p:sldLayoutId id="2147485607" r:id="rId7"/>
    <p:sldLayoutId id="2147485608" r:id="rId8"/>
    <p:sldLayoutId id="2147485609" r:id="rId9"/>
    <p:sldLayoutId id="2147485610" r:id="rId10"/>
    <p:sldLayoutId id="2147485611" r:id="rId11"/>
    <p:sldLayoutId id="214748561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274638"/>
            <a:ext cx="815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Cliquez et modifiez le titre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8153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Cliquez pour modifier les styles du texte du masque</a:t>
            </a:r>
          </a:p>
          <a:p>
            <a:pPr lvl="1"/>
            <a:r>
              <a:rPr lang="en-US" altLang="zh-TW" smtClean="0"/>
              <a:t>Deuxième niveau</a:t>
            </a:r>
          </a:p>
          <a:p>
            <a:pPr lvl="2"/>
            <a:r>
              <a:rPr lang="en-US" altLang="zh-TW" smtClean="0"/>
              <a:t>Troisième niveau</a:t>
            </a:r>
          </a:p>
          <a:p>
            <a:pPr lvl="3"/>
            <a:r>
              <a:rPr lang="en-US" altLang="zh-TW" smtClean="0"/>
              <a:t>Quatrième niveau</a:t>
            </a:r>
          </a:p>
          <a:p>
            <a:pPr lvl="4"/>
            <a:r>
              <a:rPr lang="en-US" altLang="zh-TW" smtClean="0"/>
              <a:t>Cinquième niveau</a:t>
            </a:r>
          </a:p>
        </p:txBody>
      </p:sp>
      <p:sp>
        <p:nvSpPr>
          <p:cNvPr id="1028" name="Text Box 24"/>
          <p:cNvSpPr txBox="1">
            <a:spLocks noChangeArrowheads="1"/>
          </p:cNvSpPr>
          <p:nvPr/>
        </p:nvSpPr>
        <p:spPr bwMode="auto">
          <a:xfrm>
            <a:off x="755650" y="6165850"/>
            <a:ext cx="81375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CA" sz="1000" b="0" smtClean="0">
                <a:solidFill>
                  <a:srgbClr val="000000"/>
                </a:solidFill>
              </a:rPr>
              <a:t>Page </a:t>
            </a:r>
            <a:fld id="{DB7125EF-4A73-493E-A135-E985D8248E0A}" type="slidenum">
              <a:rPr lang="en-CA" sz="1000" b="0" smtClean="0">
                <a:solidFill>
                  <a:srgbClr val="000000"/>
                </a:solidFill>
              </a:rPr>
              <a:pPr algn="ctr" eaLnBrk="1" hangingPunct="1">
                <a:defRPr/>
              </a:pPr>
              <a:t>‹#›</a:t>
            </a:fld>
            <a:r>
              <a:rPr lang="en-CA" sz="1000" b="0" smtClean="0">
                <a:solidFill>
                  <a:srgbClr val="000000"/>
                </a:solidFill>
              </a:rPr>
              <a:t> – </a:t>
            </a:r>
            <a:fld id="{BF43F317-D134-4D13-8399-19E04176838F}" type="datetimed MMMM yyyy">
              <a:rPr lang="fr-CA" sz="1000" b="0" smtClean="0">
                <a:solidFill>
                  <a:srgbClr val="000000"/>
                </a:solidFill>
              </a:rPr>
              <a:pPr algn="ctr" eaLnBrk="1" hangingPunct="1">
                <a:defRPr/>
              </a:pPr>
              <a:t>20 janvier 2017</a:t>
            </a:fld>
            <a:endParaRPr lang="en-CA" sz="1800" b="0" smtClean="0">
              <a:solidFill>
                <a:srgbClr val="000000"/>
              </a:solidFill>
            </a:endParaRPr>
          </a:p>
        </p:txBody>
      </p:sp>
      <p:sp>
        <p:nvSpPr>
          <p:cNvPr id="2053" name="Line 29"/>
          <p:cNvSpPr>
            <a:spLocks noChangeShapeType="1"/>
          </p:cNvSpPr>
          <p:nvPr/>
        </p:nvSpPr>
        <p:spPr bwMode="auto">
          <a:xfrm>
            <a:off x="827088" y="1268413"/>
            <a:ext cx="8316912" cy="0"/>
          </a:xfrm>
          <a:prstGeom prst="line">
            <a:avLst/>
          </a:prstGeom>
          <a:noFill/>
          <a:ln w="28575">
            <a:solidFill>
              <a:srgbClr val="3A601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35" r:id="rId1"/>
    <p:sldLayoutId id="2147485613" r:id="rId2"/>
    <p:sldLayoutId id="2147485614" r:id="rId3"/>
    <p:sldLayoutId id="2147485615" r:id="rId4"/>
    <p:sldLayoutId id="2147485616" r:id="rId5"/>
    <p:sldLayoutId id="2147485617" r:id="rId6"/>
    <p:sldLayoutId id="2147485618" r:id="rId7"/>
    <p:sldLayoutId id="2147485619" r:id="rId8"/>
    <p:sldLayoutId id="2147485620" r:id="rId9"/>
    <p:sldLayoutId id="2147485621" r:id="rId10"/>
    <p:sldLayoutId id="214748562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87338" indent="-287338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20000"/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65175" indent="-287338" algn="l" rtl="0" eaLnBrk="0" fontAlgn="base" hangingPunct="0">
        <a:spcBef>
          <a:spcPct val="20000"/>
        </a:spcBef>
        <a:spcAft>
          <a:spcPct val="0"/>
        </a:spcAft>
        <a:buClr>
          <a:srgbClr val="3A601B"/>
        </a:buClr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2pPr>
      <a:lvl3pPr marL="1139825" indent="-182563" algn="l" rtl="0" eaLnBrk="0" fontAlgn="base" hangingPunct="0">
        <a:spcBef>
          <a:spcPct val="20000"/>
        </a:spcBef>
        <a:spcAft>
          <a:spcPct val="0"/>
        </a:spcAft>
        <a:buClr>
          <a:srgbClr val="C8A200"/>
        </a:buClr>
        <a:buFont typeface="Arial" charset="0"/>
        <a:buChar char="▪"/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617663" indent="-287338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90500" algn="l" rtl="0" eaLnBrk="0" fontAlgn="base" hangingPunct="0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5pPr>
      <a:lvl6pPr marL="2457450" indent="-1905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6pPr>
      <a:lvl7pPr marL="2914650" indent="-1905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7pPr>
      <a:lvl8pPr marL="3371850" indent="-1905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8pPr>
      <a:lvl9pPr marL="3829050" indent="-1905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EC47AB2C-2FDC-4672-AD3F-0CD43C6E7E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23" r:id="rId1"/>
    <p:sldLayoutId id="2147485624" r:id="rId2"/>
    <p:sldLayoutId id="2147485625" r:id="rId3"/>
    <p:sldLayoutId id="2147485626" r:id="rId4"/>
    <p:sldLayoutId id="2147485627" r:id="rId5"/>
    <p:sldLayoutId id="2147485628" r:id="rId6"/>
    <p:sldLayoutId id="2147485629" r:id="rId7"/>
    <p:sldLayoutId id="2147485630" r:id="rId8"/>
    <p:sldLayoutId id="2147485631" r:id="rId9"/>
    <p:sldLayoutId id="2147485632" r:id="rId10"/>
    <p:sldLayoutId id="2147485633" r:id="rId11"/>
    <p:sldLayoutId id="214748563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0E8DD22-71EB-47C5-B4A7-53DE1DF01C2F}" type="datetime1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20/01/2017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2594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37" r:id="rId1"/>
    <p:sldLayoutId id="2147485638" r:id="rId2"/>
    <p:sldLayoutId id="2147485639" r:id="rId3"/>
    <p:sldLayoutId id="2147485640" r:id="rId4"/>
    <p:sldLayoutId id="2147485641" r:id="rId5"/>
    <p:sldLayoutId id="2147485642" r:id="rId6"/>
    <p:sldLayoutId id="2147485643" r:id="rId7"/>
    <p:sldLayoutId id="2147485644" r:id="rId8"/>
    <p:sldLayoutId id="2147485645" r:id="rId9"/>
    <p:sldLayoutId id="2147485646" r:id="rId10"/>
    <p:sldLayoutId id="214748564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7"/>
          <p:cNvSpPr>
            <a:spLocks noGrp="1" noChangeArrowheads="1"/>
          </p:cNvSpPr>
          <p:nvPr>
            <p:ph type="ctrTitle" idx="4294967295"/>
          </p:nvPr>
        </p:nvSpPr>
        <p:spPr>
          <a:xfrm>
            <a:off x="468313" y="2417763"/>
            <a:ext cx="8207375" cy="1470025"/>
          </a:xfrm>
        </p:spPr>
        <p:txBody>
          <a:bodyPr/>
          <a:lstStyle/>
          <a:p>
            <a:pPr algn="ctr" eaLnBrk="1" hangingPunct="1"/>
            <a:r>
              <a:rPr lang="fr-CA" altLang="en-US" sz="2800" smtClean="0"/>
              <a:t>Development of a new analysis and data assimilation of surface pollutants at ECCC</a:t>
            </a:r>
          </a:p>
        </p:txBody>
      </p:sp>
      <p:sp>
        <p:nvSpPr>
          <p:cNvPr id="5123" name="Rectangle 23"/>
          <p:cNvSpPr>
            <a:spLocks noGrp="1" noChangeArrowheads="1"/>
          </p:cNvSpPr>
          <p:nvPr>
            <p:ph type="subTitle" idx="4294967295"/>
          </p:nvPr>
        </p:nvSpPr>
        <p:spPr>
          <a:xfrm>
            <a:off x="473075" y="3733800"/>
            <a:ext cx="8137525" cy="1335088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fr-CA" altLang="zh-TW" sz="1800" u="sng" dirty="0" smtClean="0"/>
              <a:t>Richard Ménard</a:t>
            </a:r>
            <a:r>
              <a:rPr lang="fr-CA" altLang="zh-TW" sz="1800" dirty="0" smtClean="0"/>
              <a:t>, Martin Deshaies-Jacques  </a:t>
            </a:r>
          </a:p>
          <a:p>
            <a:pPr marL="0" indent="0" algn="ctr" eaLnBrk="1" hangingPunct="1">
              <a:buFontTx/>
              <a:buNone/>
            </a:pPr>
            <a:r>
              <a:rPr lang="fr-CA" altLang="zh-TW" sz="1800" dirty="0" err="1"/>
              <a:t>w</a:t>
            </a:r>
            <a:r>
              <a:rPr lang="fr-CA" altLang="zh-TW" sz="1800" dirty="0" err="1" smtClean="0"/>
              <a:t>ith</a:t>
            </a:r>
            <a:r>
              <a:rPr lang="fr-CA" altLang="zh-TW" sz="1800" dirty="0" smtClean="0"/>
              <a:t> contributions </a:t>
            </a:r>
            <a:r>
              <a:rPr lang="fr-CA" altLang="zh-TW" sz="1800" dirty="0" err="1" smtClean="0"/>
              <a:t>from</a:t>
            </a:r>
            <a:r>
              <a:rPr lang="fr-CA" altLang="zh-TW" sz="1800" dirty="0" smtClean="0"/>
              <a:t> Alain Robichaud</a:t>
            </a:r>
          </a:p>
          <a:p>
            <a:pPr marL="0" indent="0" algn="ctr" eaLnBrk="1" hangingPunct="1">
              <a:buFontTx/>
              <a:buNone/>
            </a:pPr>
            <a:endParaRPr lang="fr-CA" altLang="zh-TW" sz="800" dirty="0" smtClean="0"/>
          </a:p>
          <a:p>
            <a:pPr marL="0" indent="0" algn="ctr" eaLnBrk="1" hangingPunct="1">
              <a:buFontTx/>
              <a:buNone/>
            </a:pPr>
            <a:r>
              <a:rPr lang="fr-CA" altLang="en-US" sz="1800" dirty="0" smtClean="0"/>
              <a:t>        Air </a:t>
            </a:r>
            <a:r>
              <a:rPr lang="fr-CA" altLang="en-US" sz="1800" dirty="0" err="1" smtClean="0"/>
              <a:t>Quality</a:t>
            </a:r>
            <a:r>
              <a:rPr lang="fr-CA" altLang="en-US" sz="1800" dirty="0" smtClean="0"/>
              <a:t> </a:t>
            </a:r>
            <a:r>
              <a:rPr lang="fr-CA" altLang="en-US" sz="1800" dirty="0" err="1" smtClean="0"/>
              <a:t>Research</a:t>
            </a:r>
            <a:r>
              <a:rPr lang="fr-CA" altLang="en-US" sz="1800" dirty="0" smtClean="0"/>
              <a:t> Division</a:t>
            </a: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1817688" y="5257800"/>
            <a:ext cx="58356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A601B"/>
              </a:buClr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8A200"/>
              </a:buClr>
              <a:buFont typeface="Arial" charset="0"/>
              <a:buChar char="▪"/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 b="0" i="1">
                <a:latin typeface="Times New Roman" pitchFamily="18" charset="0"/>
                <a:cs typeface="Times New Roman" pitchFamily="18" charset="0"/>
              </a:rPr>
              <a:t>International Workshop on Air Quality Forecasting Research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 b="0" i="1">
                <a:latin typeface="Times New Roman" pitchFamily="18" charset="0"/>
                <a:cs typeface="Times New Roman" pitchFamily="18" charset="0"/>
              </a:rPr>
              <a:t>Toronto,  January 11,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839200" cy="4648200"/>
          </a:xfrm>
        </p:spPr>
        <p:txBody>
          <a:bodyPr/>
          <a:lstStyle/>
          <a:p>
            <a:pPr>
              <a:defRPr/>
            </a:pPr>
            <a:r>
              <a:rPr lang="en-US" altLang="en-US" sz="2000" dirty="0" smtClean="0"/>
              <a:t>Use an ensemble of model forecast valid at a given time (over 2 months)</a:t>
            </a:r>
          </a:p>
          <a:p>
            <a:pPr>
              <a:defRPr/>
            </a:pPr>
            <a:r>
              <a:rPr lang="en-US" altLang="en-US" sz="2000" dirty="0" smtClean="0"/>
              <a:t>Use a similar procedure to </a:t>
            </a:r>
            <a:r>
              <a:rPr lang="en-US" altLang="en-US" sz="2000" dirty="0" err="1" smtClean="0"/>
              <a:t>EnKF</a:t>
            </a:r>
            <a:r>
              <a:rPr lang="en-US" altLang="en-US" sz="2000" dirty="0" smtClean="0"/>
              <a:t> on ensemble members: 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/>
              <a:t> </a:t>
            </a:r>
            <a:r>
              <a:rPr lang="en-US" altLang="en-US" sz="2000" dirty="0" smtClean="0"/>
              <a:t>     localization + spatial smoothing of model output to degrade the resolution</a:t>
            </a:r>
            <a:endParaRPr lang="en-US" altLang="en-US" sz="800" dirty="0" smtClean="0"/>
          </a:p>
          <a:p>
            <a:pPr marL="0" indent="0">
              <a:buFontTx/>
              <a:buNone/>
              <a:defRPr/>
            </a:pPr>
            <a:r>
              <a:rPr lang="en-US" altLang="en-US" sz="1800" b="1" dirty="0" smtClean="0">
                <a:latin typeface="Comic Sans MS" panose="030F0702030302020204" pitchFamily="66" charset="0"/>
              </a:rPr>
              <a:t>We get terrain-dependent (land/water, mountain) error correlations</a:t>
            </a:r>
          </a:p>
          <a:p>
            <a:pPr marL="0" indent="0">
              <a:buFontTx/>
              <a:buNone/>
              <a:defRPr/>
            </a:pPr>
            <a:endParaRPr lang="en-US" altLang="en-US" sz="2000" dirty="0"/>
          </a:p>
          <a:p>
            <a:pPr marL="0" indent="0">
              <a:buFontTx/>
              <a:buNone/>
              <a:defRPr/>
            </a:pPr>
            <a:endParaRPr lang="en-US" altLang="en-US" sz="2000" dirty="0" smtClean="0"/>
          </a:p>
          <a:p>
            <a:pPr marL="476250" lvl="1" indent="0">
              <a:buFont typeface="Arial" pitchFamily="34" charset="0"/>
              <a:buNone/>
              <a:defRPr/>
            </a:pPr>
            <a:endParaRPr lang="en-US" alt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76250" lvl="1" indent="0">
              <a:buFont typeface="Arial" pitchFamily="34" charset="0"/>
              <a:buNone/>
              <a:defRPr/>
            </a:pPr>
            <a:endParaRPr lang="en-US" alt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76250" lvl="1" indent="0">
              <a:buFont typeface="Arial" pitchFamily="34" charset="0"/>
              <a:buNone/>
              <a:defRPr/>
            </a:pPr>
            <a:endParaRPr lang="en-US" altLang="en-US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1905000" y="1828800"/>
            <a:ext cx="711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OAv2</a:t>
            </a:r>
          </a:p>
        </p:txBody>
      </p:sp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4267200" y="1828800"/>
            <a:ext cx="7127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OAv1</a:t>
            </a:r>
          </a:p>
        </p:txBody>
      </p:sp>
      <p:sp>
        <p:nvSpPr>
          <p:cNvPr id="12294" name="TextBox 6"/>
          <p:cNvSpPr txBox="1">
            <a:spLocks noChangeArrowheads="1"/>
          </p:cNvSpPr>
          <p:nvPr/>
        </p:nvSpPr>
        <p:spPr bwMode="auto">
          <a:xfrm>
            <a:off x="5867400" y="2895600"/>
            <a:ext cx="27077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Impact of an observation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en-US" altLang="en-US" sz="1600" baseline="-25000" dirty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 altLang="en-US" sz="1600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en-US" sz="1600" dirty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– 21 UTC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5288340"/>
            <a:ext cx="8446543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1600" b="0" dirty="0">
                <a:latin typeface="+mn-lt"/>
              </a:rPr>
              <a:t>No additional forecast needed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1600" b="0" dirty="0">
                <a:latin typeface="+mn-lt"/>
              </a:rPr>
              <a:t>Seem to address known problems with OA in costal areas and close to mountains</a:t>
            </a:r>
          </a:p>
          <a:p>
            <a:pPr>
              <a:defRPr/>
            </a:pPr>
            <a:endParaRPr lang="en-US" sz="1600" b="0" dirty="0">
              <a:latin typeface="+mn-lt"/>
            </a:endParaRPr>
          </a:p>
          <a:p>
            <a:pPr>
              <a:defRPr/>
            </a:pPr>
            <a:r>
              <a:rPr lang="en-US" sz="1600" b="0" dirty="0" smtClean="0">
                <a:latin typeface="+mn-lt"/>
              </a:rPr>
              <a:t>M</a:t>
            </a:r>
            <a:r>
              <a:rPr lang="fr-CA" sz="1600" b="0" dirty="0" err="1" smtClean="0">
                <a:latin typeface="+mn-lt"/>
              </a:rPr>
              <a:t>énard</a:t>
            </a:r>
            <a:r>
              <a:rPr lang="fr-CA" sz="1600" b="0" dirty="0" smtClean="0">
                <a:latin typeface="+mn-lt"/>
              </a:rPr>
              <a:t>, R. and M. Deshaies-Jacques, 2017: The use of a time-</a:t>
            </a:r>
            <a:r>
              <a:rPr lang="fr-CA" sz="1600" b="0" dirty="0" err="1" smtClean="0">
                <a:latin typeface="+mn-lt"/>
              </a:rPr>
              <a:t>serie</a:t>
            </a:r>
            <a:r>
              <a:rPr lang="fr-CA" sz="1600" b="0" dirty="0" smtClean="0">
                <a:latin typeface="+mn-lt"/>
              </a:rPr>
              <a:t> air </a:t>
            </a:r>
            <a:r>
              <a:rPr lang="fr-CA" sz="1600" b="0" dirty="0" err="1" smtClean="0">
                <a:latin typeface="+mn-lt"/>
              </a:rPr>
              <a:t>quality</a:t>
            </a:r>
            <a:r>
              <a:rPr lang="fr-CA" sz="1600" b="0" dirty="0" smtClean="0">
                <a:latin typeface="+mn-lt"/>
              </a:rPr>
              <a:t> </a:t>
            </a:r>
            <a:r>
              <a:rPr lang="fr-CA" sz="1600" b="0" dirty="0" err="1" smtClean="0">
                <a:latin typeface="+mn-lt"/>
              </a:rPr>
              <a:t>forecast</a:t>
            </a:r>
            <a:r>
              <a:rPr lang="fr-CA" sz="1600" b="0" dirty="0" smtClean="0">
                <a:latin typeface="+mn-lt"/>
              </a:rPr>
              <a:t> to</a:t>
            </a:r>
          </a:p>
          <a:p>
            <a:pPr>
              <a:defRPr/>
            </a:pPr>
            <a:r>
              <a:rPr lang="fr-CA" sz="1600" b="0" dirty="0">
                <a:latin typeface="+mn-lt"/>
              </a:rPr>
              <a:t> </a:t>
            </a:r>
            <a:r>
              <a:rPr lang="fr-CA" sz="1600" b="0" dirty="0" smtClean="0">
                <a:latin typeface="+mn-lt"/>
              </a:rPr>
              <a:t>  </a:t>
            </a:r>
            <a:r>
              <a:rPr lang="fr-CA" sz="1600" b="0" dirty="0" err="1" smtClean="0">
                <a:latin typeface="+mn-lt"/>
              </a:rPr>
              <a:t>develop</a:t>
            </a:r>
            <a:r>
              <a:rPr lang="fr-CA" sz="1600" b="0" dirty="0" smtClean="0">
                <a:latin typeface="+mn-lt"/>
              </a:rPr>
              <a:t> an ensemble </a:t>
            </a:r>
            <a:r>
              <a:rPr lang="fr-CA" sz="1600" b="0" dirty="0" err="1" smtClean="0">
                <a:latin typeface="+mn-lt"/>
              </a:rPr>
              <a:t>error</a:t>
            </a:r>
            <a:r>
              <a:rPr lang="fr-CA" sz="1600" b="0" dirty="0" smtClean="0">
                <a:latin typeface="+mn-lt"/>
              </a:rPr>
              <a:t> covariance.  (document in </a:t>
            </a:r>
            <a:r>
              <a:rPr lang="fr-CA" sz="1600" b="0" dirty="0" err="1" smtClean="0">
                <a:latin typeface="+mn-lt"/>
              </a:rPr>
              <a:t>preparation</a:t>
            </a:r>
            <a:r>
              <a:rPr lang="fr-CA" sz="1600" b="0" dirty="0" smtClean="0">
                <a:latin typeface="+mn-lt"/>
              </a:rPr>
              <a:t>, </a:t>
            </a:r>
            <a:r>
              <a:rPr lang="fr-CA" sz="1600" b="0" dirty="0" err="1" smtClean="0">
                <a:latin typeface="+mn-lt"/>
              </a:rPr>
              <a:t>Atmosphere</a:t>
            </a:r>
            <a:r>
              <a:rPr lang="fr-CA" sz="1600" b="0" dirty="0" smtClean="0">
                <a:latin typeface="+mn-lt"/>
              </a:rPr>
              <a:t> ?) </a:t>
            </a:r>
          </a:p>
          <a:p>
            <a:pPr>
              <a:defRPr/>
            </a:pPr>
            <a:r>
              <a:rPr lang="fr-CA" sz="1600" b="0" dirty="0">
                <a:latin typeface="+mn-lt"/>
              </a:rPr>
              <a:t> </a:t>
            </a:r>
            <a:r>
              <a:rPr lang="fr-CA" sz="1600" b="0" dirty="0" smtClean="0">
                <a:latin typeface="+mn-lt"/>
              </a:rPr>
              <a:t>   </a:t>
            </a:r>
            <a:endParaRPr lang="en-US" sz="1600" b="0" dirty="0">
              <a:latin typeface="+mn-lt"/>
            </a:endParaRPr>
          </a:p>
        </p:txBody>
      </p:sp>
      <p:pic>
        <p:nvPicPr>
          <p:cNvPr id="31746" name="Picture 2" descr="C:\Users\menardr\Documents\CDA\CDA_Science\OA_assim\ani_corr_05Jan2017\images\ensCorr_100132_O3_1x60_gc540_ac250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7" t="13275" r="7753" b="14050"/>
          <a:stretch/>
        </p:blipFill>
        <p:spPr bwMode="auto">
          <a:xfrm>
            <a:off x="800406" y="2166938"/>
            <a:ext cx="5143194" cy="309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8F8F54-B35B-44BE-B73B-1AB31F5099E6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pic>
        <p:nvPicPr>
          <p:cNvPr id="32770" name="Picture 2" descr="C:\Users\menardr\Documents\CDA\CDA_Science\OA_assim\ani_corr_05Jan2017\images\ensCorr_70119_O3_1x60_gc540_ac250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8" t="13081" r="7235" b="13857"/>
          <a:stretch/>
        </p:blipFill>
        <p:spPr bwMode="auto">
          <a:xfrm>
            <a:off x="-33374" y="775463"/>
            <a:ext cx="4681574" cy="280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C:\Users\menardr\Documents\CDA\CDA_Science\OA_assim\ani_corr_05Jan2017\images\ensCorr_360470118_O3_1x60_gc540_ac250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13470" r="7106" b="12500"/>
          <a:stretch/>
        </p:blipFill>
        <p:spPr bwMode="auto">
          <a:xfrm>
            <a:off x="1143000" y="3810000"/>
            <a:ext cx="4711300" cy="284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6" descr="C:\Users\menardr\Documents\CDA\CDA_Science\OA_assim\ani_corr_05Jan2017\images\ensCorr_60424_O3_1x60_gc540_ac250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0" t="12694" r="7107" b="13856"/>
          <a:stretch/>
        </p:blipFill>
        <p:spPr bwMode="auto">
          <a:xfrm>
            <a:off x="4495800" y="762000"/>
            <a:ext cx="4703810" cy="282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08732" y="177225"/>
            <a:ext cx="2180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Plain terrain</a:t>
            </a:r>
          </a:p>
          <a:p>
            <a:pPr algn="ctr"/>
            <a:r>
              <a:rPr lang="en-US" sz="1600" dirty="0"/>
              <a:t>i</a:t>
            </a:r>
            <a:r>
              <a:rPr lang="en-US" sz="1600" dirty="0" smtClean="0"/>
              <a:t>sotropic correlation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5486400" y="177225"/>
            <a:ext cx="2428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Anisotropy south-east</a:t>
            </a:r>
          </a:p>
          <a:p>
            <a:pPr algn="ctr"/>
            <a:r>
              <a:rPr lang="en-US" sz="1600" dirty="0" smtClean="0"/>
              <a:t>Appalachian Mountains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5867400" y="4572000"/>
            <a:ext cx="2428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Anisotropy south-east</a:t>
            </a:r>
          </a:p>
          <a:p>
            <a:pPr algn="ctr"/>
            <a:r>
              <a:rPr lang="en-US" sz="1600" dirty="0" smtClean="0"/>
              <a:t>Coastal station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0655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04" y="1261860"/>
            <a:ext cx="7424943" cy="559614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63981" y="304800"/>
            <a:ext cx="602741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CA" sz="1800" dirty="0" smtClean="0">
                <a:solidFill>
                  <a:srgbClr val="C00000"/>
                </a:solidFill>
                <a:latin typeface="Calibri"/>
              </a:rPr>
              <a:t>How representative is the time-series ensemble variance for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1800" dirty="0" smtClean="0">
                <a:solidFill>
                  <a:srgbClr val="C00000"/>
                </a:solidFill>
                <a:latin typeface="Calibri"/>
              </a:rPr>
              <a:t>specifying background error statistics ?</a:t>
            </a:r>
            <a:endParaRPr lang="en-US" sz="1800" dirty="0">
              <a:solidFill>
                <a:srgbClr val="C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4386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356" y="3276600"/>
            <a:ext cx="4521287" cy="34076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51"/>
            <a:ext cx="9144000" cy="358204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839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533400"/>
            <a:ext cx="741170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CA" sz="1800" dirty="0" smtClean="0">
                <a:solidFill>
                  <a:srgbClr val="C00000"/>
                </a:solidFill>
                <a:latin typeface="Calibri"/>
              </a:rPr>
              <a:t>Can we get a reliable estimate of the spatial distribution of error statistics ?</a:t>
            </a:r>
            <a:endParaRPr lang="en-US" sz="1800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0170" y="990600"/>
            <a:ext cx="76218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CA" sz="1600" b="0" i="1" dirty="0" err="1" smtClean="0">
                <a:solidFill>
                  <a:prstClr val="black"/>
                </a:solidFill>
                <a:latin typeface="Calibri"/>
              </a:rPr>
              <a:t>Ménard</a:t>
            </a:r>
            <a:r>
              <a:rPr lang="en-CA" sz="1600" b="0" i="1" dirty="0" smtClean="0">
                <a:solidFill>
                  <a:prstClr val="black"/>
                </a:solidFill>
                <a:latin typeface="Calibri"/>
              </a:rPr>
              <a:t>, R., M. Deshaies-Jacques, and N. </a:t>
            </a:r>
            <a:r>
              <a:rPr lang="en-CA" sz="1600" b="0" i="1" dirty="0" err="1" smtClean="0">
                <a:solidFill>
                  <a:prstClr val="black"/>
                </a:solidFill>
                <a:latin typeface="Calibri"/>
              </a:rPr>
              <a:t>Gasset</a:t>
            </a:r>
            <a:r>
              <a:rPr lang="en-CA" sz="1600" b="0" i="1" dirty="0" smtClean="0">
                <a:solidFill>
                  <a:prstClr val="black"/>
                </a:solidFill>
                <a:latin typeface="Calibri"/>
              </a:rPr>
              <a:t>, 2016 (JA&amp;WMA), IWAQFR Special Issue  </a:t>
            </a:r>
            <a:endParaRPr lang="en-US" sz="1600" b="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1524000"/>
            <a:ext cx="72590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800" b="0" dirty="0" smtClean="0">
                <a:solidFill>
                  <a:srgbClr val="0070C0"/>
                </a:solidFill>
                <a:latin typeface="Calibri"/>
              </a:rPr>
              <a:t>Application of H-L method to obtain the  error variances at each sites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800" b="0" dirty="0" smtClean="0">
                <a:solidFill>
                  <a:srgbClr val="0070C0"/>
                </a:solidFill>
                <a:latin typeface="Calibri"/>
              </a:rPr>
              <a:t>Comparison of different methods to obtain correlation-length estimates;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CA" sz="1800" b="0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CA" sz="1800" b="0" dirty="0" smtClean="0">
                <a:solidFill>
                  <a:srgbClr val="0070C0"/>
                </a:solidFill>
                <a:latin typeface="Calibri"/>
              </a:rPr>
              <a:t>       Hollingsworth-</a:t>
            </a:r>
            <a:r>
              <a:rPr lang="en-CA" sz="1800" b="0" dirty="0" err="1" smtClean="0">
                <a:solidFill>
                  <a:srgbClr val="0070C0"/>
                </a:solidFill>
                <a:latin typeface="Calibri"/>
              </a:rPr>
              <a:t>Lonnberg</a:t>
            </a:r>
            <a:r>
              <a:rPr lang="en-CA" sz="1800" b="0" dirty="0" smtClean="0">
                <a:solidFill>
                  <a:srgbClr val="0070C0"/>
                </a:solidFill>
                <a:latin typeface="Calibri"/>
              </a:rPr>
              <a:t>, Maximum likelihood, Chi-square</a:t>
            </a:r>
          </a:p>
        </p:txBody>
      </p:sp>
      <p:pic>
        <p:nvPicPr>
          <p:cNvPr id="1027" name="Picture 3" descr="C:\Users\menardr\Documents\Papers\OAv2\PM25Serie\PM25Serie\60424_3_1501_16_soar80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2" t="72441" r="56863" b="5190"/>
          <a:stretch/>
        </p:blipFill>
        <p:spPr bwMode="auto">
          <a:xfrm>
            <a:off x="827682" y="3886200"/>
            <a:ext cx="3058518" cy="274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menardr\Documents\Papers\OAv2\PM25Serie\PM25Serie\60424_3_1501_16_soar80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13"/>
          <a:stretch/>
        </p:blipFill>
        <p:spPr bwMode="auto">
          <a:xfrm>
            <a:off x="4038600" y="3615603"/>
            <a:ext cx="3732681" cy="301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38200" y="36576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1600" dirty="0" smtClean="0">
                <a:solidFill>
                  <a:prstClr val="black"/>
                </a:solidFill>
                <a:latin typeface="Calibri"/>
              </a:rPr>
              <a:t>H-L method estimation of (</a:t>
            </a:r>
            <a:r>
              <a:rPr lang="en-CA" sz="1600" dirty="0" smtClean="0">
                <a:solidFill>
                  <a:prstClr val="black"/>
                </a:solidFill>
                <a:latin typeface="Calibri"/>
                <a:sym typeface="Symbol"/>
              </a:rPr>
              <a:t></a:t>
            </a:r>
            <a:r>
              <a:rPr lang="en-CA" sz="1600" baseline="-25000" dirty="0" smtClean="0">
                <a:solidFill>
                  <a:prstClr val="black"/>
                </a:solidFill>
                <a:latin typeface="Calibri"/>
                <a:sym typeface="Symbol"/>
              </a:rPr>
              <a:t>B</a:t>
            </a:r>
            <a:r>
              <a:rPr lang="en-CA" sz="1600" baseline="30000" dirty="0" smtClean="0">
                <a:solidFill>
                  <a:prstClr val="black"/>
                </a:solidFill>
                <a:latin typeface="Calibri"/>
                <a:sym typeface="Symbol"/>
              </a:rPr>
              <a:t>2</a:t>
            </a:r>
            <a:r>
              <a:rPr lang="en-CA" sz="1600" dirty="0" smtClean="0">
                <a:solidFill>
                  <a:prstClr val="black"/>
                </a:solidFill>
                <a:latin typeface="Calibri"/>
                <a:sym typeface="Symbol"/>
              </a:rPr>
              <a:t> , </a:t>
            </a:r>
            <a:r>
              <a:rPr lang="en-CA" sz="1600" dirty="0" err="1" smtClean="0">
                <a:solidFill>
                  <a:prstClr val="black"/>
                </a:solidFill>
                <a:latin typeface="Calibri"/>
                <a:sym typeface="Symbol"/>
              </a:rPr>
              <a:t>L</a:t>
            </a:r>
            <a:r>
              <a:rPr lang="en-CA" sz="1600" baseline="-25000" dirty="0" err="1" smtClean="0">
                <a:solidFill>
                  <a:prstClr val="black"/>
                </a:solidFill>
                <a:latin typeface="Calibri"/>
                <a:sym typeface="Symbol"/>
              </a:rPr>
              <a:t>c</a:t>
            </a:r>
            <a:r>
              <a:rPr lang="en-CA" sz="1600" dirty="0" smtClean="0">
                <a:solidFill>
                  <a:prstClr val="black"/>
                </a:solidFill>
                <a:latin typeface="Calibri"/>
                <a:sym typeface="Symbol"/>
              </a:rPr>
              <a:t> )</a:t>
            </a:r>
            <a:endParaRPr lang="en-CA" sz="1600" baseline="30000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CA" sz="1200" b="0" dirty="0" smtClean="0">
                <a:solidFill>
                  <a:prstClr val="black"/>
                </a:solidFill>
                <a:latin typeface="Calibri"/>
              </a:rPr>
              <a:t>       about Toronto downtown using a SOAR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CA" sz="1200" b="0" dirty="0" smtClean="0">
                <a:solidFill>
                  <a:prstClr val="black"/>
                </a:solidFill>
                <a:latin typeface="Calibri"/>
              </a:rPr>
              <a:t>                  time 16 UTC,  January 2015   </a:t>
            </a:r>
            <a:endParaRPr lang="en-US" sz="12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514600"/>
            <a:ext cx="2991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Local </a:t>
            </a:r>
            <a:r>
              <a:rPr lang="en-US" sz="1600" dirty="0" err="1" smtClean="0"/>
              <a:t>Hollingworth-Lonnberg</a:t>
            </a:r>
            <a:endParaRPr lang="en-US" sz="1600" dirty="0" smtClean="0"/>
          </a:p>
          <a:p>
            <a:endParaRPr lang="en-US" sz="16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119902"/>
              </p:ext>
            </p:extLst>
          </p:nvPr>
        </p:nvGraphicFramePr>
        <p:xfrm>
          <a:off x="990600" y="2819400"/>
          <a:ext cx="4650659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3" name="Equation" r:id="rId4" imgW="3276600" imgH="596900" progId="Equation.3">
                  <p:embed/>
                </p:oleObj>
              </mc:Choice>
              <mc:Fallback>
                <p:oleObj name="Equation" r:id="rId4" imgW="3276600" imgH="5969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819400"/>
                        <a:ext cx="4650659" cy="83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5221871"/>
              </p:ext>
            </p:extLst>
          </p:nvPr>
        </p:nvGraphicFramePr>
        <p:xfrm>
          <a:off x="6477000" y="2895600"/>
          <a:ext cx="1052512" cy="598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4" name="Equation" r:id="rId6" imgW="787320" imgH="457200" progId="Equation.3">
                  <p:embed/>
                </p:oleObj>
              </mc:Choice>
              <mc:Fallback>
                <p:oleObj name="Equation" r:id="rId6" imgW="78732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895600"/>
                        <a:ext cx="1052512" cy="5988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791200" y="3014246"/>
            <a:ext cx="742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84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5312" y="457200"/>
            <a:ext cx="567988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CA" sz="1800" dirty="0" smtClean="0">
                <a:solidFill>
                  <a:srgbClr val="C00000"/>
                </a:solidFill>
                <a:latin typeface="Calibri"/>
              </a:rPr>
              <a:t>Improving computational efficiency of the analysis solver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2385" y="980182"/>
            <a:ext cx="816441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fr-CA" sz="16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accomodate</a:t>
            </a:r>
            <a:r>
              <a:rPr lang="fr-CA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large volume of observations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fr-CA" sz="16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ariational</a:t>
            </a:r>
            <a:r>
              <a:rPr lang="fr-CA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6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fr-CA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– 3D Var, </a:t>
            </a:r>
            <a:r>
              <a:rPr lang="fr-CA" sz="16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EnVar</a:t>
            </a:r>
            <a:endParaRPr lang="fr-CA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1600" b="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fr-CA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atch </a:t>
            </a:r>
            <a:r>
              <a:rPr lang="fr-CA" sz="16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processing</a:t>
            </a:r>
            <a:r>
              <a:rPr lang="fr-CA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for compact support </a:t>
            </a:r>
            <a:r>
              <a:rPr lang="fr-CA" sz="16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correlations</a:t>
            </a:r>
            <a:r>
              <a:rPr lang="fr-CA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(Houtekamer and Mitchell, 2001)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1600" b="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CA" sz="1600" b="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parse</a:t>
            </a:r>
            <a:r>
              <a:rPr lang="fr-CA" sz="1600" b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matrix computation of </a:t>
            </a:r>
            <a:r>
              <a:rPr lang="fr-CA" sz="1600" b="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Choleski</a:t>
            </a:r>
            <a:r>
              <a:rPr lang="fr-CA" sz="1600" b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600" b="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decomposition</a:t>
            </a:r>
            <a:r>
              <a:rPr lang="fr-CA" sz="1600" b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CA" sz="1600" b="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backsubstitution</a:t>
            </a:r>
            <a:r>
              <a:rPr lang="fr-CA" sz="1600" b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CA" sz="16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600" b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by </a:t>
            </a:r>
            <a:r>
              <a:rPr lang="fr-CA" sz="1600" b="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taking</a:t>
            </a:r>
            <a:r>
              <a:rPr lang="fr-CA" sz="1600" b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600" b="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advantage</a:t>
            </a:r>
            <a:r>
              <a:rPr lang="fr-CA" sz="1600" b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compact support </a:t>
            </a:r>
            <a:r>
              <a:rPr lang="fr-CA" sz="1600" b="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correlations</a:t>
            </a:r>
            <a:endParaRPr lang="en-US" sz="1600" b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2" descr="W:\Documents\Boulot\test_simple\SparseMatrix\Cholesky_band\Objective_Analysis\output\debug_hpfht_O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19400"/>
            <a:ext cx="30480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66800" y="2590800"/>
            <a:ext cx="23679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400" b="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fr-CA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on-</a:t>
            </a:r>
            <a:r>
              <a:rPr lang="fr-CA" sz="1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zero</a:t>
            </a:r>
            <a:r>
              <a:rPr lang="fr-CA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elements</a:t>
            </a:r>
            <a:r>
              <a:rPr lang="fr-CA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of HBH</a:t>
            </a:r>
            <a:r>
              <a:rPr lang="fr-CA" sz="1400" b="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US" sz="1400" b="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4267200" y="2360712"/>
            <a:ext cx="4419600" cy="915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Example : inversion of a 10,000 x 10,000  elements matrix with 20% sparsity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675986"/>
              </p:ext>
            </p:extLst>
          </p:nvPr>
        </p:nvGraphicFramePr>
        <p:xfrm>
          <a:off x="4343400" y="2971800"/>
          <a:ext cx="4427621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3245"/>
                <a:gridCol w="864096"/>
                <a:gridCol w="1368152"/>
                <a:gridCol w="1152128"/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err="1" smtClean="0"/>
                        <a:t>Config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Wall</a:t>
                      </a:r>
                      <a:r>
                        <a:rPr lang="en-CA" baseline="0" dirty="0" smtClean="0"/>
                        <a:t> time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Max.</a:t>
                      </a:r>
                      <a:r>
                        <a:rPr lang="en-CA" baseline="0" dirty="0" smtClean="0"/>
                        <a:t> memory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#CPU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GNU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241</a:t>
                      </a:r>
                      <a:r>
                        <a:rPr lang="en-CA" baseline="0" dirty="0" smtClean="0"/>
                        <a:t> 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770 MB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PGI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772 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764 MB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INTEL1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236 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780 MB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INTEL2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121 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790 MB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INTEL3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32 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795 MB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8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rgbClr val="FF0000"/>
                          </a:solidFill>
                        </a:rPr>
                        <a:t>MUMPS</a:t>
                      </a:r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rgbClr val="FF0000"/>
                          </a:solidFill>
                        </a:rPr>
                        <a:t>25 s</a:t>
                      </a:r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rgbClr val="FF0000"/>
                          </a:solidFill>
                        </a:rPr>
                        <a:t>790 MB</a:t>
                      </a:r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371600" y="5638800"/>
            <a:ext cx="1972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400" dirty="0" err="1"/>
              <a:t>t</a:t>
            </a:r>
            <a:r>
              <a:rPr lang="fr-CA" sz="1400" dirty="0" err="1" smtClean="0"/>
              <a:t>ypical</a:t>
            </a:r>
            <a:r>
              <a:rPr lang="fr-CA" sz="1400" dirty="0" smtClean="0"/>
              <a:t> </a:t>
            </a:r>
            <a:r>
              <a:rPr lang="fr-CA" sz="1400" dirty="0" err="1" smtClean="0"/>
              <a:t>sparsity</a:t>
            </a:r>
            <a:r>
              <a:rPr lang="fr-CA" sz="1400" dirty="0" smtClean="0"/>
              <a:t> 10%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260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/>
              <a:t>Summary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OAv1 produced multiyear 2D maps of air quality that has been useful for health impact studies</a:t>
            </a:r>
          </a:p>
          <a:p>
            <a:r>
              <a:rPr lang="en-US" sz="2000" dirty="0" smtClean="0"/>
              <a:t>OAv2 under development generates a 3D analysis in model variables, and has the added capability of assimilation.  Useful for evaluation and to improve model forecast</a:t>
            </a:r>
          </a:p>
          <a:p>
            <a:r>
              <a:rPr lang="en-US" sz="2000" dirty="0" smtClean="0"/>
              <a:t>Time-series of a single model forecast is useful to obtain terrain-dependent correlation structures, although not flow-dependent correlation structures (unless they are persistent over a period of 2 months)</a:t>
            </a:r>
          </a:p>
          <a:p>
            <a:r>
              <a:rPr lang="en-US" sz="2000" dirty="0" smtClean="0"/>
              <a:t>By using a local version of the HL it is possible to get the spatial variability of error variances</a:t>
            </a:r>
          </a:p>
          <a:p>
            <a:r>
              <a:rPr lang="en-US" sz="2000" dirty="0" smtClean="0"/>
              <a:t>Large volume of observation data and computational speed-up is obtained by using sparse matrix computation with compact correlation models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97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3066871"/>
            <a:ext cx="46586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dirty="0" err="1" smtClean="0">
                <a:solidFill>
                  <a:srgbClr val="336600"/>
                </a:solidFill>
              </a:rPr>
              <a:t>Thanks</a:t>
            </a:r>
            <a:r>
              <a:rPr lang="fr-CA" sz="3600" dirty="0" smtClean="0">
                <a:solidFill>
                  <a:srgbClr val="336600"/>
                </a:solidFill>
              </a:rPr>
              <a:t> for </a:t>
            </a:r>
            <a:r>
              <a:rPr lang="fr-CA" sz="3600" dirty="0" err="1" smtClean="0">
                <a:solidFill>
                  <a:srgbClr val="336600"/>
                </a:solidFill>
              </a:rPr>
              <a:t>listening</a:t>
            </a:r>
            <a:endParaRPr lang="en-US" sz="3600" dirty="0" smtClean="0">
              <a:solidFill>
                <a:srgbClr val="336600"/>
              </a:solidFill>
            </a:endParaRPr>
          </a:p>
          <a:p>
            <a:endParaRPr lang="en-US" sz="3600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271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9ED05-85EA-40C3-84BC-DAF154913F32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3" name="Text Box 44"/>
          <p:cNvSpPr txBox="1">
            <a:spLocks noChangeArrowheads="1"/>
          </p:cNvSpPr>
          <p:nvPr/>
        </p:nvSpPr>
        <p:spPr bwMode="auto">
          <a:xfrm>
            <a:off x="152400" y="76200"/>
            <a:ext cx="845994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Current operational AQ </a:t>
            </a: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analyses</a:t>
            </a:r>
          </a:p>
          <a:p>
            <a:pPr>
              <a:defRPr/>
            </a:pP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An example of application of AQ monitoring</a:t>
            </a:r>
            <a:endParaRPr lang="en-US" altLang="en-US" sz="2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950912"/>
            <a:ext cx="8796338" cy="2554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2D Optimum Interpolation and Offline : </a:t>
            </a:r>
          </a:p>
          <a:p>
            <a:pPr marL="1200150" lvl="2" indent="-285750">
              <a:buFont typeface="Wingdings" panose="05000000000000000000" pitchFamily="2" charset="2"/>
              <a:buChar char="q"/>
              <a:defRPr/>
            </a:pPr>
            <a:r>
              <a:rPr lang="en-CA" sz="18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AirNow</a:t>
            </a:r>
            <a:r>
              <a:rPr lang="en-CA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observations + additional Canadian sites </a:t>
            </a:r>
          </a:p>
          <a:p>
            <a:pPr marL="1200150" lvl="2" indent="-285750">
              <a:buFont typeface="Wingdings" panose="05000000000000000000" pitchFamily="2" charset="2"/>
              <a:buChar char="q"/>
              <a:defRPr/>
            </a:pPr>
            <a:r>
              <a:rPr lang="en-CA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GEM-MACH  10 km</a:t>
            </a:r>
          </a:p>
          <a:p>
            <a:pPr marL="1200150" lvl="2" indent="-285750">
              <a:buFont typeface="Wingdings" panose="05000000000000000000" pitchFamily="2" charset="2"/>
              <a:buChar char="q"/>
              <a:defRPr/>
            </a:pPr>
            <a:r>
              <a:rPr lang="en-CA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Adjustment of error stat based on chi-square</a:t>
            </a:r>
          </a:p>
          <a:p>
            <a:pPr marL="1200150" lvl="2" indent="-285750">
              <a:buFont typeface="Wingdings" panose="05000000000000000000" pitchFamily="2" charset="2"/>
              <a:buChar char="q"/>
              <a:defRPr/>
            </a:pPr>
            <a:r>
              <a:rPr lang="en-CA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3-month diurnal varying bias correction based on past years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800" dirty="0">
                <a:solidFill>
                  <a:srgbClr val="33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CA" sz="1800" baseline="-25000" dirty="0">
                <a:solidFill>
                  <a:srgbClr val="33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CA" sz="1800" dirty="0">
                <a:solidFill>
                  <a:srgbClr val="33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PM</a:t>
            </a:r>
            <a:r>
              <a:rPr lang="en-CA" sz="1800" baseline="-25000" dirty="0">
                <a:solidFill>
                  <a:srgbClr val="33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2.5</a:t>
            </a:r>
            <a:r>
              <a:rPr lang="en-CA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operational since Feb. 2013, but running in experimental mode since 2002</a:t>
            </a:r>
          </a:p>
          <a:p>
            <a:pPr>
              <a:defRPr/>
            </a:pPr>
            <a:r>
              <a:rPr lang="en-CA" sz="1600" dirty="0">
                <a:solidFill>
                  <a:srgbClr val="000000"/>
                </a:solidFill>
              </a:rPr>
              <a:t>   </a:t>
            </a:r>
            <a:r>
              <a:rPr lang="en-CA" sz="1600" b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(</a:t>
            </a:r>
            <a:r>
              <a:rPr lang="en-CA" sz="1600" b="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Ménard</a:t>
            </a:r>
            <a:r>
              <a:rPr lang="en-CA" sz="1600" b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 and Robichaud 2005: </a:t>
            </a:r>
            <a:r>
              <a:rPr lang="en-CA" sz="1600" b="0" i="1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ECMWF Proceedings</a:t>
            </a:r>
            <a:r>
              <a:rPr lang="en-CA" sz="1600" b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) (Robichaud and </a:t>
            </a:r>
            <a:r>
              <a:rPr lang="en-CA" sz="1600" b="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Ménard</a:t>
            </a:r>
            <a:r>
              <a:rPr lang="en-CA" sz="1600" b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 2014, </a:t>
            </a:r>
            <a:r>
              <a:rPr lang="en-CA" sz="1600" b="0" i="1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ACP</a:t>
            </a:r>
            <a:r>
              <a:rPr lang="en-CA" sz="1600" b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 </a:t>
            </a:r>
            <a:r>
              <a:rPr lang="en-CA" sz="1800" dirty="0">
                <a:solidFill>
                  <a:srgbClr val="33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NO, NO</a:t>
            </a:r>
            <a:r>
              <a:rPr lang="en-CA" sz="1800" baseline="-25000" dirty="0">
                <a:solidFill>
                  <a:srgbClr val="33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sz="1800" dirty="0">
                <a:solidFill>
                  <a:srgbClr val="33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SO</a:t>
            </a:r>
            <a:r>
              <a:rPr lang="en-CA" sz="1800" baseline="-25000" dirty="0">
                <a:solidFill>
                  <a:srgbClr val="33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sz="1800" dirty="0">
                <a:solidFill>
                  <a:srgbClr val="33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PM</a:t>
            </a:r>
            <a:r>
              <a:rPr lang="en-CA" sz="1800" baseline="-25000" dirty="0">
                <a:solidFill>
                  <a:srgbClr val="33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CA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since April 2015</a:t>
            </a:r>
            <a:r>
              <a:rPr lang="en-CA" sz="1800" dirty="0">
                <a:solidFill>
                  <a:srgbClr val="33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CA" sz="1600" b="0" kern="0" dirty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(Robichaud et al. </a:t>
            </a:r>
            <a:r>
              <a:rPr kumimoji="1" lang="en-CA" sz="1600" b="0" i="1" kern="0" dirty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2015</a:t>
            </a:r>
            <a:r>
              <a:rPr kumimoji="1" lang="en-CA" sz="1600" b="0" kern="0" dirty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, </a:t>
            </a:r>
            <a:r>
              <a:rPr kumimoji="1" lang="en-CA" sz="1600" b="0" i="1" kern="0" dirty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Air </a:t>
            </a:r>
            <a:r>
              <a:rPr kumimoji="1" lang="en-CA" sz="1600" b="0" i="1" kern="0" dirty="0" err="1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Qual</a:t>
            </a:r>
            <a:r>
              <a:rPr kumimoji="1" lang="en-CA" sz="1600" b="0" i="1" kern="0" dirty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 </a:t>
            </a:r>
            <a:r>
              <a:rPr kumimoji="1" lang="en-CA" sz="1600" b="0" i="1" kern="0" dirty="0" err="1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Atmos</a:t>
            </a:r>
            <a:r>
              <a:rPr kumimoji="1" lang="en-CA" sz="1600" b="0" i="1" kern="0" dirty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 Health</a:t>
            </a:r>
            <a:r>
              <a:rPr kumimoji="1" lang="en-CA" sz="1600" b="0" kern="0" dirty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kumimoji="1" lang="en-CA" sz="1800" b="0" i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see Yulia Zaitseva poster</a:t>
            </a:r>
            <a:endParaRPr kumimoji="1" lang="en-US" sz="1800" b="0" i="1" kern="0" dirty="0">
              <a:solidFill>
                <a:srgbClr val="000000"/>
              </a:solidFill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</p:txBody>
      </p:sp>
      <p:pic>
        <p:nvPicPr>
          <p:cNvPr id="614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581400"/>
            <a:ext cx="35433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5" y="3570895"/>
            <a:ext cx="5083175" cy="3310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Box 4"/>
          <p:cNvSpPr txBox="1">
            <a:spLocks noChangeArrowheads="1"/>
          </p:cNvSpPr>
          <p:nvPr/>
        </p:nvSpPr>
        <p:spPr bwMode="auto">
          <a:xfrm>
            <a:off x="2667000" y="3352800"/>
            <a:ext cx="3359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altLang="en-US" sz="1400" dirty="0"/>
              <a:t>GEM-MACH 2.5 km – </a:t>
            </a:r>
            <a:r>
              <a:rPr lang="en-US" altLang="en-US" sz="1400" dirty="0" err="1"/>
              <a:t>PanAM</a:t>
            </a:r>
            <a:r>
              <a:rPr lang="en-US" altLang="en-US" sz="1400" dirty="0"/>
              <a:t> Games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A66883-83EA-4044-908A-3550465923F9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717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6" b="45557"/>
          <a:stretch>
            <a:fillRect/>
          </a:stretch>
        </p:blipFill>
        <p:spPr bwMode="auto">
          <a:xfrm>
            <a:off x="0" y="2971800"/>
            <a:ext cx="917416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3"/>
          <p:cNvSpPr txBox="1">
            <a:spLocks noChangeArrowheads="1"/>
          </p:cNvSpPr>
          <p:nvPr/>
        </p:nvSpPr>
        <p:spPr bwMode="auto">
          <a:xfrm>
            <a:off x="822325" y="838200"/>
            <a:ext cx="76358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65175" indent="-2873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39825" indent="-1825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17663" indent="-2873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00250" indent="-1905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457450" indent="-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14650" indent="-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371850" indent="-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29050" indent="-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FF0000"/>
              </a:buClr>
              <a:buSzPct val="120000"/>
              <a:buFontTx/>
              <a:buNone/>
            </a:pPr>
            <a:r>
              <a:rPr kumimoji="1" lang="en-CA" altLang="en-US" sz="1800" b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Canadian Air Quality Health Index  </a:t>
            </a:r>
            <a:r>
              <a:rPr kumimoji="1" lang="en-US" altLang="en-US" sz="1800" b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(Stieb et al. 2008, </a:t>
            </a:r>
            <a:r>
              <a:rPr kumimoji="1" lang="en-US" altLang="en-US" sz="1800" b="0" i="1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JA&amp;WMA</a:t>
            </a:r>
            <a:r>
              <a:rPr kumimoji="1" lang="en-US" altLang="en-US" sz="1800" b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  <a:endParaRPr kumimoji="1" lang="en-US" altLang="en-US" sz="1800" b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Clr>
                <a:srgbClr val="FF0000"/>
              </a:buClr>
              <a:buSzPct val="120000"/>
            </a:pPr>
            <a:r>
              <a:rPr kumimoji="1" lang="en-US" altLang="en-US" sz="1800" b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Ten year old program that has evolved from an O</a:t>
            </a:r>
            <a:r>
              <a:rPr kumimoji="1" lang="en-US" altLang="en-US" sz="1800" b="0" baseline="-250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3</a:t>
            </a:r>
            <a:r>
              <a:rPr kumimoji="1" lang="en-US" altLang="en-US" sz="1800" b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-only forecast in Eastern Canada to a Canada-wide O</a:t>
            </a:r>
            <a:r>
              <a:rPr kumimoji="1" lang="en-US" altLang="en-US" sz="1800" b="0" baseline="-250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3</a:t>
            </a:r>
            <a:r>
              <a:rPr kumimoji="1" lang="en-US" altLang="en-US" sz="1800" b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, NO</a:t>
            </a:r>
            <a:r>
              <a:rPr kumimoji="1" lang="en-US" altLang="en-US" sz="1800" b="0" baseline="-250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2</a:t>
            </a:r>
            <a:r>
              <a:rPr kumimoji="1" lang="en-US" altLang="en-US" sz="1800" b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, PM</a:t>
            </a:r>
            <a:r>
              <a:rPr kumimoji="1" lang="en-US" altLang="en-US" sz="1800" b="0" baseline="-250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2.5</a:t>
            </a:r>
            <a:r>
              <a:rPr kumimoji="1" lang="en-US" altLang="en-US" sz="1800" b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forecast program</a:t>
            </a:r>
          </a:p>
          <a:p>
            <a:pPr eaLnBrk="1" hangingPunct="1">
              <a:buClr>
                <a:srgbClr val="FF0000"/>
              </a:buClr>
              <a:buSzPct val="120000"/>
            </a:pPr>
            <a:endParaRPr kumimoji="1" lang="en-CA" altLang="en-US" sz="1800" b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Clr>
                <a:srgbClr val="FF0000"/>
              </a:buClr>
              <a:buSzPct val="120000"/>
            </a:pPr>
            <a:endParaRPr kumimoji="1" lang="en-CA" altLang="en-US" sz="1800" b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Clr>
                <a:srgbClr val="FF0000"/>
              </a:buClr>
              <a:buSzPct val="120000"/>
            </a:pPr>
            <a:r>
              <a:rPr kumimoji="1" lang="en-CA" altLang="en-US" sz="1800" b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 map of AQHI is delivered operationally (each hour)</a:t>
            </a:r>
            <a:endParaRPr kumimoji="1" lang="en-US" altLang="en-US" sz="1800" b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Clr>
                <a:srgbClr val="FF0000"/>
              </a:buClr>
              <a:buSzPct val="120000"/>
            </a:pPr>
            <a:endParaRPr kumimoji="1" lang="en-US" altLang="en-US" sz="400" b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Clr>
                <a:srgbClr val="FF0000"/>
              </a:buClr>
              <a:buSzPct val="120000"/>
            </a:pPr>
            <a:endParaRPr kumimoji="1" lang="en-US" altLang="en-US" sz="1800" b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buClr>
                <a:srgbClr val="3A601B"/>
              </a:buClr>
            </a:pPr>
            <a:endParaRPr kumimoji="1" lang="en-CA" altLang="en-US" sz="800" b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buClr>
                <a:srgbClr val="3A601B"/>
              </a:buClr>
            </a:pPr>
            <a:endParaRPr kumimoji="1" lang="en-CA" altLang="en-US" sz="900" b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buClr>
                <a:srgbClr val="3A601B"/>
              </a:buClr>
            </a:pPr>
            <a:endParaRPr kumimoji="1" lang="en-CA" altLang="en-US" sz="1800" b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buClr>
                <a:srgbClr val="3A601B"/>
              </a:buClr>
            </a:pPr>
            <a:endParaRPr kumimoji="1" lang="en-US" altLang="en-US" sz="1800" b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52600" y="1752600"/>
            <a:ext cx="4979988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600" b="0" kern="0" dirty="0">
                <a:solidFill>
                  <a:srgbClr val="000000"/>
                </a:solidFill>
              </a:rPr>
              <a:t>AQHI = 10/10.4</a:t>
            </a:r>
            <a:r>
              <a:rPr lang="en-US" altLang="en-US" sz="1600" b="0" kern="0" dirty="0">
                <a:solidFill>
                  <a:srgbClr val="000000"/>
                </a:solidFill>
                <a:sym typeface="Symbol" pitchFamily="18" charset="2"/>
              </a:rPr>
              <a:t></a:t>
            </a:r>
            <a:r>
              <a:rPr lang="en-US" altLang="en-US" sz="1600" b="0" kern="0" dirty="0">
                <a:solidFill>
                  <a:srgbClr val="000000"/>
                </a:solidFill>
              </a:rPr>
              <a:t>100</a:t>
            </a:r>
            <a:r>
              <a:rPr lang="en-US" altLang="en-US" sz="1800" b="0" kern="0" dirty="0">
                <a:solidFill>
                  <a:srgbClr val="000000"/>
                </a:solidFill>
                <a:sym typeface="Symbol" pitchFamily="18" charset="2"/>
              </a:rPr>
              <a:t></a:t>
            </a:r>
            <a:r>
              <a:rPr lang="en-US" altLang="en-US" sz="1600" b="0" kern="0" dirty="0">
                <a:solidFill>
                  <a:srgbClr val="000000"/>
                </a:solidFill>
                <a:cs typeface="Arial" pitchFamily="34" charset="0"/>
              </a:rPr>
              <a:t>[(</a:t>
            </a:r>
            <a:r>
              <a:rPr lang="en-US" altLang="en-US" sz="1600" b="0" kern="0" dirty="0" err="1">
                <a:solidFill>
                  <a:srgbClr val="000000"/>
                </a:solidFill>
                <a:cs typeface="Arial" pitchFamily="34" charset="0"/>
              </a:rPr>
              <a:t>exp</a:t>
            </a:r>
            <a:r>
              <a:rPr lang="en-US" altLang="en-US" sz="1600" b="0" kern="0" dirty="0">
                <a:solidFill>
                  <a:srgbClr val="000000"/>
                </a:solidFill>
                <a:cs typeface="Arial" pitchFamily="34" charset="0"/>
              </a:rPr>
              <a:t>(</a:t>
            </a:r>
            <a:r>
              <a:rPr lang="en-US" altLang="en-US" sz="1600" b="0" kern="0" dirty="0">
                <a:solidFill>
                  <a:srgbClr val="000000"/>
                </a:solidFill>
              </a:rPr>
              <a:t>0.000871[</a:t>
            </a:r>
            <a:r>
              <a:rPr lang="en-US" altLang="en-US" sz="1600" b="0" kern="0" dirty="0">
                <a:solidFill>
                  <a:srgbClr val="0000CC"/>
                </a:solidFill>
              </a:rPr>
              <a:t>NO</a:t>
            </a:r>
            <a:r>
              <a:rPr lang="en-US" altLang="en-US" sz="1600" b="0" kern="0" baseline="-25000" dirty="0">
                <a:solidFill>
                  <a:srgbClr val="0000CC"/>
                </a:solidFill>
              </a:rPr>
              <a:t>2</a:t>
            </a:r>
            <a:r>
              <a:rPr lang="en-US" altLang="en-US" sz="1600" b="0" kern="0" dirty="0">
                <a:solidFill>
                  <a:srgbClr val="000000"/>
                </a:solidFill>
              </a:rPr>
              <a:t>])-1)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600" b="0" kern="0" dirty="0">
                <a:solidFill>
                  <a:srgbClr val="000000"/>
                </a:solidFill>
              </a:rPr>
              <a:t>+(</a:t>
            </a:r>
            <a:r>
              <a:rPr lang="en-US" altLang="en-US" sz="1600" b="0" kern="0" dirty="0" err="1">
                <a:solidFill>
                  <a:srgbClr val="000000"/>
                </a:solidFill>
              </a:rPr>
              <a:t>exp</a:t>
            </a:r>
            <a:r>
              <a:rPr lang="en-US" altLang="en-US" sz="1600" b="0" kern="0" dirty="0">
                <a:solidFill>
                  <a:srgbClr val="000000"/>
                </a:solidFill>
              </a:rPr>
              <a:t>(0.000537[</a:t>
            </a:r>
            <a:r>
              <a:rPr lang="en-US" altLang="en-US" sz="1600" b="0" kern="0" dirty="0">
                <a:solidFill>
                  <a:srgbClr val="0000CC"/>
                </a:solidFill>
              </a:rPr>
              <a:t>O</a:t>
            </a:r>
            <a:r>
              <a:rPr lang="en-US" altLang="en-US" sz="1600" b="0" kern="0" baseline="-25000" dirty="0">
                <a:solidFill>
                  <a:srgbClr val="0000CC"/>
                </a:solidFill>
              </a:rPr>
              <a:t>3</a:t>
            </a:r>
            <a:r>
              <a:rPr lang="en-US" altLang="en-US" sz="1600" b="0" kern="0" dirty="0">
                <a:solidFill>
                  <a:srgbClr val="000000"/>
                </a:solidFill>
              </a:rPr>
              <a:t>]) -1)+(</a:t>
            </a:r>
            <a:r>
              <a:rPr lang="en-US" altLang="en-US" sz="1600" b="0" kern="0" dirty="0" err="1">
                <a:solidFill>
                  <a:srgbClr val="000000"/>
                </a:solidFill>
              </a:rPr>
              <a:t>exp</a:t>
            </a:r>
            <a:r>
              <a:rPr lang="en-US" altLang="en-US" sz="1600" b="0" kern="0" dirty="0">
                <a:solidFill>
                  <a:srgbClr val="000000"/>
                </a:solidFill>
              </a:rPr>
              <a:t>(0.000487[</a:t>
            </a:r>
            <a:r>
              <a:rPr lang="en-US" altLang="en-US" sz="1600" b="0" kern="0" dirty="0">
                <a:solidFill>
                  <a:srgbClr val="0000CC"/>
                </a:solidFill>
              </a:rPr>
              <a:t>PM</a:t>
            </a:r>
            <a:r>
              <a:rPr lang="en-US" altLang="en-US" sz="1600" b="0" kern="0" baseline="-25000" dirty="0">
                <a:solidFill>
                  <a:srgbClr val="0000CC"/>
                </a:solidFill>
              </a:rPr>
              <a:t>2.5</a:t>
            </a:r>
            <a:r>
              <a:rPr lang="en-US" altLang="en-US" sz="1600" b="0" kern="0" dirty="0">
                <a:solidFill>
                  <a:srgbClr val="000000"/>
                </a:solidFill>
              </a:rPr>
              <a:t>]) -1)]</a:t>
            </a:r>
          </a:p>
        </p:txBody>
      </p:sp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160338" y="300038"/>
            <a:ext cx="8755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pitchFamily="66" charset="0"/>
              </a:rPr>
              <a:t>Near real-time mapping of the Air Quality Health Index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D838D1-032B-49B8-A19D-2A1AA5E63910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70659" name="TextBox 2"/>
          <p:cNvSpPr txBox="1">
            <a:spLocks noChangeArrowheads="1"/>
          </p:cNvSpPr>
          <p:nvPr/>
        </p:nvSpPr>
        <p:spPr bwMode="auto">
          <a:xfrm>
            <a:off x="457200" y="533400"/>
            <a:ext cx="8943975" cy="635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kumimoji="1" lang="en-CA" altLang="en-US" sz="1800" dirty="0" smtClean="0">
                <a:solidFill>
                  <a:srgbClr val="336600"/>
                </a:solidFill>
              </a:rPr>
              <a:t>10 year AQ analyses using </a:t>
            </a:r>
            <a:r>
              <a:rPr kumimoji="1" lang="en-CA" altLang="en-US" sz="1800" dirty="0" err="1" smtClean="0">
                <a:solidFill>
                  <a:srgbClr val="336600"/>
                </a:solidFill>
              </a:rPr>
              <a:t>AirNow</a:t>
            </a:r>
            <a:r>
              <a:rPr kumimoji="1" lang="en-CA" altLang="en-US" sz="1800" dirty="0" smtClean="0">
                <a:solidFill>
                  <a:srgbClr val="336600"/>
                </a:solidFill>
              </a:rPr>
              <a:t> CHRONOS and GEM-MACH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kumimoji="1" lang="en-CA" altLang="en-US" sz="1800" b="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  Robichaud et </a:t>
            </a:r>
            <a:r>
              <a:rPr kumimoji="1" lang="en-CA" altLang="en-US" sz="1800" b="0" dirty="0" err="1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Ménard</a:t>
            </a:r>
            <a:r>
              <a:rPr kumimoji="1" lang="en-CA" altLang="en-US" sz="1800" b="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, 2014, </a:t>
            </a:r>
            <a:r>
              <a:rPr kumimoji="1" lang="en-CA" altLang="en-US" sz="1800" b="0" i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Atmos. Chem. Phys</a:t>
            </a:r>
            <a:r>
              <a:rPr kumimoji="1" lang="en-CA" altLang="en-US" sz="1800" b="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kumimoji="1" lang="en-CA" altLang="en-US" sz="180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kumimoji="1" lang="en-CA" altLang="en-US" sz="1800" b="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, 1769-1800</a:t>
            </a:r>
            <a:endParaRPr kumimoji="1" lang="en-US" altLang="en-US" sz="1800" b="0" dirty="0" smtClean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kumimoji="1" lang="en-US" altLang="en-US" sz="1200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kumimoji="1" lang="en-US" altLang="en-US" sz="1800" b="0" u="sng" dirty="0" smtClean="0">
                <a:solidFill>
                  <a:srgbClr val="000000"/>
                </a:solidFill>
                <a:latin typeface="+mj-lt"/>
              </a:rPr>
              <a:t>Used in epidemiology studies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kumimoji="1" lang="en-US" altLang="en-US" sz="1800" dirty="0" smtClean="0">
                <a:solidFill>
                  <a:srgbClr val="000000"/>
                </a:solidFill>
              </a:rPr>
              <a:t>  Ambient PM</a:t>
            </a:r>
            <a:r>
              <a:rPr kumimoji="1" lang="en-US" altLang="en-US" sz="1800" baseline="-25000" dirty="0" smtClean="0">
                <a:solidFill>
                  <a:srgbClr val="000000"/>
                </a:solidFill>
              </a:rPr>
              <a:t>2.5</a:t>
            </a:r>
            <a:r>
              <a:rPr kumimoji="1" lang="en-US" altLang="en-US" sz="1800" dirty="0" smtClean="0">
                <a:solidFill>
                  <a:srgbClr val="000000"/>
                </a:solidFill>
              </a:rPr>
              <a:t>, O</a:t>
            </a:r>
            <a:r>
              <a:rPr kumimoji="1" lang="en-US" altLang="en-US" sz="1800" baseline="-25000" dirty="0" smtClean="0">
                <a:solidFill>
                  <a:srgbClr val="000000"/>
                </a:solidFill>
              </a:rPr>
              <a:t>3</a:t>
            </a:r>
            <a:r>
              <a:rPr kumimoji="1" lang="en-US" altLang="en-US" sz="1800" dirty="0" smtClean="0">
                <a:solidFill>
                  <a:srgbClr val="000000"/>
                </a:solidFill>
              </a:rPr>
              <a:t>, and NO</a:t>
            </a:r>
            <a:r>
              <a:rPr kumimoji="1" lang="en-US" altLang="en-US" sz="1800" baseline="-25000" dirty="0" smtClean="0">
                <a:solidFill>
                  <a:srgbClr val="000000"/>
                </a:solidFill>
              </a:rPr>
              <a:t>2</a:t>
            </a:r>
            <a:r>
              <a:rPr kumimoji="1" lang="en-US" altLang="en-US" sz="1800" dirty="0" smtClean="0">
                <a:solidFill>
                  <a:srgbClr val="000000"/>
                </a:solidFill>
              </a:rPr>
              <a:t> Exposures and Associations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kumimoji="1" lang="en-US" altLang="en-US" sz="1800" dirty="0" smtClean="0">
                <a:solidFill>
                  <a:srgbClr val="000000"/>
                </a:solidFill>
              </a:rPr>
              <a:t>      with Mortality over 16 Years of Follow-Up in the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kumimoji="1" lang="en-US" altLang="en-US" sz="1800" dirty="0" smtClean="0">
                <a:solidFill>
                  <a:srgbClr val="000000"/>
                </a:solidFill>
              </a:rPr>
              <a:t>      Canadian Census Health and Environment Cohort (</a:t>
            </a:r>
            <a:r>
              <a:rPr kumimoji="1" lang="en-US" altLang="en-US" sz="1800" dirty="0" err="1" smtClean="0">
                <a:solidFill>
                  <a:srgbClr val="000000"/>
                </a:solidFill>
              </a:rPr>
              <a:t>CanCHEC</a:t>
            </a:r>
            <a:r>
              <a:rPr kumimoji="1" lang="en-US" altLang="en-US" sz="1800" dirty="0" smtClean="0">
                <a:solidFill>
                  <a:srgbClr val="000000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kumimoji="1" lang="en-US" altLang="en-US" sz="18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kumimoji="1" lang="en-US" altLang="en-US" sz="1800" b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Crouze</a:t>
            </a:r>
            <a:r>
              <a:rPr kumimoji="1" lang="en-US" altLang="en-US" sz="18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et al. (2015)</a:t>
            </a:r>
            <a:r>
              <a:rPr kumimoji="1" lang="en-US" altLang="en-US" sz="1800" dirty="0" smtClean="0">
                <a:solidFill>
                  <a:srgbClr val="000000"/>
                </a:solidFill>
              </a:rPr>
              <a:t>, </a:t>
            </a:r>
            <a:r>
              <a:rPr kumimoji="1" lang="en-US" altLang="en-US" sz="1800" b="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Environ. Health </a:t>
            </a:r>
            <a:r>
              <a:rPr kumimoji="1" lang="en-US" altLang="en-US" sz="1800" b="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Perspect</a:t>
            </a:r>
            <a:r>
              <a:rPr kumimoji="1" lang="en-US" altLang="en-US" sz="18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kumimoji="1" lang="en-US" alt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123</a:t>
            </a:r>
            <a:r>
              <a:rPr kumimoji="1" lang="en-US" altLang="en-US" sz="18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1180-1186</a:t>
            </a:r>
            <a:r>
              <a:rPr kumimoji="1" lang="en-CA" altLang="en-US" sz="1800" b="0" dirty="0" smtClean="0">
                <a:solidFill>
                  <a:srgbClr val="000000"/>
                </a:solidFill>
              </a:rPr>
              <a:t> </a:t>
            </a:r>
          </a:p>
          <a:p>
            <a:pPr marL="285750" indent="-285750">
              <a:defRPr/>
            </a:pPr>
            <a:r>
              <a:rPr lang="en-US" sz="1800" dirty="0" smtClean="0">
                <a:latin typeface="+mj-lt"/>
                <a:ea typeface="Calibri"/>
              </a:rPr>
              <a:t>  Exposure to ambient air pollution and the incidence of dementia</a:t>
            </a:r>
          </a:p>
          <a:p>
            <a:pPr>
              <a:buFontTx/>
              <a:buNone/>
              <a:defRPr/>
            </a:pPr>
            <a:r>
              <a:rPr lang="en-US" sz="1800" b="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Chen</a:t>
            </a:r>
            <a:r>
              <a:rPr lang="en-US" sz="1800" b="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H., et al.  </a:t>
            </a:r>
            <a:r>
              <a:rPr lang="en-US" sz="1800" b="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Alzheimer’s &amp; Dementia, 2016  (submitted) </a:t>
            </a:r>
          </a:p>
          <a:p>
            <a:pPr marL="285750" indent="-285750">
              <a:defRPr/>
            </a:pPr>
            <a:r>
              <a:rPr lang="en-US" sz="1800" dirty="0" smtClean="0">
                <a:latin typeface="+mj-lt"/>
                <a:ea typeface="Calibri"/>
              </a:rPr>
              <a:t> + 3 more papers underway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kumimoji="1" lang="en-CA" altLang="en-US" sz="1200" b="0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kumimoji="1" lang="en-US" altLang="en-US" sz="1800" dirty="0" smtClean="0">
                <a:solidFill>
                  <a:srgbClr val="000000"/>
                </a:solidFill>
              </a:rPr>
              <a:t>The Canadian Urban Environmental (CANUE) Health Research Consortium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kumimoji="1" lang="en-CA" altLang="en-US" sz="1800" b="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Jeff Brook </a:t>
            </a:r>
            <a:r>
              <a:rPr kumimoji="1" lang="en-CA" altLang="en-US" sz="18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(PI) (ECCC and U of T) with 15 Canadian Universities</a:t>
            </a:r>
            <a:r>
              <a:rPr kumimoji="1" lang="en-CA" altLang="en-US" sz="18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CA" altLang="en-US" sz="18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 Governments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kumimoji="1" lang="en-CA" altLang="en-US" sz="18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Develop an easy access geospatial data server (e.g. Google Earth)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kumimoji="1" lang="en-CA" altLang="en-US" sz="18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 support quantitative research on the effect urban environment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kumimoji="1" lang="en-CA" altLang="en-US" sz="18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 health.  Data linked to postal codes will contain information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kumimoji="1" lang="en-CA" altLang="en-US" sz="18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 numerous metrics, NDVI, local climatic zones, building density, land use,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kumimoji="1" lang="en-CA" altLang="en-US" sz="18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noise level, air pollution, greenspace, walkability.  Data from 1980’s up to now.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kumimoji="1" lang="en-CA" altLang="en-US" sz="1800" i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kumimoji="1" lang="en-CA" altLang="en-US" sz="1800" i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year of AQ analyses will be transferred on CANUE </a:t>
            </a:r>
            <a:r>
              <a:rPr kumimoji="1" lang="en-CA" altLang="en-US" sz="1800" i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site in </a:t>
            </a:r>
            <a:r>
              <a:rPr kumimoji="1" lang="en-CA" altLang="en-US" sz="1800" i="1" dirty="0" err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NetCDF</a:t>
            </a:r>
            <a:r>
              <a:rPr kumimoji="1" lang="en-CA" altLang="en-US" sz="1800" i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CA" altLang="en-US" sz="1800" i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format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kumimoji="1" lang="en-CA" altLang="en-US" sz="1800" b="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Looking for partners to have a GEM-MACH 10 km reforecast since 2001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kumimoji="1" lang="en-CA" altLang="en-US" sz="1800" b="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CA" altLang="en-US" sz="1800" b="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with OA or assimilation  ??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kumimoji="1" lang="en-CA" altLang="en-US" sz="1200" b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457200" y="152400"/>
            <a:ext cx="40735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pitchFamily="66" charset="0"/>
              </a:rPr>
              <a:t>For Health impact studies</a:t>
            </a:r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4572000"/>
            <a:ext cx="9525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719C9-A99C-47B8-AFA7-DCB5E7B50174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3" name="Text Box 44"/>
          <p:cNvSpPr txBox="1">
            <a:spLocks noChangeArrowheads="1"/>
          </p:cNvSpPr>
          <p:nvPr/>
        </p:nvSpPr>
        <p:spPr bwMode="auto">
          <a:xfrm>
            <a:off x="609600" y="238125"/>
            <a:ext cx="733726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Next:  Improved analysis and assimilation</a:t>
            </a:r>
          </a:p>
          <a:p>
            <a:pPr>
              <a:defRPr/>
            </a:pP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     for monitoring and forecasting</a:t>
            </a:r>
            <a:endParaRPr lang="en-US" altLang="en-US" sz="2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404509"/>
            <a:ext cx="8436925" cy="40010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Main features</a:t>
            </a:r>
          </a:p>
          <a:p>
            <a:pPr>
              <a:defRPr/>
            </a:pPr>
            <a:endParaRPr lang="en-US" sz="18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3D 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Optimum Interpolation with data assimilation </a:t>
            </a: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cycling each 3 hours</a:t>
            </a:r>
          </a:p>
          <a:p>
            <a:pPr>
              <a:defRPr/>
            </a:pPr>
            <a:endParaRPr lang="en-US" sz="18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error covariance mix 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homogeneous error </a:t>
            </a: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correlations</a:t>
            </a:r>
          </a:p>
          <a:p>
            <a:pPr>
              <a:defRPr/>
            </a:pP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and 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error statistics from </a:t>
            </a: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ensembles of  model forecast</a:t>
            </a:r>
            <a:endParaRPr lang="en-US" sz="18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r>
              <a:rPr lang="el-GR" sz="18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800" b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(1-</a:t>
            </a:r>
            <a:r>
              <a:rPr lang="el-GR" sz="18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800" b="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homogeneous</a:t>
            </a:r>
            <a:endParaRPr lang="en-US" sz="1800" b="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</a:t>
            </a: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way similar to </a:t>
            </a:r>
            <a:r>
              <a:rPr lang="en-US" sz="1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EnVar</a:t>
            </a: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8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of compact support error correlation functions</a:t>
            </a:r>
          </a:p>
          <a:p>
            <a:pPr>
              <a:defRPr/>
            </a:pP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Have the option of using sparse matrix computation: to increase speed-up</a:t>
            </a:r>
          </a:p>
          <a:p>
            <a:pPr>
              <a:defRPr/>
            </a:pP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and allow much larger number of observations without data selection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8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Overall , little or any additional computational cost over the existing objective analysis</a:t>
            </a:r>
            <a:endParaRPr lang="en-US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EA2474-51EE-4B45-95F6-2C6C89AEFE2E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10243" name="Picture 3" descr="C:\Users\menardr\Documents\CDA\CDA_Science\OA_assim\Assim_6h_22dec2016\O3\O3_om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438150"/>
            <a:ext cx="8914620" cy="9848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Assimilation cycles (6 </a:t>
            </a:r>
            <a:r>
              <a:rPr lang="en-US" dirty="0" err="1"/>
              <a:t>hrs</a:t>
            </a:r>
            <a:r>
              <a:rPr lang="en-US" dirty="0"/>
              <a:t>) </a:t>
            </a:r>
            <a:r>
              <a:rPr lang="en-US" dirty="0" smtClean="0"/>
              <a:t>using </a:t>
            </a:r>
            <a:r>
              <a:rPr lang="en-US" dirty="0"/>
              <a:t>our operational environment </a:t>
            </a:r>
            <a:r>
              <a:rPr lang="en-US" dirty="0" smtClean="0"/>
              <a:t>software</a:t>
            </a:r>
          </a:p>
          <a:p>
            <a:pPr>
              <a:defRPr/>
            </a:pPr>
            <a:r>
              <a:rPr lang="en-US" dirty="0" smtClean="0"/>
              <a:t>MAESTRO  </a:t>
            </a:r>
            <a:r>
              <a:rPr lang="en-US" sz="1800" b="0" dirty="0" smtClean="0"/>
              <a:t>(here </a:t>
            </a:r>
            <a:r>
              <a:rPr lang="en-US" sz="1800" b="0" dirty="0"/>
              <a:t>only 00Z 06Z 12Z </a:t>
            </a:r>
            <a:r>
              <a:rPr lang="en-US" sz="1800" b="0" dirty="0" smtClean="0"/>
              <a:t>18Z </a:t>
            </a:r>
            <a:r>
              <a:rPr lang="en-US" sz="1800" b="0" dirty="0" err="1"/>
              <a:t>obs</a:t>
            </a:r>
            <a:r>
              <a:rPr lang="en-US" sz="1800" b="0" dirty="0"/>
              <a:t> are assimilated)</a:t>
            </a:r>
          </a:p>
          <a:p>
            <a:pPr>
              <a:defRPr/>
            </a:pPr>
            <a:r>
              <a:rPr lang="en-US" sz="1800" b="0" dirty="0">
                <a:latin typeface="+mn-lt"/>
              </a:rPr>
              <a:t>                Impact on forecast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8400" y="5562600"/>
            <a:ext cx="6985000" cy="10779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0" dirty="0">
                <a:latin typeface="+mn-lt"/>
              </a:rPr>
              <a:t>Caution: Preliminary results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latin typeface="+mn-lt"/>
              </a:rPr>
              <a:t>only 00Z, 06Z 12Z  and 18Z </a:t>
            </a:r>
            <a:r>
              <a:rPr lang="en-US" sz="1600" b="0" dirty="0" err="1">
                <a:latin typeface="+mn-lt"/>
              </a:rPr>
              <a:t>obs</a:t>
            </a:r>
            <a:r>
              <a:rPr lang="en-US" sz="1600" b="0" dirty="0">
                <a:latin typeface="+mn-lt"/>
              </a:rPr>
              <a:t> are used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latin typeface="+mn-lt"/>
              </a:rPr>
              <a:t>error statistics are rudimentary and not tuned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latin typeface="+mn-lt"/>
              </a:rPr>
              <a:t>frequency of cycling will be increased to 3 </a:t>
            </a:r>
            <a:r>
              <a:rPr lang="en-US" sz="1600" b="0" dirty="0" err="1">
                <a:latin typeface="+mn-lt"/>
              </a:rPr>
              <a:t>hr</a:t>
            </a:r>
            <a:r>
              <a:rPr lang="en-US" sz="1600" b="0" dirty="0">
                <a:latin typeface="+mn-lt"/>
              </a:rPr>
              <a:t> and using all observations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37300" y="3008313"/>
            <a:ext cx="2730500" cy="9540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Reduced bias</a:t>
            </a:r>
          </a:p>
          <a:p>
            <a:pPr>
              <a:defRPr/>
            </a:pPr>
            <a:r>
              <a:rPr lang="en-US" sz="1400" b="0" dirty="0"/>
              <a:t>    (yet same diurnal signature)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Reduced error variance </a:t>
            </a:r>
          </a:p>
          <a:p>
            <a:pPr>
              <a:defRPr/>
            </a:pPr>
            <a:r>
              <a:rPr lang="en-US" sz="1400" b="0" dirty="0"/>
              <a:t>    (but not persistent)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153150"/>
            <a:ext cx="2133600" cy="476250"/>
          </a:xfrm>
        </p:spPr>
        <p:txBody>
          <a:bodyPr/>
          <a:lstStyle/>
          <a:p>
            <a:pPr>
              <a:defRPr/>
            </a:pPr>
            <a:fld id="{0F6719C9-A99C-47B8-AFA7-DCB5E7B50174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13091" y="361890"/>
            <a:ext cx="650690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/>
              <a:t>An important goal is to have an improved analysis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971490"/>
            <a:ext cx="345158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n-US" b="0" dirty="0" smtClean="0"/>
              <a:t>Use more observations </a:t>
            </a:r>
            <a:endParaRPr lang="en-US" b="0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1447800"/>
            <a:ext cx="561724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n-US" b="0" dirty="0" smtClean="0"/>
              <a:t>Use an advanced data assimilation scheme </a:t>
            </a:r>
            <a:endParaRPr lang="en-US" b="0" dirty="0"/>
          </a:p>
        </p:txBody>
      </p:sp>
      <p:sp>
        <p:nvSpPr>
          <p:cNvPr id="10" name="TextBox 9"/>
          <p:cNvSpPr txBox="1"/>
          <p:nvPr/>
        </p:nvSpPr>
        <p:spPr>
          <a:xfrm>
            <a:off x="1295400" y="1803737"/>
            <a:ext cx="6524543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Tx/>
              <a:buChar char="-"/>
              <a:defRPr/>
            </a:pPr>
            <a:r>
              <a:rPr lang="en-US" b="0" dirty="0" smtClean="0">
                <a:solidFill>
                  <a:srgbClr val="C00000"/>
                </a:solidFill>
              </a:rPr>
              <a:t>the gain actually comes from having more realistic</a:t>
            </a:r>
          </a:p>
          <a:p>
            <a:pPr>
              <a:defRPr/>
            </a:pPr>
            <a:r>
              <a:rPr lang="en-US" b="0" dirty="0">
                <a:solidFill>
                  <a:srgbClr val="C00000"/>
                </a:solidFill>
              </a:rPr>
              <a:t> </a:t>
            </a:r>
            <a:r>
              <a:rPr lang="en-US" b="0" dirty="0" smtClean="0">
                <a:solidFill>
                  <a:srgbClr val="C00000"/>
                </a:solidFill>
              </a:rPr>
              <a:t>       error </a:t>
            </a:r>
            <a:r>
              <a:rPr lang="en-US" b="0" dirty="0" err="1" smtClean="0">
                <a:solidFill>
                  <a:srgbClr val="C00000"/>
                </a:solidFill>
              </a:rPr>
              <a:t>covariances</a:t>
            </a:r>
            <a:r>
              <a:rPr lang="en-US" b="0" dirty="0" smtClean="0">
                <a:solidFill>
                  <a:srgbClr val="C00000"/>
                </a:solidFill>
              </a:rPr>
              <a:t> between observations, </a:t>
            </a:r>
          </a:p>
          <a:p>
            <a:pPr>
              <a:defRPr/>
            </a:pPr>
            <a:r>
              <a:rPr lang="en-US" b="0" dirty="0">
                <a:solidFill>
                  <a:srgbClr val="C00000"/>
                </a:solidFill>
              </a:rPr>
              <a:t> </a:t>
            </a:r>
            <a:r>
              <a:rPr lang="en-US" b="0" dirty="0" smtClean="0">
                <a:solidFill>
                  <a:srgbClr val="C00000"/>
                </a:solidFill>
              </a:rPr>
              <a:t>       and between observations and model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95400" y="2743200"/>
            <a:ext cx="747191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Tx/>
              <a:buChar char="-"/>
              <a:defRPr/>
            </a:pPr>
            <a:r>
              <a:rPr lang="en-US" b="0" dirty="0">
                <a:solidFill>
                  <a:srgbClr val="C00000"/>
                </a:solidFill>
              </a:rPr>
              <a:t>u</a:t>
            </a:r>
            <a:r>
              <a:rPr lang="en-US" b="0" dirty="0" smtClean="0">
                <a:solidFill>
                  <a:srgbClr val="C00000"/>
                </a:solidFill>
              </a:rPr>
              <a:t>se the model to generate an ensemble of forecasts</a:t>
            </a:r>
          </a:p>
          <a:p>
            <a:pPr>
              <a:defRPr/>
            </a:pPr>
            <a:r>
              <a:rPr lang="en-US" b="0" dirty="0">
                <a:solidFill>
                  <a:srgbClr val="C00000"/>
                </a:solidFill>
              </a:rPr>
              <a:t> </a:t>
            </a:r>
            <a:r>
              <a:rPr lang="en-US" b="0" dirty="0" smtClean="0">
                <a:solidFill>
                  <a:srgbClr val="C00000"/>
                </a:solidFill>
              </a:rPr>
              <a:t>       and thus an error covariance = Ensemble </a:t>
            </a:r>
            <a:r>
              <a:rPr lang="en-US" b="0" dirty="0" err="1" smtClean="0">
                <a:solidFill>
                  <a:srgbClr val="C00000"/>
                </a:solidFill>
              </a:rPr>
              <a:t>Kalman</a:t>
            </a:r>
            <a:r>
              <a:rPr lang="en-US" b="0" dirty="0" smtClean="0">
                <a:solidFill>
                  <a:srgbClr val="C00000"/>
                </a:solidFill>
              </a:rPr>
              <a:t> filter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95400" y="3409890"/>
            <a:ext cx="693491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Tx/>
              <a:buChar char="-"/>
              <a:defRPr/>
            </a:pPr>
            <a:r>
              <a:rPr lang="en-US" b="0" dirty="0">
                <a:solidFill>
                  <a:srgbClr val="C00000"/>
                </a:solidFill>
              </a:rPr>
              <a:t>t</a:t>
            </a:r>
            <a:r>
              <a:rPr lang="en-US" b="0" dirty="0" smtClean="0">
                <a:solidFill>
                  <a:srgbClr val="C00000"/>
                </a:solidFill>
              </a:rPr>
              <a:t>hat could mean ~ 60 GEM-MACH model integrations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95400" y="3784937"/>
            <a:ext cx="7136890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Tx/>
              <a:buChar char="-"/>
              <a:defRPr/>
            </a:pPr>
            <a:r>
              <a:rPr lang="en-US" b="0" dirty="0">
                <a:solidFill>
                  <a:srgbClr val="C00000"/>
                </a:solidFill>
              </a:rPr>
              <a:t>i</a:t>
            </a:r>
            <a:r>
              <a:rPr lang="en-US" b="0" dirty="0" smtClean="0">
                <a:solidFill>
                  <a:srgbClr val="C00000"/>
                </a:solidFill>
              </a:rPr>
              <a:t>n meteorology the ensembles are generated by a lower</a:t>
            </a:r>
          </a:p>
          <a:p>
            <a:pPr>
              <a:defRPr/>
            </a:pPr>
            <a:r>
              <a:rPr lang="en-US" b="0" dirty="0">
                <a:solidFill>
                  <a:srgbClr val="C00000"/>
                </a:solidFill>
              </a:rPr>
              <a:t> </a:t>
            </a:r>
            <a:r>
              <a:rPr lang="en-US" b="0" dirty="0" smtClean="0">
                <a:solidFill>
                  <a:srgbClr val="C00000"/>
                </a:solidFill>
              </a:rPr>
              <a:t>      resolution model  - reducing the effective cost by an </a:t>
            </a:r>
          </a:p>
          <a:p>
            <a:pPr>
              <a:defRPr/>
            </a:pPr>
            <a:r>
              <a:rPr lang="en-US" b="0" dirty="0">
                <a:solidFill>
                  <a:srgbClr val="C00000"/>
                </a:solidFill>
              </a:rPr>
              <a:t> </a:t>
            </a:r>
            <a:r>
              <a:rPr lang="en-US" b="0" dirty="0" smtClean="0">
                <a:solidFill>
                  <a:srgbClr val="C00000"/>
                </a:solidFill>
              </a:rPr>
              <a:t>      order of magnitude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19200" y="4781490"/>
            <a:ext cx="641233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 dirty="0" smtClean="0"/>
              <a:t>But is that a good strategy for AQ models ?</a:t>
            </a:r>
          </a:p>
          <a:p>
            <a:pPr>
              <a:defRPr/>
            </a:pPr>
            <a:r>
              <a:rPr lang="en-US" dirty="0" smtClean="0"/>
              <a:t>    Spatial resolution in AQ simulation do matter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97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4735E9-F8C2-435A-A0E9-24CEA5A823FC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08042" y="816114"/>
            <a:ext cx="865493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/>
              <a:t>Is to show how to obtain some spatial and temporal variability and </a:t>
            </a:r>
          </a:p>
          <a:p>
            <a:pPr>
              <a:defRPr/>
            </a:pPr>
            <a:r>
              <a:rPr lang="en-US" dirty="0"/>
              <a:t>i</a:t>
            </a:r>
            <a:r>
              <a:rPr lang="en-US" dirty="0" smtClean="0"/>
              <a:t>nhomogeneity in the error statistics at little additional cost ?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381000"/>
            <a:ext cx="3397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 point I want to discuss is:</a:t>
            </a: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1600200"/>
            <a:ext cx="2513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Practically that means: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1981200"/>
            <a:ext cx="471956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/>
              <a:t>To get an improved OI or 3D-Var ?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2571690"/>
            <a:ext cx="7909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two sources of data that provide information about error statistics</a:t>
            </a:r>
          </a:p>
          <a:p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(error with respect to the truth)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9353" y="3352800"/>
            <a:ext cx="62600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Observation-minus-model residuals</a:t>
            </a:r>
          </a:p>
          <a:p>
            <a:pPr lvl="1"/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Provide combined information of model-minus-truth </a:t>
            </a:r>
          </a:p>
          <a:p>
            <a:pPr lvl="1"/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and observation-minus-truth (not separately)</a:t>
            </a:r>
          </a:p>
          <a:p>
            <a:pPr lvl="1"/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Sparse only available at the observation locations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4696361"/>
            <a:ext cx="768832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Ensembles</a:t>
            </a:r>
          </a:p>
          <a:p>
            <a:pPr lvl="1"/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Provide only information of model-minus-mean </a:t>
            </a:r>
          </a:p>
          <a:p>
            <a:pPr lvl="1"/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(not model-minus-truth)</a:t>
            </a:r>
          </a:p>
          <a:p>
            <a:pPr lvl="1"/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Covers all variables and all spatial and temporal scales of the model</a:t>
            </a:r>
          </a:p>
          <a:p>
            <a:pPr lvl="1"/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Does not give information about observation errors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4D4622-2B34-4FDC-8761-1DC790DDA82C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08042" y="152400"/>
            <a:ext cx="7499169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/>
              <a:t>How can we obtain the spatial and temporal variability of </a:t>
            </a:r>
          </a:p>
          <a:p>
            <a:pPr>
              <a:defRPr/>
            </a:pPr>
            <a:r>
              <a:rPr lang="en-US" dirty="0" smtClean="0"/>
              <a:t>the error statistics fairly cheaply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762000"/>
            <a:ext cx="5905784" cy="286232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 dirty="0" smtClean="0">
                <a:solidFill>
                  <a:srgbClr val="C00000"/>
                </a:solidFill>
              </a:rPr>
              <a:t>Consider a sampling period of 60 days period </a:t>
            </a:r>
            <a:endParaRPr lang="en-US" b="0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en-US" b="0" dirty="0">
                <a:solidFill>
                  <a:srgbClr val="C00000"/>
                </a:solidFill>
              </a:rPr>
              <a:t> </a:t>
            </a:r>
            <a:r>
              <a:rPr lang="en-US" b="0" dirty="0" smtClean="0">
                <a:solidFill>
                  <a:srgbClr val="C00000"/>
                </a:solidFill>
              </a:rPr>
              <a:t>  for both innovations and model output</a:t>
            </a:r>
          </a:p>
          <a:p>
            <a:pPr>
              <a:defRPr/>
            </a:pPr>
            <a:endParaRPr lang="en-US" b="0" dirty="0" smtClean="0">
              <a:solidFill>
                <a:srgbClr val="C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n-US" b="0" dirty="0" smtClean="0">
                <a:solidFill>
                  <a:srgbClr val="C00000"/>
                </a:solidFill>
              </a:rPr>
              <a:t>Temporal variability</a:t>
            </a:r>
          </a:p>
          <a:p>
            <a:pPr marL="800100" lvl="1" indent="-342900">
              <a:buFontTx/>
              <a:buChar char="-"/>
              <a:defRPr/>
            </a:pPr>
            <a:r>
              <a:rPr lang="en-US" b="0" dirty="0" smtClean="0">
                <a:solidFill>
                  <a:srgbClr val="C00000"/>
                </a:solidFill>
              </a:rPr>
              <a:t>Error statistics for each hour of the day</a:t>
            </a:r>
            <a:endParaRPr lang="en-US" b="0" dirty="0">
              <a:solidFill>
                <a:srgbClr val="C00000"/>
              </a:solidFill>
            </a:endParaRPr>
          </a:p>
          <a:p>
            <a:pPr marL="800100" lvl="1" indent="-342900">
              <a:buFontTx/>
              <a:buChar char="-"/>
              <a:defRPr/>
            </a:pPr>
            <a:endParaRPr lang="en-US" b="0" dirty="0" smtClean="0">
              <a:solidFill>
                <a:srgbClr val="C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n-US" b="0" dirty="0" smtClean="0">
                <a:solidFill>
                  <a:srgbClr val="C00000"/>
                </a:solidFill>
              </a:rPr>
              <a:t>Spatial variability</a:t>
            </a:r>
          </a:p>
          <a:p>
            <a:pPr marL="800100" lvl="1" indent="-342900">
              <a:buFontTx/>
              <a:buChar char="-"/>
              <a:defRPr/>
            </a:pPr>
            <a:r>
              <a:rPr lang="en-US" b="0" dirty="0" smtClean="0">
                <a:solidFill>
                  <a:srgbClr val="C00000"/>
                </a:solidFill>
              </a:rPr>
              <a:t>Local estimates of error variances</a:t>
            </a:r>
          </a:p>
          <a:p>
            <a:pPr marL="800100" lvl="1" indent="-342900">
              <a:buFontTx/>
              <a:buChar char="-"/>
              <a:defRPr/>
            </a:pPr>
            <a:r>
              <a:rPr lang="en-US" b="0" dirty="0" smtClean="0">
                <a:solidFill>
                  <a:srgbClr val="C00000"/>
                </a:solidFill>
              </a:rPr>
              <a:t>Non-isotropic error correlations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2559" y="3657600"/>
            <a:ext cx="9308959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 dirty="0" smtClean="0">
                <a:solidFill>
                  <a:srgbClr val="C00000"/>
                </a:solidFill>
              </a:rPr>
              <a:t>Instead of having an ensemble of 60 forecast issued at the same time, </a:t>
            </a:r>
          </a:p>
          <a:p>
            <a:pPr>
              <a:defRPr/>
            </a:pPr>
            <a:r>
              <a:rPr lang="en-US" dirty="0" smtClean="0">
                <a:solidFill>
                  <a:srgbClr val="C00000"/>
                </a:solidFill>
              </a:rPr>
              <a:t>we consider a daily sample of a single forecast over a period of 60 days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4419600"/>
            <a:ext cx="8458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dirty="0" smtClean="0"/>
              <a:t>Over a period of 60 days we mix different weather conditions</a:t>
            </a:r>
          </a:p>
          <a:p>
            <a:r>
              <a:rPr lang="en-US" dirty="0"/>
              <a:t> </a:t>
            </a:r>
            <a:r>
              <a:rPr lang="en-US" dirty="0" smtClean="0"/>
              <a:t>  (we do not expect to capture flow-dependent structures)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But the terrain features (e.g. proximity to water surfaces,    mountains) and emissions correlation structures should</a:t>
            </a:r>
          </a:p>
          <a:p>
            <a:r>
              <a:rPr lang="en-US" dirty="0"/>
              <a:t> </a:t>
            </a:r>
            <a:r>
              <a:rPr lang="en-US" dirty="0" smtClean="0"/>
              <a:t>  be captured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40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CCC_GENERAL_2016_f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11070</TotalTime>
  <Words>1325</Words>
  <Application>Microsoft Office PowerPoint</Application>
  <PresentationFormat>On-screen Show (4:3)</PresentationFormat>
  <Paragraphs>225</Paragraphs>
  <Slides>17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Default Design</vt:lpstr>
      <vt:lpstr>ECCC_GENERAL_2016_f</vt:lpstr>
      <vt:lpstr>6_Default Design</vt:lpstr>
      <vt:lpstr>Office Theme</vt:lpstr>
      <vt:lpstr>Equation</vt:lpstr>
      <vt:lpstr>Development of a new analysis and data assimilation of surface pollutants at ECCC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Meteorological Service of Canada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Richard Menard</dc:creator>
  <cp:lastModifiedBy>Menard,Richard [CMC]</cp:lastModifiedBy>
  <cp:revision>437</cp:revision>
  <cp:lastPrinted>2017-01-06T19:49:16Z</cp:lastPrinted>
  <dcterms:created xsi:type="dcterms:W3CDTF">2004-05-19T14:48:56Z</dcterms:created>
  <dcterms:modified xsi:type="dcterms:W3CDTF">2017-01-20T19:46:48Z</dcterms:modified>
</cp:coreProperties>
</file>