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0" r:id="rId5"/>
    <p:sldId id="261" r:id="rId6"/>
    <p:sldId id="263" r:id="rId7"/>
    <p:sldId id="264" r:id="rId8"/>
    <p:sldId id="265" r:id="rId9"/>
    <p:sldId id="273" r:id="rId10"/>
    <p:sldId id="274" r:id="rId11"/>
    <p:sldId id="272" r:id="rId12"/>
    <p:sldId id="262" r:id="rId13"/>
    <p:sldId id="284" r:id="rId14"/>
    <p:sldId id="279" r:id="rId15"/>
    <p:sldId id="280" r:id="rId16"/>
    <p:sldId id="281" r:id="rId17"/>
    <p:sldId id="292" r:id="rId18"/>
    <p:sldId id="290" r:id="rId19"/>
    <p:sldId id="291" r:id="rId20"/>
    <p:sldId id="299" r:id="rId21"/>
    <p:sldId id="298" r:id="rId22"/>
    <p:sldId id="285" r:id="rId23"/>
    <p:sldId id="288" r:id="rId24"/>
    <p:sldId id="289" r:id="rId25"/>
    <p:sldId id="282" r:id="rId26"/>
    <p:sldId id="283" r:id="rId27"/>
    <p:sldId id="286" r:id="rId28"/>
    <p:sldId id="294" r:id="rId29"/>
    <p:sldId id="295" r:id="rId30"/>
    <p:sldId id="296" r:id="rId31"/>
    <p:sldId id="275" r:id="rId32"/>
    <p:sldId id="267" r:id="rId33"/>
    <p:sldId id="268" r:id="rId34"/>
    <p:sldId id="300" r:id="rId35"/>
    <p:sldId id="297" r:id="rId36"/>
  </p:sldIdLst>
  <p:sldSz cx="9144000" cy="6858000" type="screen4x3"/>
  <p:notesSz cx="7023100" cy="9309100"/>
  <p:embeddedFontLst>
    <p:embeddedFont>
      <p:font typeface="Arial Unicode MS" panose="020B0604020202020204" pitchFamily="34" charset="-128"/>
      <p:regular r:id="rId3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39933"/>
    <a:srgbClr val="EABD00"/>
    <a:srgbClr val="CC3300"/>
    <a:srgbClr val="3A601B"/>
    <a:srgbClr val="3366CC"/>
    <a:srgbClr val="003399"/>
    <a:srgbClr val="0066CC"/>
    <a:srgbClr val="0066FF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18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10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(1,334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stns</a:t>
            </a:r>
            <a:r>
              <a:rPr lang="en-US" baseline="0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9034600547015896E-2"/>
                  <c:y val="5.462063492063492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ECAN, </a:t>
                    </a:r>
                    <a:r>
                      <a:rPr lang="en-US" dirty="0"/>
                      <a:t>131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93424718771381E-2"/>
                  <c:y val="5.961468253968253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WCAN</a:t>
                    </a:r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7423770110000363E-2"/>
                  <c:y val="-0.197235317460317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EUSA </a:t>
                    </a:r>
                    <a:r>
                      <a:rPr lang="en-US" dirty="0"/>
                      <a:t>819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WUSA</a:t>
                    </a:r>
                    <a:r>
                      <a:rPr lang="en-US" dirty="0" smtClean="0"/>
                      <a:t>306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ECAN</c:v>
                </c:pt>
                <c:pt idx="1">
                  <c:v>WCAN</c:v>
                </c:pt>
                <c:pt idx="2">
                  <c:v>EUSA</c:v>
                </c:pt>
                <c:pt idx="3">
                  <c:v>WUSA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131</c:v>
                </c:pt>
                <c:pt idx="1">
                  <c:v>78</c:v>
                </c:pt>
                <c:pt idx="2">
                  <c:v>819</c:v>
                </c:pt>
                <c:pt idx="3">
                  <c:v>306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(283 </a:t>
            </a:r>
            <a:r>
              <a:rPr lang="en-US" dirty="0" err="1" smtClean="0"/>
              <a:t>stns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ECAN </a:t>
                    </a:r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824772346861995"/>
                  <c:y val="-0.1689309523809523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WCAN</a:t>
                    </a:r>
                    <a:r>
                      <a:rPr lang="en-US" dirty="0" smtClean="0"/>
                      <a:t>87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449559708508435"/>
                  <c:y val="-8.8658730158730163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EUSA </a:t>
                    </a:r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628112795155683E-2"/>
                  <c:y val="5.57869047619047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WUSA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ECAN</c:v>
                </c:pt>
                <c:pt idx="1">
                  <c:v>WCAN</c:v>
                </c:pt>
                <c:pt idx="2">
                  <c:v>EUSA</c:v>
                </c:pt>
                <c:pt idx="3">
                  <c:v>WUSA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84</c:v>
                </c:pt>
                <c:pt idx="1">
                  <c:v>87</c:v>
                </c:pt>
                <c:pt idx="2">
                  <c:v>76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(871 </a:t>
            </a:r>
            <a:r>
              <a:rPr lang="en-US" dirty="0" err="1" smtClean="0"/>
              <a:t>stns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6530492809112612E-2"/>
                  <c:y val="6.38218253968253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ECAN </a:t>
                    </a:r>
                    <a:r>
                      <a:rPr lang="en-US" dirty="0"/>
                      <a:t>112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68842445430643E-2"/>
                  <c:y val="3.09182539682539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WCAN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102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810370097374291E-2"/>
                  <c:y val="-0.1753714285714285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EUSA </a:t>
                    </a:r>
                    <a:r>
                      <a:rPr lang="en-US" dirty="0"/>
                      <a:t>406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2398645939439232"/>
                  <c:y val="0.17355833333333334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WUSA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251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ECAN</c:v>
                </c:pt>
                <c:pt idx="1">
                  <c:v>WCAN</c:v>
                </c:pt>
                <c:pt idx="2">
                  <c:v>EUSA</c:v>
                </c:pt>
                <c:pt idx="3">
                  <c:v>WUSA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112</c:v>
                </c:pt>
                <c:pt idx="1">
                  <c:v>102</c:v>
                </c:pt>
                <c:pt idx="2">
                  <c:v>406</c:v>
                </c:pt>
                <c:pt idx="3">
                  <c:v>251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E5DF4A-C33A-4050-9F44-6B9009FAE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ECF89A-A325-47B7-B626-EB93E40E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76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58255" indent="-2916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66546" indent="-2333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33164" indent="-2333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99782" indent="-2333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7315CC-229D-44AB-8842-2ADB1E51BD1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488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Voc</a:t>
            </a:r>
            <a:r>
              <a:rPr lang="en-CA" dirty="0" smtClean="0"/>
              <a:t> to </a:t>
            </a:r>
            <a:r>
              <a:rPr lang="en-CA" dirty="0" err="1" smtClean="0"/>
              <a:t>Nox</a:t>
            </a:r>
            <a:r>
              <a:rPr lang="en-CA" dirty="0" smtClean="0"/>
              <a:t> plots: as an indication only. Based on emission projections dating from 2011. Compiled</a:t>
            </a:r>
            <a:r>
              <a:rPr lang="en-CA" baseline="0" dirty="0" smtClean="0"/>
              <a:t> all hours from an annual run produced with the AURAMS model at a 22.5km resolution.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ECF89A-A325-47B7-B626-EB93E40E01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05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737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737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3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07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40005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14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51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4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72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60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085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Cliquez pour modifier les styles du texte du masque</a:t>
            </a:r>
          </a:p>
          <a:p>
            <a:pPr lvl="1"/>
            <a:r>
              <a:rPr lang="en-US" altLang="zh-TW" smtClean="0"/>
              <a:t>Deuxième niveau</a:t>
            </a:r>
          </a:p>
          <a:p>
            <a:pPr lvl="2"/>
            <a:r>
              <a:rPr lang="en-US" altLang="zh-TW" smtClean="0"/>
              <a:t>Troisième niveau</a:t>
            </a:r>
          </a:p>
          <a:p>
            <a:pPr lvl="3"/>
            <a:r>
              <a:rPr lang="en-US" altLang="zh-TW" smtClean="0"/>
              <a:t>Quatrième niveau</a:t>
            </a:r>
          </a:p>
          <a:p>
            <a:pPr lvl="4"/>
            <a:r>
              <a:rPr lang="en-US" altLang="zh-TW" smtClean="0"/>
              <a:t>Cinquième niveau</a:t>
            </a:r>
          </a:p>
        </p:txBody>
      </p: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755650" y="6165850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sz="1000" smtClean="0"/>
              <a:t>Page </a:t>
            </a:r>
            <a:fld id="{261203F6-7895-44D1-BAA7-1D43DAEC30BF}" type="slidenum">
              <a:rPr lang="en-CA" sz="1000" smtClean="0"/>
              <a:pPr algn="ctr" eaLnBrk="1" hangingPunct="1">
                <a:defRPr/>
              </a:pPr>
              <a:t>‹#›</a:t>
            </a:fld>
            <a:r>
              <a:rPr lang="en-CA" sz="1000" smtClean="0"/>
              <a:t> – </a:t>
            </a:r>
            <a:fld id="{BF43F317-D134-4D13-8399-19E04176838F}" type="datetimed MMMM yyyy">
              <a:rPr lang="fr-CA" sz="1000" smtClean="0"/>
              <a:pPr algn="ctr" eaLnBrk="1" hangingPunct="1">
                <a:defRPr/>
              </a:pPr>
              <a:t>10 janvier 2017</a:t>
            </a:fld>
            <a:endParaRPr lang="en-CA" smtClean="0"/>
          </a:p>
        </p:txBody>
      </p:sp>
      <p:sp>
        <p:nvSpPr>
          <p:cNvPr id="1029" name="Line 29"/>
          <p:cNvSpPr>
            <a:spLocks noChangeShapeType="1"/>
          </p:cNvSpPr>
          <p:nvPr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1" fontAlgn="base" hangingPunct="1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1" fontAlgn="base" hangingPunct="1">
        <a:spcBef>
          <a:spcPct val="20000"/>
        </a:spcBef>
        <a:spcAft>
          <a:spcPct val="0"/>
        </a:spcAft>
        <a:buClr>
          <a:srgbClr val="C8A200"/>
        </a:buClr>
        <a:buFont typeface="Arial" pitchFamily="34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276872"/>
            <a:ext cx="8352928" cy="1470025"/>
          </a:xfrm>
          <a:noFill/>
        </p:spPr>
        <p:txBody>
          <a:bodyPr/>
          <a:lstStyle/>
          <a:p>
            <a:r>
              <a:rPr lang="en-US" sz="3200" dirty="0"/>
              <a:t>Evolution of the Canadian Operational Air Quality Forecast Systems: </a:t>
            </a:r>
            <a:r>
              <a:rPr lang="en-US" sz="2800" i="1" dirty="0"/>
              <a:t>Addressing Today’s Needs and Preparing for Tomorrow</a:t>
            </a:r>
            <a:endParaRPr lang="fr-CA" sz="2800" i="1" dirty="0"/>
          </a:p>
        </p:txBody>
      </p:sp>
      <p:sp>
        <p:nvSpPr>
          <p:cNvPr id="3075" name="Rectangle 2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698" y="4024436"/>
            <a:ext cx="7561461" cy="720552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CA" altLang="zh-TW" sz="1800" b="1" dirty="0" smtClean="0"/>
              <a:t>IWAQFR 2017, Toronto, </a:t>
            </a:r>
            <a:r>
              <a:rPr lang="en-US" altLang="en-US" sz="1800" b="1" dirty="0" smtClean="0"/>
              <a:t>2017.01.10</a:t>
            </a:r>
            <a:endParaRPr lang="fr-CA" altLang="zh-TW" sz="1800" b="1" dirty="0" smtClean="0"/>
          </a:p>
          <a:p>
            <a:pPr marL="0" indent="0" eaLnBrk="1" hangingPunct="1">
              <a:buFontTx/>
              <a:buNone/>
            </a:pPr>
            <a:r>
              <a:rPr lang="fr-CA" altLang="zh-TW" sz="1800" b="1" dirty="0" smtClean="0"/>
              <a:t>Didier Davignon</a:t>
            </a:r>
            <a:r>
              <a:rPr lang="fr-CA" altLang="zh-TW" sz="1800" b="1" baseline="30000" dirty="0" smtClean="0"/>
              <a:t>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0698" y="4725144"/>
            <a:ext cx="8496944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u="sng" dirty="0" smtClean="0"/>
              <a:t>With results/contributions from:</a:t>
            </a:r>
          </a:p>
          <a:p>
            <a:r>
              <a:rPr lang="en-CA" dirty="0" smtClean="0"/>
              <a:t>M</a:t>
            </a:r>
            <a:r>
              <a:rPr lang="en-CA" dirty="0"/>
              <a:t>.-D. Moran</a:t>
            </a:r>
            <a:r>
              <a:rPr lang="en-CA" baseline="30000" dirty="0"/>
              <a:t>2</a:t>
            </a:r>
            <a:r>
              <a:rPr lang="en-CA" dirty="0"/>
              <a:t>, R. </a:t>
            </a:r>
            <a:r>
              <a:rPr lang="en-CA" dirty="0" smtClean="0"/>
              <a:t>Pavlovic</a:t>
            </a:r>
            <a:r>
              <a:rPr lang="en-CA" baseline="30000" dirty="0"/>
              <a:t>1</a:t>
            </a:r>
            <a:r>
              <a:rPr lang="en-CA" dirty="0" smtClean="0"/>
              <a:t>, </a:t>
            </a:r>
            <a:r>
              <a:rPr lang="en-CA" dirty="0"/>
              <a:t>R. </a:t>
            </a:r>
            <a:r>
              <a:rPr lang="en-CA" dirty="0" smtClean="0"/>
              <a:t>Munoz-Alpizar</a:t>
            </a:r>
            <a:r>
              <a:rPr lang="en-CA" baseline="30000" dirty="0"/>
              <a:t>1</a:t>
            </a:r>
            <a:r>
              <a:rPr lang="en-CA" dirty="0" smtClean="0"/>
              <a:t>, </a:t>
            </a:r>
            <a:r>
              <a:rPr lang="en-CA" dirty="0"/>
              <a:t>S. </a:t>
            </a:r>
            <a:r>
              <a:rPr lang="en-CA" dirty="0" smtClean="0"/>
              <a:t>Menard</a:t>
            </a:r>
            <a:r>
              <a:rPr lang="en-CA" baseline="30000" dirty="0"/>
              <a:t>1</a:t>
            </a:r>
            <a:r>
              <a:rPr lang="en-CA" dirty="0" smtClean="0"/>
              <a:t>, H. Landry</a:t>
            </a:r>
            <a:r>
              <a:rPr lang="en-CA" baseline="30000" dirty="0" smtClean="0"/>
              <a:t>1</a:t>
            </a:r>
            <a:r>
              <a:rPr lang="en-CA" dirty="0"/>
              <a:t>,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</a:t>
            </a:r>
            <a:r>
              <a:rPr lang="en-CA" dirty="0"/>
              <a:t>. </a:t>
            </a:r>
            <a:r>
              <a:rPr lang="en-CA" dirty="0" smtClean="0"/>
              <a:t>Gilbert</a:t>
            </a:r>
            <a:r>
              <a:rPr lang="en-CA" baseline="30000" dirty="0"/>
              <a:t>1</a:t>
            </a:r>
            <a:r>
              <a:rPr lang="en-CA" dirty="0" smtClean="0"/>
              <a:t>, </a:t>
            </a:r>
            <a:r>
              <a:rPr lang="en-CA" dirty="0"/>
              <a:t>P.-A. </a:t>
            </a:r>
            <a:r>
              <a:rPr lang="en-CA" dirty="0" smtClean="0"/>
              <a:t>Beaulieu</a:t>
            </a:r>
            <a:r>
              <a:rPr lang="en-CA" baseline="30000" dirty="0"/>
              <a:t>1</a:t>
            </a:r>
            <a:r>
              <a:rPr lang="en-CA" dirty="0" smtClean="0"/>
              <a:t>, </a:t>
            </a:r>
            <a:r>
              <a:rPr lang="en-CA" dirty="0"/>
              <a:t>S. </a:t>
            </a:r>
            <a:r>
              <a:rPr lang="en-CA" dirty="0" smtClean="0"/>
              <a:t>Cousineau</a:t>
            </a:r>
            <a:r>
              <a:rPr lang="en-CA" baseline="30000" dirty="0" smtClean="0"/>
              <a:t>1</a:t>
            </a:r>
          </a:p>
          <a:p>
            <a:r>
              <a:rPr lang="en-CA" sz="1600" i="1" baseline="30000" dirty="0" smtClean="0"/>
              <a:t>1</a:t>
            </a:r>
            <a:r>
              <a:rPr lang="en-CA" sz="1600" i="1" dirty="0" smtClean="0"/>
              <a:t>Air </a:t>
            </a:r>
            <a:r>
              <a:rPr lang="en-CA" sz="1600" i="1" dirty="0"/>
              <a:t>Quality Modeling Applications Section, Environment and Climate Change Canada,</a:t>
            </a:r>
          </a:p>
          <a:p>
            <a:r>
              <a:rPr lang="en-CA" sz="1600" i="1" dirty="0"/>
              <a:t>Montreal, Quebec, Canada</a:t>
            </a:r>
          </a:p>
          <a:p>
            <a:r>
              <a:rPr lang="en-CA" sz="1600" i="1" baseline="30000" dirty="0"/>
              <a:t>2</a:t>
            </a:r>
            <a:r>
              <a:rPr lang="en-CA" sz="1600" i="1" dirty="0"/>
              <a:t>Air Quality Research Division, Environment and Climate Change Canada, Toronto, Ontario, </a:t>
            </a:r>
            <a:r>
              <a:rPr lang="en-CA" sz="1600" i="1" dirty="0" smtClean="0"/>
              <a:t>Canada</a:t>
            </a:r>
            <a:endParaRPr lang="en-CA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RAQDPS: GEM-MACH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assimilation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 bwMode="auto">
          <a:xfrm>
            <a:off x="2519771" y="3253383"/>
            <a:ext cx="3361313" cy="20906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40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Recent changes to core model</a:t>
            </a:r>
            <a:endParaRPr lang="en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Major upgrade to GEM-MACH AQ model and its GEM core dynamic library</a:t>
            </a:r>
          </a:p>
          <a:p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err="1"/>
              <a:t>latest</a:t>
            </a:r>
            <a:r>
              <a:rPr lang="fr-CA" dirty="0"/>
              <a:t> </a:t>
            </a:r>
            <a:r>
              <a:rPr lang="fr-CA" dirty="0" err="1"/>
              <a:t>weather</a:t>
            </a:r>
            <a:r>
              <a:rPr lang="fr-CA" dirty="0"/>
              <a:t> model GEM v4 (major update).</a:t>
            </a:r>
          </a:p>
          <a:p>
            <a:pPr lvl="1"/>
            <a:r>
              <a:rPr lang="en-US" altLang="en-US" dirty="0"/>
              <a:t>New vertical coordinate (hybrid in </a:t>
            </a:r>
            <a:r>
              <a:rPr lang="en-US" altLang="en-US" i="1" dirty="0"/>
              <a:t>log</a:t>
            </a:r>
            <a:r>
              <a:rPr lang="en-US" altLang="en-US" dirty="0"/>
              <a:t>-hydrostatic-pressure)</a:t>
            </a:r>
          </a:p>
          <a:p>
            <a:pPr lvl="1"/>
            <a:r>
              <a:rPr lang="en-US" altLang="en-US" dirty="0"/>
              <a:t>New vertical discretization (</a:t>
            </a:r>
            <a:r>
              <a:rPr lang="en-US" altLang="en-US" dirty="0" err="1"/>
              <a:t>Charney</a:t>
            </a:r>
            <a:r>
              <a:rPr lang="en-US" altLang="en-US" dirty="0"/>
              <a:t>-Phillips staggering) lowest layer depth is now 40-m; </a:t>
            </a:r>
          </a:p>
          <a:p>
            <a:pPr lvl="1"/>
            <a:r>
              <a:rPr lang="en-US" altLang="en-US" dirty="0"/>
              <a:t>Physics spin-up capability; </a:t>
            </a:r>
          </a:p>
          <a:p>
            <a:pPr lvl="1"/>
            <a:r>
              <a:rPr lang="en-US" altLang="en-US" dirty="0" smtClean="0"/>
              <a:t>Global </a:t>
            </a:r>
            <a:r>
              <a:rPr lang="en-US" altLang="en-US" dirty="0"/>
              <a:t>Yin-Yang </a:t>
            </a:r>
            <a:r>
              <a:rPr lang="en-US" altLang="en-US" dirty="0" smtClean="0"/>
              <a:t>grid (New LAM grid that align to it); </a:t>
            </a:r>
            <a:endParaRPr lang="en-US" altLang="en-US" dirty="0"/>
          </a:p>
          <a:p>
            <a:pPr lvl="1"/>
            <a:r>
              <a:rPr lang="en-US" altLang="en-US" dirty="0" smtClean="0"/>
              <a:t>New PBL moist TKE scheme</a:t>
            </a:r>
          </a:p>
          <a:p>
            <a:pPr lvl="1"/>
            <a:r>
              <a:rPr lang="en-US" altLang="en-US" dirty="0" smtClean="0"/>
              <a:t>New orographic blocking scheme</a:t>
            </a:r>
            <a:endParaRPr lang="en-US" altLang="en-US" dirty="0"/>
          </a:p>
          <a:p>
            <a:r>
              <a:rPr lang="en-CA" dirty="0" smtClean="0"/>
              <a:t>Surface level for tracers now defined at 20m (as opposed to 0m)</a:t>
            </a:r>
            <a:endParaRPr lang="en-CA" dirty="0"/>
          </a:p>
        </p:txBody>
      </p:sp>
      <p:sp>
        <p:nvSpPr>
          <p:cNvPr id="2" name="ZoneTexte 1"/>
          <p:cNvSpPr txBox="1"/>
          <p:nvPr/>
        </p:nvSpPr>
        <p:spPr>
          <a:xfrm>
            <a:off x="4149824" y="4005064"/>
            <a:ext cx="482453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Covered this morning in: </a:t>
            </a:r>
            <a:r>
              <a:rPr lang="en-CA" dirty="0">
                <a:solidFill>
                  <a:srgbClr val="008000"/>
                </a:solidFill>
              </a:rPr>
              <a:t>Recent Upgrades to the Chemical Transport Model Used in the Canadian Operational Regional Air Quality Deterministic Prediction </a:t>
            </a:r>
            <a:r>
              <a:rPr lang="en-CA" dirty="0" smtClean="0">
                <a:solidFill>
                  <a:srgbClr val="008000"/>
                </a:solidFill>
              </a:rPr>
              <a:t>System (Moran et al)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9291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Recent changes to RAQDPS</a:t>
            </a:r>
            <a:endParaRPr lang="en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2000" y="1600200"/>
            <a:ext cx="8274496" cy="4648200"/>
          </a:xfrm>
        </p:spPr>
        <p:txBody>
          <a:bodyPr/>
          <a:lstStyle/>
          <a:p>
            <a:r>
              <a:rPr lang="en-US" altLang="en-US" dirty="0" smtClean="0"/>
              <a:t>Improvements </a:t>
            </a:r>
            <a:r>
              <a:rPr lang="en-US" altLang="en-US" dirty="0"/>
              <a:t>to chemistry modules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Native </a:t>
            </a:r>
            <a:r>
              <a:rPr lang="en-US" altLang="en-US" dirty="0"/>
              <a:t>(GEM) vertical diffusion scheme for chemical tracers</a:t>
            </a:r>
            <a:endParaRPr lang="en-CA" dirty="0"/>
          </a:p>
          <a:p>
            <a:pPr lvl="1"/>
            <a:r>
              <a:rPr lang="en-US" altLang="en-US" dirty="0" smtClean="0"/>
              <a:t>Comprehensive mass conservation for tracers, designed for LAM</a:t>
            </a:r>
            <a:endParaRPr lang="en-US" altLang="en-US" dirty="0"/>
          </a:p>
          <a:p>
            <a:pPr lvl="1"/>
            <a:r>
              <a:rPr lang="en-US" altLang="en-US" dirty="0"/>
              <a:t>Improved below-cloud </a:t>
            </a:r>
            <a:r>
              <a:rPr lang="en-US" altLang="en-US" dirty="0" smtClean="0"/>
              <a:t>scavenging</a:t>
            </a:r>
          </a:p>
          <a:p>
            <a:pPr lvl="1"/>
            <a:r>
              <a:rPr lang="fr-CA" altLang="en-US" dirty="0" err="1" smtClean="0"/>
              <a:t>Corrected</a:t>
            </a:r>
            <a:r>
              <a:rPr lang="fr-CA" altLang="en-US" dirty="0" smtClean="0"/>
              <a:t> </a:t>
            </a:r>
            <a:r>
              <a:rPr lang="fr-CA" altLang="en-US" dirty="0" err="1"/>
              <a:t>problems</a:t>
            </a:r>
            <a:r>
              <a:rPr lang="fr-CA" altLang="en-US" dirty="0"/>
              <a:t> </a:t>
            </a:r>
            <a:r>
              <a:rPr lang="fr-CA" altLang="en-US" dirty="0" err="1"/>
              <a:t>with</a:t>
            </a:r>
            <a:r>
              <a:rPr lang="fr-CA" altLang="en-US" dirty="0"/>
              <a:t> </a:t>
            </a:r>
            <a:r>
              <a:rPr lang="fr-CA" altLang="en-US" dirty="0" err="1"/>
              <a:t>emissions</a:t>
            </a:r>
            <a:r>
              <a:rPr lang="fr-CA" altLang="en-US" dirty="0"/>
              <a:t>, dry </a:t>
            </a:r>
            <a:r>
              <a:rPr lang="fr-CA" altLang="en-US" dirty="0" err="1" smtClean="0"/>
              <a:t>deposition</a:t>
            </a:r>
            <a:endParaRPr lang="fr-CA" altLang="en-US" dirty="0" smtClean="0"/>
          </a:p>
          <a:p>
            <a:pPr lvl="1"/>
            <a:r>
              <a:rPr lang="fr-CA" altLang="en-US" dirty="0" err="1" smtClean="0"/>
              <a:t>Gas</a:t>
            </a:r>
            <a:r>
              <a:rPr lang="fr-CA" altLang="en-US" dirty="0" smtClean="0"/>
              <a:t>-phase dry </a:t>
            </a:r>
            <a:r>
              <a:rPr lang="fr-CA" altLang="en-US" dirty="0" err="1" smtClean="0"/>
              <a:t>deposition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with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improved</a:t>
            </a:r>
            <a:r>
              <a:rPr lang="fr-CA" altLang="en-US" dirty="0" smtClean="0"/>
              <a:t> LAI </a:t>
            </a:r>
            <a:r>
              <a:rPr lang="fr-CA" altLang="en-US" dirty="0" err="1" smtClean="0"/>
              <a:t>scaling</a:t>
            </a:r>
            <a:endParaRPr lang="fr-CA" altLang="en-US" dirty="0" smtClean="0"/>
          </a:p>
          <a:p>
            <a:pPr lvl="1"/>
            <a:r>
              <a:rPr lang="fr-CA" altLang="en-US" dirty="0" smtClean="0"/>
              <a:t>New 3D </a:t>
            </a:r>
            <a:r>
              <a:rPr lang="fr-CA" altLang="en-US" dirty="0" err="1" smtClean="0"/>
              <a:t>seasonal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chemical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lateral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boundary</a:t>
            </a:r>
            <a:r>
              <a:rPr lang="fr-CA" altLang="en-US" dirty="0" smtClean="0"/>
              <a:t> conditions</a:t>
            </a:r>
          </a:p>
          <a:p>
            <a:pPr lvl="1"/>
            <a:r>
              <a:rPr lang="fr-CA" altLang="en-US" dirty="0" err="1" smtClean="0"/>
              <a:t>Sea-salt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emissions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now</a:t>
            </a:r>
            <a:r>
              <a:rPr lang="fr-CA" altLang="en-US" dirty="0" smtClean="0"/>
              <a:t> </a:t>
            </a:r>
            <a:r>
              <a:rPr lang="fr-CA" altLang="en-US" dirty="0" err="1" smtClean="0"/>
              <a:t>precede</a:t>
            </a:r>
            <a:r>
              <a:rPr lang="fr-CA" altLang="en-US" dirty="0" smtClean="0"/>
              <a:t> vertical diffusion </a:t>
            </a:r>
          </a:p>
          <a:p>
            <a:pPr lvl="1"/>
            <a:r>
              <a:rPr lang="fr-CA" altLang="en-US" dirty="0" err="1" smtClean="0"/>
              <a:t>Various</a:t>
            </a:r>
            <a:r>
              <a:rPr lang="fr-CA" altLang="en-US" dirty="0" smtClean="0"/>
              <a:t> minor corrections</a:t>
            </a:r>
            <a:endParaRPr lang="fr-CA" altLang="en-US" dirty="0"/>
          </a:p>
          <a:p>
            <a:pPr lvl="1"/>
            <a:endParaRPr lang="en-US" alt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142184" y="5013176"/>
            <a:ext cx="4824536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Covered this morning in: </a:t>
            </a:r>
            <a:r>
              <a:rPr lang="en-CA" dirty="0">
                <a:solidFill>
                  <a:srgbClr val="008000"/>
                </a:solidFill>
              </a:rPr>
              <a:t>Recent Upgrades to the Chemical Transport Model Used in the Canadian Operational Regional Air Quality Deterministic Prediction </a:t>
            </a:r>
            <a:r>
              <a:rPr lang="en-CA" dirty="0" smtClean="0">
                <a:solidFill>
                  <a:srgbClr val="008000"/>
                </a:solidFill>
              </a:rPr>
              <a:t>System (Moran et al)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530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3296"/>
            <a:ext cx="9144000" cy="782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0066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404664"/>
            <a:ext cx="8316416" cy="720080"/>
          </a:xfrm>
          <a:solidFill>
            <a:schemeClr val="bg1"/>
          </a:solidFill>
        </p:spPr>
        <p:txBody>
          <a:bodyPr anchor="t"/>
          <a:lstStyle/>
          <a:p>
            <a:r>
              <a:rPr lang="en-US" altLang="en-US" sz="2800" dirty="0"/>
              <a:t>New RAQDPS domain (Sept 2016</a:t>
            </a:r>
            <a:r>
              <a:rPr lang="en-US" altLang="en-US" sz="2800" dirty="0" smtClean="0"/>
              <a:t>) – </a:t>
            </a:r>
            <a:r>
              <a:rPr lang="en-US" altLang="en-US" sz="2800" dirty="0" smtClean="0">
                <a:solidFill>
                  <a:srgbClr val="66FF33"/>
                </a:solidFill>
              </a:rPr>
              <a:t>in green</a:t>
            </a:r>
            <a:endParaRPr lang="en-US" sz="2800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9653"/>
            <a:ext cx="6768752" cy="583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RAQDPS: Forest </a:t>
            </a:r>
            <a:r>
              <a:rPr lang="fr-CA" dirty="0" err="1" smtClean="0"/>
              <a:t>Fires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assimilation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 bwMode="auto">
          <a:xfrm rot="1669166">
            <a:off x="1702453" y="2134550"/>
            <a:ext cx="1375283" cy="42146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3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8153400" cy="1143000"/>
          </a:xfrm>
        </p:spPr>
        <p:txBody>
          <a:bodyPr/>
          <a:lstStyle/>
          <a:p>
            <a:r>
              <a:rPr lang="fr-CA" altLang="en-US" sz="3200" dirty="0" err="1" smtClean="0">
                <a:solidFill>
                  <a:srgbClr val="00B0F0"/>
                </a:solidFill>
              </a:rPr>
              <a:t>FireWork</a:t>
            </a:r>
            <a:r>
              <a:rPr lang="fr-CA" altLang="en-US" sz="3200" dirty="0" smtClean="0"/>
              <a:t> System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484784"/>
            <a:ext cx="8208838" cy="4525963"/>
          </a:xfrm>
        </p:spPr>
        <p:txBody>
          <a:bodyPr/>
          <a:lstStyle/>
          <a:p>
            <a:pPr>
              <a:defRPr/>
            </a:pPr>
            <a:r>
              <a:rPr lang="en-US" altLang="en-US" sz="2000" dirty="0" err="1" smtClean="0"/>
              <a:t>FireWork</a:t>
            </a:r>
            <a:r>
              <a:rPr lang="en-US" altLang="en-US" sz="2000" dirty="0" smtClean="0"/>
              <a:t> has the same configuration as GEM-MACH, the operational AQ model. The only difference is the inclusion of the near-real-time wildfire emissions</a:t>
            </a:r>
          </a:p>
          <a:p>
            <a:pPr>
              <a:defRPr/>
            </a:pPr>
            <a:endParaRPr lang="en-US" altLang="en-US" sz="1000" dirty="0" smtClean="0"/>
          </a:p>
          <a:p>
            <a:pPr>
              <a:defRPr/>
            </a:pPr>
            <a:r>
              <a:rPr lang="en-US" altLang="en-US" sz="2000" dirty="0" err="1" smtClean="0"/>
              <a:t>FireWork</a:t>
            </a:r>
            <a:r>
              <a:rPr lang="en-US" altLang="en-US" sz="2000" dirty="0" smtClean="0"/>
              <a:t>:</a:t>
            </a:r>
          </a:p>
          <a:p>
            <a:pPr lvl="1">
              <a:defRPr/>
            </a:pPr>
            <a:r>
              <a:rPr lang="en-US" altLang="en-US" sz="1600" dirty="0" smtClean="0"/>
              <a:t>Run twice daily (initiated at 00 UTC </a:t>
            </a:r>
          </a:p>
          <a:p>
            <a:pPr lvl="1">
              <a:buNone/>
              <a:defRPr/>
            </a:pPr>
            <a:r>
              <a:rPr lang="en-US" altLang="en-US" sz="1600" dirty="0" smtClean="0"/>
              <a:t>	and 12 UTC)</a:t>
            </a:r>
          </a:p>
          <a:p>
            <a:pPr lvl="1">
              <a:defRPr/>
            </a:pPr>
            <a:r>
              <a:rPr lang="en-US" altLang="en-US" sz="1600" dirty="0" smtClean="0"/>
              <a:t>Available at approximately at the same </a:t>
            </a:r>
          </a:p>
          <a:p>
            <a:pPr lvl="1">
              <a:buNone/>
              <a:defRPr/>
            </a:pPr>
            <a:r>
              <a:rPr lang="en-US" altLang="en-US" sz="1600" dirty="0" smtClean="0"/>
              <a:t>	time as the operational model</a:t>
            </a:r>
          </a:p>
          <a:p>
            <a:pPr lvl="1">
              <a:defRPr/>
            </a:pPr>
            <a:endParaRPr lang="en-US" altLang="en-US" i="1" dirty="0" smtClean="0"/>
          </a:p>
          <a:p>
            <a:pPr>
              <a:defRPr/>
            </a:pPr>
            <a:r>
              <a:rPr lang="en-US" altLang="en-US" sz="2000" dirty="0" smtClean="0"/>
              <a:t>Additional products</a:t>
            </a:r>
          </a:p>
          <a:p>
            <a:pPr lvl="1">
              <a:defRPr/>
            </a:pPr>
            <a:r>
              <a:rPr lang="en-US" altLang="en-US" sz="1600" dirty="0"/>
              <a:t>Alternate AQHI </a:t>
            </a:r>
            <a:r>
              <a:rPr lang="en-US" altLang="en-US" sz="1600" dirty="0" smtClean="0"/>
              <a:t>based on </a:t>
            </a:r>
            <a:r>
              <a:rPr lang="en-US" altLang="en-US" sz="1600" dirty="0" err="1" smtClean="0"/>
              <a:t>FireWork</a:t>
            </a:r>
            <a:endParaRPr lang="en-US" altLang="en-US" sz="1600" dirty="0"/>
          </a:p>
          <a:p>
            <a:pPr lvl="1">
              <a:defRPr/>
            </a:pPr>
            <a:r>
              <a:rPr lang="en-US" altLang="en-US" sz="1600" dirty="0" smtClean="0"/>
              <a:t>PM</a:t>
            </a:r>
            <a:r>
              <a:rPr lang="en-US" altLang="en-US" sz="1600" baseline="-25000" dirty="0" smtClean="0"/>
              <a:t>2.5</a:t>
            </a:r>
            <a:r>
              <a:rPr lang="en-US" altLang="en-US" sz="1600" dirty="0" smtClean="0"/>
              <a:t>/PM</a:t>
            </a:r>
            <a:r>
              <a:rPr lang="en-US" altLang="en-US" sz="1600" baseline="-25000" dirty="0" smtClean="0"/>
              <a:t>10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maps and animations based on </a:t>
            </a:r>
            <a:r>
              <a:rPr lang="en-US" altLang="en-US" sz="1600" dirty="0" smtClean="0"/>
              <a:t>difference fields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(FireWork – </a:t>
            </a:r>
            <a:r>
              <a:rPr lang="en-US" altLang="en-US" sz="1600" dirty="0" smtClean="0"/>
              <a:t>GEM-MACH) </a:t>
            </a:r>
            <a:r>
              <a:rPr lang="en-US" altLang="en-US" sz="1600" dirty="0"/>
              <a:t>to isolate plumes</a:t>
            </a:r>
          </a:p>
          <a:p>
            <a:pPr lvl="1">
              <a:defRPr/>
            </a:pPr>
            <a:r>
              <a:rPr lang="en-US" altLang="en-US" sz="1600" dirty="0" smtClean="0"/>
              <a:t>Total </a:t>
            </a:r>
            <a:r>
              <a:rPr lang="en-US" altLang="en-US" sz="1600" dirty="0"/>
              <a:t>column </a:t>
            </a:r>
            <a:r>
              <a:rPr lang="en-US" altLang="en-US" sz="1600" dirty="0" smtClean="0"/>
              <a:t>PM</a:t>
            </a:r>
            <a:r>
              <a:rPr lang="en-US" altLang="en-US" sz="1600" baseline="-25000" dirty="0" smtClean="0"/>
              <a:t>2.5</a:t>
            </a:r>
            <a:r>
              <a:rPr lang="en-US" altLang="en-US" sz="1600" dirty="0" smtClean="0"/>
              <a:t>/PM</a:t>
            </a:r>
            <a:r>
              <a:rPr lang="en-US" altLang="en-US" sz="1600" baseline="-25000" dirty="0" smtClean="0"/>
              <a:t>10 </a:t>
            </a:r>
            <a:r>
              <a:rPr lang="en-US" altLang="en-US" sz="1600" dirty="0" smtClean="0"/>
              <a:t>sums</a:t>
            </a:r>
          </a:p>
          <a:p>
            <a:pPr lvl="1">
              <a:defRPr/>
            </a:pPr>
            <a:r>
              <a:rPr lang="en-US" altLang="en-US" sz="1600" dirty="0" smtClean="0"/>
              <a:t>Other specialized products available upon request</a:t>
            </a:r>
            <a:endParaRPr lang="en-US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75942" y="233958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WildFire</a:t>
            </a:r>
            <a:r>
              <a:rPr lang="en-US" dirty="0">
                <a:solidFill>
                  <a:srgbClr val="0070C0"/>
                </a:solidFill>
              </a:rPr>
              <a:t> Emissions Data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8" name="Picture 7" descr="C:\Users\pavlovicr\AppData\Local\Microsoft\Windows\Temporary Internet Files\Content.Outlook\RQUWVAD0\systems chart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9"/>
            <a:ext cx="3059832" cy="22322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7225029" y="4293096"/>
            <a:ext cx="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156176" y="5664150"/>
            <a:ext cx="29158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FF0000"/>
                </a:solidFill>
              </a:rPr>
              <a:t>Currently </a:t>
            </a:r>
            <a:r>
              <a:rPr lang="en-C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CFFEPS</a:t>
            </a:r>
            <a:r>
              <a:rPr lang="en-CA" sz="1600" dirty="0" smtClean="0">
                <a:solidFill>
                  <a:srgbClr val="FF0000"/>
                </a:solidFill>
              </a:rPr>
              <a:t>, developed by CWFIS, is being tested and will eventually replace the current FEPS module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4141" y="4117906"/>
            <a:ext cx="46372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800" dirty="0" smtClean="0"/>
              <a:t>See talk from J. Chen et. Al.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641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55" y="-27384"/>
            <a:ext cx="8153400" cy="1143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I</a:t>
            </a:r>
            <a:r>
              <a:rPr lang="en-US" dirty="0" smtClean="0"/>
              <a:t>mportant are wildfires for AQ?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583603"/>
            <a:ext cx="3528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solidFill>
                  <a:schemeClr val="bg1"/>
                </a:solidFill>
              </a:rPr>
              <a:t>"Wildfire in the Pacific Northwest (8776242994)" by Bureau of </a:t>
            </a:r>
            <a:r>
              <a:rPr lang="en-CA" sz="600" dirty="0" smtClean="0">
                <a:solidFill>
                  <a:schemeClr val="bg1"/>
                </a:solidFill>
              </a:rPr>
              <a:t>Land. Licensed </a:t>
            </a:r>
            <a:r>
              <a:rPr lang="en-CA" sz="600" dirty="0">
                <a:solidFill>
                  <a:schemeClr val="bg1"/>
                </a:solidFill>
              </a:rPr>
              <a:t>under CC BY 2.0 via Wikimedia Commons - https://commons.wikimedia.org/wiki</a:t>
            </a:r>
            <a:r>
              <a:rPr lang="en-CA" sz="600" dirty="0" smtClean="0">
                <a:solidFill>
                  <a:schemeClr val="bg1"/>
                </a:solidFill>
              </a:rPr>
              <a:t>/</a:t>
            </a:r>
            <a:endParaRPr lang="en-CA" sz="600" dirty="0">
              <a:solidFill>
                <a:schemeClr val="bg1"/>
              </a:solidFill>
            </a:endParaRPr>
          </a:p>
        </p:txBody>
      </p:sp>
      <p:pic>
        <p:nvPicPr>
          <p:cNvPr id="13" name="Picture 3" descr="20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18792"/>
            <a:ext cx="3930440" cy="26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PM25_dif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23" y="1335597"/>
            <a:ext cx="3894029" cy="25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14333" y="14127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1E45B2"/>
                </a:solidFill>
              </a:rPr>
              <a:t>2013</a:t>
            </a:r>
            <a:endParaRPr lang="en-CA" b="1" dirty="0">
              <a:solidFill>
                <a:srgbClr val="1E45B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7161" y="133559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1E45B2"/>
                </a:solidFill>
              </a:rPr>
              <a:t>2014</a:t>
            </a:r>
            <a:endParaRPr lang="en-CA" b="1" dirty="0">
              <a:solidFill>
                <a:srgbClr val="1E45B2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63195" y="908720"/>
            <a:ext cx="8629285" cy="33855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rgbClr val="3366CC"/>
                </a:solidFill>
              </a:rPr>
              <a:t>Forecasted wildfire </a:t>
            </a:r>
            <a:r>
              <a:rPr lang="en-US" altLang="en-US" sz="1600" dirty="0">
                <a:solidFill>
                  <a:srgbClr val="3366CC"/>
                </a:solidFill>
              </a:rPr>
              <a:t>emissions contribution </a:t>
            </a:r>
            <a:r>
              <a:rPr lang="en-US" altLang="en-US" sz="1600" b="1" dirty="0">
                <a:solidFill>
                  <a:srgbClr val="3366CC"/>
                </a:solidFill>
              </a:rPr>
              <a:t>to average summertime PM</a:t>
            </a:r>
            <a:r>
              <a:rPr lang="en-US" altLang="en-US" sz="1600" b="1" baseline="-25000" dirty="0">
                <a:solidFill>
                  <a:srgbClr val="3366CC"/>
                </a:solidFill>
              </a:rPr>
              <a:t>2.5</a:t>
            </a:r>
            <a:r>
              <a:rPr lang="en-US" altLang="en-US" sz="1600" b="1" dirty="0">
                <a:solidFill>
                  <a:srgbClr val="3366CC"/>
                </a:solidFill>
              </a:rPr>
              <a:t> </a:t>
            </a:r>
            <a:r>
              <a:rPr lang="en-US" altLang="en-US" sz="1600" b="1" dirty="0" smtClean="0">
                <a:solidFill>
                  <a:srgbClr val="3366CC"/>
                </a:solidFill>
              </a:rPr>
              <a:t>concentrations</a:t>
            </a:r>
            <a:endParaRPr lang="en-US" altLang="en-US" sz="1600" b="1" dirty="0">
              <a:solidFill>
                <a:srgbClr val="33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8" y="3929458"/>
            <a:ext cx="3904624" cy="25928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42325" y="40364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1E45B2"/>
                </a:solidFill>
              </a:rPr>
              <a:t>2015</a:t>
            </a:r>
            <a:endParaRPr lang="en-CA" b="1" dirty="0">
              <a:solidFill>
                <a:srgbClr val="1E45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3944089"/>
            <a:ext cx="45270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9A0000"/>
                </a:solidFill>
              </a:rPr>
              <a:t>In Canada, the impact of wildfire smoke on air quality is very </a:t>
            </a:r>
            <a:r>
              <a:rPr lang="en-CA" b="1" dirty="0" smtClean="0">
                <a:solidFill>
                  <a:srgbClr val="9A0000"/>
                </a:solidFill>
              </a:rPr>
              <a:t>significant.</a:t>
            </a:r>
            <a:endParaRPr lang="en-CA" b="1" dirty="0">
              <a:solidFill>
                <a:srgbClr val="9A0000"/>
              </a:solidFill>
            </a:endParaRPr>
          </a:p>
          <a:p>
            <a:pPr algn="ctr"/>
            <a:r>
              <a:rPr lang="en-US" altLang="en-US" sz="1400" i="1" dirty="0" smtClean="0"/>
              <a:t>Forecasted </a:t>
            </a:r>
            <a:r>
              <a:rPr lang="en-US" altLang="en-US" sz="1400" i="1" dirty="0"/>
              <a:t>wildfire emissions contribution to </a:t>
            </a:r>
            <a:r>
              <a:rPr lang="en-US" altLang="en-US" sz="1400" i="1" dirty="0" smtClean="0"/>
              <a:t>the average </a:t>
            </a:r>
            <a:r>
              <a:rPr lang="en-US" altLang="en-US" sz="1400" i="1" dirty="0"/>
              <a:t>summertime PM</a:t>
            </a:r>
            <a:r>
              <a:rPr lang="en-US" altLang="en-US" sz="1400" i="1" baseline="-25000" dirty="0"/>
              <a:t>2.5</a:t>
            </a:r>
            <a:r>
              <a:rPr lang="en-US" altLang="en-US" sz="1400" i="1" dirty="0"/>
              <a:t> </a:t>
            </a:r>
            <a:r>
              <a:rPr lang="en-US" altLang="en-US" sz="1400" i="1" dirty="0" smtClean="0"/>
              <a:t>concentrations (2013-2015) ranges </a:t>
            </a:r>
            <a:r>
              <a:rPr lang="en-CA" sz="1400" i="1" dirty="0" smtClean="0"/>
              <a:t>from  a few µg/m</a:t>
            </a:r>
            <a:r>
              <a:rPr lang="en-CA" sz="1400" i="1" baseline="30000" dirty="0" smtClean="0"/>
              <a:t>3</a:t>
            </a:r>
            <a:r>
              <a:rPr lang="en-CA" sz="1400" i="1" dirty="0" smtClean="0"/>
              <a:t> to </a:t>
            </a:r>
            <a:r>
              <a:rPr lang="en-CA" sz="1400" b="1" i="1" u="sng" dirty="0" smtClean="0"/>
              <a:t>over 30µg/m</a:t>
            </a:r>
            <a:r>
              <a:rPr lang="en-CA" sz="1400" b="1" i="1" u="sng" baseline="30000" dirty="0" smtClean="0"/>
              <a:t>3</a:t>
            </a:r>
            <a:r>
              <a:rPr lang="en-CA" sz="1400" i="1" dirty="0" smtClean="0"/>
              <a:t>. </a:t>
            </a:r>
            <a:endParaRPr lang="en-CA" sz="1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37" y="5180699"/>
            <a:ext cx="2525876" cy="1677301"/>
          </a:xfrm>
          <a:prstGeom prst="rect">
            <a:avLst/>
          </a:prstGeom>
        </p:spPr>
      </p:pic>
      <p:sp>
        <p:nvSpPr>
          <p:cNvPr id="18" name="TextBox 15"/>
          <p:cNvSpPr txBox="1"/>
          <p:nvPr/>
        </p:nvSpPr>
        <p:spPr>
          <a:xfrm>
            <a:off x="7056275" y="544522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1E45B2"/>
                </a:solidFill>
              </a:rPr>
              <a:t>2016</a:t>
            </a:r>
            <a:endParaRPr lang="en-CA" b="1" dirty="0">
              <a:solidFill>
                <a:srgbClr val="1E45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Considerations for </a:t>
            </a:r>
            <a:r>
              <a:rPr lang="en-CA" dirty="0" err="1" smtClean="0"/>
              <a:t>FireWork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8153400" cy="4648200"/>
          </a:xfrm>
        </p:spPr>
        <p:txBody>
          <a:bodyPr/>
          <a:lstStyle/>
          <a:p>
            <a:r>
              <a:rPr lang="en-CA" dirty="0" smtClean="0"/>
              <a:t>Perspective of health partners:</a:t>
            </a:r>
          </a:p>
          <a:p>
            <a:pPr lvl="1"/>
            <a:r>
              <a:rPr lang="en-CA" dirty="0" smtClean="0"/>
              <a:t>Forecast: get the timing right</a:t>
            </a:r>
          </a:p>
          <a:p>
            <a:pPr lvl="1"/>
            <a:r>
              <a:rPr lang="en-CA" dirty="0" smtClean="0"/>
              <a:t>“Smoke aloft” forecast useful</a:t>
            </a:r>
          </a:p>
          <a:p>
            <a:pPr lvl="1"/>
            <a:r>
              <a:rPr lang="en-CA" dirty="0" smtClean="0"/>
              <a:t>Concentrations important for retrospective studies (exposure)</a:t>
            </a:r>
          </a:p>
          <a:p>
            <a:r>
              <a:rPr lang="en-CA" dirty="0" smtClean="0"/>
              <a:t>Public forecast</a:t>
            </a:r>
          </a:p>
          <a:p>
            <a:pPr lvl="1"/>
            <a:r>
              <a:rPr lang="en-CA" dirty="0" smtClean="0"/>
              <a:t>Probabilistic? “60% chances of heavy smoke” …</a:t>
            </a:r>
          </a:p>
          <a:p>
            <a:pPr lvl="1"/>
            <a:r>
              <a:rPr lang="en-CA" dirty="0" smtClean="0"/>
              <a:t>Higher resolution?</a:t>
            </a:r>
          </a:p>
          <a:p>
            <a:pPr lvl="2"/>
            <a:r>
              <a:rPr lang="en-CA" dirty="0" smtClean="0"/>
              <a:t>Dispersion may be sufficient for near-source details.</a:t>
            </a:r>
          </a:p>
          <a:p>
            <a:r>
              <a:rPr lang="en-CA" dirty="0" smtClean="0"/>
              <a:t>Science gaps</a:t>
            </a:r>
          </a:p>
          <a:p>
            <a:pPr lvl="1"/>
            <a:r>
              <a:rPr lang="en-CA" dirty="0" smtClean="0"/>
              <a:t>Plume chemistry: ozone production etc.</a:t>
            </a:r>
          </a:p>
          <a:p>
            <a:pPr lvl="1"/>
            <a:r>
              <a:rPr lang="en-CA" dirty="0" smtClean="0"/>
              <a:t>Emissions…</a:t>
            </a:r>
          </a:p>
          <a:p>
            <a:pPr lvl="1"/>
            <a:r>
              <a:rPr lang="en-CA" dirty="0" smtClean="0"/>
              <a:t>2-way interactions with weather</a:t>
            </a:r>
          </a:p>
          <a:p>
            <a:r>
              <a:rPr lang="en-CA" dirty="0" smtClean="0"/>
              <a:t>Tracer tagging vs assimilation</a:t>
            </a:r>
          </a:p>
        </p:txBody>
      </p:sp>
    </p:spTree>
    <p:extLst>
      <p:ext uri="{BB962C8B-B14F-4D97-AF65-F5344CB8AC3E}">
        <p14:creationId xmlns:p14="http://schemas.microsoft.com/office/powerpoint/2010/main" val="14383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err="1" smtClean="0"/>
              <a:t>Regional</a:t>
            </a:r>
            <a:r>
              <a:rPr lang="fr-CA" sz="2800" dirty="0" smtClean="0"/>
              <a:t> Air </a:t>
            </a:r>
            <a:r>
              <a:rPr lang="fr-CA" sz="2800" dirty="0" err="1" smtClean="0"/>
              <a:t>Quality</a:t>
            </a:r>
            <a:r>
              <a:rPr lang="fr-CA" sz="2800" dirty="0" smtClean="0"/>
              <a:t> </a:t>
            </a:r>
            <a:r>
              <a:rPr lang="fr-CA" sz="2800" dirty="0" err="1" smtClean="0"/>
              <a:t>Deterministic</a:t>
            </a:r>
            <a:r>
              <a:rPr lang="fr-CA" sz="2800" dirty="0" smtClean="0"/>
              <a:t> </a:t>
            </a:r>
            <a:r>
              <a:rPr lang="fr-CA" sz="2800" dirty="0" err="1" smtClean="0"/>
              <a:t>Prediction</a:t>
            </a:r>
            <a:r>
              <a:rPr lang="fr-CA" sz="2800" dirty="0" smtClean="0"/>
              <a:t> System (RAQDPS): components</a:t>
            </a:r>
            <a:endParaRPr lang="en-US" sz="280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A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assimilation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 bwMode="auto">
          <a:xfrm>
            <a:off x="5537593" y="5174166"/>
            <a:ext cx="1316114" cy="9463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9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3" y="2865266"/>
            <a:ext cx="3907839" cy="369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-5400000">
            <a:off x="-169068" y="3325266"/>
            <a:ext cx="704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BIAS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-5400000">
            <a:off x="-238918" y="5415656"/>
            <a:ext cx="844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RMSE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99592" y="2980255"/>
            <a:ext cx="449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52" y="2874791"/>
            <a:ext cx="3862314" cy="371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15" y="2865266"/>
            <a:ext cx="3781985" cy="364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contenu 3"/>
          <p:cNvSpPr>
            <a:spLocks noGrp="1"/>
          </p:cNvSpPr>
          <p:nvPr>
            <p:ph idx="1"/>
          </p:nvPr>
        </p:nvSpPr>
        <p:spPr>
          <a:xfrm>
            <a:off x="536769" y="1262892"/>
            <a:ext cx="8153400" cy="15933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Post-processing applied to GEM-MACH raw model output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/>
              <a:t>Reduces model bias and model error</a:t>
            </a:r>
            <a:r>
              <a:rPr lang="en-US" sz="1800" dirty="0"/>
              <a:t> at point locations </a:t>
            </a:r>
            <a:r>
              <a:rPr lang="en-US" sz="1800" b="1" dirty="0"/>
              <a:t>with AQ monitors</a:t>
            </a:r>
            <a:r>
              <a:rPr lang="en-US" sz="1800" dirty="0"/>
              <a:t> </a:t>
            </a:r>
            <a:r>
              <a:rPr lang="en-US" sz="1800" dirty="0" smtClean="0"/>
              <a:t>through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through multi-</a:t>
            </a:r>
            <a:r>
              <a:rPr lang="en-US" altLang="en-US" sz="1800" dirty="0" err="1"/>
              <a:t>variate</a:t>
            </a:r>
            <a:r>
              <a:rPr lang="en-US" altLang="en-US" sz="1800" dirty="0"/>
              <a:t> linear regression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dirty="0"/>
              <a:t>Applied to meteorological variables since 2000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dirty="0"/>
              <a:t>Adapted for air quality variables (O</a:t>
            </a:r>
            <a:r>
              <a:rPr lang="en-US" altLang="en-US" sz="1200" baseline="-25000" dirty="0"/>
              <a:t>3</a:t>
            </a:r>
            <a:r>
              <a:rPr lang="en-US" altLang="en-US" sz="1200" dirty="0"/>
              <a:t>, NO</a:t>
            </a:r>
            <a:r>
              <a:rPr lang="en-US" altLang="en-US" sz="1200" baseline="-25000" dirty="0"/>
              <a:t>2</a:t>
            </a:r>
            <a:r>
              <a:rPr lang="en-US" altLang="en-US" sz="1200" dirty="0"/>
              <a:t>, PM</a:t>
            </a:r>
            <a:r>
              <a:rPr lang="en-US" altLang="en-US" sz="1200" baseline="-25000" dirty="0"/>
              <a:t>2.5</a:t>
            </a:r>
            <a:r>
              <a:rPr lang="en-US" altLang="en-US" sz="1200" dirty="0"/>
              <a:t>) in 2010</a:t>
            </a:r>
            <a:endParaRPr lang="en-US" altLang="en-US" sz="1200" baseline="-25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1200" dirty="0" smtClean="0"/>
              <a:t>Equations </a:t>
            </a:r>
            <a:r>
              <a:rPr lang="en-US" altLang="en-US" sz="1200" dirty="0"/>
              <a:t>are recalculated four times a </a:t>
            </a:r>
            <a:r>
              <a:rPr lang="en-US" altLang="en-US" sz="1200" dirty="0" smtClean="0"/>
              <a:t>month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762000" y="116632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CA" sz="3200" kern="0" dirty="0" smtClean="0"/>
              <a:t>Statistical Model: </a:t>
            </a:r>
            <a:r>
              <a:rPr lang="en-CA" sz="3200" kern="0" dirty="0" smtClean="0">
                <a:solidFill>
                  <a:srgbClr val="00B0F0"/>
                </a:solidFill>
              </a:rPr>
              <a:t>UMOS-AQ</a:t>
            </a:r>
            <a:endParaRPr lang="en-CA" sz="3200" kern="0" dirty="0">
              <a:solidFill>
                <a:srgbClr val="00B0F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107238" y="2408099"/>
            <a:ext cx="1743075" cy="732869"/>
            <a:chOff x="7107238" y="2408099"/>
            <a:chExt cx="1743075" cy="732869"/>
          </a:xfrm>
        </p:grpSpPr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7112000" y="2855774"/>
              <a:ext cx="171450" cy="215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 rot="10800000">
              <a:off x="7107238" y="2495411"/>
              <a:ext cx="171450" cy="2159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7396163" y="2408099"/>
              <a:ext cx="1454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0000"/>
                  </a:solidFill>
                </a:rPr>
                <a:t>GEM-MACH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7389813" y="2771636"/>
              <a:ext cx="1300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UMOS-AQ</a:t>
              </a: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283868" y="298287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PM</a:t>
            </a:r>
            <a:r>
              <a:rPr lang="en-CA" baseline="-25000" dirty="0" smtClean="0"/>
              <a:t>2.5</a:t>
            </a:r>
            <a:endParaRPr lang="en-CA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5446365" y="298287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175269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  <a:endParaRPr lang="en-CA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Description of current operational AQ systems</a:t>
            </a:r>
          </a:p>
          <a:p>
            <a:pPr lvl="1"/>
            <a:r>
              <a:rPr lang="en-US" altLang="en-US" dirty="0" smtClean="0"/>
              <a:t>Performance of systems (verification)</a:t>
            </a:r>
          </a:p>
          <a:p>
            <a:pPr lvl="1"/>
            <a:r>
              <a:rPr lang="en-US" altLang="en-US" dirty="0" smtClean="0"/>
              <a:t>Products and clients</a:t>
            </a:r>
          </a:p>
          <a:p>
            <a:pPr eaLnBrk="1" hangingPunct="1"/>
            <a:r>
              <a:rPr lang="en-US" altLang="en-US" dirty="0" smtClean="0"/>
              <a:t>Trends </a:t>
            </a:r>
          </a:p>
          <a:p>
            <a:pPr eaLnBrk="1" hangingPunct="1"/>
            <a:r>
              <a:rPr lang="en-US" altLang="en-US" dirty="0" smtClean="0"/>
              <a:t>Implications for future developments</a:t>
            </a: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RAQDPS: objective </a:t>
            </a:r>
            <a:r>
              <a:rPr lang="fr-CA" dirty="0" err="1" smtClean="0"/>
              <a:t>analysis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assimilation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 bwMode="auto">
          <a:xfrm>
            <a:off x="5903420" y="3380069"/>
            <a:ext cx="1316114" cy="9463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0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OA: Objective </a:t>
            </a:r>
            <a:r>
              <a:rPr lang="fr-CA" sz="2800" dirty="0" err="1" smtClean="0"/>
              <a:t>Analysis</a:t>
            </a:r>
            <a:r>
              <a:rPr lang="fr-CA" sz="2800" dirty="0" smtClean="0"/>
              <a:t> </a:t>
            </a:r>
            <a:r>
              <a:rPr lang="en-US" altLang="en-US" sz="2800" dirty="0"/>
              <a:t>for Surface Pollutants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/>
              <a:t>Operational as of February </a:t>
            </a:r>
            <a:r>
              <a:rPr lang="en-US" sz="2000" dirty="0" smtClean="0"/>
              <a:t>2013, called RDAQA </a:t>
            </a:r>
          </a:p>
          <a:p>
            <a:pPr eaLnBrk="1" hangingPunct="1">
              <a:defRPr/>
            </a:pPr>
            <a:r>
              <a:rPr lang="en-US" sz="2000" dirty="0" smtClean="0"/>
              <a:t>Blends </a:t>
            </a:r>
            <a:r>
              <a:rPr lang="en-US" sz="2000" dirty="0"/>
              <a:t>model forecasts with surface observations from Canadian regional networks and the U.S. </a:t>
            </a:r>
            <a:r>
              <a:rPr lang="en-US" sz="2000" dirty="0" smtClean="0"/>
              <a:t>EPA’s </a:t>
            </a:r>
            <a:r>
              <a:rPr lang="en-US" sz="2000" dirty="0" err="1" smtClean="0"/>
              <a:t>AIRNow</a:t>
            </a:r>
            <a:r>
              <a:rPr lang="en-US" sz="2000" dirty="0" smtClean="0"/>
              <a:t> </a:t>
            </a:r>
            <a:r>
              <a:rPr lang="en-US" sz="2000" dirty="0"/>
              <a:t>observation network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800" dirty="0"/>
              <a:t>Using an optimal interpolation approach</a:t>
            </a:r>
            <a:endParaRPr 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Knowledge of the errors of model and observation data is applied to weight each input accordingly</a:t>
            </a:r>
          </a:p>
          <a:p>
            <a:pPr eaLnBrk="1" hangingPunct="1">
              <a:defRPr/>
            </a:pPr>
            <a:r>
              <a:rPr lang="en-US" sz="2000" dirty="0"/>
              <a:t>Products available hourly (2x = early and late analyses):</a:t>
            </a:r>
          </a:p>
          <a:p>
            <a:pPr lvl="1" eaLnBrk="1" hangingPunct="1">
              <a:defRPr/>
            </a:pPr>
            <a:r>
              <a:rPr lang="en-US" sz="1800" dirty="0" smtClean="0"/>
              <a:t>Available for :  </a:t>
            </a:r>
            <a:r>
              <a:rPr lang="en-US" sz="1800" b="1" dirty="0" smtClean="0">
                <a:solidFill>
                  <a:srgbClr val="0070C0"/>
                </a:solidFill>
              </a:rPr>
              <a:t>PM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2.5</a:t>
            </a:r>
            <a:r>
              <a:rPr lang="en-US" sz="1800" b="1" dirty="0" smtClean="0">
                <a:solidFill>
                  <a:srgbClr val="0070C0"/>
                </a:solidFill>
              </a:rPr>
              <a:t>, O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="1" dirty="0" smtClean="0">
                <a:solidFill>
                  <a:srgbClr val="0070C0"/>
                </a:solidFill>
              </a:rPr>
              <a:t>, NO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, NO, SO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b="1" dirty="0" smtClean="0">
                <a:solidFill>
                  <a:srgbClr val="0070C0"/>
                </a:solidFill>
              </a:rPr>
              <a:t>, PM</a:t>
            </a:r>
            <a:r>
              <a:rPr lang="en-US" sz="1800" b="1" baseline="-25000" dirty="0" smtClean="0">
                <a:solidFill>
                  <a:srgbClr val="0070C0"/>
                </a:solidFill>
              </a:rPr>
              <a:t>10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and</a:t>
            </a:r>
            <a:r>
              <a:rPr lang="en-US" sz="1800" b="1" dirty="0" smtClean="0">
                <a:solidFill>
                  <a:srgbClr val="0070C0"/>
                </a:solidFill>
              </a:rPr>
              <a:t> AQHI</a:t>
            </a:r>
          </a:p>
          <a:p>
            <a:pPr>
              <a:defRPr/>
            </a:pPr>
            <a:r>
              <a:rPr lang="en-US" sz="2000" dirty="0" smtClean="0"/>
              <a:t>A new system is under development (basis for 3D assimilation)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59832" y="3861048"/>
            <a:ext cx="4392488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5736" y="5301208"/>
            <a:ext cx="42723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See talk from R. </a:t>
            </a:r>
            <a:r>
              <a:rPr lang="en-CA" sz="2400" dirty="0" err="1" smtClean="0"/>
              <a:t>Ménard</a:t>
            </a:r>
            <a:r>
              <a:rPr lang="en-CA" sz="2400" dirty="0" smtClean="0"/>
              <a:t> et al.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64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1292"/>
            <a:ext cx="3722596" cy="2471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7" y="3753271"/>
            <a:ext cx="3720339" cy="2470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292"/>
            <a:ext cx="3722595" cy="2471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2352" y="3140968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O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3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687415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PM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2.5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5998" y="128399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NO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2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Surface OA increments : winter</a:t>
            </a:r>
            <a:endParaRPr lang="en-CA" dirty="0"/>
          </a:p>
        </p:txBody>
      </p:sp>
      <p:sp>
        <p:nvSpPr>
          <p:cNvPr id="3" name="ZoneTexte 2"/>
          <p:cNvSpPr txBox="1"/>
          <p:nvPr/>
        </p:nvSpPr>
        <p:spPr>
          <a:xfrm>
            <a:off x="4788024" y="4005064"/>
            <a:ext cx="37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Average of hourly surface analysis increments, January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1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4" y="3789040"/>
            <a:ext cx="3687479" cy="2448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93" y="1282357"/>
            <a:ext cx="3692831" cy="2452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7" y="1282357"/>
            <a:ext cx="3666417" cy="243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7454" y="126876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O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3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6950" y="12661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NO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2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205" y="381161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</a:rPr>
              <a:t>PM</a:t>
            </a:r>
            <a:r>
              <a:rPr lang="en-CA" sz="2400" b="1" baseline="-25000" dirty="0" smtClean="0">
                <a:solidFill>
                  <a:srgbClr val="00B050"/>
                </a:solidFill>
              </a:rPr>
              <a:t>2.5</a:t>
            </a:r>
            <a:endParaRPr lang="en-CA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8024" y="4005064"/>
            <a:ext cx="37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Average of hourly surface analysis increments, </a:t>
            </a:r>
            <a:r>
              <a:rPr lang="en-CA" dirty="0" err="1" smtClean="0"/>
              <a:t>Julyy</a:t>
            </a:r>
            <a:r>
              <a:rPr lang="en-CA" dirty="0" smtClean="0"/>
              <a:t> 2016</a:t>
            </a:r>
            <a:endParaRPr lang="en-CA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143000"/>
          </a:xfrm>
        </p:spPr>
        <p:txBody>
          <a:bodyPr/>
          <a:lstStyle/>
          <a:p>
            <a:r>
              <a:rPr lang="en-CA" dirty="0" smtClean="0"/>
              <a:t>Surface OA increments : summer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RAQDPS: </a:t>
            </a:r>
            <a:r>
              <a:rPr lang="fr-CA" dirty="0" err="1" smtClean="0"/>
              <a:t>verification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assimilation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 bwMode="auto">
          <a:xfrm>
            <a:off x="7622216" y="2306995"/>
            <a:ext cx="1416944" cy="94638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9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153400" cy="1143000"/>
          </a:xfrm>
        </p:spPr>
        <p:txBody>
          <a:bodyPr/>
          <a:lstStyle/>
          <a:p>
            <a:r>
              <a:rPr lang="fr-CA" sz="4000" dirty="0" smtClean="0">
                <a:solidFill>
                  <a:srgbClr val="C00000"/>
                </a:solidFill>
              </a:rPr>
              <a:t>VAQUM</a:t>
            </a:r>
            <a:r>
              <a:rPr lang="fr-CA" sz="2800" dirty="0" smtClean="0"/>
              <a:t>: </a:t>
            </a:r>
            <a:r>
              <a:rPr lang="fr-CA" sz="2800" dirty="0" err="1" smtClean="0">
                <a:solidFill>
                  <a:srgbClr val="FF0000"/>
                </a:solidFill>
              </a:rPr>
              <a:t>V</a:t>
            </a:r>
            <a:r>
              <a:rPr lang="fr-CA" sz="2800" dirty="0" err="1" smtClean="0"/>
              <a:t>erification</a:t>
            </a:r>
            <a:r>
              <a:rPr lang="fr-CA" sz="2800" dirty="0" smtClean="0"/>
              <a:t> for </a:t>
            </a:r>
            <a:r>
              <a:rPr lang="fr-CA" sz="2800" dirty="0" smtClean="0">
                <a:solidFill>
                  <a:srgbClr val="FF0000"/>
                </a:solidFill>
              </a:rPr>
              <a:t>A</a:t>
            </a:r>
            <a:r>
              <a:rPr lang="fr-CA" sz="2800" dirty="0" smtClean="0"/>
              <a:t>ir </a:t>
            </a:r>
            <a:r>
              <a:rPr lang="fr-CA" sz="2800" dirty="0" err="1" smtClean="0">
                <a:solidFill>
                  <a:srgbClr val="FF0000"/>
                </a:solidFill>
              </a:rPr>
              <a:t>QU</a:t>
            </a:r>
            <a:r>
              <a:rPr lang="fr-CA" sz="2800" dirty="0" err="1" smtClean="0"/>
              <a:t>ality</a:t>
            </a:r>
            <a:r>
              <a:rPr lang="fr-CA" sz="2800" dirty="0" smtClean="0"/>
              <a:t> </a:t>
            </a:r>
            <a:r>
              <a:rPr lang="fr-CA" sz="2800" dirty="0" err="1" smtClean="0">
                <a:solidFill>
                  <a:srgbClr val="FF0000"/>
                </a:solidFill>
              </a:rPr>
              <a:t>M</a:t>
            </a:r>
            <a:r>
              <a:rPr lang="fr-CA" sz="2800" dirty="0" err="1" smtClean="0"/>
              <a:t>odels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340768"/>
            <a:ext cx="8153400" cy="4648200"/>
          </a:xfrm>
        </p:spPr>
        <p:txBody>
          <a:bodyPr/>
          <a:lstStyle/>
          <a:p>
            <a:r>
              <a:rPr lang="en-CA" sz="1800" dirty="0" smtClean="0"/>
              <a:t>Designed a </a:t>
            </a:r>
            <a:r>
              <a:rPr lang="en-CA" sz="1800" dirty="0" err="1" smtClean="0"/>
              <a:t>PostGIS</a:t>
            </a:r>
            <a:r>
              <a:rPr lang="en-CA" sz="1800" dirty="0" smtClean="0"/>
              <a:t> database to store AQ observations and corresponding model outputs</a:t>
            </a:r>
          </a:p>
          <a:p>
            <a:pPr lvl="1"/>
            <a:r>
              <a:rPr lang="en-CA" sz="1200" dirty="0" smtClean="0"/>
              <a:t>Can ingest both real time and </a:t>
            </a:r>
            <a:r>
              <a:rPr lang="en-CA" sz="1200" dirty="0" err="1" smtClean="0"/>
              <a:t>QC’ed</a:t>
            </a:r>
            <a:r>
              <a:rPr lang="en-CA" sz="1200" dirty="0" smtClean="0"/>
              <a:t> historical datasets</a:t>
            </a:r>
          </a:p>
          <a:p>
            <a:pPr lvl="1"/>
            <a:r>
              <a:rPr lang="en-CA" sz="1200" dirty="0" smtClean="0"/>
              <a:t>Allows to produce various statistics &amp; categorical scores</a:t>
            </a:r>
          </a:p>
          <a:p>
            <a:pPr lvl="1"/>
            <a:r>
              <a:rPr lang="en-CA" sz="1200" dirty="0" smtClean="0"/>
              <a:t>About </a:t>
            </a:r>
            <a:r>
              <a:rPr lang="fr-FR" sz="1200" b="1" dirty="0" smtClean="0"/>
              <a:t>1730 </a:t>
            </a:r>
            <a:r>
              <a:rPr lang="fr-FR" sz="1200" b="1" dirty="0"/>
              <a:t>stations</a:t>
            </a:r>
            <a:r>
              <a:rPr lang="fr-FR" sz="1200" dirty="0"/>
              <a:t> (265 CAN, 1465 USA</a:t>
            </a:r>
            <a:r>
              <a:rPr lang="fr-FR" sz="1200" dirty="0" smtClean="0"/>
              <a:t>)</a:t>
            </a:r>
            <a:endParaRPr lang="en-CA" sz="1200" dirty="0" smtClean="0"/>
          </a:p>
          <a:p>
            <a:pPr lvl="1"/>
            <a:r>
              <a:rPr lang="en-CA" sz="1200" dirty="0" smtClean="0"/>
              <a:t>Collecting data since 2007</a:t>
            </a:r>
          </a:p>
          <a:p>
            <a:r>
              <a:rPr lang="en-CA" sz="1800" dirty="0" smtClean="0"/>
              <a:t>Essential tool to assess the impact of model updates</a:t>
            </a:r>
          </a:p>
          <a:p>
            <a:r>
              <a:rPr lang="en-CA" sz="1800" dirty="0" smtClean="0"/>
              <a:t>Also used to monitor the performance of the operational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/>
        </p:blipFill>
        <p:spPr>
          <a:xfrm>
            <a:off x="611560" y="3575750"/>
            <a:ext cx="8316416" cy="3309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8574" y="3579398"/>
            <a:ext cx="6654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C00000"/>
                </a:solidFill>
              </a:rPr>
              <a:t>RMSE</a:t>
            </a:r>
            <a:endParaRPr lang="en-CA" sz="1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974" y="5312241"/>
            <a:ext cx="5130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C00000"/>
                </a:solidFill>
              </a:rPr>
              <a:t>MB</a:t>
            </a:r>
            <a:endParaRPr lang="en-CA" sz="1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385639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66"/>
                </a:solidFill>
              </a:rPr>
              <a:t>NO</a:t>
            </a:r>
            <a:r>
              <a:rPr lang="en-CA" baseline="-25000" dirty="0" smtClean="0">
                <a:solidFill>
                  <a:srgbClr val="000066"/>
                </a:solidFill>
              </a:rPr>
              <a:t>2</a:t>
            </a:r>
            <a:endParaRPr lang="en-CA" baseline="-250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400" y="536392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66"/>
                </a:solidFill>
              </a:rPr>
              <a:t>NO</a:t>
            </a:r>
            <a:r>
              <a:rPr lang="en-CA" baseline="-25000" dirty="0" smtClean="0">
                <a:solidFill>
                  <a:srgbClr val="000066"/>
                </a:solidFill>
              </a:rPr>
              <a:t>2</a:t>
            </a:r>
            <a:endParaRPr lang="en-CA" baseline="-250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71388" y="4777407"/>
            <a:ext cx="3623108" cy="30777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Automatic Operational Model Evaluation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2884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642480" cy="1143000"/>
          </a:xfrm>
        </p:spPr>
        <p:txBody>
          <a:bodyPr/>
          <a:lstStyle/>
          <a:p>
            <a:r>
              <a:rPr lang="fr-CA" dirty="0" smtClean="0">
                <a:solidFill>
                  <a:srgbClr val="C00000"/>
                </a:solidFill>
              </a:rPr>
              <a:t>VAQUM </a:t>
            </a:r>
            <a:r>
              <a:rPr lang="fr-CA" sz="2400" b="0" dirty="0" smtClean="0">
                <a:solidFill>
                  <a:schemeClr val="tx1"/>
                </a:solidFill>
              </a:rPr>
              <a:t> </a:t>
            </a:r>
            <a:br>
              <a:rPr lang="fr-CA" sz="2400" b="0" dirty="0" smtClean="0">
                <a:solidFill>
                  <a:schemeClr val="tx1"/>
                </a:solidFill>
              </a:rPr>
            </a:br>
            <a:endParaRPr lang="en-CA" sz="2400" b="0" dirty="0">
              <a:solidFill>
                <a:schemeClr val="tx1"/>
              </a:solidFill>
            </a:endParaRPr>
          </a:p>
        </p:txBody>
      </p:sp>
      <p:pic>
        <p:nvPicPr>
          <p:cNvPr id="5" name="Picture 4" descr="grillesEtDomainesFstShp_azimuthEqui (2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t="24023" r="6129" b="16821"/>
          <a:stretch/>
        </p:blipFill>
        <p:spPr bwMode="auto">
          <a:xfrm>
            <a:off x="3779912" y="476672"/>
            <a:ext cx="4752528" cy="35611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55881"/>
              </p:ext>
            </p:extLst>
          </p:nvPr>
        </p:nvGraphicFramePr>
        <p:xfrm>
          <a:off x="1" y="4248000"/>
          <a:ext cx="3056037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49844"/>
              </p:ext>
            </p:extLst>
          </p:nvPr>
        </p:nvGraphicFramePr>
        <p:xfrm>
          <a:off x="6012160" y="4149080"/>
          <a:ext cx="3056037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87297"/>
              </p:ext>
            </p:extLst>
          </p:nvPr>
        </p:nvGraphicFramePr>
        <p:xfrm>
          <a:off x="3043981" y="4230000"/>
          <a:ext cx="3056037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3853190"/>
            <a:ext cx="77768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1400" b="1" dirty="0" err="1" smtClean="0"/>
              <a:t>Number</a:t>
            </a:r>
            <a:r>
              <a:rPr lang="fr-CA" sz="1400" b="1" dirty="0" smtClean="0"/>
              <a:t> of stations </a:t>
            </a:r>
            <a:r>
              <a:rPr lang="fr-CA" sz="1400" b="1" dirty="0" err="1"/>
              <a:t>with</a:t>
            </a:r>
            <a:r>
              <a:rPr lang="fr-CA" sz="1400" b="1" dirty="0"/>
              <a:t> </a:t>
            </a:r>
            <a:r>
              <a:rPr lang="fr-CA" sz="1400" b="1" dirty="0" err="1"/>
              <a:t>available</a:t>
            </a:r>
            <a:r>
              <a:rPr lang="fr-CA" sz="1400" b="1" dirty="0"/>
              <a:t> </a:t>
            </a:r>
            <a:r>
              <a:rPr lang="fr-CA" sz="1400" b="1" dirty="0" smtClean="0"/>
              <a:t>observations </a:t>
            </a:r>
            <a:r>
              <a:rPr lang="fr-CA" sz="1400" b="1" dirty="0" err="1" smtClean="0"/>
              <a:t>within</a:t>
            </a:r>
            <a:r>
              <a:rPr lang="fr-CA" sz="1400" b="1" dirty="0" smtClean="0"/>
              <a:t> the GEM-MACH </a:t>
            </a:r>
            <a:r>
              <a:rPr lang="fr-CA" sz="1400" b="1" dirty="0" err="1" smtClean="0"/>
              <a:t>domain</a:t>
            </a:r>
            <a:r>
              <a:rPr lang="fr-CA" sz="1400" b="1" dirty="0" smtClean="0"/>
              <a:t> </a:t>
            </a:r>
            <a:endParaRPr lang="en-CA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5657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PM</a:t>
            </a:r>
            <a:r>
              <a:rPr lang="en-CA" sz="1200" baseline="-25000" dirty="0" smtClean="0"/>
              <a:t>2.5</a:t>
            </a:r>
            <a:r>
              <a:rPr lang="en-CA" sz="1200" dirty="0" smtClean="0"/>
              <a:t> stations with 75% observation availability for summer of 2015 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91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VAQUM Products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" y="1671591"/>
            <a:ext cx="6732240" cy="22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2384339"/>
            <a:ext cx="3813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Objective Scores – hourly forecasts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3339"/>
            <a:ext cx="7236296" cy="2130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1" y="3296579"/>
            <a:ext cx="6237634" cy="2530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051"/>
          <a:stretch/>
        </p:blipFill>
        <p:spPr>
          <a:xfrm>
            <a:off x="1757808" y="2783783"/>
            <a:ext cx="5946032" cy="3562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5816" y="5301208"/>
            <a:ext cx="2787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Per hour statistics graphs</a:t>
            </a:r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905975" cy="4550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1478" y="1671591"/>
            <a:ext cx="26148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Per observation value bin graphs</a:t>
            </a:r>
            <a:endParaRPr lang="en-CA" sz="1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7" y="2783783"/>
            <a:ext cx="7558861" cy="20982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1920" y="3268707"/>
            <a:ext cx="339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Metropolitan Areas Time Series</a:t>
            </a:r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2"/>
          <a:stretch/>
        </p:blipFill>
        <p:spPr>
          <a:xfrm>
            <a:off x="1115616" y="2708920"/>
            <a:ext cx="3923927" cy="35401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9672" y="299695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Per station statistics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65127" y="6197823"/>
            <a:ext cx="7729424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For further details, please see </a:t>
            </a:r>
            <a:r>
              <a:rPr lang="en-CA" b="1" dirty="0" smtClean="0"/>
              <a:t>poster number 275 </a:t>
            </a:r>
            <a:r>
              <a:rPr lang="en-CA" dirty="0" smtClean="0"/>
              <a:t>(Monday, 11</a:t>
            </a:r>
            <a:r>
              <a:rPr lang="en-CA" baseline="30000" dirty="0" smtClean="0"/>
              <a:t>th</a:t>
            </a:r>
            <a:r>
              <a:rPr lang="en-CA" dirty="0" smtClean="0"/>
              <a:t> January)</a:t>
            </a:r>
          </a:p>
          <a:p>
            <a:r>
              <a:rPr lang="en-CA" sz="1600" b="1" dirty="0"/>
              <a:t>Verification Tools for Air Quality Models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8013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9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Context: public concern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12776"/>
            <a:ext cx="8153400" cy="4648200"/>
          </a:xfrm>
        </p:spPr>
        <p:txBody>
          <a:bodyPr/>
          <a:lstStyle/>
          <a:p>
            <a:r>
              <a:rPr lang="en-CA" dirty="0" smtClean="0"/>
              <a:t>Years of public outreach raised awareness</a:t>
            </a:r>
          </a:p>
          <a:p>
            <a:r>
              <a:rPr lang="en-CA" dirty="0" smtClean="0"/>
              <a:t>As provinces &amp; territories engage in the AQHI program, ECCC adjusting to these partners (e.g. AQHI+)</a:t>
            </a:r>
          </a:p>
          <a:p>
            <a:r>
              <a:rPr lang="en-CA" dirty="0" smtClean="0"/>
              <a:t>Media coverage: exposing health risks</a:t>
            </a: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65658"/>
            <a:ext cx="4320930" cy="37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62386"/>
            <a:ext cx="4243561" cy="439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6490"/>
            <a:ext cx="2992562" cy="4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5" y="2149810"/>
            <a:ext cx="3113931" cy="413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Extending forecast to day 3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276" y="1484784"/>
            <a:ext cx="8153400" cy="4648200"/>
          </a:xfrm>
        </p:spPr>
        <p:txBody>
          <a:bodyPr/>
          <a:lstStyle/>
          <a:p>
            <a:r>
              <a:rPr lang="en-CA" dirty="0" smtClean="0"/>
              <a:t>Regional weather forecast now providing 84h (</a:t>
            </a:r>
            <a:r>
              <a:rPr lang="en-CA" dirty="0" err="1" smtClean="0"/>
              <a:t>exp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Can be used as LBCs for the RAQDPS</a:t>
            </a:r>
          </a:p>
          <a:p>
            <a:r>
              <a:rPr lang="en-CA" dirty="0" smtClean="0"/>
              <a:t>Indications that skill for day 3 forecast not much weaker than for day 2</a:t>
            </a:r>
          </a:p>
          <a:p>
            <a:r>
              <a:rPr lang="en-CA" dirty="0" smtClean="0"/>
              <a:t>Commitment of the AQHI program. Targeting 2018</a:t>
            </a:r>
          </a:p>
          <a:p>
            <a:r>
              <a:rPr lang="en-CA" i="1" dirty="0" smtClean="0"/>
              <a:t>See poster from Sylvain </a:t>
            </a:r>
            <a:r>
              <a:rPr lang="en-CA" i="1" dirty="0" err="1" smtClean="0"/>
              <a:t>Ménard</a:t>
            </a:r>
            <a:r>
              <a:rPr lang="en-CA" i="1" dirty="0" smtClean="0"/>
              <a:t> et al.</a:t>
            </a:r>
            <a:endParaRPr lang="en-CA" i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280070" y="3989438"/>
            <a:ext cx="8624606" cy="2245363"/>
            <a:chOff x="251520" y="2132855"/>
            <a:chExt cx="8624606" cy="224536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132856"/>
              <a:ext cx="3303121" cy="2228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132856"/>
              <a:ext cx="3249607" cy="2245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19" y="2132855"/>
              <a:ext cx="3224007" cy="2228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882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067944" y="6021288"/>
            <a:ext cx="1433264" cy="4385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Context: Canada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Trend = air quality improving in general</a:t>
            </a:r>
          </a:p>
          <a:p>
            <a:pPr lvl="1"/>
            <a:r>
              <a:rPr lang="en-CA" dirty="0" smtClean="0"/>
              <a:t>Attributed to NO</a:t>
            </a:r>
            <a:r>
              <a:rPr lang="en-CA" baseline="-25000" dirty="0" smtClean="0"/>
              <a:t>x</a:t>
            </a:r>
            <a:r>
              <a:rPr lang="en-CA" dirty="0" smtClean="0"/>
              <a:t>/</a:t>
            </a:r>
            <a:r>
              <a:rPr lang="en-CA" dirty="0" err="1" smtClean="0"/>
              <a:t>SO</a:t>
            </a:r>
            <a:r>
              <a:rPr lang="en-CA" baseline="-25000" dirty="0" err="1" smtClean="0"/>
              <a:t>x</a:t>
            </a:r>
            <a:r>
              <a:rPr lang="en-CA" dirty="0" smtClean="0"/>
              <a:t> emission reductions, mostly due to</a:t>
            </a:r>
          </a:p>
          <a:p>
            <a:pPr lvl="2"/>
            <a:r>
              <a:rPr lang="en-CA" dirty="0" smtClean="0"/>
              <a:t>Regulations in transportation</a:t>
            </a:r>
          </a:p>
          <a:p>
            <a:pPr lvl="2"/>
            <a:r>
              <a:rPr lang="en-CA" dirty="0" smtClean="0"/>
              <a:t>Phasing out of coal-fired power plants in Canada and USA</a:t>
            </a:r>
          </a:p>
          <a:p>
            <a:pPr lvl="1"/>
            <a:r>
              <a:rPr lang="en-CA" dirty="0" smtClean="0"/>
              <a:t>Fewer smog episodes reported</a:t>
            </a:r>
          </a:p>
          <a:p>
            <a:pPr lvl="1"/>
            <a:r>
              <a:rPr lang="en-CA" dirty="0" smtClean="0"/>
              <a:t>Exception: summertime PM</a:t>
            </a:r>
            <a:r>
              <a:rPr lang="en-CA" baseline="-25000" dirty="0" smtClean="0"/>
              <a:t>2.5</a:t>
            </a:r>
            <a:r>
              <a:rPr lang="en-CA" dirty="0" smtClean="0"/>
              <a:t>, due to wildfire emissions</a:t>
            </a:r>
          </a:p>
          <a:p>
            <a:r>
              <a:rPr lang="en-CA" dirty="0" smtClean="0"/>
              <a:t>In large cities: similar observations</a:t>
            </a:r>
          </a:p>
          <a:p>
            <a:pPr lvl="1"/>
            <a:r>
              <a:rPr lang="en-CA" dirty="0" smtClean="0"/>
              <a:t>Ozone trend not as clear: chemical regime shifting</a:t>
            </a:r>
          </a:p>
          <a:p>
            <a:pPr lvl="1"/>
            <a:endParaRPr lang="en-CA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7" y="4768129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Distribution of VOC to NO</a:t>
            </a:r>
            <a:r>
              <a:rPr lang="en-CA" sz="1600" baseline="-25000" dirty="0" smtClean="0"/>
              <a:t>x</a:t>
            </a:r>
            <a:r>
              <a:rPr lang="en-CA" sz="1600" dirty="0" smtClean="0"/>
              <a:t> ratios,</a:t>
            </a:r>
          </a:p>
          <a:p>
            <a:r>
              <a:rPr lang="en-CA" sz="1600" dirty="0" smtClean="0"/>
              <a:t>Simulated with AURAMS, 2006 vs 2020 projection (using total VOC for simplification)</a:t>
            </a:r>
            <a:endParaRPr lang="en-CA" sz="16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835696" y="4552198"/>
            <a:ext cx="2151577" cy="1773040"/>
            <a:chOff x="1835696" y="4552198"/>
            <a:chExt cx="2151577" cy="177304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552198"/>
              <a:ext cx="2151577" cy="1773040"/>
            </a:xfrm>
            <a:prstGeom prst="rect">
              <a:avLst/>
            </a:prstGeom>
          </p:spPr>
        </p:pic>
        <p:sp>
          <p:nvSpPr>
            <p:cNvPr id="8" name="Flèche droite 7"/>
            <p:cNvSpPr/>
            <p:nvPr/>
          </p:nvSpPr>
          <p:spPr bwMode="auto">
            <a:xfrm>
              <a:off x="2195736" y="5301208"/>
              <a:ext cx="360040" cy="1375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11960" y="4552198"/>
            <a:ext cx="2163682" cy="1773040"/>
            <a:chOff x="4211960" y="4552198"/>
            <a:chExt cx="2163682" cy="177304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4552198"/>
              <a:ext cx="2163682" cy="1773040"/>
            </a:xfrm>
            <a:prstGeom prst="rect">
              <a:avLst/>
            </a:prstGeom>
          </p:spPr>
        </p:pic>
        <p:sp>
          <p:nvSpPr>
            <p:cNvPr id="9" name="Flèche droite 8"/>
            <p:cNvSpPr/>
            <p:nvPr/>
          </p:nvSpPr>
          <p:spPr bwMode="auto">
            <a:xfrm>
              <a:off x="4644008" y="5316098"/>
              <a:ext cx="360040" cy="13751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C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3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High resolution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556792"/>
            <a:ext cx="8153400" cy="4648200"/>
          </a:xfrm>
        </p:spPr>
        <p:txBody>
          <a:bodyPr/>
          <a:lstStyle/>
          <a:p>
            <a:r>
              <a:rPr lang="en-CA" dirty="0" smtClean="0"/>
              <a:t>Take advantage of high resolution weather forecast (2.5km)</a:t>
            </a:r>
          </a:p>
          <a:p>
            <a:pPr lvl="1"/>
            <a:r>
              <a:rPr lang="en-CA" dirty="0" smtClean="0"/>
              <a:t>Improved BL</a:t>
            </a:r>
          </a:p>
          <a:p>
            <a:pPr lvl="1"/>
            <a:r>
              <a:rPr lang="en-CA" dirty="0" smtClean="0"/>
              <a:t>Improved surface temperature</a:t>
            </a:r>
          </a:p>
          <a:p>
            <a:pPr lvl="1"/>
            <a:r>
              <a:rPr lang="en-CA" dirty="0" smtClean="0"/>
              <a:t>Capture intra-urban variability</a:t>
            </a:r>
          </a:p>
          <a:p>
            <a:r>
              <a:rPr lang="en-CA" dirty="0" smtClean="0"/>
              <a:t>Expected gain in finer representation on emissions</a:t>
            </a:r>
          </a:p>
          <a:p>
            <a:r>
              <a:rPr lang="en-CA" dirty="0" err="1" smtClean="0"/>
              <a:t>PanAm</a:t>
            </a:r>
            <a:r>
              <a:rPr lang="en-CA" dirty="0" smtClean="0"/>
              <a:t> example:</a:t>
            </a:r>
          </a:p>
          <a:p>
            <a:pPr lvl="1"/>
            <a:r>
              <a:rPr lang="en-CA" dirty="0" smtClean="0"/>
              <a:t>Site-specific AQ forecast (as opposed to community average)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19672" y="5589240"/>
            <a:ext cx="56621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See presentation from R. Munoz-Alpizar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722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GEM-MACH 2.5km Pollutant Forecast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36768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0504" y="1403484"/>
            <a:ext cx="14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" y="1877800"/>
            <a:ext cx="4507230" cy="3268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74" y="1877800"/>
            <a:ext cx="4507230" cy="3273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606942"/>
            <a:ext cx="629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Mean concentration over several stations around Toronto</a:t>
            </a:r>
          </a:p>
        </p:txBody>
      </p:sp>
    </p:spTree>
    <p:extLst>
      <p:ext uri="{BB962C8B-B14F-4D97-AF65-F5344CB8AC3E}">
        <p14:creationId xmlns:p14="http://schemas.microsoft.com/office/powerpoint/2010/main" val="2448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8153400" cy="4648200"/>
          </a:xfrm>
        </p:spPr>
        <p:txBody>
          <a:bodyPr/>
          <a:lstStyle/>
          <a:p>
            <a:r>
              <a:rPr lang="en-CA" dirty="0"/>
              <a:t>Major changes to supercomputing environment.</a:t>
            </a:r>
          </a:p>
          <a:p>
            <a:pPr lvl="1"/>
            <a:r>
              <a:rPr lang="en-CA" dirty="0"/>
              <a:t>Development </a:t>
            </a:r>
            <a:r>
              <a:rPr lang="en-CA" dirty="0" smtClean="0"/>
              <a:t>slowed down until mid-2017</a:t>
            </a:r>
            <a:endParaRPr lang="en-CA" dirty="0"/>
          </a:p>
          <a:p>
            <a:pPr lvl="1"/>
            <a:r>
              <a:rPr lang="en-CA" dirty="0"/>
              <a:t>Hope to gain in performance (and delivery times)</a:t>
            </a:r>
          </a:p>
          <a:p>
            <a:r>
              <a:rPr lang="en-CA" dirty="0" smtClean="0"/>
              <a:t>RAQDPS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72h </a:t>
            </a:r>
            <a:r>
              <a:rPr lang="en-CA" b="1" dirty="0">
                <a:solidFill>
                  <a:srgbClr val="0070C0"/>
                </a:solidFill>
              </a:rPr>
              <a:t>forecasts </a:t>
            </a:r>
            <a:r>
              <a:rPr lang="en-CA" dirty="0" smtClean="0"/>
              <a:t>(next 2y)</a:t>
            </a:r>
          </a:p>
          <a:p>
            <a:pPr lvl="1"/>
            <a:r>
              <a:rPr lang="en-US" dirty="0"/>
              <a:t>Updated emissions inventories for Canada, U.S. and Mexico (planned for 2017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Developing 2.5km subdomains </a:t>
            </a:r>
            <a:r>
              <a:rPr lang="en-CA" dirty="0"/>
              <a:t>(next 2y)</a:t>
            </a:r>
          </a:p>
          <a:p>
            <a:r>
              <a:rPr lang="en-US" dirty="0" err="1" smtClean="0"/>
              <a:t>FireWork</a:t>
            </a:r>
            <a:endParaRPr lang="en-US" dirty="0" smtClean="0"/>
          </a:p>
          <a:p>
            <a:pPr lvl="1"/>
            <a:r>
              <a:rPr lang="en-CA" dirty="0"/>
              <a:t>Improved </a:t>
            </a:r>
            <a:r>
              <a:rPr lang="en-CA" dirty="0" smtClean="0"/>
              <a:t>plume height estimates (2017)</a:t>
            </a:r>
          </a:p>
          <a:p>
            <a:pPr lvl="1"/>
            <a:r>
              <a:rPr lang="en-CA" dirty="0"/>
              <a:t>Improved wildfire emissions </a:t>
            </a:r>
            <a:r>
              <a:rPr lang="en-CA" dirty="0" smtClean="0"/>
              <a:t>estimates (</a:t>
            </a:r>
            <a:r>
              <a:rPr lang="en-CA" dirty="0"/>
              <a:t>2017)</a:t>
            </a:r>
          </a:p>
          <a:p>
            <a:r>
              <a:rPr lang="en-CA" sz="2000" dirty="0" smtClean="0"/>
              <a:t>Products:</a:t>
            </a:r>
            <a:r>
              <a:rPr lang="en-CA" sz="2000" dirty="0"/>
              <a:t> </a:t>
            </a:r>
            <a:r>
              <a:rPr lang="en-CA" sz="2000" dirty="0" smtClean="0"/>
              <a:t>towards 2D public forecast.</a:t>
            </a:r>
          </a:p>
          <a:p>
            <a:r>
              <a:rPr lang="en-CA" sz="2000" dirty="0" smtClean="0"/>
              <a:t>WMS data access (</a:t>
            </a:r>
            <a:r>
              <a:rPr lang="en-CA" sz="2000" dirty="0" err="1" smtClean="0"/>
              <a:t>ogc</a:t>
            </a:r>
            <a:r>
              <a:rPr lang="en-CA" sz="2000" dirty="0" smtClean="0"/>
              <a:t> compliant, in beta testing)</a:t>
            </a:r>
          </a:p>
        </p:txBody>
      </p:sp>
    </p:spTree>
    <p:extLst>
      <p:ext uri="{BB962C8B-B14F-4D97-AF65-F5344CB8AC3E}">
        <p14:creationId xmlns:p14="http://schemas.microsoft.com/office/powerpoint/2010/main" val="40359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50" y="44732"/>
            <a:ext cx="3144438" cy="228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3" y="2330235"/>
            <a:ext cx="3045365" cy="221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71" y="4543728"/>
            <a:ext cx="2967309" cy="215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9" y="1916832"/>
            <a:ext cx="344164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148" y="3913892"/>
            <a:ext cx="331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Annual (2010-2016) number of considered forecast &amp; observed pairs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812" y="116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</a:t>
            </a:r>
            <a:endParaRPr lang="en-CA" b="1" baseline="-25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2420888"/>
            <a:ext cx="50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</a:t>
            </a:r>
            <a:r>
              <a:rPr lang="en-CA" b="1" baseline="-25000" dirty="0" smtClean="0">
                <a:solidFill>
                  <a:srgbClr val="C00000"/>
                </a:solidFill>
              </a:rPr>
              <a:t>3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8320" y="4685389"/>
            <a:ext cx="76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 smtClean="0">
                <a:solidFill>
                  <a:schemeClr val="accent3">
                    <a:lumMod val="50000"/>
                  </a:schemeClr>
                </a:solidFill>
              </a:rPr>
              <a:t>2.5</a:t>
            </a:r>
            <a:endParaRPr lang="en-CA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3" y="44624"/>
            <a:ext cx="373293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OBSERVED</a:t>
            </a:r>
          </a:p>
          <a:p>
            <a:pPr algn="ctr"/>
            <a:r>
              <a:rPr lang="en-CA" sz="2800" dirty="0" smtClean="0"/>
              <a:t>pollution trend </a:t>
            </a:r>
          </a:p>
          <a:p>
            <a:pPr algn="ctr"/>
            <a:r>
              <a:rPr lang="en-CA" sz="2800" dirty="0" smtClean="0"/>
              <a:t>(2010-2016) for </a:t>
            </a:r>
            <a:r>
              <a:rPr lang="en-C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1243" y="1187483"/>
            <a:ext cx="17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Decreasing trend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0074" y="3059668"/>
            <a:ext cx="176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Slightly 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decreasing trend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6079" y="5114801"/>
            <a:ext cx="874193" cy="133853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130074" y="5373216"/>
            <a:ext cx="197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3">
                    <a:lumMod val="75000"/>
                  </a:schemeClr>
                </a:solidFill>
              </a:rPr>
              <a:t>No clear trend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9" y="4653136"/>
            <a:ext cx="3312368" cy="17768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723" y="6381328"/>
            <a:ext cx="396121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i="1" dirty="0" smtClean="0">
                <a:solidFill>
                  <a:srgbClr val="FF0000"/>
                </a:solidFill>
              </a:rPr>
              <a:t>Hectares burned (1982-2016) by wildfires in Canada</a:t>
            </a:r>
          </a:p>
          <a:p>
            <a:r>
              <a:rPr lang="en-CA" sz="1000" i="1" dirty="0" smtClean="0">
                <a:solidFill>
                  <a:srgbClr val="FF0000"/>
                </a:solidFill>
              </a:rPr>
              <a:t>Source: Canadian Interagency Forest Fire Centre</a:t>
            </a:r>
            <a:endParaRPr lang="en-CA" sz="10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4581128"/>
            <a:ext cx="1934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u="sng" dirty="0" smtClean="0"/>
              <a:t>Strongly driven by wildfires</a:t>
            </a:r>
            <a:endParaRPr lang="en-US" sz="1200" b="1" u="sn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35896" y="5517232"/>
            <a:ext cx="263514" cy="0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87824" y="5157192"/>
            <a:ext cx="288031" cy="1204391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Trend for ozone: seasonal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153400" cy="4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5805264"/>
            <a:ext cx="4021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 smtClean="0"/>
              <a:t>Source: </a:t>
            </a:r>
            <a:r>
              <a:rPr lang="fr-CA" sz="1600" i="1" dirty="0"/>
              <a:t>Air </a:t>
            </a:r>
            <a:r>
              <a:rPr lang="fr-CA" sz="1600" i="1" dirty="0" err="1"/>
              <a:t>Quality</a:t>
            </a:r>
            <a:r>
              <a:rPr lang="fr-CA" sz="1600" i="1" dirty="0"/>
              <a:t> in Ontario 2014 </a:t>
            </a:r>
            <a:r>
              <a:rPr lang="fr-CA" sz="1600" i="1" dirty="0" smtClean="0"/>
              <a:t>Report</a:t>
            </a:r>
            <a:endParaRPr lang="fr-CA" sz="16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11600"/>
            <a:ext cx="4379390" cy="275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5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Trends according to standards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Fine particulate matter and ground-level ozone air quality indicators relative to the 2015 Canadian Ambient Air Quality Standards, Canada, 2000 to 2014</a:t>
            </a:r>
            <a:endParaRPr lang="en-CA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26" y="732394"/>
            <a:ext cx="2525718" cy="183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6261"/>
            <a:ext cx="2603083" cy="188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7" y="2562845"/>
            <a:ext cx="2646913" cy="192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657288" cy="19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0" y="4483288"/>
            <a:ext cx="2635114" cy="191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5" y="2610248"/>
            <a:ext cx="2592185" cy="18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90" y="688437"/>
            <a:ext cx="2586301" cy="1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44" y="2648295"/>
            <a:ext cx="2564744" cy="18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97" y="4509120"/>
            <a:ext cx="2590943" cy="18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2683" y="79418"/>
            <a:ext cx="858180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 smtClean="0">
                <a:solidFill>
                  <a:srgbClr val="00B050"/>
                </a:solidFill>
              </a:rPr>
              <a:t>7-Year (2010-2016) Pollution </a:t>
            </a:r>
            <a:r>
              <a:rPr lang="en-CA" sz="2200" b="1" dirty="0">
                <a:solidFill>
                  <a:srgbClr val="00B050"/>
                </a:solidFill>
              </a:rPr>
              <a:t>Trends (</a:t>
            </a:r>
            <a:r>
              <a:rPr lang="en-CA" sz="2200" b="1" u="sng" dirty="0" smtClean="0">
                <a:solidFill>
                  <a:srgbClr val="00B050"/>
                </a:solidFill>
              </a:rPr>
              <a:t>Observed</a:t>
            </a:r>
            <a:r>
              <a:rPr lang="en-CA" sz="2200" b="1" dirty="0" smtClean="0">
                <a:solidFill>
                  <a:srgbClr val="00B050"/>
                </a:solidFill>
              </a:rPr>
              <a:t> vs </a:t>
            </a:r>
            <a:r>
              <a:rPr lang="en-CA" sz="2200" b="1" u="sng" dirty="0" smtClean="0">
                <a:solidFill>
                  <a:srgbClr val="00B050"/>
                </a:solidFill>
              </a:rPr>
              <a:t>Forecasted</a:t>
            </a:r>
            <a:r>
              <a:rPr lang="en-CA" sz="2200" b="1" dirty="0" smtClean="0">
                <a:solidFill>
                  <a:srgbClr val="00B050"/>
                </a:solidFill>
              </a:rPr>
              <a:t> ) in Montreal, Toronto and Vancouver</a:t>
            </a:r>
            <a:endParaRPr lang="en-CA" sz="2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378" y="1187460"/>
            <a:ext cx="104169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MONTREAL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14111" y="3193231"/>
            <a:ext cx="93474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TORONTO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252536" y="5497487"/>
            <a:ext cx="113556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VANCOUVER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6760" y="7554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</a:t>
            </a:r>
            <a:endParaRPr lang="en-CA" b="1" baseline="-25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064" y="827420"/>
            <a:ext cx="50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</a:t>
            </a:r>
            <a:r>
              <a:rPr lang="en-CA" b="1" baseline="-25000" dirty="0" smtClean="0">
                <a:solidFill>
                  <a:srgbClr val="C00000"/>
                </a:solidFill>
              </a:rPr>
              <a:t>3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9328" y="755412"/>
            <a:ext cx="76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 smtClean="0">
                <a:solidFill>
                  <a:schemeClr val="accent3">
                    <a:lumMod val="50000"/>
                  </a:schemeClr>
                </a:solidFill>
              </a:rPr>
              <a:t>2.5</a:t>
            </a:r>
            <a:endParaRPr lang="en-CA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6760" y="26276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</a:t>
            </a:r>
            <a:endParaRPr lang="en-CA" b="1" baseline="-2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3831" y="2636912"/>
            <a:ext cx="50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</a:t>
            </a:r>
            <a:r>
              <a:rPr lang="en-CA" b="1" baseline="-25000" dirty="0" smtClean="0">
                <a:solidFill>
                  <a:srgbClr val="C00000"/>
                </a:solidFill>
              </a:rPr>
              <a:t>3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3344" y="2771636"/>
            <a:ext cx="7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 smtClean="0">
                <a:solidFill>
                  <a:schemeClr val="accent3">
                    <a:lumMod val="50000"/>
                  </a:schemeClr>
                </a:solidFill>
              </a:rPr>
              <a:t>2.5</a:t>
            </a:r>
            <a:endParaRPr lang="en-CA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4752" y="46438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NO</a:t>
            </a:r>
            <a:r>
              <a:rPr lang="en-CA" b="1" baseline="-25000" dirty="0" smtClean="0">
                <a:solidFill>
                  <a:srgbClr val="0070C0"/>
                </a:solidFill>
              </a:rPr>
              <a:t>2</a:t>
            </a:r>
            <a:endParaRPr lang="en-CA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5072" y="4571836"/>
            <a:ext cx="43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O</a:t>
            </a:r>
            <a:r>
              <a:rPr lang="en-CA" b="1" baseline="-25000" dirty="0" smtClean="0">
                <a:solidFill>
                  <a:srgbClr val="C00000"/>
                </a:solidFill>
              </a:rPr>
              <a:t>3</a:t>
            </a:r>
            <a:endParaRPr lang="en-CA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6584" y="4571836"/>
            <a:ext cx="70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</a:rPr>
              <a:t>PM</a:t>
            </a:r>
            <a:r>
              <a:rPr lang="en-CA" b="1" baseline="-25000" dirty="0" smtClean="0">
                <a:solidFill>
                  <a:schemeClr val="accent3">
                    <a:lumMod val="50000"/>
                  </a:schemeClr>
                </a:solidFill>
              </a:rPr>
              <a:t>2.5</a:t>
            </a:r>
            <a:endParaRPr lang="en-CA" b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461306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0070C0"/>
                </a:solidFill>
              </a:rPr>
              <a:t>Forecasted</a:t>
            </a:r>
          </a:p>
          <a:p>
            <a:r>
              <a:rPr lang="en-CA" sz="1000" dirty="0" smtClean="0"/>
              <a:t>Observed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27880" y="458112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rgbClr val="C00000"/>
                </a:solidFill>
              </a:rPr>
              <a:t>Forecasted</a:t>
            </a:r>
          </a:p>
          <a:p>
            <a:r>
              <a:rPr lang="en-CA" sz="1000" dirty="0" smtClean="0"/>
              <a:t>Observed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4144" y="465313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b="1" dirty="0" smtClean="0">
                <a:solidFill>
                  <a:schemeClr val="accent3">
                    <a:lumMod val="50000"/>
                  </a:schemeClr>
                </a:solidFill>
              </a:rPr>
              <a:t>Forecasted</a:t>
            </a:r>
          </a:p>
          <a:p>
            <a:r>
              <a:rPr lang="en-CA" sz="1000" dirty="0" smtClean="0"/>
              <a:t>Observed</a:t>
            </a:r>
            <a:endParaRPr lang="en-US" sz="1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31640" y="4756502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31640" y="4908902"/>
            <a:ext cx="216024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79912" y="4725144"/>
            <a:ext cx="21602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79912" y="4877544"/>
            <a:ext cx="216024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28184" y="4788768"/>
            <a:ext cx="21602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28184" y="4941168"/>
            <a:ext cx="216024" cy="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5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74496" cy="1143000"/>
          </a:xfrm>
        </p:spPr>
        <p:txBody>
          <a:bodyPr/>
          <a:lstStyle/>
          <a:p>
            <a:r>
              <a:rPr lang="en-CA" sz="3200" dirty="0" smtClean="0"/>
              <a:t>MSC numerical modelling </a:t>
            </a:r>
            <a:r>
              <a:rPr lang="en-CA" sz="2800" dirty="0" smtClean="0"/>
              <a:t>(partial overview)</a:t>
            </a:r>
            <a:endParaRPr lang="en-CA" sz="280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043633" y="1736812"/>
            <a:ext cx="2376264" cy="900100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Global</a:t>
            </a:r>
            <a:r>
              <a:rPr kumimoji="1" lang="en-C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deterministic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CA" sz="1400" dirty="0" smtClean="0">
                <a:latin typeface="Arial" charset="0"/>
              </a:rPr>
              <a:t>2</a:t>
            </a:r>
            <a:r>
              <a:rPr lang="en-CA" sz="1400" baseline="0" dirty="0" smtClean="0">
                <a:latin typeface="Arial" charset="0"/>
              </a:rPr>
              <a:t>5km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CA" sz="1400" dirty="0" smtClean="0">
                <a:latin typeface="Arial" charset="0"/>
              </a:rPr>
              <a:t>240h, 2/d</a:t>
            </a:r>
            <a:endParaRPr kumimoji="1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043633" y="3356992"/>
            <a:ext cx="2664296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Regional</a:t>
            </a:r>
            <a:r>
              <a:rPr kumimoji="1" lang="en-C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deterministic</a:t>
            </a:r>
            <a:endParaRPr lang="en-CA" sz="2800" b="1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10km, North America</a:t>
            </a:r>
            <a:endParaRPr lang="en-CA" sz="1400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48h/54h</a:t>
            </a:r>
            <a:r>
              <a:rPr lang="en-CA" sz="1400" dirty="0">
                <a:latin typeface="Arial" charset="0"/>
              </a:rPr>
              <a:t>, </a:t>
            </a:r>
            <a:r>
              <a:rPr lang="en-CA" sz="1400" dirty="0" smtClean="0">
                <a:latin typeface="Arial" charset="0"/>
              </a:rPr>
              <a:t>4/d </a:t>
            </a:r>
            <a:r>
              <a:rPr lang="en-CA" sz="1400" i="1" dirty="0" smtClean="0">
                <a:latin typeface="Arial" charset="0"/>
              </a:rPr>
              <a:t>(exp. 84h)</a:t>
            </a:r>
            <a:endParaRPr kumimoji="1" lang="en-CA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6444208" y="1749599"/>
            <a:ext cx="2520280" cy="887313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Global</a:t>
            </a:r>
            <a:r>
              <a:rPr kumimoji="1" lang="en-C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 ensemble</a:t>
            </a:r>
            <a:endParaRPr lang="en-CA" sz="2000" b="1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50km, 20 members + </a:t>
            </a:r>
            <a:r>
              <a:rPr lang="en-CA" sz="1400" dirty="0" err="1" smtClean="0">
                <a:latin typeface="Arial" charset="0"/>
              </a:rPr>
              <a:t>cntrl</a:t>
            </a:r>
            <a:endParaRPr lang="en-CA" sz="1400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364h</a:t>
            </a:r>
            <a:r>
              <a:rPr lang="en-CA" sz="1400" dirty="0">
                <a:latin typeface="Arial" charset="0"/>
              </a:rPr>
              <a:t>, </a:t>
            </a:r>
            <a:r>
              <a:rPr lang="en-CA" sz="1400" dirty="0" smtClean="0">
                <a:latin typeface="Arial" charset="0"/>
              </a:rPr>
              <a:t>2/d ; 768h 1/w</a:t>
            </a:r>
            <a:endParaRPr lang="en-CA" sz="1400" dirty="0">
              <a:latin typeface="Arial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444208" y="3314700"/>
            <a:ext cx="2520280" cy="9783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Regional</a:t>
            </a:r>
            <a:r>
              <a:rPr kumimoji="1" lang="en-CA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ensemble</a:t>
            </a:r>
            <a:endParaRPr lang="en-CA" sz="2800" b="1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15km, 20 members + </a:t>
            </a:r>
            <a:r>
              <a:rPr lang="en-CA" sz="1400" dirty="0" err="1" smtClean="0">
                <a:latin typeface="Arial" charset="0"/>
              </a:rPr>
              <a:t>cntrl</a:t>
            </a:r>
            <a:endParaRPr lang="en-CA" sz="1400" dirty="0">
              <a:latin typeface="Arial" charset="0"/>
            </a:endParaRPr>
          </a:p>
          <a:p>
            <a:pPr marL="180975" indent="-180975">
              <a:buFontTx/>
              <a:buChar char="-"/>
            </a:pPr>
            <a:r>
              <a:rPr lang="en-CA" sz="1400" dirty="0" smtClean="0">
                <a:latin typeface="Arial" charset="0"/>
              </a:rPr>
              <a:t>72h</a:t>
            </a:r>
            <a:r>
              <a:rPr lang="en-CA" sz="1400" dirty="0">
                <a:latin typeface="Arial" charset="0"/>
              </a:rPr>
              <a:t>, 2/d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3851920" y="2054454"/>
            <a:ext cx="2376264" cy="576064"/>
          </a:xfrm>
          <a:prstGeom prst="roundRect">
            <a:avLst/>
          </a:prstGeom>
          <a:gradFill flip="none" rotWithShape="1">
            <a:gsLst>
              <a:gs pos="0">
                <a:srgbClr val="339933">
                  <a:tint val="66000"/>
                  <a:satMod val="160000"/>
                </a:srgbClr>
              </a:gs>
              <a:gs pos="50000">
                <a:srgbClr val="339933">
                  <a:tint val="44500"/>
                  <a:satMod val="160000"/>
                </a:srgbClr>
              </a:gs>
              <a:gs pos="100000">
                <a:srgbClr val="3399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Global coupled: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400" dirty="0" smtClean="0">
                <a:latin typeface="Arial" charset="0"/>
              </a:rPr>
              <a:t>Ocean, ice, waves…</a:t>
            </a:r>
            <a:endParaRPr kumimoji="1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3851920" y="3212976"/>
            <a:ext cx="2376264" cy="10801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Regional coupled: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400" dirty="0" smtClean="0">
                <a:latin typeface="Arial" charset="0"/>
              </a:rPr>
              <a:t>Ocean, ice, wave</a:t>
            </a:r>
            <a:r>
              <a:rPr lang="en-CA" sz="1400" dirty="0">
                <a:latin typeface="Arial" charset="0"/>
              </a:rPr>
              <a:t>s</a:t>
            </a:r>
            <a:r>
              <a:rPr lang="en-CA" sz="1400" dirty="0" smtClean="0">
                <a:latin typeface="Arial" charset="0"/>
              </a:rPr>
              <a:t> Hydrology, 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Air quality (RAQDPS)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1043634" y="4941168"/>
            <a:ext cx="2664296" cy="1080120"/>
          </a:xfrm>
          <a:prstGeom prst="roundRect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High resolution </a:t>
            </a:r>
            <a:r>
              <a:rPr kumimoji="1" lang="en-C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determ</a:t>
            </a: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1" lang="en-C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CA" sz="1400" dirty="0" smtClean="0">
                <a:latin typeface="Arial" charset="0"/>
              </a:rPr>
              <a:t>2.5km (National, North)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CA" sz="1400" dirty="0" smtClean="0">
                <a:latin typeface="Arial" charset="0"/>
              </a:rPr>
              <a:t>48h, 2/d</a:t>
            </a:r>
          </a:p>
          <a:p>
            <a:pPr marL="180975" marR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CA" sz="1400" dirty="0" smtClean="0">
                <a:latin typeface="Arial" charset="0"/>
              </a:rPr>
              <a:t>(Experimental)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1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4067944" y="4941168"/>
            <a:ext cx="2160240" cy="1080120"/>
          </a:xfrm>
          <a:prstGeom prst="roundRect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High res. </a:t>
            </a:r>
            <a:r>
              <a:rPr lang="en-CA" sz="1600" b="1" dirty="0">
                <a:latin typeface="Arial" charset="0"/>
              </a:rPr>
              <a:t>c</a:t>
            </a:r>
            <a:r>
              <a:rPr kumimoji="1" lang="en-C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oupled: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4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(experimental / pilot)</a:t>
            </a:r>
            <a:endParaRPr lang="en-CA" sz="1400" dirty="0">
              <a:solidFill>
                <a:schemeClr val="tx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C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High res surface model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4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Air quality …</a:t>
            </a:r>
            <a:endParaRPr kumimoji="1" lang="en-C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1475656" y="2852936"/>
            <a:ext cx="360040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1446362" y="4437112"/>
            <a:ext cx="360040" cy="360040"/>
          </a:xfrm>
          <a:prstGeom prst="downArrow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5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err="1" smtClean="0"/>
              <a:t>Regional</a:t>
            </a:r>
            <a:r>
              <a:rPr lang="fr-CA" sz="2800" dirty="0" smtClean="0"/>
              <a:t> Air </a:t>
            </a:r>
            <a:r>
              <a:rPr lang="fr-CA" sz="2800" dirty="0" err="1" smtClean="0"/>
              <a:t>Quality</a:t>
            </a:r>
            <a:r>
              <a:rPr lang="fr-CA" sz="2800" dirty="0" smtClean="0"/>
              <a:t> </a:t>
            </a:r>
            <a:r>
              <a:rPr lang="fr-CA" sz="2800" dirty="0" err="1" smtClean="0"/>
              <a:t>Deterministic</a:t>
            </a:r>
            <a:r>
              <a:rPr lang="fr-CA" sz="2800" dirty="0" smtClean="0"/>
              <a:t> </a:t>
            </a:r>
            <a:r>
              <a:rPr lang="fr-CA" sz="2800" dirty="0" err="1" smtClean="0"/>
              <a:t>Prediction</a:t>
            </a:r>
            <a:r>
              <a:rPr lang="fr-CA" sz="2800" dirty="0" smtClean="0"/>
              <a:t> System (RAQDPS): components</a:t>
            </a:r>
            <a:endParaRPr lang="en-US" sz="280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9791" y="3501008"/>
            <a:ext cx="2880321" cy="7920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GEM-MACH </a:t>
            </a:r>
            <a:r>
              <a:rPr kumimoji="1" lang="fr-CA" sz="16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coupled</a:t>
            </a: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AQ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model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7292" y="4293096"/>
            <a:ext cx="2862820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Operational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environment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systems</a:t>
            </a:r>
            <a:endParaRPr kumimoji="1" lang="en-US" sz="1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699791" y="1772816"/>
            <a:ext cx="1944217" cy="1357565"/>
          </a:xfrm>
          <a:prstGeom prst="roundRect">
            <a:avLst/>
          </a:prstGeom>
          <a:solidFill>
            <a:srgbClr val="FF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Emissions</a:t>
            </a:r>
            <a:r>
              <a:rPr kumimoji="1" lang="fr-CA" sz="1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Anthropogenic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Biogenic</a:t>
            </a:r>
            <a:endParaRPr kumimoji="1" lang="fr-CA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- (Forest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fires</a:t>
            </a:r>
            <a:r>
              <a:rPr kumimoji="1" lang="fr-CA" sz="16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66271" y="2482309"/>
            <a:ext cx="1573480" cy="864096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piloting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66271" y="3501009"/>
            <a:ext cx="1573480" cy="792088"/>
          </a:xfrm>
          <a:prstGeom prst="roundRect">
            <a:avLst/>
          </a:prstGeom>
          <a:solidFill>
            <a:srgbClr val="33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assimilation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66270" y="4455114"/>
            <a:ext cx="1573481" cy="846094"/>
          </a:xfrm>
          <a:prstGeom prst="roundRect">
            <a:avLst/>
          </a:prstGeom>
          <a:solidFill>
            <a:srgbClr val="6600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Weather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BCs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global model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3442323" y="5419578"/>
            <a:ext cx="1395256" cy="684076"/>
          </a:xfrm>
          <a:prstGeom prst="roundRect">
            <a:avLst/>
          </a:prstGeom>
          <a:solidFill>
            <a:srgbClr val="CCCC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 initial conditions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622993" y="5344031"/>
            <a:ext cx="1093874" cy="606657"/>
          </a:xfrm>
          <a:prstGeom prst="roundRect">
            <a:avLst/>
          </a:prstGeom>
          <a:solidFill>
            <a:srgbClr val="9933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UMOS-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endParaRPr kumimoji="1" lang="en-US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308304" y="4828014"/>
            <a:ext cx="1584176" cy="1337290"/>
          </a:xfrm>
          <a:prstGeom prst="roundRect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Products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AQHI</a:t>
            </a:r>
            <a:b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fr-CA" sz="1600" b="1" i="0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Specialized</a:t>
            </a:r>
            <a:endParaRPr kumimoji="1" lang="fr-CA" sz="1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 Custom</a:t>
            </a:r>
            <a: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1" lang="fr-CA" sz="18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kumimoji="1" lang="en-US" sz="18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6133627" y="3601235"/>
            <a:ext cx="720080" cy="504056"/>
          </a:xfrm>
          <a:prstGeom prst="roundRect">
            <a:avLst/>
          </a:prstGeom>
          <a:solidFill>
            <a:srgbClr val="FF9933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OA</a:t>
            </a:r>
            <a:endParaRPr kumimoji="1" lang="en-US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169930" y="2482309"/>
            <a:ext cx="1584176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7823016" y="2482309"/>
            <a:ext cx="1069464" cy="432048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Verif</a:t>
            </a: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DB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493667" y="1700808"/>
            <a:ext cx="1966765" cy="360040"/>
          </a:xfrm>
          <a:prstGeom prst="roundRect">
            <a:avLst/>
          </a:prstGeom>
          <a:solidFill>
            <a:srgbClr val="99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Real time AQ </a:t>
            </a:r>
            <a:r>
              <a:rPr kumimoji="1" lang="fr-CA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bs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4427985" y="2204864"/>
            <a:ext cx="1162328" cy="925517"/>
          </a:xfrm>
          <a:prstGeom prst="roundRect">
            <a:avLst/>
          </a:prstGeom>
          <a:solidFill>
            <a:srgbClr val="9999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Config,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landuse</a:t>
            </a: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b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kumimoji="1" lang="fr-C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etc. </a:t>
            </a:r>
            <a:endParaRPr kumimoji="1" lang="en-US" sz="1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6886685" y="3592412"/>
            <a:ext cx="1471063" cy="628675"/>
          </a:xfrm>
          <a:prstGeom prst="roundRect">
            <a:avLst/>
          </a:prstGeom>
          <a:solidFill>
            <a:srgbClr val="FFCC66"/>
          </a:solidFill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CA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lang="fr-CA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A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assimilation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766270" y="6021288"/>
            <a:ext cx="1141434" cy="342488"/>
          </a:xfrm>
          <a:prstGeom prst="round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fr-CA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= Not </a:t>
            </a:r>
            <a:r>
              <a:rPr kumimoji="1" lang="fr-CA" sz="1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yet</a:t>
            </a:r>
            <a:endParaRPr kumimoji="1" lang="en-US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onnecteur en arc 24"/>
          <p:cNvCxnSpPr>
            <a:stCxn id="9" idx="3"/>
            <a:endCxn id="6" idx="1"/>
          </p:cNvCxnSpPr>
          <p:nvPr/>
        </p:nvCxnSpPr>
        <p:spPr bwMode="auto">
          <a:xfrm>
            <a:off x="2339751" y="2914357"/>
            <a:ext cx="360040" cy="982695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10" idx="3"/>
            <a:endCxn id="6" idx="1"/>
          </p:cNvCxnSpPr>
          <p:nvPr/>
        </p:nvCxnSpPr>
        <p:spPr bwMode="auto">
          <a:xfrm flipV="1">
            <a:off x="2339751" y="3897052"/>
            <a:ext cx="360040" cy="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1" idx="3"/>
            <a:endCxn id="6" idx="1"/>
          </p:cNvCxnSpPr>
          <p:nvPr/>
        </p:nvCxnSpPr>
        <p:spPr bwMode="auto">
          <a:xfrm flipV="1">
            <a:off x="2339751" y="3897052"/>
            <a:ext cx="360040" cy="98110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en arc 33"/>
          <p:cNvCxnSpPr>
            <a:stCxn id="8" idx="2"/>
            <a:endCxn id="6" idx="0"/>
          </p:cNvCxnSpPr>
          <p:nvPr/>
        </p:nvCxnSpPr>
        <p:spPr bwMode="auto">
          <a:xfrm rot="16200000" flipH="1">
            <a:off x="3720613" y="3081668"/>
            <a:ext cx="370627" cy="46805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en arc 38"/>
          <p:cNvCxnSpPr>
            <a:stCxn id="21" idx="2"/>
            <a:endCxn id="6" idx="0"/>
          </p:cNvCxnSpPr>
          <p:nvPr/>
        </p:nvCxnSpPr>
        <p:spPr bwMode="auto">
          <a:xfrm rot="5400000">
            <a:off x="4389238" y="2881096"/>
            <a:ext cx="370627" cy="869197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en arc 41"/>
          <p:cNvCxnSpPr>
            <a:stCxn id="20" idx="2"/>
            <a:endCxn id="18" idx="0"/>
          </p:cNvCxnSpPr>
          <p:nvPr/>
        </p:nvCxnSpPr>
        <p:spPr bwMode="auto">
          <a:xfrm rot="5400000">
            <a:off x="7008804" y="2014062"/>
            <a:ext cx="421461" cy="515032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0" idx="2"/>
            <a:endCxn id="19" idx="0"/>
          </p:cNvCxnSpPr>
          <p:nvPr/>
        </p:nvCxnSpPr>
        <p:spPr bwMode="auto">
          <a:xfrm rot="16200000" flipH="1">
            <a:off x="7706669" y="1831229"/>
            <a:ext cx="421461" cy="880698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18" idx="2"/>
            <a:endCxn id="17" idx="0"/>
          </p:cNvCxnSpPr>
          <p:nvPr/>
        </p:nvCxnSpPr>
        <p:spPr bwMode="auto">
          <a:xfrm rot="5400000">
            <a:off x="6384404" y="3023621"/>
            <a:ext cx="686878" cy="46835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18" idx="2"/>
            <a:endCxn id="16" idx="3"/>
          </p:cNvCxnSpPr>
          <p:nvPr/>
        </p:nvCxnSpPr>
        <p:spPr bwMode="auto">
          <a:xfrm rot="16200000" flipH="1">
            <a:off x="6636098" y="3240277"/>
            <a:ext cx="2582302" cy="1930462"/>
          </a:xfrm>
          <a:prstGeom prst="curvedConnector4">
            <a:avLst>
              <a:gd name="adj1" fmla="val 8984"/>
              <a:gd name="adj2" fmla="val 10491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18" idx="2"/>
            <a:endCxn id="22" idx="0"/>
          </p:cNvCxnSpPr>
          <p:nvPr/>
        </p:nvCxnSpPr>
        <p:spPr bwMode="auto">
          <a:xfrm rot="16200000" flipH="1">
            <a:off x="6953090" y="2923284"/>
            <a:ext cx="678055" cy="660199"/>
          </a:xfrm>
          <a:prstGeom prst="curvedConnector3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en arc 64"/>
          <p:cNvCxnSpPr>
            <a:endCxn id="13" idx="3"/>
          </p:cNvCxnSpPr>
          <p:nvPr/>
        </p:nvCxnSpPr>
        <p:spPr bwMode="auto">
          <a:xfrm rot="16200000" flipH="1">
            <a:off x="4258562" y="5182599"/>
            <a:ext cx="748440" cy="409594"/>
          </a:xfrm>
          <a:prstGeom prst="curvedConnector4">
            <a:avLst>
              <a:gd name="adj1" fmla="val 27150"/>
              <a:gd name="adj2" fmla="val 15581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13" idx="1"/>
          </p:cNvCxnSpPr>
          <p:nvPr/>
        </p:nvCxnSpPr>
        <p:spPr bwMode="auto">
          <a:xfrm rot="10800000" flipH="1">
            <a:off x="3442322" y="5013176"/>
            <a:ext cx="463603" cy="748441"/>
          </a:xfrm>
          <a:prstGeom prst="curvedConnector4">
            <a:avLst>
              <a:gd name="adj1" fmla="val -49309"/>
              <a:gd name="adj2" fmla="val 728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6" idx="3"/>
            <a:endCxn id="15" idx="0"/>
          </p:cNvCxnSpPr>
          <p:nvPr/>
        </p:nvCxnSpPr>
        <p:spPr bwMode="auto">
          <a:xfrm>
            <a:off x="5580112" y="3897052"/>
            <a:ext cx="589818" cy="1446979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" idx="3"/>
          </p:cNvCxnSpPr>
          <p:nvPr/>
        </p:nvCxnSpPr>
        <p:spPr bwMode="auto">
          <a:xfrm flipV="1">
            <a:off x="5580112" y="3853263"/>
            <a:ext cx="553515" cy="43789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6" idx="3"/>
            <a:endCxn id="16" idx="1"/>
          </p:cNvCxnSpPr>
          <p:nvPr/>
        </p:nvCxnSpPr>
        <p:spPr bwMode="auto">
          <a:xfrm>
            <a:off x="5580112" y="3897052"/>
            <a:ext cx="1728192" cy="1599607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Connecteur en arc 91"/>
          <p:cNvCxnSpPr>
            <a:stCxn id="15" idx="3"/>
            <a:endCxn id="16" idx="1"/>
          </p:cNvCxnSpPr>
          <p:nvPr/>
        </p:nvCxnSpPr>
        <p:spPr bwMode="auto">
          <a:xfrm flipV="1">
            <a:off x="6716867" y="5496659"/>
            <a:ext cx="591437" cy="150701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en arc 93"/>
          <p:cNvCxnSpPr>
            <a:stCxn id="17" idx="2"/>
            <a:endCxn id="16" idx="0"/>
          </p:cNvCxnSpPr>
          <p:nvPr/>
        </p:nvCxnSpPr>
        <p:spPr bwMode="auto">
          <a:xfrm rot="16200000" flipH="1">
            <a:off x="6935668" y="3663289"/>
            <a:ext cx="722723" cy="1606725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17" idx="2"/>
            <a:endCxn id="13" idx="0"/>
          </p:cNvCxnSpPr>
          <p:nvPr/>
        </p:nvCxnSpPr>
        <p:spPr bwMode="auto">
          <a:xfrm rot="5400000">
            <a:off x="4659666" y="3585576"/>
            <a:ext cx="1314287" cy="2353716"/>
          </a:xfrm>
          <a:prstGeom prst="curvedConnector3">
            <a:avLst>
              <a:gd name="adj1" fmla="val 80545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en arc 97"/>
          <p:cNvCxnSpPr>
            <a:stCxn id="22" idx="2"/>
            <a:endCxn id="13" idx="0"/>
          </p:cNvCxnSpPr>
          <p:nvPr/>
        </p:nvCxnSpPr>
        <p:spPr bwMode="auto">
          <a:xfrm rot="5400000">
            <a:off x="5281839" y="3079199"/>
            <a:ext cx="1198491" cy="3482266"/>
          </a:xfrm>
          <a:prstGeom prst="curvedConnector3">
            <a:avLst>
              <a:gd name="adj1" fmla="val 69539"/>
            </a:avLst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en arc 102"/>
          <p:cNvCxnSpPr>
            <a:stCxn id="18" idx="1"/>
            <a:endCxn id="15" idx="0"/>
          </p:cNvCxnSpPr>
          <p:nvPr/>
        </p:nvCxnSpPr>
        <p:spPr bwMode="auto">
          <a:xfrm rot="10800000" flipV="1">
            <a:off x="6169930" y="2698333"/>
            <a:ext cx="12700" cy="2645698"/>
          </a:xfrm>
          <a:prstGeom prst="curvedConnector4">
            <a:avLst>
              <a:gd name="adj1" fmla="val 3731709"/>
              <a:gd name="adj2" fmla="val 7431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CC_GENERAL_2016_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84283D86-E130-4B37-9CAF-388FFE7D7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3EE305-E477-4538-A7DA-492D35C9D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75F3628-AD3B-4134-B632-96F41E08B7BC}">
  <ds:schemaRefs>
    <ds:schemaRef ds:uri="3f98e56d-1113-4a65-a9e4-9f7ab45ff7e1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ECCC_GENERAL_2016_f</Template>
  <TotalTime>8149</TotalTime>
  <Words>1805</Words>
  <Application>Microsoft Office PowerPoint</Application>
  <PresentationFormat>On-screen Show (4:3)</PresentationFormat>
  <Paragraphs>381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 Unicode MS</vt:lpstr>
      <vt:lpstr>Arial</vt:lpstr>
      <vt:lpstr>ECCC_GENERAL_2016_f</vt:lpstr>
      <vt:lpstr>Evolution of the Canadian Operational Air Quality Forecast Systems: Addressing Today’s Needs and Preparing for Tomorrow</vt:lpstr>
      <vt:lpstr>Summary</vt:lpstr>
      <vt:lpstr>Context: Canada</vt:lpstr>
      <vt:lpstr>PowerPoint Presentation</vt:lpstr>
      <vt:lpstr>Trend for ozone: seasonal</vt:lpstr>
      <vt:lpstr>Trends according to standards</vt:lpstr>
      <vt:lpstr>PowerPoint Presentation</vt:lpstr>
      <vt:lpstr>MSC numerical modelling (partial overview)</vt:lpstr>
      <vt:lpstr>Regional Air Quality Deterministic Prediction System (RAQDPS): components</vt:lpstr>
      <vt:lpstr>RAQDPS: GEM-MACH</vt:lpstr>
      <vt:lpstr>Recent changes to core model</vt:lpstr>
      <vt:lpstr>Recent changes to RAQDPS</vt:lpstr>
      <vt:lpstr>New RAQDPS domain (Sept 2016) – in green</vt:lpstr>
      <vt:lpstr>RAQDPS: Forest Fires</vt:lpstr>
      <vt:lpstr>FireWork System</vt:lpstr>
      <vt:lpstr>How Important are wildfires for AQ?</vt:lpstr>
      <vt:lpstr>Considerations for FireWork</vt:lpstr>
      <vt:lpstr>Regional Air Quality Deterministic Prediction System (RAQDPS): components</vt:lpstr>
      <vt:lpstr>PowerPoint Presentation</vt:lpstr>
      <vt:lpstr>RAQDPS: objective analysis</vt:lpstr>
      <vt:lpstr>OA: Objective Analysis for Surface Pollutants</vt:lpstr>
      <vt:lpstr>Surface OA increments : winter</vt:lpstr>
      <vt:lpstr>Surface OA increments : summer</vt:lpstr>
      <vt:lpstr>RAQDPS: verification</vt:lpstr>
      <vt:lpstr>VAQUM: Verification for Air QUality Models</vt:lpstr>
      <vt:lpstr>VAQUM   </vt:lpstr>
      <vt:lpstr>VAQUM Products</vt:lpstr>
      <vt:lpstr>Context: public concern</vt:lpstr>
      <vt:lpstr>Extending forecast to day 3</vt:lpstr>
      <vt:lpstr>High resolution</vt:lpstr>
      <vt:lpstr>GEM-MACH 2.5km Pollutant Forecast</vt:lpstr>
      <vt:lpstr>Next steps</vt:lpstr>
    </vt:vector>
  </TitlesOfParts>
  <Company>Environment Canada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 Canadian Operational Air Quality Forecast Systems: Addressing Today’s Needs and Preparing for Tomorrow</dc:title>
  <dc:creator>Didier Davignon</dc:creator>
  <dc:description>Présentation à l'IWAQFR 2017</dc:description>
  <cp:lastModifiedBy>Home</cp:lastModifiedBy>
  <cp:revision>45</cp:revision>
  <cp:lastPrinted>2017-01-09T19:48:37Z</cp:lastPrinted>
  <dcterms:created xsi:type="dcterms:W3CDTF">2017-01-04T14:35:46Z</dcterms:created>
  <dcterms:modified xsi:type="dcterms:W3CDTF">2017-01-10T20:06:21Z</dcterms:modified>
</cp:coreProperties>
</file>