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23"/>
  </p:notesMasterIdLst>
  <p:sldIdLst>
    <p:sldId id="261" r:id="rId3"/>
    <p:sldId id="280" r:id="rId4"/>
    <p:sldId id="282" r:id="rId5"/>
    <p:sldId id="281" r:id="rId6"/>
    <p:sldId id="265" r:id="rId7"/>
    <p:sldId id="283" r:id="rId8"/>
    <p:sldId id="269" r:id="rId9"/>
    <p:sldId id="270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3" r:id="rId19"/>
    <p:sldId id="274" r:id="rId20"/>
    <p:sldId id="294" r:id="rId21"/>
    <p:sldId id="292" r:id="rId2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7D21"/>
    <a:srgbClr val="7E0000"/>
    <a:srgbClr val="0038A8"/>
    <a:srgbClr val="500000"/>
    <a:srgbClr val="FF0000"/>
    <a:srgbClr val="9EF0D7"/>
    <a:srgbClr val="6DE9C3"/>
    <a:srgbClr val="E5FBF4"/>
    <a:srgbClr val="FDD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43" autoAdjust="0"/>
  </p:normalViewPr>
  <p:slideViewPr>
    <p:cSldViewPr>
      <p:cViewPr>
        <p:scale>
          <a:sx n="80" d="100"/>
          <a:sy n="80" d="100"/>
        </p:scale>
        <p:origin x="-2360" y="-6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B988C10-6BD8-4378-95BF-7D6F07AC0862}" type="datetimeFigureOut">
              <a:rPr lang="en-US" smtClean="0"/>
              <a:t>01-11-2017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25549AF-232F-4B65-9A91-D20067EE8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79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549AF-232F-4B65-9A91-D20067EE82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53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549AF-232F-4B65-9A91-D20067EE825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555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COM1016_corp_banner_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7"/>
          <a:stretch>
            <a:fillRect/>
          </a:stretch>
        </p:blipFill>
        <p:spPr bwMode="auto">
          <a:xfrm>
            <a:off x="0" y="836613"/>
            <a:ext cx="91440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76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916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74638"/>
            <a:ext cx="815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57338"/>
            <a:ext cx="81534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Times New Roman" pitchFamily="18" charset="0"/>
          <a:ea typeface="Arial Unicode MS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Times New Roman" pitchFamily="18" charset="0"/>
          <a:ea typeface="Arial Unicode MS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Times New Roman" pitchFamily="18" charset="0"/>
          <a:ea typeface="Arial Unicode MS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Times New Roman" pitchFamily="18" charset="0"/>
          <a:ea typeface="Arial Unicode MS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Times New Roman" pitchFamily="18" charset="0"/>
          <a:ea typeface="Arial Unicode MS" pitchFamily="34" charset="-128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Times New Roman" pitchFamily="18" charset="0"/>
          <a:ea typeface="Arial Unicode MS" pitchFamily="34" charset="-128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Times New Roman" pitchFamily="18" charset="0"/>
          <a:ea typeface="Arial Unicode MS" pitchFamily="34" charset="-128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Times New Roman" pitchFamily="18" charset="0"/>
          <a:ea typeface="Arial Unicode MS" pitchFamily="34" charset="-128"/>
          <a:cs typeface="Arial" charset="0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87338" algn="l" rtl="0" eaLnBrk="0" fontAlgn="base" hangingPunct="0">
        <a:spcBef>
          <a:spcPct val="20000"/>
        </a:spcBef>
        <a:spcAft>
          <a:spcPct val="0"/>
        </a:spcAft>
        <a:buClr>
          <a:srgbClr val="3A601B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184150" algn="l" rtl="0" eaLnBrk="0" fontAlgn="base" hangingPunct="0">
        <a:spcBef>
          <a:spcPct val="20000"/>
        </a:spcBef>
        <a:spcAft>
          <a:spcPct val="0"/>
        </a:spcAft>
        <a:buClr>
          <a:srgbClr val="B89500"/>
        </a:buClr>
        <a:buFont typeface="Arial" charset="0"/>
        <a:buChar char="▪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603375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905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4574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146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3718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290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4"/>
          <p:cNvSpPr txBox="1">
            <a:spLocks noChangeArrowheads="1"/>
          </p:cNvSpPr>
          <p:nvPr userDrawn="1"/>
        </p:nvSpPr>
        <p:spPr bwMode="auto">
          <a:xfrm>
            <a:off x="755650" y="6092825"/>
            <a:ext cx="8137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1000" dirty="0" smtClean="0">
                <a:solidFill>
                  <a:srgbClr val="000000"/>
                </a:solidFill>
              </a:rPr>
              <a:t>Page </a:t>
            </a:r>
            <a:fld id="{70C8169B-DED0-4D3E-A555-8802DB72BF54}" type="slidenum">
              <a:rPr lang="en-CA" altLang="en-US" sz="1000" smtClean="0">
                <a:solidFill>
                  <a:srgbClr val="000000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CA" altLang="en-US" sz="1000" dirty="0" smtClean="0">
                <a:solidFill>
                  <a:srgbClr val="000000"/>
                </a:solidFill>
              </a:rPr>
              <a:t> – </a:t>
            </a:r>
            <a:fld id="{CC847831-0CF2-47B3-9829-0702ECCCFE4A}" type="datetime4">
              <a:rPr kumimoji="0" lang="en-CA" altLang="en-US" sz="1000" smtClean="0">
                <a:solidFill>
                  <a:srgbClr val="000000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January 11, 2017</a:t>
            </a:fld>
            <a:endParaRPr kumimoji="0" lang="en-CA" alt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102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8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1029" name="Line 30"/>
          <p:cNvSpPr>
            <a:spLocks noChangeShapeType="1"/>
          </p:cNvSpPr>
          <p:nvPr userDrawn="1"/>
        </p:nvSpPr>
        <p:spPr bwMode="auto">
          <a:xfrm>
            <a:off x="827088" y="1268413"/>
            <a:ext cx="8316912" cy="0"/>
          </a:xfrm>
          <a:prstGeom prst="line">
            <a:avLst/>
          </a:prstGeom>
          <a:noFill/>
          <a:ln w="28575">
            <a:solidFill>
              <a:srgbClr val="3A60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87338" algn="l" rtl="0" eaLnBrk="0" fontAlgn="base" hangingPunct="0">
        <a:spcBef>
          <a:spcPct val="20000"/>
        </a:spcBef>
        <a:spcAft>
          <a:spcPct val="0"/>
        </a:spcAft>
        <a:buClr>
          <a:srgbClr val="3A601B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182563" algn="l" rtl="0" eaLnBrk="0" fontAlgn="base" hangingPunct="0">
        <a:spcBef>
          <a:spcPct val="20000"/>
        </a:spcBef>
        <a:spcAft>
          <a:spcPct val="0"/>
        </a:spcAft>
        <a:buClr>
          <a:srgbClr val="C8A200"/>
        </a:buClr>
        <a:buFont typeface="Arial" charset="0"/>
        <a:buChar char="▪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617663" indent="-287338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905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4574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146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3718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290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Relationship Id="rId3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Relationship Id="rId3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539552" y="2492896"/>
            <a:ext cx="7992938" cy="1470025"/>
          </a:xfrm>
          <a:solidFill>
            <a:srgbClr val="FFFFFF"/>
          </a:solidFill>
        </p:spPr>
        <p:txBody>
          <a:bodyPr/>
          <a:lstStyle/>
          <a:p>
            <a:pPr algn="ctr"/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Performance Analysis of the Canadian Operational Statistical </a:t>
            </a: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Air Quality </a:t>
            </a:r>
            <a:b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Post-Processing </a:t>
            </a: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Package</a:t>
            </a:r>
            <a:endParaRPr lang="fr-CA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3"/>
          <p:cNvSpPr txBox="1">
            <a:spLocks noChangeArrowheads="1"/>
          </p:cNvSpPr>
          <p:nvPr/>
        </p:nvSpPr>
        <p:spPr bwMode="auto">
          <a:xfrm>
            <a:off x="5652120" y="4365104"/>
            <a:ext cx="352196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825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95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74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46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18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90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fr-CA" altLang="zh-TW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Radenko Pavlovic</a:t>
            </a:r>
            <a:endParaRPr lang="en-CA" altLang="zh-TW" sz="16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CA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Meteorological Service of Canada</a:t>
            </a:r>
          </a:p>
          <a:p>
            <a:pPr marL="0" indent="0" eaLnBrk="1" hangingPunct="1">
              <a:buFontTx/>
              <a:buNone/>
            </a:pPr>
            <a:r>
              <a:rPr lang="en-CA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 and Climate Change Canada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51520" y="5200600"/>
            <a:ext cx="7272808" cy="11807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CA" sz="1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r>
              <a:rPr lang="fr-CA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Pavlovic</a:t>
            </a:r>
            <a:r>
              <a:rPr lang="en-CA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Antonopoulos</a:t>
            </a:r>
            <a:r>
              <a:rPr lang="en-CA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S. Gilbert</a:t>
            </a:r>
            <a:r>
              <a:rPr lang="en-CA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, D. Davignon</a:t>
            </a:r>
            <a:r>
              <a:rPr lang="en-CA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A. Teakles</a:t>
            </a:r>
            <a:r>
              <a:rPr lang="en-CA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M.D. </a:t>
            </a: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Moran</a:t>
            </a:r>
            <a:r>
              <a:rPr lang="en-CA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0" indent="0">
              <a:buNone/>
            </a:pPr>
            <a:r>
              <a:rPr lang="en-CA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CA" sz="900" dirty="0">
                <a:latin typeface="Arial" panose="020B0604020202020204" pitchFamily="34" charset="0"/>
                <a:cs typeface="Arial" panose="020B0604020202020204" pitchFamily="34" charset="0"/>
              </a:rPr>
              <a:t>Air Quality Modeling Applications Section, Environment and Climate Change Canada (ECCC</a:t>
            </a:r>
            <a:r>
              <a:rPr lang="en-CA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), Montreal</a:t>
            </a:r>
            <a:r>
              <a:rPr lang="en-CA" sz="900" dirty="0">
                <a:latin typeface="Arial" panose="020B0604020202020204" pitchFamily="34" charset="0"/>
                <a:cs typeface="Arial" panose="020B0604020202020204" pitchFamily="34" charset="0"/>
              </a:rPr>
              <a:t>, Quebec, Canada</a:t>
            </a:r>
          </a:p>
          <a:p>
            <a:pPr marL="0" indent="0">
              <a:buNone/>
            </a:pPr>
            <a:r>
              <a:rPr lang="en-CA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CA" sz="900" dirty="0">
                <a:latin typeface="Arial" panose="020B0604020202020204" pitchFamily="34" charset="0"/>
                <a:cs typeface="Arial" panose="020B0604020202020204" pitchFamily="34" charset="0"/>
              </a:rPr>
              <a:t>Weather Element Section, ECCC, Montreal, Quebec, </a:t>
            </a:r>
            <a:r>
              <a:rPr lang="en-CA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</a:p>
          <a:p>
            <a:pPr marL="0" indent="0">
              <a:buNone/>
            </a:pPr>
            <a:r>
              <a:rPr lang="en-CA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CA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900" dirty="0">
                <a:latin typeface="Arial" panose="020B0604020202020204" pitchFamily="34" charset="0"/>
                <a:cs typeface="Arial" panose="020B0604020202020204" pitchFamily="34" charset="0"/>
              </a:rPr>
              <a:t>Atlantic Air Quality Science Unit, ECCC, Dartmouth, Nova Scotia, Canada</a:t>
            </a:r>
          </a:p>
          <a:p>
            <a:pPr marL="0" indent="0">
              <a:buNone/>
            </a:pPr>
            <a:r>
              <a:rPr lang="en-CA" sz="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CA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Air </a:t>
            </a:r>
            <a:r>
              <a:rPr lang="en-CA" sz="900" dirty="0">
                <a:latin typeface="Arial" panose="020B0604020202020204" pitchFamily="34" charset="0"/>
                <a:cs typeface="Arial" panose="020B0604020202020204" pitchFamily="34" charset="0"/>
              </a:rPr>
              <a:t>Quality Research Division, ECCC, Toronto, Ontario, Canada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CA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5816" y="6356176"/>
            <a:ext cx="4392488" cy="457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altLang="zh-TW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fr-CA" altLang="zh-TW" sz="1600" i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fr-CA" altLang="zh-TW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zh-TW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IWAQFR </a:t>
            </a:r>
            <a:r>
              <a:rPr lang="fr-CA" altLang="zh-TW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2016, Toronto, Canada</a:t>
            </a:r>
            <a:endParaRPr lang="fr-CA" altLang="zh-TW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179" y="2752002"/>
            <a:ext cx="2721674" cy="1973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179" y="735778"/>
            <a:ext cx="2721674" cy="1973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179" y="4830235"/>
            <a:ext cx="2721674" cy="1973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824604"/>
            <a:ext cx="2721674" cy="19731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86531"/>
            <a:ext cx="2721674" cy="19731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752002"/>
            <a:ext cx="2721674" cy="19731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80928"/>
            <a:ext cx="2789604" cy="20223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86531"/>
            <a:ext cx="2789604" cy="20223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35611"/>
            <a:ext cx="2789604" cy="20223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344" y="3963"/>
            <a:ext cx="1585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solidFill>
                  <a:srgbClr val="FF0000"/>
                </a:solidFill>
              </a:rPr>
              <a:t>SUMMERTIME</a:t>
            </a:r>
            <a:endParaRPr lang="en-CA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4035" y="1434270"/>
            <a:ext cx="44916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O</a:t>
            </a:r>
            <a:r>
              <a:rPr lang="en-CA" b="1" baseline="-25000" dirty="0" smtClean="0">
                <a:solidFill>
                  <a:srgbClr val="FF0000"/>
                </a:solidFill>
              </a:rPr>
              <a:t>3</a:t>
            </a:r>
            <a:endParaRPr lang="en-CA" b="1" baseline="-25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04562" y="3347700"/>
            <a:ext cx="74411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PM</a:t>
            </a:r>
            <a:r>
              <a:rPr lang="en-CA" b="1" baseline="-25000" dirty="0" smtClean="0">
                <a:solidFill>
                  <a:srgbClr val="FF0000"/>
                </a:solidFill>
              </a:rPr>
              <a:t>2.5</a:t>
            </a:r>
            <a:endParaRPr lang="en-CA" b="1" baseline="-25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08520" y="5579948"/>
            <a:ext cx="61587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NO</a:t>
            </a:r>
            <a:r>
              <a:rPr lang="en-CA" b="1" baseline="-25000" dirty="0" smtClean="0">
                <a:solidFill>
                  <a:srgbClr val="FF0000"/>
                </a:solidFill>
              </a:rPr>
              <a:t>2</a:t>
            </a:r>
            <a:endParaRPr lang="en-CA" b="1" baseline="-25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20000" y="180000"/>
            <a:ext cx="157927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UMOS-AQ/MIST</a:t>
            </a:r>
            <a:endParaRPr lang="en-CA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68787" y="44624"/>
            <a:ext cx="2549544" cy="4924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sz="1400" dirty="0" smtClean="0"/>
              <a:t>Eastern Canada</a:t>
            </a:r>
          </a:p>
          <a:p>
            <a:pPr algn="ctr"/>
            <a:r>
              <a:rPr lang="en-CA" sz="1200" b="1" dirty="0" smtClean="0"/>
              <a:t>DIFF</a:t>
            </a:r>
            <a:r>
              <a:rPr lang="en-CA" sz="1200" dirty="0" smtClean="0"/>
              <a:t>=UMOS-AQ/MIST</a:t>
            </a:r>
            <a:r>
              <a:rPr lang="en-CA" sz="1200" dirty="0"/>
              <a:t> </a:t>
            </a:r>
            <a:r>
              <a:rPr lang="en-CA" sz="1200" dirty="0" smtClean="0"/>
              <a:t>- RAQDPS</a:t>
            </a:r>
            <a:endParaRPr lang="en-CA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414945" y="44624"/>
            <a:ext cx="2549544" cy="4924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sz="1400" dirty="0" smtClean="0"/>
              <a:t>Western Canada</a:t>
            </a:r>
          </a:p>
          <a:p>
            <a:pPr algn="ctr"/>
            <a:r>
              <a:rPr lang="en-CA" sz="1200" b="1" dirty="0" smtClean="0"/>
              <a:t>DIFF</a:t>
            </a:r>
            <a:r>
              <a:rPr lang="en-CA" sz="1200" dirty="0" smtClean="0"/>
              <a:t>=UMOS-AQ/MIST</a:t>
            </a:r>
            <a:r>
              <a:rPr lang="en-CA" sz="1200" dirty="0"/>
              <a:t> </a:t>
            </a:r>
            <a:r>
              <a:rPr lang="en-CA" sz="1200" dirty="0" smtClean="0"/>
              <a:t>- RAQDPS</a:t>
            </a:r>
            <a:endParaRPr lang="en-CA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367220" y="827420"/>
            <a:ext cx="2364750" cy="369332"/>
          </a:xfrm>
          <a:prstGeom prst="rect">
            <a:avLst/>
          </a:prstGeom>
          <a:solidFill>
            <a:srgbClr val="9EF0D7"/>
          </a:solidFill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70C0"/>
                </a:solidFill>
              </a:rPr>
              <a:t>P</a:t>
            </a:r>
            <a:r>
              <a:rPr lang="en-CA" b="1" dirty="0" smtClean="0">
                <a:solidFill>
                  <a:srgbClr val="0070C0"/>
                </a:solidFill>
              </a:rPr>
              <a:t>ositive differences</a:t>
            </a:r>
            <a:endParaRPr lang="en-CA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37788" y="2771636"/>
            <a:ext cx="2364750" cy="369332"/>
          </a:xfrm>
          <a:prstGeom prst="rect">
            <a:avLst/>
          </a:prstGeom>
          <a:solidFill>
            <a:srgbClr val="9EF0D7"/>
          </a:solidFill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70C0"/>
                </a:solidFill>
              </a:rPr>
              <a:t>P</a:t>
            </a:r>
            <a:r>
              <a:rPr lang="en-CA" b="1" dirty="0" smtClean="0">
                <a:solidFill>
                  <a:srgbClr val="0070C0"/>
                </a:solidFill>
              </a:rPr>
              <a:t>ositive differences</a:t>
            </a:r>
            <a:endParaRPr lang="en-CA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848" y="4859868"/>
            <a:ext cx="4057521" cy="369332"/>
          </a:xfrm>
          <a:prstGeom prst="rect">
            <a:avLst/>
          </a:prstGeom>
          <a:solidFill>
            <a:srgbClr val="9EF0D7"/>
          </a:solidFill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0070C0"/>
                </a:solidFill>
              </a:rPr>
              <a:t>Negative differences in major cities</a:t>
            </a:r>
            <a:endParaRPr lang="en-CA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91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931224" cy="1143000"/>
          </a:xfrm>
        </p:spPr>
        <p:txBody>
          <a:bodyPr/>
          <a:lstStyle/>
          <a:p>
            <a:r>
              <a:rPr lang="en-CA" dirty="0" smtClean="0">
                <a:solidFill>
                  <a:srgbClr val="002060"/>
                </a:solidFill>
              </a:rPr>
              <a:t>Summertime</a:t>
            </a:r>
            <a:r>
              <a:rPr lang="en-CA" dirty="0" smtClean="0"/>
              <a:t> Time Series  </a:t>
            </a:r>
            <a:r>
              <a:rPr lang="en-CA" dirty="0" smtClean="0">
                <a:solidFill>
                  <a:srgbClr val="92D050"/>
                </a:solidFill>
              </a:rPr>
              <a:t>NO</a:t>
            </a:r>
            <a:r>
              <a:rPr lang="en-CA" baseline="-25000" dirty="0" smtClean="0">
                <a:solidFill>
                  <a:srgbClr val="92D050"/>
                </a:solidFill>
              </a:rPr>
              <a:t>2</a:t>
            </a:r>
            <a:endParaRPr lang="en-CA" baseline="-25000" dirty="0">
              <a:solidFill>
                <a:srgbClr val="92D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149080"/>
            <a:ext cx="8664575" cy="234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32712" y="4139788"/>
            <a:ext cx="1082348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/>
              <a:t>Montreal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1484784"/>
            <a:ext cx="8664575" cy="249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96336" y="1547500"/>
            <a:ext cx="1270412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/>
              <a:t>Vancouver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6941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931224" cy="1143000"/>
          </a:xfrm>
        </p:spPr>
        <p:txBody>
          <a:bodyPr/>
          <a:lstStyle/>
          <a:p>
            <a:r>
              <a:rPr lang="en-CA" dirty="0" smtClean="0">
                <a:solidFill>
                  <a:srgbClr val="002060"/>
                </a:solidFill>
              </a:rPr>
              <a:t>Summertime</a:t>
            </a:r>
            <a:r>
              <a:rPr lang="en-CA" dirty="0" smtClean="0"/>
              <a:t> Time Series  </a:t>
            </a:r>
            <a:r>
              <a:rPr lang="en-CA" dirty="0" smtClean="0">
                <a:solidFill>
                  <a:srgbClr val="92D050"/>
                </a:solidFill>
              </a:rPr>
              <a:t>O</a:t>
            </a:r>
            <a:r>
              <a:rPr lang="en-CA" baseline="-25000" dirty="0" smtClean="0">
                <a:solidFill>
                  <a:srgbClr val="92D050"/>
                </a:solidFill>
              </a:rPr>
              <a:t>3</a:t>
            </a:r>
            <a:endParaRPr lang="en-CA" baseline="-25000" dirty="0">
              <a:solidFill>
                <a:srgbClr val="92D05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21" y="1467068"/>
            <a:ext cx="8664575" cy="239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21" y="4149080"/>
            <a:ext cx="866457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75856" y="1484784"/>
            <a:ext cx="979755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/>
              <a:t>Calgary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3347864" y="4211796"/>
            <a:ext cx="889987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/>
              <a:t>Halifax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1308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25760"/>
            <a:ext cx="7931224" cy="1143000"/>
          </a:xfrm>
        </p:spPr>
        <p:txBody>
          <a:bodyPr/>
          <a:lstStyle/>
          <a:p>
            <a:r>
              <a:rPr lang="en-CA" dirty="0" smtClean="0">
                <a:solidFill>
                  <a:srgbClr val="002060"/>
                </a:solidFill>
              </a:rPr>
              <a:t>Wintertime</a:t>
            </a:r>
            <a:r>
              <a:rPr lang="en-CA" dirty="0" smtClean="0"/>
              <a:t> Time Series - </a:t>
            </a:r>
            <a:r>
              <a:rPr lang="en-CA" dirty="0" smtClean="0">
                <a:solidFill>
                  <a:srgbClr val="7E0000"/>
                </a:solidFill>
              </a:rPr>
              <a:t>Toronto</a:t>
            </a:r>
            <a:endParaRPr lang="en-CA" dirty="0">
              <a:solidFill>
                <a:srgbClr val="7E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1340768"/>
            <a:ext cx="866457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72400" y="1516142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92D050"/>
                </a:solidFill>
              </a:rPr>
              <a:t>NO</a:t>
            </a:r>
            <a:r>
              <a:rPr lang="en-CA" b="1" baseline="-25000" dirty="0" smtClean="0">
                <a:solidFill>
                  <a:srgbClr val="92D050"/>
                </a:solidFill>
              </a:rPr>
              <a:t>2</a:t>
            </a:r>
            <a:endParaRPr lang="en-CA" b="1" baseline="-25000" dirty="0">
              <a:solidFill>
                <a:srgbClr val="92D05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0" y="3280756"/>
            <a:ext cx="8664575" cy="178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443318" y="350100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92D050"/>
                </a:solidFill>
              </a:rPr>
              <a:t>O</a:t>
            </a:r>
            <a:r>
              <a:rPr lang="en-CA" b="1" baseline="-25000" dirty="0" smtClean="0">
                <a:solidFill>
                  <a:srgbClr val="92D050"/>
                </a:solidFill>
              </a:rPr>
              <a:t>3</a:t>
            </a:r>
            <a:endParaRPr lang="en-CA" b="1" baseline="-25000" dirty="0">
              <a:solidFill>
                <a:srgbClr val="92D05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5073610"/>
            <a:ext cx="8664575" cy="178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16416" y="521990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92D050"/>
                </a:solidFill>
              </a:rPr>
              <a:t>PM</a:t>
            </a:r>
            <a:r>
              <a:rPr lang="en-CA" b="1" baseline="-25000" dirty="0" smtClean="0">
                <a:solidFill>
                  <a:srgbClr val="92D050"/>
                </a:solidFill>
              </a:rPr>
              <a:t>2.5</a:t>
            </a:r>
            <a:endParaRPr lang="en-CA" b="1" baseline="-25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09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931224" cy="1143000"/>
          </a:xfrm>
        </p:spPr>
        <p:txBody>
          <a:bodyPr/>
          <a:lstStyle/>
          <a:p>
            <a:r>
              <a:rPr lang="en-CA" dirty="0" smtClean="0"/>
              <a:t>UMOS-AQ-MIST‘s Weaknesses  (1)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525963"/>
          </a:xfrm>
        </p:spPr>
        <p:txBody>
          <a:bodyPr/>
          <a:lstStyle/>
          <a:p>
            <a:r>
              <a:rPr lang="en-CA" dirty="0" smtClean="0"/>
              <a:t>Statistical post-processing (UMOS-AQ/MIST</a:t>
            </a:r>
            <a:r>
              <a:rPr lang="en-CA" dirty="0"/>
              <a:t>) significantly </a:t>
            </a:r>
            <a:r>
              <a:rPr lang="en-CA" dirty="0" smtClean="0"/>
              <a:t>improves AQ forecasts.  However, this system has some weaknesses: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08" y="3068960"/>
            <a:ext cx="397224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706222"/>
            <a:ext cx="2088232" cy="151391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>
            <a:off x="6156176" y="3068960"/>
            <a:ext cx="0" cy="2160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395536" y="3097991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CA" dirty="0"/>
              <a:t>Smoothing/correcting modelled peak concentrations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CA" dirty="0"/>
              <a:t>Due to the </a:t>
            </a:r>
            <a:r>
              <a:rPr lang="en-CA" dirty="0" smtClean="0"/>
              <a:t>limited </a:t>
            </a:r>
            <a:r>
              <a:rPr lang="en-CA" dirty="0"/>
              <a:t>number of AQ </a:t>
            </a:r>
            <a:r>
              <a:rPr lang="en-CA" dirty="0" smtClean="0"/>
              <a:t>stations, </a:t>
            </a:r>
            <a:r>
              <a:rPr lang="en-CA" dirty="0"/>
              <a:t>UMOS-AQ/MIST correction is applied </a:t>
            </a:r>
            <a:r>
              <a:rPr lang="en-CA" dirty="0" smtClean="0"/>
              <a:t>to a limited area</a:t>
            </a:r>
            <a:endParaRPr lang="en-CA" dirty="0"/>
          </a:p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8020873" y="3380589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>
                <a:solidFill>
                  <a:srgbClr val="92D050"/>
                </a:solidFill>
              </a:rPr>
              <a:t>PM</a:t>
            </a:r>
            <a:r>
              <a:rPr lang="en-CA" sz="1200" b="1" baseline="-25000" dirty="0" smtClean="0">
                <a:solidFill>
                  <a:srgbClr val="92D050"/>
                </a:solidFill>
              </a:rPr>
              <a:t>2.5</a:t>
            </a:r>
            <a:endParaRPr lang="en-CA" sz="1200" b="1" baseline="-25000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2360" y="3068960"/>
            <a:ext cx="780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rgbClr val="00B050"/>
                </a:solidFill>
              </a:rPr>
              <a:t>Toronto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661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525963"/>
          </a:xfrm>
        </p:spPr>
        <p:txBody>
          <a:bodyPr/>
          <a:lstStyle/>
          <a:p>
            <a:r>
              <a:rPr lang="en-CA" dirty="0" smtClean="0"/>
              <a:t>UMOS-AQ/MIST is not good at handling extreme pollution events, like those generated by wildfires.</a:t>
            </a:r>
          </a:p>
          <a:p>
            <a:endParaRPr lang="en-CA" dirty="0"/>
          </a:p>
          <a:p>
            <a:pPr lvl="1"/>
            <a:r>
              <a:rPr lang="en-CA" dirty="0" smtClean="0"/>
              <a:t>If a source is present for several days, UMOS-AQ starts to adjust the AQ forecasts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61048"/>
            <a:ext cx="5040560" cy="193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3574304" y="4005064"/>
            <a:ext cx="0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843808" y="4077072"/>
            <a:ext cx="0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4788024" y="4077072"/>
            <a:ext cx="0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923928" y="3789040"/>
            <a:ext cx="2204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>
                <a:solidFill>
                  <a:srgbClr val="C00000"/>
                </a:solidFill>
              </a:rPr>
              <a:t>Peaks never well represented</a:t>
            </a:r>
            <a:endParaRPr lang="en-CA" sz="1200" dirty="0">
              <a:solidFill>
                <a:srgbClr val="C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755576" y="116632"/>
            <a:ext cx="79312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CA" kern="0" dirty="0" smtClean="0"/>
              <a:t>UMOS-AQ-MIST‘s Weaknesses  (2)</a:t>
            </a:r>
            <a:endParaRPr lang="en-CA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6084168" y="3861048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Saskatoon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843729" y="4622939"/>
            <a:ext cx="960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b="1" dirty="0" smtClean="0">
                <a:solidFill>
                  <a:srgbClr val="00B050"/>
                </a:solidFill>
              </a:rPr>
              <a:t>PM</a:t>
            </a:r>
            <a:r>
              <a:rPr lang="en-CA" sz="1000" b="1" baseline="-25000" dirty="0" smtClean="0">
                <a:solidFill>
                  <a:srgbClr val="00B050"/>
                </a:solidFill>
              </a:rPr>
              <a:t>2.5</a:t>
            </a:r>
            <a:r>
              <a:rPr lang="en-CA" sz="1000" b="1" dirty="0" smtClean="0">
                <a:solidFill>
                  <a:srgbClr val="00B050"/>
                </a:solidFill>
              </a:rPr>
              <a:t>(</a:t>
            </a:r>
            <a:r>
              <a:rPr lang="en-CA" sz="1000" b="1" dirty="0" err="1" smtClean="0">
                <a:solidFill>
                  <a:srgbClr val="00B050"/>
                </a:solidFill>
              </a:rPr>
              <a:t>ug</a:t>
            </a:r>
            <a:r>
              <a:rPr lang="en-CA" sz="1000" b="1" dirty="0" smtClean="0">
                <a:solidFill>
                  <a:srgbClr val="00B050"/>
                </a:solidFill>
              </a:rPr>
              <a:t>/m3)</a:t>
            </a:r>
            <a:endParaRPr lang="en-CA" sz="1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74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92480" cy="1143000"/>
          </a:xfrm>
        </p:spPr>
        <p:txBody>
          <a:bodyPr/>
          <a:lstStyle/>
          <a:p>
            <a:r>
              <a:rPr lang="en-CA" dirty="0" smtClean="0"/>
              <a:t>Current and Planned Improvements to Statistical Post-Processing Package  (1)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88" y="1772816"/>
            <a:ext cx="8229600" cy="4525963"/>
          </a:xfrm>
        </p:spPr>
        <p:txBody>
          <a:bodyPr/>
          <a:lstStyle/>
          <a:p>
            <a:r>
              <a:rPr lang="en-CA" dirty="0" smtClean="0"/>
              <a:t>Update post-processing system for extended, 72-hour- long RAQDPS forecast</a:t>
            </a:r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Adapt Statistical Post-Processing System for wildfire pollution forecasts (FireWork system)</a:t>
            </a:r>
            <a:endParaRPr lang="en-CA" dirty="0"/>
          </a:p>
        </p:txBody>
      </p:sp>
      <p:sp>
        <p:nvSpPr>
          <p:cNvPr id="5" name="Cloud Callout 4"/>
          <p:cNvSpPr/>
          <p:nvPr/>
        </p:nvSpPr>
        <p:spPr bwMode="auto">
          <a:xfrm>
            <a:off x="6012160" y="4437112"/>
            <a:ext cx="1656184" cy="720080"/>
          </a:xfrm>
          <a:prstGeom prst="cloudCallout">
            <a:avLst/>
          </a:prstGeom>
          <a:solidFill>
            <a:schemeClr val="accent1">
              <a:alpha val="2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CA" sz="1800" b="0" i="0" u="none" strike="noStrike" cap="none" normalizeH="0" baseline="0" dirty="0" smtClean="0">
                <a:ln>
                  <a:noFill/>
                </a:ln>
                <a:solidFill>
                  <a:srgbClr val="7E0000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Planned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864097" y="2492896"/>
            <a:ext cx="1152128" cy="432048"/>
          </a:xfrm>
          <a:prstGeom prst="roundRect">
            <a:avLst/>
          </a:prstGeom>
          <a:solidFill>
            <a:schemeClr val="accent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CA" sz="1800" b="0" i="0" u="none" strike="noStrike" cap="none" normalizeH="0" baseline="0" dirty="0" smtClean="0">
                <a:ln>
                  <a:noFill/>
                </a:ln>
                <a:solidFill>
                  <a:srgbClr val="7E0000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Ongoing</a:t>
            </a:r>
          </a:p>
        </p:txBody>
      </p:sp>
    </p:spTree>
    <p:extLst>
      <p:ext uri="{BB962C8B-B14F-4D97-AF65-F5344CB8AC3E}">
        <p14:creationId xmlns:p14="http://schemas.microsoft.com/office/powerpoint/2010/main" val="300476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525963"/>
          </a:xfrm>
        </p:spPr>
        <p:txBody>
          <a:bodyPr/>
          <a:lstStyle/>
          <a:p>
            <a:r>
              <a:rPr lang="en-CA" dirty="0"/>
              <a:t>New Statistical Post-Processing System named </a:t>
            </a:r>
            <a:r>
              <a:rPr lang="en-CA" dirty="0">
                <a:solidFill>
                  <a:srgbClr val="C00000"/>
                </a:solidFill>
              </a:rPr>
              <a:t>PROGNOS</a:t>
            </a:r>
            <a:r>
              <a:rPr lang="en-CA" dirty="0"/>
              <a:t> is </a:t>
            </a:r>
            <a:r>
              <a:rPr lang="en-CA" dirty="0" smtClean="0"/>
              <a:t>being developed </a:t>
            </a:r>
            <a:r>
              <a:rPr lang="en-CA" dirty="0"/>
              <a:t>and </a:t>
            </a:r>
            <a:r>
              <a:rPr lang="en-CA" dirty="0" smtClean="0"/>
              <a:t>tested.  </a:t>
            </a:r>
            <a:r>
              <a:rPr lang="en-CA" dirty="0"/>
              <a:t>This new system is based on </a:t>
            </a:r>
            <a:r>
              <a:rPr lang="en-CA" dirty="0" smtClean="0"/>
              <a:t>the </a:t>
            </a:r>
            <a:r>
              <a:rPr lang="en-CA" b="1" dirty="0" smtClean="0">
                <a:solidFill>
                  <a:srgbClr val="0070C0"/>
                </a:solidFill>
              </a:rPr>
              <a:t>XM-Tool</a:t>
            </a:r>
            <a:r>
              <a:rPr lang="en-CA" dirty="0" smtClean="0"/>
              <a:t> </a:t>
            </a:r>
            <a:r>
              <a:rPr lang="en-CA" dirty="0"/>
              <a:t>project</a:t>
            </a:r>
            <a:r>
              <a:rPr lang="en-CA" dirty="0" smtClean="0"/>
              <a:t>.</a:t>
            </a:r>
          </a:p>
          <a:p>
            <a:endParaRPr lang="en-CA" dirty="0"/>
          </a:p>
          <a:p>
            <a:pPr lvl="1"/>
            <a:r>
              <a:rPr lang="en-CA" sz="1800" dirty="0" smtClean="0"/>
              <a:t>The XM-Tool </a:t>
            </a:r>
            <a:r>
              <a:rPr lang="en-CA" sz="1800" dirty="0"/>
              <a:t>initiative </a:t>
            </a:r>
            <a:r>
              <a:rPr lang="en-CA" sz="1800" dirty="0" smtClean="0"/>
              <a:t>is focusing </a:t>
            </a:r>
            <a:r>
              <a:rPr lang="en-CA" sz="1800" dirty="0"/>
              <a:t>on </a:t>
            </a:r>
            <a:r>
              <a:rPr lang="en-CA" sz="1800" dirty="0" smtClean="0"/>
              <a:t>improving </a:t>
            </a:r>
            <a:r>
              <a:rPr lang="en-CA" sz="1800" dirty="0"/>
              <a:t>the RAQDPS </a:t>
            </a:r>
            <a:r>
              <a:rPr lang="en-CA" sz="1800" dirty="0" smtClean="0"/>
              <a:t>AQ </a:t>
            </a:r>
            <a:r>
              <a:rPr lang="en-CA" sz="1800" dirty="0"/>
              <a:t>forecasts in support of </a:t>
            </a:r>
            <a:r>
              <a:rPr lang="en-CA" sz="1800" dirty="0" smtClean="0"/>
              <a:t>the </a:t>
            </a:r>
            <a:r>
              <a:rPr lang="en-CA" sz="1800" dirty="0" smtClean="0">
                <a:solidFill>
                  <a:srgbClr val="0070C0"/>
                </a:solidFill>
              </a:rPr>
              <a:t>AQHI Forecast </a:t>
            </a:r>
            <a:r>
              <a:rPr lang="en-CA" sz="1800" dirty="0">
                <a:solidFill>
                  <a:srgbClr val="0070C0"/>
                </a:solidFill>
              </a:rPr>
              <a:t>P</a:t>
            </a:r>
            <a:r>
              <a:rPr lang="en-CA" sz="1800" dirty="0" smtClean="0">
                <a:solidFill>
                  <a:srgbClr val="0070C0"/>
                </a:solidFill>
              </a:rPr>
              <a:t>rogram</a:t>
            </a:r>
            <a:r>
              <a:rPr lang="en-CA" sz="1800" dirty="0" smtClean="0"/>
              <a:t> </a:t>
            </a:r>
          </a:p>
          <a:p>
            <a:pPr lvl="1"/>
            <a:endParaRPr lang="en-CA" sz="1800" dirty="0" smtClean="0"/>
          </a:p>
          <a:p>
            <a:pPr lvl="1"/>
            <a:r>
              <a:rPr lang="en-CA" sz="1800" dirty="0"/>
              <a:t>PROGNOS will provide a </a:t>
            </a:r>
            <a:r>
              <a:rPr lang="en-CA" sz="1800" b="1" dirty="0"/>
              <a:t>more versatile </a:t>
            </a:r>
            <a:r>
              <a:rPr lang="en-CA" sz="1800" dirty="0"/>
              <a:t>and </a:t>
            </a:r>
            <a:r>
              <a:rPr lang="en-CA" sz="1800" b="1" dirty="0"/>
              <a:t>easier to maintain </a:t>
            </a:r>
            <a:r>
              <a:rPr lang="en-CA" sz="1800" dirty="0"/>
              <a:t>SPP </a:t>
            </a:r>
            <a:r>
              <a:rPr lang="en-CA" sz="1800" dirty="0" smtClean="0"/>
              <a:t>and </a:t>
            </a:r>
            <a:r>
              <a:rPr lang="en-CA" sz="1800" dirty="0"/>
              <a:t>will be able to process </a:t>
            </a:r>
            <a:r>
              <a:rPr lang="en-CA" sz="1800" dirty="0" smtClean="0"/>
              <a:t>outputs of numerical </a:t>
            </a:r>
            <a:r>
              <a:rPr lang="en-CA" sz="1800" dirty="0"/>
              <a:t>weather forecast systems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2000" y="116632"/>
            <a:ext cx="8892000" cy="1143000"/>
          </a:xfrm>
        </p:spPr>
        <p:txBody>
          <a:bodyPr/>
          <a:lstStyle/>
          <a:p>
            <a:r>
              <a:rPr lang="en-CA" dirty="0" smtClean="0"/>
              <a:t>Current and Planned Improvements to Statistical Post-Processing Package  (2)</a:t>
            </a:r>
            <a:endParaRPr lang="en-CA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7524328" y="2564904"/>
            <a:ext cx="1296144" cy="504056"/>
          </a:xfrm>
          <a:prstGeom prst="roundRect">
            <a:avLst/>
          </a:prstGeom>
          <a:solidFill>
            <a:schemeClr val="accent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CA" sz="1800" b="1" i="0" u="none" strike="noStrike" cap="none" normalizeH="0" baseline="0" dirty="0" smtClean="0">
                <a:ln>
                  <a:noFill/>
                </a:ln>
                <a:solidFill>
                  <a:srgbClr val="7E0000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Ongoing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5" y="5157192"/>
            <a:ext cx="8208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u="sng" dirty="0" smtClean="0"/>
              <a:t>More information about PROGNOS  (IWAQFR, Jan 10</a:t>
            </a:r>
            <a:r>
              <a:rPr lang="en-CA" sz="1200" u="sng" baseline="30000" dirty="0" smtClean="0"/>
              <a:t>th</a:t>
            </a:r>
            <a:r>
              <a:rPr lang="en-CA" sz="1200" u="sng" dirty="0" smtClean="0"/>
              <a:t>)</a:t>
            </a:r>
            <a:r>
              <a:rPr lang="en-CA" sz="1200" dirty="0" smtClean="0"/>
              <a:t>:</a:t>
            </a:r>
          </a:p>
          <a:p>
            <a:r>
              <a:rPr lang="en-CA" sz="1200" dirty="0" smtClean="0"/>
              <a:t>A. </a:t>
            </a:r>
            <a:r>
              <a:rPr lang="en-CA" sz="1200" dirty="0" err="1" smtClean="0"/>
              <a:t>Teakles</a:t>
            </a:r>
            <a:r>
              <a:rPr lang="en-CA" sz="1200" dirty="0" smtClean="0"/>
              <a:t>: PROGNOS - </a:t>
            </a:r>
            <a:r>
              <a:rPr lang="en-CA" sz="1200" dirty="0"/>
              <a:t>A new MSC initiative to renew the operational statistical post-processing </a:t>
            </a:r>
            <a:r>
              <a:rPr lang="en-CA" sz="1200" dirty="0" smtClean="0"/>
              <a:t>infrastructure</a:t>
            </a:r>
          </a:p>
          <a:p>
            <a:r>
              <a:rPr lang="en-CA" sz="1200" u="sng" dirty="0" smtClean="0"/>
              <a:t>More information about experimental post-processing (IWAQFR, Jan 10</a:t>
            </a:r>
            <a:r>
              <a:rPr lang="en-CA" sz="1200" u="sng" baseline="30000" dirty="0" smtClean="0"/>
              <a:t>th</a:t>
            </a:r>
            <a:r>
              <a:rPr lang="en-CA" sz="1200" u="sng" dirty="0" smtClean="0"/>
              <a:t>):</a:t>
            </a:r>
          </a:p>
          <a:p>
            <a:r>
              <a:rPr lang="en-CA" sz="1200" dirty="0"/>
              <a:t>A. </a:t>
            </a:r>
            <a:r>
              <a:rPr lang="en-CA" sz="1200" dirty="0" err="1"/>
              <a:t>Teakles</a:t>
            </a:r>
            <a:r>
              <a:rPr lang="en-CA" sz="1200" dirty="0"/>
              <a:t>: </a:t>
            </a:r>
            <a:r>
              <a:rPr lang="en-CA" sz="1200" dirty="0" smtClean="0"/>
              <a:t>Experimental </a:t>
            </a:r>
            <a:r>
              <a:rPr lang="en-CA" sz="1200" dirty="0"/>
              <a:t>post-processing of air quality forecasts for the Toronto 2015 </a:t>
            </a:r>
            <a:r>
              <a:rPr lang="en-CA" sz="1200" dirty="0" err="1"/>
              <a:t>PanAm</a:t>
            </a:r>
            <a:r>
              <a:rPr lang="en-CA" sz="1200" dirty="0"/>
              <a:t> and </a:t>
            </a:r>
            <a:r>
              <a:rPr lang="en-CA" sz="1200" dirty="0" err="1"/>
              <a:t>ParaPanAm</a:t>
            </a:r>
            <a:r>
              <a:rPr lang="en-CA" sz="1200" dirty="0"/>
              <a:t> Games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98176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/>
          <a:lstStyle/>
          <a:p>
            <a:r>
              <a:rPr lang="en-CA" dirty="0" smtClean="0"/>
              <a:t>  Conclusions   (1)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8496944" cy="4525963"/>
          </a:xfrm>
        </p:spPr>
        <p:txBody>
          <a:bodyPr/>
          <a:lstStyle/>
          <a:p>
            <a:r>
              <a:rPr lang="en-CA" sz="2200" dirty="0" smtClean="0"/>
              <a:t>Statistically post-processed (SPP) forecasts are </a:t>
            </a:r>
            <a:r>
              <a:rPr lang="en-CA" sz="2200" dirty="0"/>
              <a:t>the </a:t>
            </a:r>
            <a:r>
              <a:rPr lang="en-CA" sz="2200" dirty="0">
                <a:solidFill>
                  <a:srgbClr val="7E0000"/>
                </a:solidFill>
              </a:rPr>
              <a:t>principal </a:t>
            </a:r>
            <a:r>
              <a:rPr lang="en-CA" sz="2200" dirty="0" smtClean="0">
                <a:solidFill>
                  <a:srgbClr val="7E0000"/>
                </a:solidFill>
              </a:rPr>
              <a:t>source/tool</a:t>
            </a:r>
            <a:r>
              <a:rPr lang="en-CA" sz="2200" dirty="0" smtClean="0"/>
              <a:t> for ECCC's AQ forecasters</a:t>
            </a:r>
          </a:p>
          <a:p>
            <a:endParaRPr lang="en-CA" sz="2200" dirty="0"/>
          </a:p>
          <a:p>
            <a:r>
              <a:rPr lang="en-CA" sz="2200" dirty="0" smtClean="0">
                <a:solidFill>
                  <a:srgbClr val="7E0000"/>
                </a:solidFill>
              </a:rPr>
              <a:t>AQ forecasts are </a:t>
            </a:r>
            <a:r>
              <a:rPr lang="en-CA" sz="2200" b="1" u="sng" dirty="0" smtClean="0">
                <a:solidFill>
                  <a:srgbClr val="7E0000"/>
                </a:solidFill>
              </a:rPr>
              <a:t>significantly improved</a:t>
            </a:r>
            <a:r>
              <a:rPr lang="en-CA" sz="2200" b="1" dirty="0" smtClean="0">
                <a:solidFill>
                  <a:srgbClr val="7E0000"/>
                </a:solidFill>
              </a:rPr>
              <a:t> </a:t>
            </a:r>
            <a:r>
              <a:rPr lang="en-CA" sz="2200" dirty="0" smtClean="0"/>
              <a:t>by SPP when compared to the AQ model's raw outputs. Both </a:t>
            </a:r>
            <a:r>
              <a:rPr lang="en-CA" sz="2200" dirty="0"/>
              <a:t>h</a:t>
            </a:r>
            <a:r>
              <a:rPr lang="en-CA" sz="2200" dirty="0" smtClean="0"/>
              <a:t>ourly and daily max scores (RMSE, MB, R) for NO</a:t>
            </a:r>
            <a:r>
              <a:rPr lang="en-CA" sz="2200" baseline="-25000" dirty="0" smtClean="0"/>
              <a:t>2</a:t>
            </a:r>
            <a:r>
              <a:rPr lang="en-CA" sz="2200" dirty="0" smtClean="0"/>
              <a:t>, PM</a:t>
            </a:r>
            <a:r>
              <a:rPr lang="en-CA" sz="2200" baseline="-25000" dirty="0" smtClean="0"/>
              <a:t>2.5</a:t>
            </a:r>
            <a:r>
              <a:rPr lang="en-CA" sz="2200" dirty="0" smtClean="0"/>
              <a:t> and O</a:t>
            </a:r>
            <a:r>
              <a:rPr lang="en-CA" sz="2200" baseline="-25000" dirty="0" smtClean="0"/>
              <a:t>3</a:t>
            </a:r>
            <a:r>
              <a:rPr lang="en-CA" sz="2200" dirty="0" smtClean="0"/>
              <a:t> are improved </a:t>
            </a:r>
          </a:p>
          <a:p>
            <a:endParaRPr lang="en-CA" sz="2200" dirty="0"/>
          </a:p>
          <a:p>
            <a:r>
              <a:rPr lang="en-CA" sz="2200" dirty="0" smtClean="0"/>
              <a:t>SPP </a:t>
            </a:r>
            <a:r>
              <a:rPr lang="en-CA" sz="2200" dirty="0" smtClean="0">
                <a:solidFill>
                  <a:srgbClr val="0038A8"/>
                </a:solidFill>
              </a:rPr>
              <a:t>has some weaknesses</a:t>
            </a:r>
            <a:r>
              <a:rPr lang="en-CA" sz="2200" dirty="0" smtClean="0"/>
              <a:t>, like forecasting extreme events</a:t>
            </a:r>
            <a:endParaRPr lang="en-CA" sz="2200" dirty="0"/>
          </a:p>
          <a:p>
            <a:endParaRPr lang="en-CA" sz="2200" dirty="0"/>
          </a:p>
          <a:p>
            <a:r>
              <a:rPr lang="en-CA" sz="2200" dirty="0" smtClean="0"/>
              <a:t>Constant improvements are made to the SPP and </a:t>
            </a:r>
            <a:r>
              <a:rPr lang="en-CA" sz="2200" dirty="0" smtClean="0">
                <a:solidFill>
                  <a:srgbClr val="7E0000"/>
                </a:solidFill>
              </a:rPr>
              <a:t>important system updates are planned </a:t>
            </a:r>
            <a:r>
              <a:rPr lang="en-CA" sz="2200" dirty="0" smtClean="0"/>
              <a:t>for coming years</a:t>
            </a: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1688683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95537" y="1448780"/>
            <a:ext cx="2880320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anada-popul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7" t="46118" b="3026"/>
          <a:stretch/>
        </p:blipFill>
        <p:spPr bwMode="auto">
          <a:xfrm>
            <a:off x="3861549" y="1412776"/>
            <a:ext cx="351876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oronto.ctvnews.ca/polopoly_fs/1.2441721.1435323593%21/httpImage/image.jpg_gen/derivatives/landscape_620/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6" y="3861048"/>
            <a:ext cx="4497525" cy="253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23929" y="1484784"/>
            <a:ext cx="3300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>
                <a:solidFill>
                  <a:schemeClr val="bg1"/>
                </a:solidFill>
              </a:rPr>
              <a:t>POPULATION DENSITY OF CANADA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005" y="1484784"/>
            <a:ext cx="152958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UMOS-AQ Sites</a:t>
            </a:r>
            <a:endParaRPr lang="en-CA" sz="1400" b="1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131841" y="2420888"/>
            <a:ext cx="864096" cy="0"/>
          </a:xfrm>
          <a:prstGeom prst="straightConnector1">
            <a:avLst/>
          </a:prstGeom>
          <a:solidFill>
            <a:schemeClr val="accent1"/>
          </a:solidFill>
          <a:ln w="25400" cap="flat" cmpd="dbl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373216"/>
            <a:ext cx="3059832" cy="143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399886" y="5445224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>
                <a:solidFill>
                  <a:srgbClr val="92D050"/>
                </a:solidFill>
              </a:rPr>
              <a:t>PM</a:t>
            </a:r>
            <a:r>
              <a:rPr lang="en-CA" sz="1400" b="1" baseline="-25000" dirty="0" smtClean="0">
                <a:solidFill>
                  <a:srgbClr val="92D050"/>
                </a:solidFill>
              </a:rPr>
              <a:t>2.5</a:t>
            </a:r>
            <a:endParaRPr lang="en-CA" sz="1400" b="1" baseline="-25000" dirty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4077072"/>
            <a:ext cx="436201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Useful tool for </a:t>
            </a:r>
            <a:r>
              <a:rPr lang="en-CA" b="1" dirty="0" smtClean="0">
                <a:solidFill>
                  <a:srgbClr val="FF0000"/>
                </a:solidFill>
              </a:rPr>
              <a:t>urban AQ forecasting</a:t>
            </a:r>
            <a:r>
              <a:rPr lang="en-CA" dirty="0">
                <a:solidFill>
                  <a:schemeClr val="tx2"/>
                </a:solidFill>
              </a:rPr>
              <a:t>.</a:t>
            </a:r>
            <a:r>
              <a:rPr lang="en-CA" b="1" dirty="0" smtClean="0">
                <a:solidFill>
                  <a:srgbClr val="FF0000"/>
                </a:solidFill>
              </a:rPr>
              <a:t> </a:t>
            </a:r>
            <a:r>
              <a:rPr lang="en-CA" sz="1400" dirty="0" smtClean="0"/>
              <a:t>In Canada, major urban centres are covered with large number of UMOS-AQ stations.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300192" y="5373216"/>
            <a:ext cx="950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/>
              <a:t>TORONTO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51921" y="3573016"/>
            <a:ext cx="209223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00" dirty="0" smtClean="0">
                <a:solidFill>
                  <a:schemeClr val="bg1"/>
                </a:solidFill>
              </a:rPr>
              <a:t>Source: Statistics Canada, graphic redesign by Geopolitical Futures</a:t>
            </a:r>
            <a:endParaRPr lang="en-US" sz="5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474" y="3875583"/>
            <a:ext cx="243368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700" dirty="0" smtClean="0"/>
              <a:t>Toronto Smog Alert, (CTV News, Toronto, May 9</a:t>
            </a:r>
            <a:r>
              <a:rPr lang="en-CA" sz="700" baseline="30000" dirty="0" smtClean="0"/>
              <a:t>th</a:t>
            </a:r>
            <a:r>
              <a:rPr lang="en-CA" sz="700" dirty="0" smtClean="0"/>
              <a:t> 2015)</a:t>
            </a:r>
            <a:endParaRPr lang="en-US" sz="700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/>
          <a:lstStyle/>
          <a:p>
            <a:r>
              <a:rPr lang="en-CA" dirty="0" smtClean="0"/>
              <a:t>  Conclusions   (2)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4489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80920" cy="1143000"/>
          </a:xfrm>
        </p:spPr>
        <p:txBody>
          <a:bodyPr/>
          <a:lstStyle/>
          <a:p>
            <a:r>
              <a:rPr lang="en-CA" dirty="0" smtClean="0"/>
              <a:t>Statistical Post-Processing (SPP)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4784"/>
            <a:ext cx="8208912" cy="5256584"/>
          </a:xfrm>
          <a:solidFill>
            <a:schemeClr val="bg1"/>
          </a:solidFill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dirty="0" smtClean="0">
                <a:solidFill>
                  <a:srgbClr val="517D21"/>
                </a:solidFill>
              </a:rPr>
              <a:t>Why is SPP important?</a:t>
            </a:r>
          </a:p>
          <a:p>
            <a:pPr marL="0" indent="0" algn="ctr" eaLnBrk="1" hangingPunct="1">
              <a:buNone/>
            </a:pPr>
            <a:endParaRPr lang="en-US" altLang="en-US" sz="1000" dirty="0" smtClean="0"/>
          </a:p>
          <a:p>
            <a:pPr lvl="1" eaLnBrk="1" hangingPunct="1"/>
            <a:r>
              <a:rPr lang="en-US" altLang="en-US" dirty="0" smtClean="0"/>
              <a:t>SPP can compensate for models’ </a:t>
            </a:r>
            <a:r>
              <a:rPr lang="en-US" altLang="en-US" dirty="0" smtClean="0">
                <a:solidFill>
                  <a:srgbClr val="0038A8"/>
                </a:solidFill>
              </a:rPr>
              <a:t>inherent systematic errors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SPP takes into account </a:t>
            </a:r>
            <a:r>
              <a:rPr lang="en-US" altLang="en-US" dirty="0" smtClean="0">
                <a:solidFill>
                  <a:srgbClr val="0038A8"/>
                </a:solidFill>
              </a:rPr>
              <a:t>scales and phenomena not yet resolved </a:t>
            </a:r>
            <a:r>
              <a:rPr lang="en-US" altLang="en-US" dirty="0" smtClean="0"/>
              <a:t>by dynamical models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 smtClean="0"/>
              <a:t>SPP can be a </a:t>
            </a:r>
            <a:r>
              <a:rPr lang="en-US" altLang="en-US" dirty="0" smtClean="0">
                <a:solidFill>
                  <a:srgbClr val="0038A8"/>
                </a:solidFill>
              </a:rPr>
              <a:t>very helpful tool </a:t>
            </a:r>
            <a:r>
              <a:rPr lang="en-US" altLang="en-US" dirty="0" smtClean="0"/>
              <a:t>for operational ECCC AQ forecasters</a:t>
            </a:r>
          </a:p>
          <a:p>
            <a:pPr eaLnBrk="1" hangingPunct="1"/>
            <a:endParaRPr lang="en-US" altLang="en-US" sz="1800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/>
              <a:t>At the </a:t>
            </a:r>
            <a:r>
              <a:rPr lang="en-US" dirty="0" smtClean="0"/>
              <a:t>Canadian </a:t>
            </a:r>
            <a:r>
              <a:rPr lang="en-US" dirty="0"/>
              <a:t>Meteorological Centre (CMC) </a:t>
            </a:r>
            <a:r>
              <a:rPr lang="en-US" b="1" dirty="0" smtClean="0">
                <a:solidFill>
                  <a:srgbClr val="C00000"/>
                </a:solidFill>
              </a:rPr>
              <a:t>U</a:t>
            </a:r>
            <a:r>
              <a:rPr lang="en-US" dirty="0" smtClean="0"/>
              <a:t>pdateable </a:t>
            </a:r>
            <a:r>
              <a:rPr lang="en-US" b="1" dirty="0" smtClean="0">
                <a:solidFill>
                  <a:srgbClr val="C00000"/>
                </a:solidFill>
              </a:rPr>
              <a:t>M</a:t>
            </a:r>
            <a:r>
              <a:rPr lang="en-US" dirty="0" smtClean="0"/>
              <a:t>odel </a:t>
            </a:r>
            <a:r>
              <a:rPr lang="en-US" b="1" dirty="0" smtClean="0">
                <a:solidFill>
                  <a:srgbClr val="C00000"/>
                </a:solidFill>
              </a:rPr>
              <a:t>O</a:t>
            </a:r>
            <a:r>
              <a:rPr lang="en-US" dirty="0" smtClean="0"/>
              <a:t>utput </a:t>
            </a:r>
            <a:r>
              <a:rPr lang="en-US" b="1" dirty="0" smtClean="0">
                <a:solidFill>
                  <a:srgbClr val="C00000"/>
                </a:solidFill>
              </a:rPr>
              <a:t>S</a:t>
            </a:r>
            <a:r>
              <a:rPr lang="en-US" dirty="0" smtClean="0"/>
              <a:t>tatistics (</a:t>
            </a:r>
            <a:r>
              <a:rPr lang="en-US" b="1" dirty="0" smtClean="0">
                <a:solidFill>
                  <a:srgbClr val="C00000"/>
                </a:solidFill>
              </a:rPr>
              <a:t>UMOS</a:t>
            </a:r>
            <a:r>
              <a:rPr lang="en-US" dirty="0" smtClean="0"/>
              <a:t>) is applied as a statistical </a:t>
            </a:r>
            <a:r>
              <a:rPr lang="en-US" altLang="en-US" dirty="0" smtClean="0"/>
              <a:t>post-processing system for weather- and AQ-related </a:t>
            </a:r>
            <a:r>
              <a:rPr lang="en-US" altLang="en-US" dirty="0" err="1" smtClean="0"/>
              <a:t>predictands</a:t>
            </a:r>
            <a:r>
              <a:rPr lang="en-US" alt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5542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8229600" cy="1143000"/>
          </a:xfrm>
        </p:spPr>
        <p:txBody>
          <a:bodyPr/>
          <a:lstStyle/>
          <a:p>
            <a:pPr algn="ctr"/>
            <a:r>
              <a:rPr lang="en-CA" sz="6000" dirty="0" smtClean="0"/>
              <a:t>THANK YOU!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663137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931224" cy="1143000"/>
          </a:xfrm>
        </p:spPr>
        <p:txBody>
          <a:bodyPr/>
          <a:lstStyle/>
          <a:p>
            <a:r>
              <a:rPr lang="en-CA" dirty="0"/>
              <a:t>Statistical Post-Processing (SPP</a:t>
            </a:r>
            <a:r>
              <a:rPr lang="en-CA" dirty="0" smtClean="0"/>
              <a:t>)</a:t>
            </a:r>
            <a:br>
              <a:rPr lang="en-CA" dirty="0" smtClean="0"/>
            </a:br>
            <a:r>
              <a:rPr lang="en-CA" dirty="0" smtClean="0">
                <a:solidFill>
                  <a:srgbClr val="500000"/>
                </a:solidFill>
              </a:rPr>
              <a:t>UMOS</a:t>
            </a:r>
            <a:endParaRPr lang="en-CA" dirty="0">
              <a:solidFill>
                <a:srgbClr val="5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39341"/>
            <a:ext cx="8003232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en-US" sz="2000" dirty="0" smtClean="0"/>
              <a:t> At the CMC, UMOS has been </a:t>
            </a:r>
            <a:r>
              <a:rPr lang="en-US" altLang="en-US" sz="2000" b="1" dirty="0" smtClean="0">
                <a:solidFill>
                  <a:srgbClr val="C00000"/>
                </a:solidFill>
              </a:rPr>
              <a:t>operational</a:t>
            </a:r>
            <a:r>
              <a:rPr lang="en-US" altLang="en-US" sz="2000" dirty="0" smtClean="0"/>
              <a:t> since 1995, and 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UMOS-AQ</a:t>
            </a:r>
            <a:r>
              <a:rPr lang="en-US" altLang="en-US" sz="2000" dirty="0" smtClean="0">
                <a:solidFill>
                  <a:srgbClr val="0070C0"/>
                </a:solidFill>
              </a:rPr>
              <a:t> </a:t>
            </a:r>
            <a:r>
              <a:rPr lang="en-US" altLang="en-US" sz="2000" dirty="0" smtClean="0"/>
              <a:t>since 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July 2010</a:t>
            </a:r>
            <a:endParaRPr lang="en-US" altLang="en-US" sz="2000" b="1" dirty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altLang="en-US" sz="20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CA" altLang="en-US" sz="2000" dirty="0" smtClean="0"/>
              <a:t>UMOS-AQ provides station-specific forecasts for </a:t>
            </a:r>
            <a:r>
              <a:rPr lang="en-CA" altLang="en-US" sz="2000" b="1" dirty="0" smtClean="0">
                <a:solidFill>
                  <a:srgbClr val="00B050"/>
                </a:solidFill>
              </a:rPr>
              <a:t>PM</a:t>
            </a:r>
            <a:r>
              <a:rPr lang="en-CA" altLang="en-US" sz="2000" b="1" baseline="-25000" dirty="0" smtClean="0">
                <a:solidFill>
                  <a:srgbClr val="00B050"/>
                </a:solidFill>
              </a:rPr>
              <a:t>2.5</a:t>
            </a:r>
            <a:r>
              <a:rPr lang="en-CA" altLang="en-US" sz="2000" dirty="0" smtClean="0"/>
              <a:t>, </a:t>
            </a:r>
            <a:r>
              <a:rPr lang="en-CA" altLang="en-US" sz="2000" b="1" dirty="0" smtClean="0">
                <a:solidFill>
                  <a:srgbClr val="00B050"/>
                </a:solidFill>
              </a:rPr>
              <a:t>NO</a:t>
            </a:r>
            <a:r>
              <a:rPr lang="en-CA" altLang="en-US" sz="2000" b="1" baseline="-25000" dirty="0" smtClean="0">
                <a:solidFill>
                  <a:srgbClr val="00B050"/>
                </a:solidFill>
              </a:rPr>
              <a:t>2</a:t>
            </a:r>
            <a:r>
              <a:rPr lang="en-CA" altLang="en-US" sz="2000" dirty="0" smtClean="0"/>
              <a:t>, and </a:t>
            </a:r>
            <a:r>
              <a:rPr lang="en-CA" altLang="en-US" sz="2000" b="1" dirty="0" smtClean="0">
                <a:solidFill>
                  <a:srgbClr val="00B050"/>
                </a:solidFill>
              </a:rPr>
              <a:t>O</a:t>
            </a:r>
            <a:r>
              <a:rPr lang="en-CA" altLang="en-US" sz="2000" b="1" baseline="-25000" dirty="0" smtClean="0">
                <a:solidFill>
                  <a:srgbClr val="00B050"/>
                </a:solidFill>
              </a:rPr>
              <a:t>3</a:t>
            </a:r>
            <a:r>
              <a:rPr lang="en-CA" altLang="en-US" sz="2000" b="1" dirty="0" smtClean="0"/>
              <a:t>,</a:t>
            </a:r>
            <a:r>
              <a:rPr lang="en-CA" altLang="en-US" sz="2000" dirty="0" smtClean="0"/>
              <a:t> allowing the calculation of a UMOS-AQ-based AQHI</a:t>
            </a:r>
          </a:p>
          <a:p>
            <a:pPr eaLnBrk="1" hangingPunct="1">
              <a:buFont typeface="Wingdings" pitchFamily="2" charset="2"/>
              <a:buChar char="Ø"/>
            </a:pPr>
            <a:endParaRPr lang="en-CA" altLang="en-US" sz="2000" dirty="0" smtClean="0"/>
          </a:p>
          <a:p>
            <a:pPr eaLnBrk="1" hangingPunct="1">
              <a:buFont typeface="Wingdings" pitchFamily="2" charset="2"/>
              <a:buChar char="Ø"/>
            </a:pPr>
            <a:endParaRPr lang="en-CA" altLang="en-US" sz="2000" dirty="0" smtClean="0"/>
          </a:p>
          <a:p>
            <a:pPr eaLnBrk="1" hangingPunct="1">
              <a:buFont typeface="Wingdings" pitchFamily="2" charset="2"/>
              <a:buChar char="Ø"/>
            </a:pPr>
            <a:endParaRPr lang="en-CA" altLang="en-US" sz="2800" dirty="0" smtClean="0"/>
          </a:p>
          <a:p>
            <a:pPr marL="0" indent="0" eaLnBrk="1" hangingPunct="1">
              <a:buNone/>
            </a:pPr>
            <a:endParaRPr lang="en-CA" altLang="en-US" sz="2000" dirty="0" smtClean="0"/>
          </a:p>
          <a:p>
            <a:pPr marL="0" indent="0" eaLnBrk="1" hangingPunct="1">
              <a:buNone/>
            </a:pPr>
            <a:r>
              <a:rPr lang="en-CA" altLang="en-US" sz="2000" u="sng" dirty="0" smtClean="0"/>
              <a:t>More information about UMOS-AQ can be found in</a:t>
            </a:r>
            <a:r>
              <a:rPr lang="en-CA" altLang="en-US" sz="2000" dirty="0" smtClean="0"/>
              <a:t>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CA" altLang="en-US" sz="1100" i="1" dirty="0" smtClean="0"/>
              <a:t>UMOS-AQ: </a:t>
            </a:r>
            <a:r>
              <a:rPr lang="en-US" altLang="en-US" sz="1100" i="1" dirty="0" smtClean="0"/>
              <a:t>Forecasting </a:t>
            </a:r>
            <a:r>
              <a:rPr lang="en-US" altLang="en-US" sz="1100" i="1" dirty="0"/>
              <a:t>O</a:t>
            </a:r>
            <a:r>
              <a:rPr lang="en-US" altLang="en-US" sz="1100" i="1" baseline="-25000" dirty="0"/>
              <a:t>3</a:t>
            </a:r>
            <a:r>
              <a:rPr lang="en-US" altLang="en-US" sz="1100" i="1" dirty="0"/>
              <a:t>, PM</a:t>
            </a:r>
            <a:r>
              <a:rPr lang="en-US" altLang="en-US" sz="1100" i="1" baseline="-25000" dirty="0"/>
              <a:t>25</a:t>
            </a:r>
            <a:r>
              <a:rPr lang="en-US" altLang="en-US" sz="1100" i="1" dirty="0"/>
              <a:t> and NO</a:t>
            </a:r>
            <a:r>
              <a:rPr lang="en-US" altLang="en-US" sz="1100" i="1" baseline="-25000" dirty="0"/>
              <a:t>2</a:t>
            </a:r>
            <a:r>
              <a:rPr lang="en-US" altLang="en-US" sz="1100" i="1" dirty="0"/>
              <a:t> hourly spot concentrations using an Updatable MOS </a:t>
            </a:r>
            <a:r>
              <a:rPr lang="en-US" altLang="en-US" sz="1100" i="1" dirty="0" smtClean="0"/>
              <a:t>methodology</a:t>
            </a:r>
            <a:r>
              <a:rPr lang="en-US" altLang="en-US" sz="1100" dirty="0" smtClean="0"/>
              <a:t>, 2</a:t>
            </a:r>
            <a:r>
              <a:rPr lang="en-US" altLang="en-US" sz="1100" baseline="30000" dirty="0" smtClean="0"/>
              <a:t>nd</a:t>
            </a:r>
            <a:r>
              <a:rPr lang="en-US" altLang="en-US" sz="1100" dirty="0" smtClean="0"/>
              <a:t> IWAQFR, Antonopoulos et al., 2010.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100" i="1" dirty="0" smtClean="0">
                <a:latin typeface="Arial" pitchFamily="34"/>
                <a:ea typeface="Droid Sans" pitchFamily="2"/>
                <a:cs typeface="Lohit Hindi" pitchFamily="2"/>
              </a:rPr>
              <a:t>UMOS-AQ </a:t>
            </a:r>
            <a:r>
              <a:rPr lang="en-US" sz="1100" i="1" dirty="0">
                <a:latin typeface="Arial" pitchFamily="34"/>
                <a:ea typeface="Droid Sans" pitchFamily="2"/>
                <a:cs typeface="Lohit Hindi" pitchFamily="2"/>
              </a:rPr>
              <a:t>/ </a:t>
            </a:r>
            <a:r>
              <a:rPr lang="en-US" sz="1100" i="1" dirty="0" smtClean="0">
                <a:latin typeface="Arial" pitchFamily="34"/>
                <a:ea typeface="Droid Sans" pitchFamily="2"/>
                <a:cs typeface="Lohit Hindi" pitchFamily="2"/>
              </a:rPr>
              <a:t>MIST: Improving </a:t>
            </a:r>
            <a:r>
              <a:rPr lang="en-US" sz="1100" i="1" dirty="0">
                <a:latin typeface="Arial" pitchFamily="34"/>
                <a:ea typeface="Droid Sans" pitchFamily="2"/>
                <a:cs typeface="Lohit Hindi" pitchFamily="2"/>
              </a:rPr>
              <a:t>O</a:t>
            </a:r>
            <a:r>
              <a:rPr lang="en-US" sz="1100" i="1" baseline="-25000" dirty="0">
                <a:latin typeface="Arial" pitchFamily="34"/>
                <a:ea typeface="Droid Sans" pitchFamily="2"/>
                <a:cs typeface="Lohit Hindi" pitchFamily="2"/>
              </a:rPr>
              <a:t>3</a:t>
            </a:r>
            <a:r>
              <a:rPr lang="en-US" sz="1100" i="1" dirty="0">
                <a:latin typeface="Arial" pitchFamily="34"/>
                <a:ea typeface="Droid Sans" pitchFamily="2"/>
                <a:cs typeface="Lohit Hindi" pitchFamily="2"/>
              </a:rPr>
              <a:t>, PM</a:t>
            </a:r>
            <a:r>
              <a:rPr lang="en-US" sz="1100" i="1" baseline="-25000" dirty="0">
                <a:latin typeface="Arial" pitchFamily="34"/>
                <a:ea typeface="Droid Sans" pitchFamily="2"/>
                <a:cs typeface="Lohit Hindi" pitchFamily="2"/>
              </a:rPr>
              <a:t>25</a:t>
            </a:r>
            <a:r>
              <a:rPr lang="en-US" sz="1100" i="1" dirty="0">
                <a:latin typeface="Arial" pitchFamily="34"/>
                <a:ea typeface="Droid Sans" pitchFamily="2"/>
                <a:cs typeface="Lohit Hindi" pitchFamily="2"/>
              </a:rPr>
              <a:t> and NO2 GEM-MACH15 surface fields by optimally interpolating Updatable MOS (UMOS) </a:t>
            </a:r>
            <a:r>
              <a:rPr lang="en-US" sz="1100" i="1" dirty="0" smtClean="0">
                <a:latin typeface="Arial" pitchFamily="34"/>
                <a:ea typeface="Droid Sans" pitchFamily="2"/>
                <a:cs typeface="Lohit Hindi" pitchFamily="2"/>
              </a:rPr>
              <a:t>forecasts</a:t>
            </a:r>
            <a:r>
              <a:rPr lang="en-US" sz="1100" dirty="0" smtClean="0">
                <a:latin typeface="Arial" pitchFamily="34"/>
                <a:ea typeface="Droid Sans" pitchFamily="2"/>
                <a:cs typeface="Lohit Hindi" pitchFamily="2"/>
              </a:rPr>
              <a:t>, </a:t>
            </a:r>
            <a:r>
              <a:rPr lang="en-CA" sz="1100" dirty="0" smtClean="0"/>
              <a:t>NATO-SPS </a:t>
            </a:r>
            <a:r>
              <a:rPr lang="en-CA" sz="1100" dirty="0"/>
              <a:t>ITM on Air Pollution Modelling and Its Application, Utrecht, The </a:t>
            </a:r>
            <a:r>
              <a:rPr lang="en-CA" sz="1100" dirty="0" smtClean="0"/>
              <a:t>Netherlands, </a:t>
            </a:r>
            <a:r>
              <a:rPr lang="en-US" altLang="en-US" sz="1100" dirty="0"/>
              <a:t>Antonopoulos </a:t>
            </a:r>
            <a:r>
              <a:rPr lang="en-CA" sz="1100" dirty="0" smtClean="0"/>
              <a:t>et al., 2012.</a:t>
            </a:r>
            <a:r>
              <a:rPr lang="en-CA" altLang="en-US" sz="1100" dirty="0"/>
              <a:t/>
            </a:r>
            <a:br>
              <a:rPr lang="en-CA" altLang="en-US" sz="1100" dirty="0"/>
            </a:br>
            <a:endParaRPr lang="en-US" sz="1100" dirty="0">
              <a:latin typeface="Arial" pitchFamily="34"/>
              <a:ea typeface="Droid Sans" pitchFamily="2"/>
              <a:cs typeface="Lohit Hindi" pitchFamily="2"/>
            </a:endParaRPr>
          </a:p>
          <a:p>
            <a:pPr marL="0" indent="0" eaLnBrk="1" hangingPunct="1">
              <a:buNone/>
            </a:pPr>
            <a:endParaRPr lang="en-US" altLang="en-US" sz="1200" dirty="0"/>
          </a:p>
          <a:p>
            <a:pPr marL="0" indent="0" eaLnBrk="1" hangingPunct="1">
              <a:buNone/>
            </a:pPr>
            <a:endParaRPr lang="en-US" altLang="en-US" sz="1200" dirty="0"/>
          </a:p>
          <a:p>
            <a:endParaRPr lang="en-CA" sz="1200" dirty="0"/>
          </a:p>
          <a:p>
            <a:endParaRPr lang="en-CA" sz="12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05320"/>
            <a:ext cx="79248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AQHI scale colour 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44894"/>
            <a:ext cx="2353616" cy="37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233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920118" cy="1143000"/>
          </a:xfrm>
        </p:spPr>
        <p:txBody>
          <a:bodyPr/>
          <a:lstStyle/>
          <a:p>
            <a:r>
              <a:rPr lang="en-CA" sz="3200" dirty="0" smtClean="0">
                <a:solidFill>
                  <a:srgbClr val="C00000"/>
                </a:solidFill>
              </a:rPr>
              <a:t>AQHI Observation </a:t>
            </a:r>
            <a:r>
              <a:rPr lang="en-CA" sz="3200" dirty="0">
                <a:solidFill>
                  <a:srgbClr val="C00000"/>
                </a:solidFill>
              </a:rPr>
              <a:t>S</a:t>
            </a:r>
            <a:r>
              <a:rPr lang="en-CA" sz="3200" dirty="0" smtClean="0">
                <a:solidFill>
                  <a:srgbClr val="C00000"/>
                </a:solidFill>
              </a:rPr>
              <a:t>ites </a:t>
            </a:r>
            <a:r>
              <a:rPr lang="en-CA" sz="3200" dirty="0" smtClean="0">
                <a:solidFill>
                  <a:schemeClr val="tx1"/>
                </a:solidFill>
              </a:rPr>
              <a:t>vs</a:t>
            </a:r>
            <a:r>
              <a:rPr lang="en-CA" sz="3200" dirty="0" smtClean="0"/>
              <a:t> </a:t>
            </a:r>
            <a:r>
              <a:rPr lang="en-CA" sz="3200" dirty="0" smtClean="0">
                <a:solidFill>
                  <a:srgbClr val="0070C0"/>
                </a:solidFill>
              </a:rPr>
              <a:t>ECCC Forecast Locations</a:t>
            </a:r>
            <a:endParaRPr lang="en-CA" sz="32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02080"/>
            <a:ext cx="3816424" cy="2189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48880"/>
            <a:ext cx="3923928" cy="33426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652120" y="1628800"/>
            <a:ext cx="144016" cy="14401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652120" y="1844824"/>
            <a:ext cx="144016" cy="144016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38773" y="1548081"/>
            <a:ext cx="2771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solidFill>
                  <a:srgbClr val="0070C0"/>
                </a:solidFill>
              </a:rPr>
              <a:t>SCRIBE (Forecast </a:t>
            </a:r>
            <a:r>
              <a:rPr lang="en-CA" sz="1600" dirty="0">
                <a:solidFill>
                  <a:srgbClr val="0070C0"/>
                </a:solidFill>
              </a:rPr>
              <a:t>L</a:t>
            </a:r>
            <a:r>
              <a:rPr lang="en-CA" sz="1600" dirty="0" smtClean="0">
                <a:solidFill>
                  <a:srgbClr val="0070C0"/>
                </a:solidFill>
              </a:rPr>
              <a:t>ocation)</a:t>
            </a:r>
          </a:p>
          <a:p>
            <a:r>
              <a:rPr lang="en-CA" sz="1600" dirty="0" smtClean="0">
                <a:solidFill>
                  <a:srgbClr val="C00000"/>
                </a:solidFill>
              </a:rPr>
              <a:t>AQHI Observation Sites</a:t>
            </a:r>
            <a:endParaRPr lang="en-CA" sz="16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444134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i="1" dirty="0" smtClean="0"/>
              <a:t>UMOS produces station-specific forecasts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i="1" dirty="0" smtClean="0"/>
              <a:t>The number of ECCC forecast locations outnumber UMOS-AQ locations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2999876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/>
          <a:p>
            <a:r>
              <a:rPr lang="en-CA" dirty="0" smtClean="0"/>
              <a:t>UMOS-AQ/MIST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5496" y="1412776"/>
            <a:ext cx="2880320" cy="1670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383142" y="1389398"/>
            <a:ext cx="2247840" cy="171756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ounded Rectangle 19"/>
          <p:cNvSpPr/>
          <p:nvPr/>
        </p:nvSpPr>
        <p:spPr bwMode="auto">
          <a:xfrm>
            <a:off x="1331640" y="3344995"/>
            <a:ext cx="3024336" cy="588061"/>
          </a:xfrm>
          <a:prstGeom prst="roundRect">
            <a:avLst/>
          </a:prstGeom>
          <a:solidFill>
            <a:schemeClr val="bg1">
              <a:lumMod val="85000"/>
              <a:alpha val="38000"/>
            </a:schemeClr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CA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MIST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CA" sz="1400" b="1" dirty="0" err="1">
                <a:solidFill>
                  <a:srgbClr val="002060"/>
                </a:solidFill>
              </a:rPr>
              <a:t>M</a:t>
            </a:r>
            <a:r>
              <a:rPr lang="en-CA" sz="1400" dirty="0" err="1"/>
              <a:t>oteur</a:t>
            </a:r>
            <a:r>
              <a:rPr lang="en-CA" sz="1400" dirty="0"/>
              <a:t> </a:t>
            </a:r>
            <a:r>
              <a:rPr lang="en-CA" sz="1400" dirty="0" err="1"/>
              <a:t>d'</a:t>
            </a:r>
            <a:r>
              <a:rPr lang="en-CA" sz="1400" b="1" dirty="0" err="1">
                <a:solidFill>
                  <a:srgbClr val="002060"/>
                </a:solidFill>
              </a:rPr>
              <a:t>I</a:t>
            </a:r>
            <a:r>
              <a:rPr lang="en-CA" sz="1400" dirty="0" err="1"/>
              <a:t>nterpolation</a:t>
            </a:r>
            <a:r>
              <a:rPr lang="en-CA" sz="1400" dirty="0"/>
              <a:t> </a:t>
            </a:r>
            <a:r>
              <a:rPr lang="en-CA" sz="1400" b="1" dirty="0" err="1">
                <a:solidFill>
                  <a:srgbClr val="002060"/>
                </a:solidFill>
              </a:rPr>
              <a:t>ST</a:t>
            </a:r>
            <a:r>
              <a:rPr lang="en-CA" sz="1400" dirty="0" err="1"/>
              <a:t>atistique</a:t>
            </a:r>
            <a:endParaRPr kumimoji="1" lang="en-C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331640" y="4365104"/>
            <a:ext cx="2736990" cy="18273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Elbow Connector 22"/>
          <p:cNvCxnSpPr>
            <a:endCxn id="20" idx="1"/>
          </p:cNvCxnSpPr>
          <p:nvPr/>
        </p:nvCxnSpPr>
        <p:spPr bwMode="auto">
          <a:xfrm rot="16200000" flipH="1">
            <a:off x="873897" y="3181283"/>
            <a:ext cx="555446" cy="360040"/>
          </a:xfrm>
          <a:prstGeom prst="bent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Elbow Connector 31"/>
          <p:cNvCxnSpPr>
            <a:endCxn id="20" idx="3"/>
          </p:cNvCxnSpPr>
          <p:nvPr/>
        </p:nvCxnSpPr>
        <p:spPr bwMode="auto">
          <a:xfrm rot="5400000">
            <a:off x="4330281" y="3109275"/>
            <a:ext cx="555446" cy="504056"/>
          </a:xfrm>
          <a:prstGeom prst="bent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1616486" y="1431775"/>
            <a:ext cx="13003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UMOS-AQ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11960" y="1403484"/>
            <a:ext cx="145424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FORECAST</a:t>
            </a:r>
            <a:endParaRPr lang="en-CA" dirty="0">
              <a:solidFill>
                <a:srgbClr val="0070C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915816" y="4005064"/>
            <a:ext cx="0" cy="288032"/>
          </a:xfrm>
          <a:prstGeom prst="straightConnector1">
            <a:avLst/>
          </a:prstGeom>
          <a:solidFill>
            <a:schemeClr val="accent1"/>
          </a:solidFill>
          <a:ln w="25400" cap="flat" cmpd="dbl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2150545" y="4365104"/>
            <a:ext cx="19159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C00000"/>
                </a:solidFill>
              </a:rPr>
              <a:t>UMOS-AQ/MIST</a:t>
            </a:r>
            <a:endParaRPr lang="en-CA" b="1" dirty="0">
              <a:solidFill>
                <a:srgbClr val="C00000"/>
              </a:solidFill>
            </a:endParaRPr>
          </a:p>
        </p:txBody>
      </p:sp>
      <p:pic>
        <p:nvPicPr>
          <p:cNvPr id="40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9082" y="2343567"/>
            <a:ext cx="4097414" cy="446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Arrow Connector 40"/>
          <p:cNvCxnSpPr/>
          <p:nvPr/>
        </p:nvCxnSpPr>
        <p:spPr bwMode="auto">
          <a:xfrm>
            <a:off x="4211960" y="5134771"/>
            <a:ext cx="727122" cy="0"/>
          </a:xfrm>
          <a:prstGeom prst="straightConnector1">
            <a:avLst/>
          </a:prstGeom>
          <a:solidFill>
            <a:schemeClr val="accent1"/>
          </a:solidFill>
          <a:ln w="50800" cap="flat" cmpd="dbl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Rectangle 43"/>
          <p:cNvSpPr/>
          <p:nvPr/>
        </p:nvSpPr>
        <p:spPr bwMode="auto">
          <a:xfrm>
            <a:off x="4939082" y="4653182"/>
            <a:ext cx="4097414" cy="2160194"/>
          </a:xfrm>
          <a:prstGeom prst="rect">
            <a:avLst/>
          </a:prstGeom>
          <a:noFill/>
          <a:ln w="50800" cap="flat" cmpd="dbl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6176" y="2343567"/>
            <a:ext cx="2119491" cy="46166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1400" b="1" dirty="0" smtClean="0">
                <a:solidFill>
                  <a:srgbClr val="500000"/>
                </a:solidFill>
              </a:rPr>
              <a:t>SCRIBE</a:t>
            </a:r>
          </a:p>
          <a:p>
            <a:pPr algn="ctr"/>
            <a:r>
              <a:rPr lang="en-CA" sz="1000" dirty="0" smtClean="0"/>
              <a:t>Operational AQ Forecast interface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2669441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3" grpId="0" animBg="1"/>
      <p:bldP spid="36" grpId="0" animBg="1"/>
      <p:bldP spid="39" grpId="0" animBg="1"/>
      <p:bldP spid="4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44361"/>
            <a:ext cx="7929990" cy="1143000"/>
          </a:xfrm>
        </p:spPr>
        <p:txBody>
          <a:bodyPr/>
          <a:lstStyle/>
          <a:p>
            <a:r>
              <a:rPr lang="en-CA" dirty="0" smtClean="0"/>
              <a:t>UMOS-AQ/MIST and Operational Forecasts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915000" cy="1684784"/>
          </a:xfrm>
        </p:spPr>
        <p:txBody>
          <a:bodyPr/>
          <a:lstStyle/>
          <a:p>
            <a:r>
              <a:rPr lang="en-CA" dirty="0"/>
              <a:t>ECCC operational forecasters </a:t>
            </a:r>
            <a:r>
              <a:rPr lang="en-CA" dirty="0">
                <a:solidFill>
                  <a:srgbClr val="C00000"/>
                </a:solidFill>
              </a:rPr>
              <a:t>work directly with </a:t>
            </a:r>
            <a:r>
              <a:rPr lang="en-CA" b="1" dirty="0" smtClean="0">
                <a:solidFill>
                  <a:srgbClr val="C00000"/>
                </a:solidFill>
              </a:rPr>
              <a:t>UMOS-AQ/MIST</a:t>
            </a:r>
            <a:r>
              <a:rPr lang="en-CA" dirty="0"/>
              <a:t>; </a:t>
            </a:r>
            <a:r>
              <a:rPr lang="en-CA" dirty="0" smtClean="0"/>
              <a:t>It's the </a:t>
            </a:r>
            <a:r>
              <a:rPr lang="en-CA" dirty="0"/>
              <a:t>source of the operational AQ interface</a:t>
            </a:r>
          </a:p>
          <a:p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536" y="3356992"/>
            <a:ext cx="656307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8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A2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7663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74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46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18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90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If there are potential AQ </a:t>
            </a:r>
            <a:r>
              <a:rPr lang="en-CA" dirty="0" smtClean="0"/>
              <a:t>problems,  </a:t>
            </a:r>
            <a:r>
              <a:rPr lang="en-CA" dirty="0"/>
              <a:t>forecasters will verify AQ </a:t>
            </a:r>
            <a:r>
              <a:rPr lang="en-CA" dirty="0">
                <a:solidFill>
                  <a:srgbClr val="0070C0"/>
                </a:solidFill>
              </a:rPr>
              <a:t>observations</a:t>
            </a:r>
            <a:r>
              <a:rPr lang="en-CA" dirty="0"/>
              <a:t> </a:t>
            </a:r>
          </a:p>
          <a:p>
            <a:endParaRPr lang="en-CA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7544" y="4653136"/>
            <a:ext cx="590465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8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A2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7663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74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46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18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90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If they have some </a:t>
            </a:r>
            <a:r>
              <a:rPr lang="en-CA" dirty="0" smtClean="0"/>
              <a:t>particular </a:t>
            </a:r>
            <a:r>
              <a:rPr lang="en-CA" dirty="0"/>
              <a:t>concerns, and if time allows, they will </a:t>
            </a:r>
            <a:r>
              <a:rPr lang="en-CA" dirty="0" smtClean="0"/>
              <a:t>analyze </a:t>
            </a:r>
            <a:r>
              <a:rPr lang="en-CA" dirty="0"/>
              <a:t>direct </a:t>
            </a:r>
            <a:r>
              <a:rPr lang="en-CA" dirty="0">
                <a:solidFill>
                  <a:srgbClr val="0070C0"/>
                </a:solidFill>
              </a:rPr>
              <a:t>model outputs</a:t>
            </a:r>
          </a:p>
          <a:p>
            <a:endParaRPr lang="en-CA" kern="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6201" y="1268760"/>
            <a:ext cx="262829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45542"/>
            <a:ext cx="2987824" cy="18749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611560" y="1340768"/>
            <a:ext cx="5544616" cy="18002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2833191"/>
            <a:ext cx="5782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rgbClr val="517D21"/>
                </a:solidFill>
              </a:rPr>
              <a:t>This is why we are focusing on Statistical Post-Packaging Performance</a:t>
            </a:r>
            <a:endParaRPr lang="en-CA" sz="1400" dirty="0">
              <a:solidFill>
                <a:srgbClr val="517D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31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66" y="116632"/>
            <a:ext cx="8771954" cy="1143000"/>
          </a:xfrm>
        </p:spPr>
        <p:txBody>
          <a:bodyPr/>
          <a:lstStyle/>
          <a:p>
            <a:r>
              <a:rPr lang="en-CA" sz="3200" dirty="0" smtClean="0">
                <a:solidFill>
                  <a:srgbClr val="002060"/>
                </a:solidFill>
              </a:rPr>
              <a:t>Canada</a:t>
            </a:r>
            <a:r>
              <a:rPr lang="en-CA" sz="3200" dirty="0" smtClean="0"/>
              <a:t> Averaged Observed and Forecasted PM</a:t>
            </a:r>
            <a:r>
              <a:rPr lang="en-CA" sz="3200" baseline="-25000" dirty="0" smtClean="0"/>
              <a:t>2.5</a:t>
            </a:r>
            <a:r>
              <a:rPr lang="en-CA" sz="3200" dirty="0" smtClean="0"/>
              <a:t>, NO</a:t>
            </a:r>
            <a:r>
              <a:rPr lang="en-CA" sz="3200" baseline="-25000" dirty="0" smtClean="0"/>
              <a:t>2</a:t>
            </a:r>
            <a:r>
              <a:rPr lang="en-CA" sz="3200" dirty="0" smtClean="0"/>
              <a:t> and O</a:t>
            </a:r>
            <a:r>
              <a:rPr lang="en-CA" sz="3200" baseline="-25000" dirty="0" smtClean="0"/>
              <a:t>3</a:t>
            </a:r>
            <a:r>
              <a:rPr lang="en-CA" sz="3200" dirty="0" smtClean="0"/>
              <a:t> Concentrations</a:t>
            </a:r>
            <a:endParaRPr lang="en-CA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57192"/>
            <a:ext cx="4106158" cy="1689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673108"/>
            <a:ext cx="4111853" cy="17202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2" y="3429000"/>
            <a:ext cx="4106158" cy="1698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093630"/>
            <a:ext cx="3880508" cy="17643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25209"/>
            <a:ext cx="3875411" cy="1759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16219"/>
            <a:ext cx="3880508" cy="17689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1600" y="1259468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Summertime – July 2016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5507761" y="1196752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Wintertime – January 2016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2987824" y="1804174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0070C0"/>
                </a:solidFill>
              </a:rPr>
              <a:t>O</a:t>
            </a:r>
            <a:r>
              <a:rPr lang="en-CA" b="1" baseline="-25000" dirty="0" smtClean="0">
                <a:solidFill>
                  <a:srgbClr val="0070C0"/>
                </a:solidFill>
              </a:rPr>
              <a:t>3 </a:t>
            </a:r>
            <a:r>
              <a:rPr lang="en-CA" dirty="0" smtClean="0">
                <a:solidFill>
                  <a:srgbClr val="0070C0"/>
                </a:solidFill>
              </a:rPr>
              <a:t>(ppb)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84368" y="170080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0070C0"/>
                </a:solidFill>
              </a:rPr>
              <a:t>O</a:t>
            </a:r>
            <a:r>
              <a:rPr lang="en-CA" b="1" baseline="-25000" dirty="0" smtClean="0">
                <a:solidFill>
                  <a:srgbClr val="0070C0"/>
                </a:solidFill>
              </a:rPr>
              <a:t>3 </a:t>
            </a:r>
            <a:r>
              <a:rPr lang="en-CA" dirty="0" smtClean="0">
                <a:solidFill>
                  <a:srgbClr val="0070C0"/>
                </a:solidFill>
              </a:rPr>
              <a:t>(ppb)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824" y="356372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0070C0"/>
                </a:solidFill>
              </a:rPr>
              <a:t>NO</a:t>
            </a:r>
            <a:r>
              <a:rPr lang="en-CA" b="1" baseline="-25000" dirty="0" smtClean="0">
                <a:solidFill>
                  <a:srgbClr val="0070C0"/>
                </a:solidFill>
              </a:rPr>
              <a:t>2 </a:t>
            </a:r>
            <a:r>
              <a:rPr lang="en-CA" dirty="0" smtClean="0">
                <a:solidFill>
                  <a:srgbClr val="0070C0"/>
                </a:solidFill>
              </a:rPr>
              <a:t>(ppb)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8252" y="350100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0070C0"/>
                </a:solidFill>
              </a:rPr>
              <a:t>NO</a:t>
            </a:r>
            <a:r>
              <a:rPr lang="en-CA" b="1" baseline="-25000" dirty="0" smtClean="0">
                <a:solidFill>
                  <a:srgbClr val="0070C0"/>
                </a:solidFill>
              </a:rPr>
              <a:t>2 </a:t>
            </a:r>
            <a:r>
              <a:rPr lang="en-CA" dirty="0" smtClean="0">
                <a:solidFill>
                  <a:srgbClr val="0070C0"/>
                </a:solidFill>
              </a:rPr>
              <a:t>(ppb)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7784" y="530120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0070C0"/>
                </a:solidFill>
              </a:rPr>
              <a:t>PM</a:t>
            </a:r>
            <a:r>
              <a:rPr lang="en-CA" b="1" baseline="-25000" dirty="0" smtClean="0">
                <a:solidFill>
                  <a:srgbClr val="0070C0"/>
                </a:solidFill>
              </a:rPr>
              <a:t>2.5 </a:t>
            </a:r>
            <a:r>
              <a:rPr lang="en-CA" dirty="0" smtClean="0">
                <a:solidFill>
                  <a:srgbClr val="0070C0"/>
                </a:solidFill>
              </a:rPr>
              <a:t>(µg/m</a:t>
            </a:r>
            <a:r>
              <a:rPr lang="en-CA" baseline="30000" dirty="0" smtClean="0">
                <a:solidFill>
                  <a:srgbClr val="0070C0"/>
                </a:solidFill>
              </a:rPr>
              <a:t>3</a:t>
            </a:r>
            <a:r>
              <a:rPr lang="en-CA" dirty="0" smtClean="0">
                <a:solidFill>
                  <a:srgbClr val="0070C0"/>
                </a:solidFill>
              </a:rPr>
              <a:t>)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94828" y="537321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0070C0"/>
                </a:solidFill>
              </a:rPr>
              <a:t>PM</a:t>
            </a:r>
            <a:r>
              <a:rPr lang="en-CA" b="1" baseline="-25000" dirty="0" smtClean="0">
                <a:solidFill>
                  <a:srgbClr val="0070C0"/>
                </a:solidFill>
              </a:rPr>
              <a:t>2.5 </a:t>
            </a:r>
            <a:r>
              <a:rPr lang="en-CA" dirty="0" smtClean="0">
                <a:solidFill>
                  <a:srgbClr val="0070C0"/>
                </a:solidFill>
              </a:rPr>
              <a:t>(µg/m</a:t>
            </a:r>
            <a:r>
              <a:rPr lang="en-CA" baseline="30000" dirty="0" smtClean="0">
                <a:solidFill>
                  <a:srgbClr val="0070C0"/>
                </a:solidFill>
              </a:rPr>
              <a:t>3</a:t>
            </a:r>
            <a:r>
              <a:rPr lang="en-CA" dirty="0" smtClean="0">
                <a:solidFill>
                  <a:srgbClr val="0070C0"/>
                </a:solidFill>
              </a:rPr>
              <a:t>)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2861" y="1665674"/>
            <a:ext cx="133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>
                <a:solidFill>
                  <a:srgbClr val="00B050"/>
                </a:solidFill>
              </a:rPr>
              <a:t>OBSERVED</a:t>
            </a:r>
          </a:p>
          <a:p>
            <a:r>
              <a:rPr lang="en-CA" sz="1200" b="1" dirty="0" smtClean="0">
                <a:solidFill>
                  <a:srgbClr val="0070C0"/>
                </a:solidFill>
              </a:rPr>
              <a:t>RAQDPS</a:t>
            </a:r>
          </a:p>
          <a:p>
            <a:r>
              <a:rPr lang="en-CA" sz="1200" b="1" dirty="0" smtClean="0">
                <a:solidFill>
                  <a:srgbClr val="FF0000"/>
                </a:solidFill>
              </a:rPr>
              <a:t>UMOS-AQ/MIST</a:t>
            </a:r>
            <a:endParaRPr lang="en-CA" sz="1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30750" y="2708920"/>
            <a:ext cx="1865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Significant improvement with UMOS-AQ/MIST</a:t>
            </a:r>
            <a:endParaRPr lang="en-CA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611560" y="4037002"/>
            <a:ext cx="1865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Significant improvement with UMOS-AQ/MIST</a:t>
            </a:r>
            <a:endParaRPr lang="en-CA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611560" y="5477162"/>
            <a:ext cx="1865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Significant improvement with UMOS-AQ/MIST</a:t>
            </a:r>
            <a:endParaRPr lang="en-CA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395536" y="1774557"/>
            <a:ext cx="133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>
                <a:solidFill>
                  <a:srgbClr val="00B050"/>
                </a:solidFill>
              </a:rPr>
              <a:t>OBSERVED</a:t>
            </a:r>
          </a:p>
          <a:p>
            <a:r>
              <a:rPr lang="en-CA" sz="1200" b="1" dirty="0" smtClean="0">
                <a:solidFill>
                  <a:srgbClr val="0070C0"/>
                </a:solidFill>
              </a:rPr>
              <a:t>RAQDPS</a:t>
            </a:r>
          </a:p>
          <a:p>
            <a:r>
              <a:rPr lang="en-CA" sz="1200" b="1" dirty="0" smtClean="0">
                <a:solidFill>
                  <a:srgbClr val="FF0000"/>
                </a:solidFill>
              </a:rPr>
              <a:t>UMOS-AQ/MIST</a:t>
            </a:r>
            <a:endParaRPr lang="en-CA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3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941568" cy="1143000"/>
          </a:xfrm>
        </p:spPr>
        <p:txBody>
          <a:bodyPr/>
          <a:lstStyle/>
          <a:p>
            <a:r>
              <a:rPr lang="en-CA" dirty="0" smtClean="0"/>
              <a:t>Performance Analysis</a:t>
            </a:r>
            <a:br>
              <a:rPr lang="en-CA" dirty="0" smtClean="0"/>
            </a:br>
            <a:r>
              <a:rPr lang="en-CA" sz="2000" dirty="0" smtClean="0">
                <a:solidFill>
                  <a:srgbClr val="92D050"/>
                </a:solidFill>
              </a:rPr>
              <a:t>Hourly</a:t>
            </a:r>
            <a:r>
              <a:rPr lang="en-CA" sz="2000" dirty="0" smtClean="0"/>
              <a:t> and </a:t>
            </a:r>
            <a:r>
              <a:rPr lang="en-CA" sz="2000" dirty="0" smtClean="0">
                <a:solidFill>
                  <a:srgbClr val="92D050"/>
                </a:solidFill>
              </a:rPr>
              <a:t>Daily</a:t>
            </a:r>
            <a:r>
              <a:rPr lang="en-CA" sz="2000" dirty="0" smtClean="0"/>
              <a:t> </a:t>
            </a:r>
            <a:r>
              <a:rPr lang="en-CA" sz="2000" dirty="0" smtClean="0">
                <a:solidFill>
                  <a:srgbClr val="92D050"/>
                </a:solidFill>
              </a:rPr>
              <a:t>Max</a:t>
            </a:r>
            <a:r>
              <a:rPr lang="en-CA" sz="2000" dirty="0" smtClean="0"/>
              <a:t> Objective Scores</a:t>
            </a:r>
            <a:endParaRPr lang="en-CA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6" t="30579" r="4771" b="19010"/>
          <a:stretch/>
        </p:blipFill>
        <p:spPr bwMode="auto">
          <a:xfrm>
            <a:off x="6642458" y="-12903"/>
            <a:ext cx="2501542" cy="179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46" y="1917501"/>
            <a:ext cx="439248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04906" y="144948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Wintertime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808" y="1449488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Summertime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15" y="6351974"/>
            <a:ext cx="1620180" cy="46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238" y="4457883"/>
            <a:ext cx="2449066" cy="192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734" y="1911856"/>
            <a:ext cx="2406570" cy="209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345983" y="5419605"/>
            <a:ext cx="124906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0070C0"/>
                </a:solidFill>
              </a:rPr>
              <a:t>Daily Max</a:t>
            </a:r>
            <a:endParaRPr lang="en-CA" b="1" dirty="0">
              <a:solidFill>
                <a:srgbClr val="0070C0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53" y="4457883"/>
            <a:ext cx="4392488" cy="192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-229743" y="2924944"/>
            <a:ext cx="91563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0070C0"/>
                </a:solidFill>
              </a:rPr>
              <a:t>Hourly</a:t>
            </a:r>
            <a:endParaRPr lang="en-CA" b="1" dirty="0">
              <a:solidFill>
                <a:srgbClr val="0070C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901734" y="1911856"/>
            <a:ext cx="0" cy="2093207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4859238" y="4437112"/>
            <a:ext cx="794" cy="1944216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452320" y="2961282"/>
            <a:ext cx="1691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Root Mean Square Error (</a:t>
            </a:r>
            <a:r>
              <a:rPr lang="en-CA" sz="1400" b="1" dirty="0" smtClean="0">
                <a:solidFill>
                  <a:srgbClr val="C00000"/>
                </a:solidFill>
              </a:rPr>
              <a:t>RMSE</a:t>
            </a:r>
            <a:r>
              <a:rPr lang="en-CA" sz="1400" dirty="0" smtClean="0"/>
              <a:t>) and Correlation Coefficient (</a:t>
            </a:r>
            <a:r>
              <a:rPr lang="en-CA" sz="1400" dirty="0" smtClean="0">
                <a:solidFill>
                  <a:srgbClr val="C00000"/>
                </a:solidFill>
              </a:rPr>
              <a:t>R</a:t>
            </a:r>
            <a:r>
              <a:rPr lang="en-CA" sz="1400" dirty="0" smtClean="0"/>
              <a:t>) are also </a:t>
            </a:r>
            <a:r>
              <a:rPr lang="en-CA" sz="1400" u="sng" dirty="0" smtClean="0">
                <a:solidFill>
                  <a:srgbClr val="C00000"/>
                </a:solidFill>
              </a:rPr>
              <a:t>improved</a:t>
            </a:r>
            <a:r>
              <a:rPr lang="en-CA" sz="1400" u="sng" dirty="0" smtClean="0">
                <a:solidFill>
                  <a:srgbClr val="0070C0"/>
                </a:solidFill>
              </a:rPr>
              <a:t> with UMOS-AQ/MIST</a:t>
            </a:r>
            <a:endParaRPr lang="en-CA" sz="14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00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2636912"/>
            <a:ext cx="2915816" cy="2113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4771495"/>
            <a:ext cx="2915816" cy="2113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523023"/>
            <a:ext cx="2915816" cy="2113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909" y="2689192"/>
            <a:ext cx="2808312" cy="2035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777424"/>
            <a:ext cx="2808312" cy="2035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600960"/>
            <a:ext cx="2808312" cy="20359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829628"/>
            <a:ext cx="2736304" cy="19837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008" y="599387"/>
            <a:ext cx="2711156" cy="19655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741396"/>
            <a:ext cx="2736304" cy="19837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67220" y="633222"/>
            <a:ext cx="2364750" cy="369332"/>
          </a:xfrm>
          <a:prstGeom prst="rect">
            <a:avLst/>
          </a:prstGeom>
          <a:solidFill>
            <a:srgbClr val="9EF0D7"/>
          </a:solidFill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70C0"/>
                </a:solidFill>
              </a:rPr>
              <a:t>P</a:t>
            </a:r>
            <a:r>
              <a:rPr lang="en-CA" b="1" dirty="0" smtClean="0">
                <a:solidFill>
                  <a:srgbClr val="0070C0"/>
                </a:solidFill>
              </a:rPr>
              <a:t>ositive differences</a:t>
            </a:r>
            <a:endParaRPr lang="en-CA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4" y="3963"/>
            <a:ext cx="1483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solidFill>
                  <a:srgbClr val="FF0000"/>
                </a:solidFill>
              </a:rPr>
              <a:t>WINTERTIME</a:t>
            </a:r>
            <a:endParaRPr lang="en-CA" sz="1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20000" y="168895"/>
            <a:ext cx="157927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UMOS-AQ/MIST</a:t>
            </a:r>
            <a:endParaRPr lang="en-CA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568786" y="44624"/>
            <a:ext cx="2549544" cy="4924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sz="1400" dirty="0" smtClean="0"/>
              <a:t>Eastern Canada</a:t>
            </a:r>
          </a:p>
          <a:p>
            <a:pPr algn="ctr"/>
            <a:r>
              <a:rPr lang="en-CA" sz="1200" b="1" dirty="0" smtClean="0"/>
              <a:t>DIFF</a:t>
            </a:r>
            <a:r>
              <a:rPr lang="en-CA" sz="1200" dirty="0" smtClean="0"/>
              <a:t>=UMOS-AQ/MIST</a:t>
            </a:r>
            <a:r>
              <a:rPr lang="en-CA" sz="1200" dirty="0"/>
              <a:t> </a:t>
            </a:r>
            <a:r>
              <a:rPr lang="en-CA" sz="1200" dirty="0" smtClean="0"/>
              <a:t>- RAQDPS</a:t>
            </a:r>
            <a:endParaRPr lang="en-CA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414944" y="44624"/>
            <a:ext cx="2549544" cy="4924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sz="1400" dirty="0" smtClean="0"/>
              <a:t>Western Canada</a:t>
            </a:r>
          </a:p>
          <a:p>
            <a:pPr algn="ctr"/>
            <a:r>
              <a:rPr lang="en-CA" sz="1200" b="1" dirty="0" smtClean="0"/>
              <a:t>DIFF</a:t>
            </a:r>
            <a:r>
              <a:rPr lang="en-CA" sz="1200" dirty="0" smtClean="0"/>
              <a:t>=UMOS-AQ/MIST</a:t>
            </a:r>
            <a:r>
              <a:rPr lang="en-CA" sz="1200" dirty="0"/>
              <a:t> </a:t>
            </a:r>
            <a:r>
              <a:rPr lang="en-CA" sz="1200" dirty="0" smtClean="0"/>
              <a:t>- RAQDPS</a:t>
            </a:r>
            <a:endParaRPr lang="en-CA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-24035" y="1434270"/>
            <a:ext cx="44916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O</a:t>
            </a:r>
            <a:r>
              <a:rPr lang="en-CA" b="1" baseline="-25000" dirty="0" smtClean="0">
                <a:solidFill>
                  <a:srgbClr val="FF0000"/>
                </a:solidFill>
              </a:rPr>
              <a:t>3</a:t>
            </a:r>
            <a:endParaRPr lang="en-CA" b="1" baseline="-25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204562" y="3347700"/>
            <a:ext cx="74411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PM</a:t>
            </a:r>
            <a:r>
              <a:rPr lang="en-CA" b="1" baseline="-25000" dirty="0" smtClean="0">
                <a:solidFill>
                  <a:srgbClr val="FF0000"/>
                </a:solidFill>
              </a:rPr>
              <a:t>2.5</a:t>
            </a:r>
            <a:endParaRPr lang="en-CA" b="1" baseline="-25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08520" y="5579948"/>
            <a:ext cx="61587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NO</a:t>
            </a:r>
            <a:r>
              <a:rPr lang="en-CA" b="1" baseline="-25000" dirty="0" smtClean="0">
                <a:solidFill>
                  <a:srgbClr val="FF0000"/>
                </a:solidFill>
              </a:rPr>
              <a:t>2</a:t>
            </a:r>
            <a:endParaRPr lang="en-CA" b="1" baseline="-25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848" y="2852936"/>
            <a:ext cx="4057521" cy="369332"/>
          </a:xfrm>
          <a:prstGeom prst="rect">
            <a:avLst/>
          </a:prstGeom>
          <a:solidFill>
            <a:srgbClr val="9EF0D7"/>
          </a:solidFill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0070C0"/>
                </a:solidFill>
              </a:rPr>
              <a:t>Negative differences in major cities</a:t>
            </a:r>
            <a:endParaRPr lang="en-CA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63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Times New Roman"/>
        <a:ea typeface="Arial Unicode MS"/>
        <a:cs typeface="Arial"/>
      </a:majorFont>
      <a:minorFont>
        <a:latin typeface="Times New Roman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4094</TotalTime>
  <Words>1134</Words>
  <Application>Microsoft Macintosh PowerPoint</Application>
  <PresentationFormat>On-screen Show (4:3)</PresentationFormat>
  <Paragraphs>164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4_Default Design</vt:lpstr>
      <vt:lpstr>Default Design</vt:lpstr>
      <vt:lpstr>Performance Analysis of the Canadian Operational Statistical Air Quality  Post-Processing Package</vt:lpstr>
      <vt:lpstr>Statistical Post-Processing (SPP)</vt:lpstr>
      <vt:lpstr>Statistical Post-Processing (SPP) UMOS</vt:lpstr>
      <vt:lpstr>AQHI Observation Sites vs ECCC Forecast Locations</vt:lpstr>
      <vt:lpstr>UMOS-AQ/MIST</vt:lpstr>
      <vt:lpstr>UMOS-AQ/MIST and Operational Forecasts</vt:lpstr>
      <vt:lpstr>Canada Averaged Observed and Forecasted PM2.5, NO2 and O3 Concentrations</vt:lpstr>
      <vt:lpstr>Performance Analysis Hourly and Daily Max Objective Scores</vt:lpstr>
      <vt:lpstr>PowerPoint Presentation</vt:lpstr>
      <vt:lpstr>PowerPoint Presentation</vt:lpstr>
      <vt:lpstr>Summertime Time Series  NO2</vt:lpstr>
      <vt:lpstr>Summertime Time Series  O3</vt:lpstr>
      <vt:lpstr>Wintertime Time Series - Toronto</vt:lpstr>
      <vt:lpstr>UMOS-AQ-MIST‘s Weaknesses  (1)</vt:lpstr>
      <vt:lpstr>PowerPoint Presentation</vt:lpstr>
      <vt:lpstr>Current and Planned Improvements to Statistical Post-Processing Package  (1)</vt:lpstr>
      <vt:lpstr>Current and Planned Improvements to Statistical Post-Processing Package  (2)</vt:lpstr>
      <vt:lpstr>  Conclusions   (1)</vt:lpstr>
      <vt:lpstr>  Conclusions   (2)</vt:lpstr>
      <vt:lpstr>THANK YOU!</vt:lpstr>
    </vt:vector>
  </TitlesOfParts>
  <Company>Environment 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Quality Modelling and Integration Section</dc:title>
  <dc:creator>Morrison,Heather [Ontario]</dc:creator>
  <cp:lastModifiedBy>Laura ChaJkowski, CMP CMM [Legend]</cp:lastModifiedBy>
  <cp:revision>136</cp:revision>
  <cp:lastPrinted>2016-12-20T20:38:57Z</cp:lastPrinted>
  <dcterms:created xsi:type="dcterms:W3CDTF">2016-09-23T20:24:10Z</dcterms:created>
  <dcterms:modified xsi:type="dcterms:W3CDTF">2017-01-11T14:00:26Z</dcterms:modified>
</cp:coreProperties>
</file>