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951" r:id="rId2"/>
    <p:sldId id="952" r:id="rId3"/>
    <p:sldId id="953" r:id="rId4"/>
    <p:sldId id="954" r:id="rId5"/>
    <p:sldId id="955" r:id="rId6"/>
    <p:sldId id="956" r:id="rId7"/>
    <p:sldId id="957" r:id="rId8"/>
    <p:sldId id="958" r:id="rId9"/>
    <p:sldId id="959" r:id="rId10"/>
    <p:sldId id="960" r:id="rId11"/>
    <p:sldId id="961" r:id="rId12"/>
  </p:sldIdLst>
  <p:sldSz cx="9144000" cy="6858000" type="screen4x3"/>
  <p:notesSz cx="7010400" cy="9296400"/>
  <p:defaultTextStyle>
    <a:defPPr>
      <a:defRPr lang="en-US"/>
    </a:defPPr>
    <a:lvl1pPr algn="l" rtl="0" fontAlgn="base">
      <a:spcBef>
        <a:spcPct val="0"/>
      </a:spcBef>
      <a:spcAft>
        <a:spcPct val="0"/>
      </a:spcAft>
      <a:defRPr sz="1200" kern="1200">
        <a:solidFill>
          <a:schemeClr val="tx1"/>
        </a:solidFill>
        <a:latin typeface="Arial" charset="0"/>
        <a:ea typeface="+mn-ea"/>
        <a:cs typeface="+mn-cs"/>
      </a:defRPr>
    </a:lvl1pPr>
    <a:lvl2pPr marL="457200" algn="l" rtl="0" fontAlgn="base">
      <a:spcBef>
        <a:spcPct val="0"/>
      </a:spcBef>
      <a:spcAft>
        <a:spcPct val="0"/>
      </a:spcAft>
      <a:defRPr sz="1200" kern="1200">
        <a:solidFill>
          <a:schemeClr val="tx1"/>
        </a:solidFill>
        <a:latin typeface="Arial" charset="0"/>
        <a:ea typeface="+mn-ea"/>
        <a:cs typeface="+mn-cs"/>
      </a:defRPr>
    </a:lvl2pPr>
    <a:lvl3pPr marL="914400" algn="l" rtl="0" fontAlgn="base">
      <a:spcBef>
        <a:spcPct val="0"/>
      </a:spcBef>
      <a:spcAft>
        <a:spcPct val="0"/>
      </a:spcAft>
      <a:defRPr sz="1200" kern="1200">
        <a:solidFill>
          <a:schemeClr val="tx1"/>
        </a:solidFill>
        <a:latin typeface="Arial" charset="0"/>
        <a:ea typeface="+mn-ea"/>
        <a:cs typeface="+mn-cs"/>
      </a:defRPr>
    </a:lvl3pPr>
    <a:lvl4pPr marL="1371600" algn="l" rtl="0" fontAlgn="base">
      <a:spcBef>
        <a:spcPct val="0"/>
      </a:spcBef>
      <a:spcAft>
        <a:spcPct val="0"/>
      </a:spcAft>
      <a:defRPr sz="1200" kern="1200">
        <a:solidFill>
          <a:schemeClr val="tx1"/>
        </a:solidFill>
        <a:latin typeface="Arial" charset="0"/>
        <a:ea typeface="+mn-ea"/>
        <a:cs typeface="+mn-cs"/>
      </a:defRPr>
    </a:lvl4pPr>
    <a:lvl5pPr marL="1828800" algn="l" rtl="0" fontAlgn="base">
      <a:spcBef>
        <a:spcPct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Arial" charset="0"/>
        <a:ea typeface="+mn-ea"/>
        <a:cs typeface="+mn-cs"/>
      </a:defRPr>
    </a:lvl6pPr>
    <a:lvl7pPr marL="2743200" algn="l" defTabSz="914400" rtl="0" eaLnBrk="1" latinLnBrk="0" hangingPunct="1">
      <a:defRPr sz="1200" kern="1200">
        <a:solidFill>
          <a:schemeClr val="tx1"/>
        </a:solidFill>
        <a:latin typeface="Arial" charset="0"/>
        <a:ea typeface="+mn-ea"/>
        <a:cs typeface="+mn-cs"/>
      </a:defRPr>
    </a:lvl7pPr>
    <a:lvl8pPr marL="3200400" algn="l" defTabSz="914400" rtl="0" eaLnBrk="1" latinLnBrk="0" hangingPunct="1">
      <a:defRPr sz="1200" kern="1200">
        <a:solidFill>
          <a:schemeClr val="tx1"/>
        </a:solidFill>
        <a:latin typeface="Arial" charset="0"/>
        <a:ea typeface="+mn-ea"/>
        <a:cs typeface="+mn-cs"/>
      </a:defRPr>
    </a:lvl8pPr>
    <a:lvl9pPr marL="3657600" algn="l" defTabSz="914400" rtl="0" eaLnBrk="1" latinLnBrk="0" hangingPunct="1">
      <a:defRPr sz="1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121">
          <p15:clr>
            <a:srgbClr val="A4A3A4"/>
          </p15:clr>
        </p15:guide>
        <p15:guide id="2" pos="2880">
          <p15:clr>
            <a:srgbClr val="A4A3A4"/>
          </p15:clr>
        </p15:guide>
      </p15:sldGuideLst>
    </p:ext>
    <p:ext uri="{2D200454-40CA-4A62-9FC3-DE9A4176ACB9}">
      <p15:notesGuideLst xmlns:p15="http://schemas.microsoft.com/office/powerpoint/2012/main">
        <p15:guide id="1" orient="horz" pos="2927">
          <p15:clr>
            <a:srgbClr val="A4A3A4"/>
          </p15:clr>
        </p15:guide>
        <p15:guide id="2" pos="2209">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n Bewtra" initials="" lastIdx="1" clrIdx="0"/>
  <p:cmAuthor id="1" name="Luis J.  Cano" initials="" lastIdx="4" clrIdx="1"/>
  <p:cmAuthor id="2" name="Luis" initials=""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39D"/>
    <a:srgbClr val="FFCC66"/>
    <a:srgbClr val="FF0000"/>
    <a:srgbClr val="FFC791"/>
    <a:srgbClr val="FF3300"/>
    <a:srgbClr val="CC6600"/>
    <a:srgbClr val="00CC00"/>
    <a:srgbClr val="33CC33"/>
    <a:srgbClr val="C8A9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16" autoAdjust="0"/>
    <p:restoredTop sz="91793" autoAdjust="0"/>
  </p:normalViewPr>
  <p:slideViewPr>
    <p:cSldViewPr snapToGrid="0">
      <p:cViewPr>
        <p:scale>
          <a:sx n="100" d="100"/>
          <a:sy n="100" d="100"/>
        </p:scale>
        <p:origin x="2040" y="256"/>
      </p:cViewPr>
      <p:guideLst>
        <p:guide orient="horz" pos="4121"/>
        <p:guide pos="2880"/>
      </p:guideLst>
    </p:cSldViewPr>
  </p:slideViewPr>
  <p:outlineViewPr>
    <p:cViewPr>
      <p:scale>
        <a:sx n="50" d="100"/>
        <a:sy n="50" d="100"/>
      </p:scale>
      <p:origin x="54" y="36930"/>
    </p:cViewPr>
  </p:outlineViewPr>
  <p:notesTextViewPr>
    <p:cViewPr>
      <p:scale>
        <a:sx n="100" d="100"/>
        <a:sy n="100" d="100"/>
      </p:scale>
      <p:origin x="0" y="0"/>
    </p:cViewPr>
  </p:notesTextViewPr>
  <p:sorterViewPr>
    <p:cViewPr>
      <p:scale>
        <a:sx n="120" d="100"/>
        <a:sy n="120" d="100"/>
      </p:scale>
      <p:origin x="0" y="312"/>
    </p:cViewPr>
  </p:sorterViewPr>
  <p:notesViewPr>
    <p:cSldViewPr snapToGrid="0">
      <p:cViewPr>
        <p:scale>
          <a:sx n="100" d="100"/>
          <a:sy n="100" d="100"/>
        </p:scale>
        <p:origin x="-2784" y="-72"/>
      </p:cViewPr>
      <p:guideLst>
        <p:guide orient="horz" pos="2927"/>
        <p:guide pos="2209"/>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commentAuthors" Target="commentAuthors.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7627" cy="466578"/>
          </a:xfrm>
          <a:prstGeom prst="rect">
            <a:avLst/>
          </a:prstGeom>
          <a:noFill/>
          <a:ln w="9525">
            <a:noFill/>
            <a:miter lim="800000"/>
            <a:headEnd/>
            <a:tailEnd/>
          </a:ln>
        </p:spPr>
        <p:txBody>
          <a:bodyPr vert="horz" wrap="square" lIns="92822" tIns="46412" rIns="92822" bIns="46412" numCol="1" anchor="t" anchorCtr="0" compatLnSpc="1">
            <a:prstTxWarp prst="textNoShape">
              <a:avLst/>
            </a:prstTxWarp>
          </a:bodyPr>
          <a:lstStyle>
            <a:lvl1pPr defTabSz="927564">
              <a:defRPr/>
            </a:lvl1pPr>
          </a:lstStyle>
          <a:p>
            <a:pPr>
              <a:defRPr/>
            </a:pPr>
            <a:endParaRPr lang="en-US" dirty="0"/>
          </a:p>
        </p:txBody>
      </p:sp>
      <p:sp>
        <p:nvSpPr>
          <p:cNvPr id="23555" name="Rectangle 3"/>
          <p:cNvSpPr>
            <a:spLocks noGrp="1" noChangeArrowheads="1"/>
          </p:cNvSpPr>
          <p:nvPr>
            <p:ph type="dt" sz="quarter" idx="1"/>
          </p:nvPr>
        </p:nvSpPr>
        <p:spPr bwMode="auto">
          <a:xfrm>
            <a:off x="3971172" y="0"/>
            <a:ext cx="3037627" cy="466578"/>
          </a:xfrm>
          <a:prstGeom prst="rect">
            <a:avLst/>
          </a:prstGeom>
          <a:noFill/>
          <a:ln w="9525">
            <a:noFill/>
            <a:miter lim="800000"/>
            <a:headEnd/>
            <a:tailEnd/>
          </a:ln>
        </p:spPr>
        <p:txBody>
          <a:bodyPr vert="horz" wrap="square" lIns="92822" tIns="46412" rIns="92822" bIns="46412" numCol="1" anchor="t" anchorCtr="0" compatLnSpc="1">
            <a:prstTxWarp prst="textNoShape">
              <a:avLst/>
            </a:prstTxWarp>
          </a:bodyPr>
          <a:lstStyle>
            <a:lvl1pPr algn="r" defTabSz="927564">
              <a:defRPr/>
            </a:lvl1pPr>
          </a:lstStyle>
          <a:p>
            <a:pPr>
              <a:defRPr/>
            </a:pPr>
            <a:endParaRPr lang="en-US" dirty="0"/>
          </a:p>
        </p:txBody>
      </p:sp>
      <p:sp>
        <p:nvSpPr>
          <p:cNvPr id="23556" name="Rectangle 4"/>
          <p:cNvSpPr>
            <a:spLocks noGrp="1" noChangeArrowheads="1"/>
          </p:cNvSpPr>
          <p:nvPr>
            <p:ph type="ftr" sz="quarter" idx="2"/>
          </p:nvPr>
        </p:nvSpPr>
        <p:spPr bwMode="auto">
          <a:xfrm>
            <a:off x="0" y="8829823"/>
            <a:ext cx="3037627" cy="464980"/>
          </a:xfrm>
          <a:prstGeom prst="rect">
            <a:avLst/>
          </a:prstGeom>
          <a:noFill/>
          <a:ln w="9525">
            <a:noFill/>
            <a:miter lim="800000"/>
            <a:headEnd/>
            <a:tailEnd/>
          </a:ln>
        </p:spPr>
        <p:txBody>
          <a:bodyPr vert="horz" wrap="square" lIns="92822" tIns="46412" rIns="92822" bIns="46412" numCol="1" anchor="b" anchorCtr="0" compatLnSpc="1">
            <a:prstTxWarp prst="textNoShape">
              <a:avLst/>
            </a:prstTxWarp>
          </a:bodyPr>
          <a:lstStyle>
            <a:lvl1pPr defTabSz="927564">
              <a:defRPr/>
            </a:lvl1pPr>
          </a:lstStyle>
          <a:p>
            <a:pPr>
              <a:defRPr/>
            </a:pPr>
            <a:endParaRPr lang="en-US" dirty="0"/>
          </a:p>
        </p:txBody>
      </p:sp>
      <p:sp>
        <p:nvSpPr>
          <p:cNvPr id="23557" name="Rectangle 5"/>
          <p:cNvSpPr>
            <a:spLocks noGrp="1" noChangeArrowheads="1"/>
          </p:cNvSpPr>
          <p:nvPr>
            <p:ph type="sldNum" sz="quarter" idx="3"/>
          </p:nvPr>
        </p:nvSpPr>
        <p:spPr bwMode="auto">
          <a:xfrm>
            <a:off x="3971172" y="8829823"/>
            <a:ext cx="3037627" cy="464980"/>
          </a:xfrm>
          <a:prstGeom prst="rect">
            <a:avLst/>
          </a:prstGeom>
          <a:noFill/>
          <a:ln w="9525">
            <a:noFill/>
            <a:miter lim="800000"/>
            <a:headEnd/>
            <a:tailEnd/>
          </a:ln>
        </p:spPr>
        <p:txBody>
          <a:bodyPr vert="horz" wrap="square" lIns="92822" tIns="46412" rIns="92822" bIns="46412" numCol="1" anchor="b" anchorCtr="0" compatLnSpc="1">
            <a:prstTxWarp prst="textNoShape">
              <a:avLst/>
            </a:prstTxWarp>
          </a:bodyPr>
          <a:lstStyle>
            <a:lvl1pPr algn="r" defTabSz="927564">
              <a:defRPr/>
            </a:lvl1pPr>
          </a:lstStyle>
          <a:p>
            <a:pPr>
              <a:defRPr/>
            </a:pPr>
            <a:fld id="{784F1CD2-38D6-4D0C-8C39-5D0898C5FD6E}" type="slidenum">
              <a:rPr lang="en-US"/>
              <a:pPr>
                <a:defRPr/>
              </a:pPr>
              <a:t>‹#›</a:t>
            </a:fld>
            <a:endParaRPr lang="en-US" dirty="0"/>
          </a:p>
        </p:txBody>
      </p:sp>
    </p:spTree>
    <p:extLst>
      <p:ext uri="{BB962C8B-B14F-4D97-AF65-F5344CB8AC3E}">
        <p14:creationId xmlns:p14="http://schemas.microsoft.com/office/powerpoint/2010/main" val="148232065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9138" name="Rectangle 2"/>
          <p:cNvSpPr>
            <a:spLocks noGrp="1" noChangeArrowheads="1"/>
          </p:cNvSpPr>
          <p:nvPr>
            <p:ph type="hdr" sz="quarter"/>
          </p:nvPr>
        </p:nvSpPr>
        <p:spPr bwMode="auto">
          <a:xfrm>
            <a:off x="0" y="0"/>
            <a:ext cx="3037627" cy="466578"/>
          </a:xfrm>
          <a:prstGeom prst="rect">
            <a:avLst/>
          </a:prstGeom>
          <a:noFill/>
          <a:ln w="9525">
            <a:noFill/>
            <a:miter lim="800000"/>
            <a:headEnd/>
            <a:tailEnd/>
          </a:ln>
        </p:spPr>
        <p:txBody>
          <a:bodyPr vert="horz" wrap="square" lIns="92822" tIns="46412" rIns="92822" bIns="46412" numCol="1" anchor="t" anchorCtr="0" compatLnSpc="1">
            <a:prstTxWarp prst="textNoShape">
              <a:avLst/>
            </a:prstTxWarp>
          </a:bodyPr>
          <a:lstStyle>
            <a:lvl1pPr defTabSz="927564">
              <a:defRPr/>
            </a:lvl1pPr>
          </a:lstStyle>
          <a:p>
            <a:pPr>
              <a:defRPr/>
            </a:pPr>
            <a:endParaRPr lang="en-US" dirty="0"/>
          </a:p>
        </p:txBody>
      </p:sp>
      <p:sp>
        <p:nvSpPr>
          <p:cNvPr id="219139" name="Rectangle 3"/>
          <p:cNvSpPr>
            <a:spLocks noGrp="1" noChangeArrowheads="1"/>
          </p:cNvSpPr>
          <p:nvPr>
            <p:ph type="dt" idx="1"/>
          </p:nvPr>
        </p:nvSpPr>
        <p:spPr bwMode="auto">
          <a:xfrm>
            <a:off x="3971172" y="0"/>
            <a:ext cx="3037627" cy="466578"/>
          </a:xfrm>
          <a:prstGeom prst="rect">
            <a:avLst/>
          </a:prstGeom>
          <a:noFill/>
          <a:ln w="9525">
            <a:noFill/>
            <a:miter lim="800000"/>
            <a:headEnd/>
            <a:tailEnd/>
          </a:ln>
        </p:spPr>
        <p:txBody>
          <a:bodyPr vert="horz" wrap="square" lIns="92822" tIns="46412" rIns="92822" bIns="46412" numCol="1" anchor="t" anchorCtr="0" compatLnSpc="1">
            <a:prstTxWarp prst="textNoShape">
              <a:avLst/>
            </a:prstTxWarp>
          </a:bodyPr>
          <a:lstStyle>
            <a:lvl1pPr algn="r" defTabSz="927564">
              <a:defRPr/>
            </a:lvl1pPr>
          </a:lstStyle>
          <a:p>
            <a:pPr>
              <a:defRPr/>
            </a:pPr>
            <a:r>
              <a:rPr lang="en-US" dirty="0"/>
              <a:t>August 12, 2008</a:t>
            </a:r>
          </a:p>
        </p:txBody>
      </p:sp>
      <p:sp>
        <p:nvSpPr>
          <p:cNvPr id="28676" name="Rectangle 4"/>
          <p:cNvSpPr>
            <a:spLocks noGrp="1" noRot="1" noChangeAspect="1" noChangeArrowheads="1" noTextEdit="1"/>
          </p:cNvSpPr>
          <p:nvPr>
            <p:ph type="sldImg" idx="2"/>
          </p:nvPr>
        </p:nvSpPr>
        <p:spPr bwMode="auto">
          <a:xfrm>
            <a:off x="1184275" y="698500"/>
            <a:ext cx="4643438" cy="3482975"/>
          </a:xfrm>
          <a:prstGeom prst="rect">
            <a:avLst/>
          </a:prstGeom>
          <a:noFill/>
          <a:ln w="9525">
            <a:solidFill>
              <a:srgbClr val="000000"/>
            </a:solidFill>
            <a:miter lim="800000"/>
            <a:headEnd/>
            <a:tailEnd/>
          </a:ln>
        </p:spPr>
      </p:sp>
      <p:sp>
        <p:nvSpPr>
          <p:cNvPr id="219141" name="Rectangle 5"/>
          <p:cNvSpPr>
            <a:spLocks noGrp="1" noChangeArrowheads="1"/>
          </p:cNvSpPr>
          <p:nvPr>
            <p:ph type="body" sz="quarter" idx="3"/>
          </p:nvPr>
        </p:nvSpPr>
        <p:spPr bwMode="auto">
          <a:xfrm>
            <a:off x="701361" y="4416509"/>
            <a:ext cx="5607679" cy="4181623"/>
          </a:xfrm>
          <a:prstGeom prst="rect">
            <a:avLst/>
          </a:prstGeom>
          <a:noFill/>
          <a:ln w="9525">
            <a:noFill/>
            <a:miter lim="800000"/>
            <a:headEnd/>
            <a:tailEnd/>
          </a:ln>
        </p:spPr>
        <p:txBody>
          <a:bodyPr vert="horz" wrap="square" lIns="92822" tIns="46412" rIns="92822" bIns="4641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9142" name="Rectangle 6"/>
          <p:cNvSpPr>
            <a:spLocks noGrp="1" noChangeArrowheads="1"/>
          </p:cNvSpPr>
          <p:nvPr>
            <p:ph type="ftr" sz="quarter" idx="4"/>
          </p:nvPr>
        </p:nvSpPr>
        <p:spPr bwMode="auto">
          <a:xfrm>
            <a:off x="0" y="8829823"/>
            <a:ext cx="3037627" cy="464980"/>
          </a:xfrm>
          <a:prstGeom prst="rect">
            <a:avLst/>
          </a:prstGeom>
          <a:noFill/>
          <a:ln w="9525">
            <a:noFill/>
            <a:miter lim="800000"/>
            <a:headEnd/>
            <a:tailEnd/>
          </a:ln>
        </p:spPr>
        <p:txBody>
          <a:bodyPr vert="horz" wrap="square" lIns="92822" tIns="46412" rIns="92822" bIns="46412" numCol="1" anchor="b" anchorCtr="0" compatLnSpc="1">
            <a:prstTxWarp prst="textNoShape">
              <a:avLst/>
            </a:prstTxWarp>
          </a:bodyPr>
          <a:lstStyle>
            <a:lvl1pPr defTabSz="927564">
              <a:defRPr/>
            </a:lvl1pPr>
          </a:lstStyle>
          <a:p>
            <a:pPr>
              <a:defRPr/>
            </a:pPr>
            <a:endParaRPr lang="en-US" dirty="0"/>
          </a:p>
        </p:txBody>
      </p:sp>
      <p:sp>
        <p:nvSpPr>
          <p:cNvPr id="219143" name="Rectangle 7"/>
          <p:cNvSpPr>
            <a:spLocks noGrp="1" noChangeArrowheads="1"/>
          </p:cNvSpPr>
          <p:nvPr>
            <p:ph type="sldNum" sz="quarter" idx="5"/>
          </p:nvPr>
        </p:nvSpPr>
        <p:spPr bwMode="auto">
          <a:xfrm>
            <a:off x="3971172" y="8829823"/>
            <a:ext cx="3037627" cy="464980"/>
          </a:xfrm>
          <a:prstGeom prst="rect">
            <a:avLst/>
          </a:prstGeom>
          <a:noFill/>
          <a:ln w="9525">
            <a:noFill/>
            <a:miter lim="800000"/>
            <a:headEnd/>
            <a:tailEnd/>
          </a:ln>
        </p:spPr>
        <p:txBody>
          <a:bodyPr vert="horz" wrap="square" lIns="92822" tIns="46412" rIns="92822" bIns="46412" numCol="1" anchor="b" anchorCtr="0" compatLnSpc="1">
            <a:prstTxWarp prst="textNoShape">
              <a:avLst/>
            </a:prstTxWarp>
          </a:bodyPr>
          <a:lstStyle>
            <a:lvl1pPr algn="r" defTabSz="927564">
              <a:defRPr/>
            </a:lvl1pPr>
          </a:lstStyle>
          <a:p>
            <a:pPr>
              <a:defRPr/>
            </a:pPr>
            <a:fld id="{B64A9682-A6A5-4578-975D-1A201A40B4E2}" type="slidenum">
              <a:rPr lang="en-US"/>
              <a:pPr>
                <a:defRPr/>
              </a:pPr>
              <a:t>‹#›</a:t>
            </a:fld>
            <a:endParaRPr lang="en-US" dirty="0"/>
          </a:p>
        </p:txBody>
      </p:sp>
    </p:spTree>
    <p:extLst>
      <p:ext uri="{BB962C8B-B14F-4D97-AF65-F5344CB8AC3E}">
        <p14:creationId xmlns:p14="http://schemas.microsoft.com/office/powerpoint/2010/main" val="1716068586"/>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overview of the NWS/STI</a:t>
            </a:r>
            <a:r>
              <a:rPr lang="en-US" baseline="0" dirty="0" smtClean="0"/>
              <a:t> Programs that support the external/academic research community</a:t>
            </a:r>
            <a:endParaRPr lang="en-US" dirty="0"/>
          </a:p>
        </p:txBody>
      </p:sp>
      <p:sp>
        <p:nvSpPr>
          <p:cNvPr id="4" name="Slide Number Placeholder 3"/>
          <p:cNvSpPr>
            <a:spLocks noGrp="1"/>
          </p:cNvSpPr>
          <p:nvPr>
            <p:ph type="sldNum" sz="quarter" idx="10"/>
          </p:nvPr>
        </p:nvSpPr>
        <p:spPr/>
        <p:txBody>
          <a:bodyPr/>
          <a:lstStyle/>
          <a:p>
            <a:fld id="{EED57F97-A2AD-40C5-8FA8-10278D50F3DF}" type="slidenum">
              <a:rPr lang="en-US" smtClean="0"/>
              <a:t>2</a:t>
            </a:fld>
            <a:endParaRPr lang="en-US"/>
          </a:p>
        </p:txBody>
      </p:sp>
    </p:spTree>
    <p:extLst>
      <p:ext uri="{BB962C8B-B14F-4D97-AF65-F5344CB8AC3E}">
        <p14:creationId xmlns:p14="http://schemas.microsoft.com/office/powerpoint/2010/main" val="1963363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is for the schedule/logistics of the 1</a:t>
            </a:r>
            <a:r>
              <a:rPr lang="en-US" baseline="30000" dirty="0" smtClean="0"/>
              <a:t>st</a:t>
            </a:r>
            <a:r>
              <a:rPr lang="en-US" dirty="0" smtClean="0"/>
              <a:t> FFO: NGGPS and HFIP</a:t>
            </a:r>
            <a:endParaRPr lang="en-US" dirty="0"/>
          </a:p>
        </p:txBody>
      </p:sp>
      <p:sp>
        <p:nvSpPr>
          <p:cNvPr id="4" name="Slide Number Placeholder 3"/>
          <p:cNvSpPr>
            <a:spLocks noGrp="1"/>
          </p:cNvSpPr>
          <p:nvPr>
            <p:ph type="sldNum" sz="quarter" idx="10"/>
          </p:nvPr>
        </p:nvSpPr>
        <p:spPr/>
        <p:txBody>
          <a:bodyPr/>
          <a:lstStyle/>
          <a:p>
            <a:fld id="{EED57F97-A2AD-40C5-8FA8-10278D50F3DF}" type="slidenum">
              <a:rPr lang="en-US" smtClean="0"/>
              <a:t>3</a:t>
            </a:fld>
            <a:endParaRPr lang="en-US"/>
          </a:p>
        </p:txBody>
      </p:sp>
    </p:spTree>
    <p:extLst>
      <p:ext uri="{BB962C8B-B14F-4D97-AF65-F5344CB8AC3E}">
        <p14:creationId xmlns:p14="http://schemas.microsoft.com/office/powerpoint/2010/main" val="2400273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the priority areas for the NGGPS competition.</a:t>
            </a:r>
          </a:p>
          <a:p>
            <a:pPr marL="228600" indent="-228600">
              <a:buAutoNum type="arabicPeriod"/>
            </a:pPr>
            <a:r>
              <a:rPr lang="en-US" b="1" dirty="0" smtClean="0"/>
              <a:t>Data Assimilation</a:t>
            </a:r>
            <a:r>
              <a:rPr lang="en-US" dirty="0" smtClean="0"/>
              <a:t>:   </a:t>
            </a:r>
            <a:r>
              <a:rPr lang="en-US" sz="1200" kern="1200" dirty="0" smtClean="0">
                <a:solidFill>
                  <a:schemeClr val="tx1"/>
                </a:solidFill>
                <a:effectLst/>
                <a:latin typeface="+mn-lt"/>
                <a:ea typeface="+mn-ea"/>
                <a:cs typeface="+mn-cs"/>
              </a:rPr>
              <a:t>Includes advancements in data assimilation techniques for atmosphere, land surface, ocean and waves including hybrid (3D- or 4D-Var + </a:t>
            </a:r>
            <a:r>
              <a:rPr lang="en-US" sz="1200" kern="1200" dirty="0" err="1" smtClean="0">
                <a:solidFill>
                  <a:schemeClr val="tx1"/>
                </a:solidFill>
                <a:effectLst/>
                <a:latin typeface="+mn-lt"/>
                <a:ea typeface="+mn-ea"/>
                <a:cs typeface="+mn-cs"/>
              </a:rPr>
              <a:t>EnKF</a:t>
            </a:r>
            <a:r>
              <a:rPr lang="en-US" sz="1200" kern="1200" dirty="0" smtClean="0">
                <a:solidFill>
                  <a:schemeClr val="tx1"/>
                </a:solidFill>
                <a:effectLst/>
                <a:latin typeface="+mn-lt"/>
                <a:ea typeface="+mn-ea"/>
                <a:cs typeface="+mn-cs"/>
              </a:rPr>
              <a:t>) techniques suitable for global and regional models.</a:t>
            </a:r>
            <a:r>
              <a:rPr lang="en-US" sz="1200" kern="1200" baseline="0" dirty="0" smtClean="0">
                <a:solidFill>
                  <a:schemeClr val="tx1"/>
                </a:solidFill>
                <a:effectLst/>
                <a:latin typeface="+mn-lt"/>
                <a:ea typeface="+mn-ea"/>
                <a:cs typeface="+mn-cs"/>
              </a:rPr>
              <a:t>  Priorities include remotely sensed observations, impact studies, eddy-resolving global ocean DA, quality control methods, higher-resolution data sets, etc.</a:t>
            </a:r>
          </a:p>
          <a:p>
            <a:pPr marL="228600" indent="-228600">
              <a:buAutoNum type="arabicPeriod"/>
            </a:pPr>
            <a:r>
              <a:rPr lang="en-US" sz="1200" b="1" kern="1200" baseline="0" dirty="0" smtClean="0">
                <a:solidFill>
                  <a:schemeClr val="tx1"/>
                </a:solidFill>
                <a:effectLst/>
                <a:latin typeface="+mn-lt"/>
                <a:ea typeface="+mn-ea"/>
                <a:cs typeface="+mn-cs"/>
              </a:rPr>
              <a:t>Prediction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Advancement in representation of atmospheric model physical processes through coupling with land surface, ocean, waves, sea ice and aerosols.  Development of physically-based parameterizations.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1" kern="1200" dirty="0" smtClean="0">
                <a:solidFill>
                  <a:schemeClr val="tx1"/>
                </a:solidFill>
                <a:effectLst/>
                <a:latin typeface="+mn-lt"/>
                <a:ea typeface="+mn-ea"/>
                <a:cs typeface="+mn-cs"/>
              </a:rPr>
              <a:t>Ensemble Development</a:t>
            </a:r>
            <a:r>
              <a:rPr lang="en-US" sz="1200" kern="1200" dirty="0" smtClean="0">
                <a:solidFill>
                  <a:schemeClr val="tx1"/>
                </a:solidFill>
                <a:effectLst/>
                <a:latin typeface="+mn-lt"/>
                <a:ea typeface="+mn-ea"/>
                <a:cs typeface="+mn-cs"/>
              </a:rPr>
              <a:t>:  Appropriate, physically-based methods for ensemble initialization and treatment of model uncertainty in ensembles including physically-based stochastic parameterizations, and treatment of the uncertainty in the coupling of the atmosphere to the land, ocean, and cryosphere. Development of ensembles of higher resolution (global ca. 10 km, regional ca. 3km) with realistic ensemble properties is essential for the unification of the production suite and is considered a high priority.</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1" dirty="0" smtClean="0"/>
              <a:t>Post-Processing: </a:t>
            </a:r>
            <a:r>
              <a:rPr lang="en-US" sz="1200" kern="1200" dirty="0" smtClean="0">
                <a:solidFill>
                  <a:schemeClr val="tx1"/>
                </a:solidFill>
                <a:effectLst/>
                <a:latin typeface="+mn-lt"/>
                <a:ea typeface="+mn-ea"/>
                <a:cs typeface="+mn-cs"/>
              </a:rPr>
              <a:t>Extending the current development of techniques for post-processing and downscaling model guidance of key variables, extreme events, and the development of methods of post-processing particularly suited to the 15-30 day time range.</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1" kern="1200" dirty="0" smtClean="0">
                <a:solidFill>
                  <a:schemeClr val="tx1"/>
                </a:solidFill>
                <a:effectLst/>
                <a:latin typeface="+mn-lt"/>
                <a:ea typeface="+mn-ea"/>
                <a:cs typeface="+mn-cs"/>
              </a:rPr>
              <a:t>Verification</a:t>
            </a:r>
            <a:r>
              <a:rPr lang="en-US" sz="1200" kern="1200" dirty="0" smtClean="0">
                <a:solidFill>
                  <a:schemeClr val="tx1"/>
                </a:solidFill>
                <a:effectLst/>
                <a:latin typeface="+mn-lt"/>
                <a:ea typeface="+mn-ea"/>
                <a:cs typeface="+mn-cs"/>
              </a:rPr>
              <a:t>: Model forecast verification is based on comparisons of forecasts with analyses and observational data sets.  Priority efforts will explicitly include the uncertainties of these analyses and observational data sets in model forecast verification methods. </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1" kern="1200" dirty="0" smtClean="0">
                <a:solidFill>
                  <a:schemeClr val="tx1"/>
                </a:solidFill>
                <a:effectLst/>
                <a:latin typeface="+mn-lt"/>
                <a:ea typeface="+mn-ea"/>
                <a:cs typeface="+mn-cs"/>
              </a:rPr>
              <a:t>Weeks 3 and 4 products:</a:t>
            </a:r>
            <a:r>
              <a:rPr lang="en-US" sz="1200" b="1"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Highlighted on the Next Slide</a:t>
            </a:r>
            <a:endParaRPr lang="en-US" sz="1200" kern="1200" dirty="0" smtClean="0">
              <a:solidFill>
                <a:schemeClr val="tx1"/>
              </a:solidFill>
              <a:effectLst/>
              <a:latin typeface="+mn-lt"/>
              <a:ea typeface="+mn-ea"/>
              <a:cs typeface="+mn-cs"/>
            </a:endParaRP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EED57F97-A2AD-40C5-8FA8-10278D50F3DF}" type="slidenum">
              <a:rPr lang="en-US" smtClean="0"/>
              <a:t>4</a:t>
            </a:fld>
            <a:endParaRPr lang="en-US"/>
          </a:p>
        </p:txBody>
      </p:sp>
    </p:spTree>
    <p:extLst>
      <p:ext uri="{BB962C8B-B14F-4D97-AF65-F5344CB8AC3E}">
        <p14:creationId xmlns:p14="http://schemas.microsoft.com/office/powerpoint/2010/main" val="3226245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is for the Weeks 3-4/S2S priorities under the NGGPS Competition</a:t>
            </a:r>
            <a:endParaRPr lang="en-US" dirty="0"/>
          </a:p>
        </p:txBody>
      </p:sp>
      <p:sp>
        <p:nvSpPr>
          <p:cNvPr id="4" name="Slide Number Placeholder 3"/>
          <p:cNvSpPr>
            <a:spLocks noGrp="1"/>
          </p:cNvSpPr>
          <p:nvPr>
            <p:ph type="sldNum" sz="quarter" idx="10"/>
          </p:nvPr>
        </p:nvSpPr>
        <p:spPr/>
        <p:txBody>
          <a:bodyPr/>
          <a:lstStyle/>
          <a:p>
            <a:fld id="{EED57F97-A2AD-40C5-8FA8-10278D50F3DF}" type="slidenum">
              <a:rPr lang="en-US" smtClean="0"/>
              <a:t>5</a:t>
            </a:fld>
            <a:endParaRPr lang="en-US"/>
          </a:p>
        </p:txBody>
      </p:sp>
    </p:spTree>
    <p:extLst>
      <p:ext uri="{BB962C8B-B14F-4D97-AF65-F5344CB8AC3E}">
        <p14:creationId xmlns:p14="http://schemas.microsoft.com/office/powerpoint/2010/main" val="1247167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the priority areas for the HFIP competition:</a:t>
            </a:r>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1.</a:t>
            </a:r>
            <a:r>
              <a:rPr lang="en-US" dirty="0" smtClean="0"/>
              <a:t> </a:t>
            </a:r>
            <a:r>
              <a:rPr lang="en-US" b="1" dirty="0" smtClean="0"/>
              <a:t>Data Assimilation</a:t>
            </a:r>
            <a:r>
              <a:rPr lang="en-US" dirty="0" smtClean="0"/>
              <a:t>: </a:t>
            </a:r>
            <a:r>
              <a:rPr lang="en-US" sz="1200" kern="1200" dirty="0" smtClean="0">
                <a:solidFill>
                  <a:schemeClr val="tx1"/>
                </a:solidFill>
                <a:effectLst/>
                <a:latin typeface="+mn-lt"/>
                <a:ea typeface="+mn-ea"/>
                <a:cs typeface="+mn-cs"/>
              </a:rPr>
              <a:t>Advances in data assimilation techniques for hurricane NWP including hybrid (3D- or 4D-Var + </a:t>
            </a:r>
            <a:r>
              <a:rPr lang="en-US" sz="1200" kern="1200" dirty="0" err="1" smtClean="0">
                <a:solidFill>
                  <a:schemeClr val="tx1"/>
                </a:solidFill>
                <a:effectLst/>
                <a:latin typeface="+mn-lt"/>
                <a:ea typeface="+mn-ea"/>
                <a:cs typeface="+mn-cs"/>
              </a:rPr>
              <a:t>EnKF</a:t>
            </a:r>
            <a:r>
              <a:rPr lang="en-US" sz="1200" kern="1200" dirty="0" smtClean="0">
                <a:solidFill>
                  <a:schemeClr val="tx1"/>
                </a:solidFill>
                <a:effectLst/>
                <a:latin typeface="+mn-lt"/>
                <a:ea typeface="+mn-ea"/>
                <a:cs typeface="+mn-cs"/>
              </a:rPr>
              <a:t>) techniques using in-situ data (e.g., airborne Doppler radar data, Lidar, Stepped-Frequency Microwave Radiometer (SFMR), </a:t>
            </a:r>
            <a:r>
              <a:rPr lang="en-US" sz="1200" kern="1200" dirty="0" err="1" smtClean="0">
                <a:solidFill>
                  <a:schemeClr val="tx1"/>
                </a:solidFill>
                <a:effectLst/>
                <a:latin typeface="+mn-lt"/>
                <a:ea typeface="+mn-ea"/>
                <a:cs typeface="+mn-cs"/>
              </a:rPr>
              <a:t>dropsonde</a:t>
            </a:r>
            <a:r>
              <a:rPr lang="en-US" sz="1200" kern="1200" dirty="0" smtClean="0">
                <a:solidFill>
                  <a:schemeClr val="tx1"/>
                </a:solidFill>
                <a:effectLst/>
                <a:latin typeface="+mn-lt"/>
                <a:ea typeface="+mn-ea"/>
                <a:cs typeface="+mn-cs"/>
              </a:rPr>
              <a:t>) to supplement next-generation satellite data for accurate three-dimensional description of the tropical cyclone circulation in advanced high-resolution hurricane initialization procedures.</a:t>
            </a:r>
          </a:p>
          <a:p>
            <a:r>
              <a:rPr lang="en-US" b="1" dirty="0" smtClean="0"/>
              <a:t>2. Advances in the hurricane and TS prediction subsystem</a:t>
            </a:r>
            <a:r>
              <a:rPr lang="en-US" dirty="0" smtClean="0"/>
              <a:t>: </a:t>
            </a:r>
            <a:r>
              <a:rPr lang="en-US" sz="1200" kern="1200" dirty="0" smtClean="0">
                <a:solidFill>
                  <a:schemeClr val="tx1"/>
                </a:solidFill>
                <a:effectLst/>
                <a:latin typeface="+mn-lt"/>
                <a:ea typeface="+mn-ea"/>
                <a:cs typeface="+mn-cs"/>
              </a:rPr>
              <a:t>Reducing hurricane intensity errors and improving the predictions for rapid changes in intensity. Priorities include new/enhanced techniques for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high resolution (e.g., scales less than 3 km) model physics focused on microphysical improvements that can more accurately represent moist processes in the hurricane core, land-air-sea-wave-aerosol interactions, and boundary layer processes; (ii) high resolution vortex initialization techniques; and (iii) downstream applications for </a:t>
            </a:r>
            <a:r>
              <a:rPr lang="en-US" sz="1200" kern="1200" dirty="0" err="1" smtClean="0">
                <a:solidFill>
                  <a:schemeClr val="tx1"/>
                </a:solidFill>
                <a:effectLst/>
                <a:latin typeface="+mn-lt"/>
                <a:ea typeface="+mn-ea"/>
                <a:cs typeface="+mn-cs"/>
              </a:rPr>
              <a:t>landfalling</a:t>
            </a:r>
            <a:r>
              <a:rPr lang="en-US" sz="1200" kern="1200" dirty="0" smtClean="0">
                <a:solidFill>
                  <a:schemeClr val="tx1"/>
                </a:solidFill>
                <a:effectLst/>
                <a:latin typeface="+mn-lt"/>
                <a:ea typeface="+mn-ea"/>
                <a:cs typeface="+mn-cs"/>
              </a:rPr>
              <a:t> storms for improved size, structure, rainfall, surge and inundation forecasts. </a:t>
            </a:r>
          </a:p>
          <a:p>
            <a:r>
              <a:rPr lang="en-US" sz="1200" b="1" kern="1200" dirty="0" smtClean="0">
                <a:solidFill>
                  <a:schemeClr val="tx1"/>
                </a:solidFill>
                <a:effectLst/>
                <a:latin typeface="+mn-lt"/>
                <a:ea typeface="+mn-ea"/>
                <a:cs typeface="+mn-cs"/>
              </a:rPr>
              <a:t>3. Ensemble Development</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This effort should demonstrate the value of high resolution single model or multi-model ensemble approaches or a combination of both techniques</a:t>
            </a:r>
            <a:r>
              <a:rPr lang="en-US" sz="1200" kern="1200" baseline="0" dirty="0" smtClean="0">
                <a:solidFill>
                  <a:schemeClr val="tx1"/>
                </a:solidFill>
                <a:effectLst/>
                <a:latin typeface="+mn-lt"/>
                <a:ea typeface="+mn-ea"/>
                <a:cs typeface="+mn-cs"/>
              </a:rPr>
              <a:t> for hurricane forecast guidance.</a:t>
            </a:r>
          </a:p>
          <a:p>
            <a:r>
              <a:rPr lang="en-US" sz="1200" b="1" kern="1200" baseline="0" dirty="0" smtClean="0">
                <a:solidFill>
                  <a:schemeClr val="tx1"/>
                </a:solidFill>
                <a:effectLst/>
                <a:latin typeface="+mn-lt"/>
                <a:ea typeface="+mn-ea"/>
                <a:cs typeface="+mn-cs"/>
              </a:rPr>
              <a:t>4. Post-processing Techniques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To increase hurricane forecaster utility of tropical cyclone forecast guidance.  This includes techniques for genesis, track, intensity, surface wind structure and estimating forecast uncertainty.</a:t>
            </a:r>
          </a:p>
          <a:p>
            <a:endParaRPr lang="en-US" dirty="0"/>
          </a:p>
        </p:txBody>
      </p:sp>
      <p:sp>
        <p:nvSpPr>
          <p:cNvPr id="4" name="Slide Number Placeholder 3"/>
          <p:cNvSpPr>
            <a:spLocks noGrp="1"/>
          </p:cNvSpPr>
          <p:nvPr>
            <p:ph type="sldNum" sz="quarter" idx="10"/>
          </p:nvPr>
        </p:nvSpPr>
        <p:spPr/>
        <p:txBody>
          <a:bodyPr/>
          <a:lstStyle/>
          <a:p>
            <a:fld id="{EED57F97-A2AD-40C5-8FA8-10278D50F3DF}" type="slidenum">
              <a:rPr lang="en-US" smtClean="0"/>
              <a:t>6</a:t>
            </a:fld>
            <a:endParaRPr lang="en-US"/>
          </a:p>
        </p:txBody>
      </p:sp>
    </p:spTree>
    <p:extLst>
      <p:ext uri="{BB962C8B-B14F-4D97-AF65-F5344CB8AC3E}">
        <p14:creationId xmlns:p14="http://schemas.microsoft.com/office/powerpoint/2010/main" val="1483610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is for the schedule/logistics of the companion TESTBED FFO.</a:t>
            </a:r>
            <a:endParaRPr lang="en-US" dirty="0"/>
          </a:p>
        </p:txBody>
      </p:sp>
      <p:sp>
        <p:nvSpPr>
          <p:cNvPr id="4" name="Slide Number Placeholder 3"/>
          <p:cNvSpPr>
            <a:spLocks noGrp="1"/>
          </p:cNvSpPr>
          <p:nvPr>
            <p:ph type="sldNum" sz="quarter" idx="10"/>
          </p:nvPr>
        </p:nvSpPr>
        <p:spPr/>
        <p:txBody>
          <a:bodyPr/>
          <a:lstStyle/>
          <a:p>
            <a:fld id="{EED57F97-A2AD-40C5-8FA8-10278D50F3DF}" type="slidenum">
              <a:rPr lang="en-US" smtClean="0"/>
              <a:t>7</a:t>
            </a:fld>
            <a:endParaRPr lang="en-US"/>
          </a:p>
        </p:txBody>
      </p:sp>
    </p:spTree>
    <p:extLst>
      <p:ext uri="{BB962C8B-B14F-4D97-AF65-F5344CB8AC3E}">
        <p14:creationId xmlns:p14="http://schemas.microsoft.com/office/powerpoint/2010/main" val="17555522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the priority areas for the companion</a:t>
            </a:r>
            <a:r>
              <a:rPr lang="en-US" baseline="0" dirty="0" smtClean="0"/>
              <a:t> </a:t>
            </a:r>
            <a:r>
              <a:rPr lang="en-US" dirty="0" smtClean="0"/>
              <a:t>TESTBED FFO.</a:t>
            </a:r>
          </a:p>
          <a:p>
            <a:r>
              <a:rPr lang="en-US" dirty="0" smtClean="0"/>
              <a:t>This FFO includes priorities for testing service impacts of proposed model advances for prediction of high-impact</a:t>
            </a:r>
            <a:r>
              <a:rPr lang="en-US" baseline="0" dirty="0" smtClean="0"/>
              <a:t> weather over several key time frames for decision support.</a:t>
            </a:r>
          </a:p>
          <a:p>
            <a:r>
              <a:rPr lang="en-US" baseline="0" dirty="0" smtClean="0"/>
              <a:t>HMT (Hydrometeorology TB); ATB (Arctic TB); JHT (Joint Hurricane TB); CTB (Climate TB); HWT (Hazardous Weather TB); AWT (Aviation Weather TB)</a:t>
            </a:r>
            <a:endParaRPr lang="en-US" dirty="0"/>
          </a:p>
        </p:txBody>
      </p:sp>
      <p:sp>
        <p:nvSpPr>
          <p:cNvPr id="4" name="Slide Number Placeholder 3"/>
          <p:cNvSpPr>
            <a:spLocks noGrp="1"/>
          </p:cNvSpPr>
          <p:nvPr>
            <p:ph type="sldNum" sz="quarter" idx="10"/>
          </p:nvPr>
        </p:nvSpPr>
        <p:spPr/>
        <p:txBody>
          <a:bodyPr/>
          <a:lstStyle/>
          <a:p>
            <a:fld id="{EED57F97-A2AD-40C5-8FA8-10278D50F3DF}" type="slidenum">
              <a:rPr lang="en-US" smtClean="0"/>
              <a:t>8</a:t>
            </a:fld>
            <a:endParaRPr lang="en-US"/>
          </a:p>
        </p:txBody>
      </p:sp>
    </p:spTree>
    <p:extLst>
      <p:ext uri="{BB962C8B-B14F-4D97-AF65-F5344CB8AC3E}">
        <p14:creationId xmlns:p14="http://schemas.microsoft.com/office/powerpoint/2010/main" val="13387467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is an overview and status</a:t>
            </a:r>
            <a:r>
              <a:rPr lang="en-US" baseline="0" dirty="0" smtClean="0"/>
              <a:t> of the CSTAR Program</a:t>
            </a:r>
            <a:endParaRPr lang="en-US" dirty="0"/>
          </a:p>
        </p:txBody>
      </p:sp>
      <p:sp>
        <p:nvSpPr>
          <p:cNvPr id="4" name="Slide Number Placeholder 3"/>
          <p:cNvSpPr>
            <a:spLocks noGrp="1"/>
          </p:cNvSpPr>
          <p:nvPr>
            <p:ph type="sldNum" sz="quarter" idx="10"/>
          </p:nvPr>
        </p:nvSpPr>
        <p:spPr/>
        <p:txBody>
          <a:bodyPr/>
          <a:lstStyle/>
          <a:p>
            <a:fld id="{EED57F97-A2AD-40C5-8FA8-10278D50F3DF}" type="slidenum">
              <a:rPr lang="en-US" smtClean="0"/>
              <a:t>9</a:t>
            </a:fld>
            <a:endParaRPr lang="en-US"/>
          </a:p>
        </p:txBody>
      </p:sp>
    </p:spTree>
    <p:extLst>
      <p:ext uri="{BB962C8B-B14F-4D97-AF65-F5344CB8AC3E}">
        <p14:creationId xmlns:p14="http://schemas.microsoft.com/office/powerpoint/2010/main" val="27233479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has the most recent CSTAR priority areas and expected date of next published FFO.</a:t>
            </a:r>
            <a:endParaRPr lang="en-US" dirty="0"/>
          </a:p>
        </p:txBody>
      </p:sp>
      <p:sp>
        <p:nvSpPr>
          <p:cNvPr id="4" name="Slide Number Placeholder 3"/>
          <p:cNvSpPr>
            <a:spLocks noGrp="1"/>
          </p:cNvSpPr>
          <p:nvPr>
            <p:ph type="sldNum" sz="quarter" idx="10"/>
          </p:nvPr>
        </p:nvSpPr>
        <p:spPr/>
        <p:txBody>
          <a:bodyPr/>
          <a:lstStyle/>
          <a:p>
            <a:fld id="{EED57F97-A2AD-40C5-8FA8-10278D50F3DF}" type="slidenum">
              <a:rPr lang="en-US" smtClean="0"/>
              <a:t>10</a:t>
            </a:fld>
            <a:endParaRPr lang="en-US"/>
          </a:p>
        </p:txBody>
      </p:sp>
    </p:spTree>
    <p:extLst>
      <p:ext uri="{BB962C8B-B14F-4D97-AF65-F5344CB8AC3E}">
        <p14:creationId xmlns:p14="http://schemas.microsoft.com/office/powerpoint/2010/main" val="3677708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 PRE-DECISIONAL</a:t>
            </a:r>
          </a:p>
        </p:txBody>
      </p:sp>
      <p:sp>
        <p:nvSpPr>
          <p:cNvPr id="6" name="Rectangle 6"/>
          <p:cNvSpPr>
            <a:spLocks noGrp="1" noChangeArrowheads="1"/>
          </p:cNvSpPr>
          <p:nvPr>
            <p:ph type="sldNum" sz="quarter" idx="12"/>
          </p:nvPr>
        </p:nvSpPr>
        <p:spPr/>
        <p:txBody>
          <a:bodyPr/>
          <a:lstStyle>
            <a:lvl1pPr>
              <a:defRPr/>
            </a:lvl1pPr>
          </a:lstStyle>
          <a:p>
            <a:pPr>
              <a:defRPr/>
            </a:pPr>
            <a:fld id="{507F51C9-E225-48DB-9233-AAF1B0667BB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 PRE-DECISIONAL</a:t>
            </a:r>
          </a:p>
        </p:txBody>
      </p:sp>
      <p:sp>
        <p:nvSpPr>
          <p:cNvPr id="6" name="Rectangle 6"/>
          <p:cNvSpPr>
            <a:spLocks noGrp="1" noChangeArrowheads="1"/>
          </p:cNvSpPr>
          <p:nvPr>
            <p:ph type="sldNum" sz="quarter" idx="12"/>
          </p:nvPr>
        </p:nvSpPr>
        <p:spPr/>
        <p:txBody>
          <a:bodyPr/>
          <a:lstStyle>
            <a:lvl1pPr>
              <a:defRPr/>
            </a:lvl1pPr>
          </a:lstStyle>
          <a:p>
            <a:pPr>
              <a:defRPr/>
            </a:pPr>
            <a:fld id="{1CFB74C1-972E-4A02-9EE6-2110F7B2380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47800" y="274638"/>
            <a:ext cx="6248400" cy="8683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524000"/>
            <a:ext cx="4038600" cy="4602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4038600" cy="4602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 PRE-DECISIONAL</a:t>
            </a:r>
          </a:p>
        </p:txBody>
      </p:sp>
      <p:sp>
        <p:nvSpPr>
          <p:cNvPr id="7" name="Rectangle 6"/>
          <p:cNvSpPr>
            <a:spLocks noGrp="1" noChangeArrowheads="1"/>
          </p:cNvSpPr>
          <p:nvPr>
            <p:ph type="sldNum" sz="quarter" idx="12"/>
          </p:nvPr>
        </p:nvSpPr>
        <p:spPr/>
        <p:txBody>
          <a:bodyPr/>
          <a:lstStyle>
            <a:lvl1pPr>
              <a:defRPr/>
            </a:lvl1pPr>
          </a:lstStyle>
          <a:p>
            <a:pPr>
              <a:defRPr/>
            </a:pPr>
            <a:fld id="{3CAE1E96-0B50-451A-9882-6E12AF8DEB01}"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447800" y="274638"/>
            <a:ext cx="6248400" cy="868362"/>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524000"/>
            <a:ext cx="8229600" cy="4602163"/>
          </a:xfrm>
        </p:spPr>
        <p:txBody>
          <a:bodyPr/>
          <a:lstStyle/>
          <a:p>
            <a:pPr lvl="0"/>
            <a:endParaRPr lang="en-US" noProof="0" dirty="0" smtClean="0"/>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 PRE-DECISIONAL</a:t>
            </a:r>
          </a:p>
        </p:txBody>
      </p:sp>
      <p:sp>
        <p:nvSpPr>
          <p:cNvPr id="6" name="Rectangle 6"/>
          <p:cNvSpPr>
            <a:spLocks noGrp="1" noChangeArrowheads="1"/>
          </p:cNvSpPr>
          <p:nvPr>
            <p:ph type="sldNum" sz="quarter" idx="12"/>
          </p:nvPr>
        </p:nvSpPr>
        <p:spPr/>
        <p:txBody>
          <a:bodyPr/>
          <a:lstStyle>
            <a:lvl1pPr>
              <a:defRPr/>
            </a:lvl1pPr>
          </a:lstStyle>
          <a:p>
            <a:pPr>
              <a:defRPr/>
            </a:pPr>
            <a:fld id="{33E7237F-5185-4AD7-A4D5-64FF6084A2A6}"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OAA General">
    <p:spTree>
      <p:nvGrpSpPr>
        <p:cNvPr id="1" name=""/>
        <p:cNvGrpSpPr/>
        <p:nvPr/>
      </p:nvGrpSpPr>
      <p:grpSpPr>
        <a:xfrm>
          <a:off x="0" y="0"/>
          <a:ext cx="0" cy="0"/>
          <a:chOff x="0" y="0"/>
          <a:chExt cx="0" cy="0"/>
        </a:xfrm>
      </p:grpSpPr>
      <p:sp>
        <p:nvSpPr>
          <p:cNvPr id="2" name="Title 1"/>
          <p:cNvSpPr>
            <a:spLocks noGrp="1"/>
          </p:cNvSpPr>
          <p:nvPr>
            <p:ph type="title"/>
          </p:nvPr>
        </p:nvSpPr>
        <p:spPr>
          <a:xfrm>
            <a:off x="1193800" y="-1"/>
            <a:ext cx="6781800" cy="1268413"/>
          </a:xfrm>
          <a:noFill/>
          <a:ln w="9525">
            <a:noFill/>
            <a:miter lim="800000"/>
            <a:headEnd/>
            <a:tailEnd/>
          </a:ln>
        </p:spPr>
        <p:txBody>
          <a:bodyPr/>
          <a:lstStyle>
            <a:lvl1pPr algn="ctr" rtl="0" eaLnBrk="1" fontAlgn="base" hangingPunct="1">
              <a:spcBef>
                <a:spcPct val="0"/>
              </a:spcBef>
              <a:spcAft>
                <a:spcPct val="0"/>
              </a:spcAft>
              <a:defRPr lang="en-US" sz="3600">
                <a:solidFill>
                  <a:schemeClr val="tx2"/>
                </a:solidFill>
                <a:latin typeface="+mj-lt"/>
                <a:ea typeface="+mj-ea"/>
                <a:cs typeface="+mj-cs"/>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vl1pPr>
          </a:lstStyle>
          <a:p>
            <a:pPr>
              <a:defRPr/>
            </a:pPr>
            <a:fld id="{DC49F029-5841-4128-8E4B-DCDF861FA26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 PRE-DECISIONAL</a:t>
            </a:r>
          </a:p>
        </p:txBody>
      </p:sp>
      <p:sp>
        <p:nvSpPr>
          <p:cNvPr id="6" name="Rectangle 6"/>
          <p:cNvSpPr>
            <a:spLocks noGrp="1" noChangeArrowheads="1"/>
          </p:cNvSpPr>
          <p:nvPr>
            <p:ph type="sldNum" sz="quarter" idx="12"/>
          </p:nvPr>
        </p:nvSpPr>
        <p:spPr/>
        <p:txBody>
          <a:bodyPr/>
          <a:lstStyle>
            <a:lvl1pPr>
              <a:defRPr/>
            </a:lvl1pPr>
          </a:lstStyle>
          <a:p>
            <a:pPr>
              <a:defRPr/>
            </a:pPr>
            <a:fld id="{E9DF9EB2-DACE-4663-8B25-093A1D5A2B5B}"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p:txBody>
          <a:bodyPr/>
          <a:lstStyle>
            <a:lvl1pPr>
              <a:defRPr/>
            </a:lvl1pPr>
          </a:lstStyle>
          <a:p>
            <a:pPr>
              <a:defRPr/>
            </a:pPr>
            <a:r>
              <a:rPr lang="en-US" dirty="0"/>
              <a:t> PRE-DECISIONAL</a:t>
            </a:r>
          </a:p>
        </p:txBody>
      </p:sp>
      <p:sp>
        <p:nvSpPr>
          <p:cNvPr id="9" name="Rectangle 6"/>
          <p:cNvSpPr>
            <a:spLocks noGrp="1" noChangeArrowheads="1"/>
          </p:cNvSpPr>
          <p:nvPr>
            <p:ph type="sldNum" sz="quarter" idx="12"/>
          </p:nvPr>
        </p:nvSpPr>
        <p:spPr/>
        <p:txBody>
          <a:bodyPr/>
          <a:lstStyle>
            <a:lvl1pPr>
              <a:defRPr/>
            </a:lvl1pPr>
          </a:lstStyle>
          <a:p>
            <a:pPr>
              <a:defRPr/>
            </a:pPr>
            <a:fld id="{BC228532-B750-4020-831A-005AFC402F7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r>
              <a:rPr lang="en-US" dirty="0"/>
              <a:t> PRE-DECISIONAL</a:t>
            </a:r>
          </a:p>
        </p:txBody>
      </p:sp>
      <p:sp>
        <p:nvSpPr>
          <p:cNvPr id="5" name="Rectangle 6"/>
          <p:cNvSpPr>
            <a:spLocks noGrp="1" noChangeArrowheads="1"/>
          </p:cNvSpPr>
          <p:nvPr>
            <p:ph type="sldNum" sz="quarter" idx="12"/>
          </p:nvPr>
        </p:nvSpPr>
        <p:spPr/>
        <p:txBody>
          <a:bodyPr/>
          <a:lstStyle>
            <a:lvl1pPr>
              <a:defRPr/>
            </a:lvl1pPr>
          </a:lstStyle>
          <a:p>
            <a:pPr>
              <a:defRPr/>
            </a:pPr>
            <a:fld id="{70DC93CF-DD55-4FF8-8C9B-A6328BFF5001}"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p:txBody>
          <a:bodyPr/>
          <a:lstStyle>
            <a:lvl1pPr>
              <a:defRPr/>
            </a:lvl1pPr>
          </a:lstStyle>
          <a:p>
            <a:pPr>
              <a:defRPr/>
            </a:pPr>
            <a:r>
              <a:rPr lang="en-US" dirty="0"/>
              <a:t> PRE-DECISIONAL</a:t>
            </a:r>
          </a:p>
        </p:txBody>
      </p:sp>
      <p:sp>
        <p:nvSpPr>
          <p:cNvPr id="4" name="Rectangle 6"/>
          <p:cNvSpPr>
            <a:spLocks noGrp="1" noChangeArrowheads="1"/>
          </p:cNvSpPr>
          <p:nvPr>
            <p:ph type="sldNum" sz="quarter" idx="12"/>
          </p:nvPr>
        </p:nvSpPr>
        <p:spPr/>
        <p:txBody>
          <a:bodyPr/>
          <a:lstStyle>
            <a:lvl1pPr>
              <a:defRPr/>
            </a:lvl1pPr>
          </a:lstStyle>
          <a:p>
            <a:pPr>
              <a:defRPr/>
            </a:pPr>
            <a:fld id="{000D514B-F3EB-43A0-B54A-3FCC8ECB576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 PRE-DECISIONAL</a:t>
            </a:r>
          </a:p>
        </p:txBody>
      </p:sp>
      <p:sp>
        <p:nvSpPr>
          <p:cNvPr id="7" name="Rectangle 6"/>
          <p:cNvSpPr>
            <a:spLocks noGrp="1" noChangeArrowheads="1"/>
          </p:cNvSpPr>
          <p:nvPr>
            <p:ph type="sldNum" sz="quarter" idx="12"/>
          </p:nvPr>
        </p:nvSpPr>
        <p:spPr/>
        <p:txBody>
          <a:bodyPr/>
          <a:lstStyle>
            <a:lvl1pPr>
              <a:defRPr/>
            </a:lvl1pPr>
          </a:lstStyle>
          <a:p>
            <a:pPr>
              <a:defRPr/>
            </a:pPr>
            <a:fld id="{F05555B6-92C6-40E4-BC98-5293275FB03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 PRE-DECISIONAL</a:t>
            </a:r>
          </a:p>
        </p:txBody>
      </p:sp>
      <p:sp>
        <p:nvSpPr>
          <p:cNvPr id="7" name="Rectangle 6"/>
          <p:cNvSpPr>
            <a:spLocks noGrp="1" noChangeArrowheads="1"/>
          </p:cNvSpPr>
          <p:nvPr>
            <p:ph type="sldNum" sz="quarter" idx="12"/>
          </p:nvPr>
        </p:nvSpPr>
        <p:spPr/>
        <p:txBody>
          <a:bodyPr/>
          <a:lstStyle>
            <a:lvl1pPr>
              <a:defRPr/>
            </a:lvl1pPr>
          </a:lstStyle>
          <a:p>
            <a:pPr>
              <a:defRPr/>
            </a:pPr>
            <a:fld id="{DDB85668-B5D0-4F47-B9D7-8DCE823EC0A1}"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 PRE-DECISIONAL</a:t>
            </a:r>
          </a:p>
        </p:txBody>
      </p:sp>
      <p:sp>
        <p:nvSpPr>
          <p:cNvPr id="6" name="Rectangle 6"/>
          <p:cNvSpPr>
            <a:spLocks noGrp="1" noChangeArrowheads="1"/>
          </p:cNvSpPr>
          <p:nvPr>
            <p:ph type="sldNum" sz="quarter" idx="12"/>
          </p:nvPr>
        </p:nvSpPr>
        <p:spPr/>
        <p:txBody>
          <a:bodyPr/>
          <a:lstStyle>
            <a:lvl1pPr>
              <a:defRPr/>
            </a:lvl1pPr>
          </a:lstStyle>
          <a:p>
            <a:pPr>
              <a:defRPr/>
            </a:pPr>
            <a:fld id="{C73A20BD-A845-420F-961C-33248B3B7C4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5"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447800" y="274638"/>
            <a:ext cx="6248400" cy="8683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524000"/>
            <a:ext cx="8229600" cy="4602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dirty="0"/>
              <a:t> Internal Use Only</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A300851-FDEA-4EFF-AF7E-5BE69BF0BF57}" type="slidenum">
              <a:rPr lang="en-US"/>
              <a:pPr>
                <a:defRPr/>
              </a:pPr>
              <a:t>‹#›</a:t>
            </a:fld>
            <a:endParaRPr lang="en-US" dirty="0"/>
          </a:p>
        </p:txBody>
      </p:sp>
      <p:sp>
        <p:nvSpPr>
          <p:cNvPr id="1032" name="Rectangle 8"/>
          <p:cNvSpPr>
            <a:spLocks noChangeArrowheads="1"/>
          </p:cNvSpPr>
          <p:nvPr/>
        </p:nvSpPr>
        <p:spPr bwMode="auto">
          <a:xfrm>
            <a:off x="8464550" y="6384925"/>
            <a:ext cx="639763" cy="473075"/>
          </a:xfrm>
          <a:prstGeom prst="rect">
            <a:avLst/>
          </a:prstGeom>
          <a:noFill/>
          <a:ln w="9525">
            <a:noFill/>
            <a:miter lim="800000"/>
            <a:headEnd/>
            <a:tailEnd/>
          </a:ln>
          <a:effectLst/>
        </p:spPr>
        <p:txBody>
          <a:bodyPr/>
          <a:lstStyle/>
          <a:p>
            <a:pPr algn="ctr">
              <a:defRPr/>
            </a:pPr>
            <a:fld id="{7D2F6BC0-F5BE-4CCC-A920-11B4E5A98784}" type="slidenum">
              <a:rPr lang="en-US"/>
              <a:pPr algn="ctr">
                <a:defRPr/>
              </a:pPr>
              <a:t>‹#›</a:t>
            </a:fld>
            <a:endParaRPr lang="en-US" dirty="0"/>
          </a:p>
        </p:txBody>
      </p:sp>
      <p:sp>
        <p:nvSpPr>
          <p:cNvPr id="1033" name="Line 9"/>
          <p:cNvSpPr>
            <a:spLocks noChangeShapeType="1"/>
          </p:cNvSpPr>
          <p:nvPr/>
        </p:nvSpPr>
        <p:spPr bwMode="auto">
          <a:xfrm>
            <a:off x="23813" y="1295400"/>
            <a:ext cx="9120187" cy="0"/>
          </a:xfrm>
          <a:prstGeom prst="line">
            <a:avLst/>
          </a:prstGeom>
          <a:noFill/>
          <a:ln w="57150">
            <a:solidFill>
              <a:srgbClr val="FF3300"/>
            </a:solidFill>
            <a:round/>
            <a:headEnd/>
            <a:tailEnd/>
          </a:ln>
          <a:effectLst/>
        </p:spPr>
        <p:txBody>
          <a:bodyPr/>
          <a:lstStyle/>
          <a:p>
            <a:pPr>
              <a:defRPr/>
            </a:pPr>
            <a:endParaRPr lang="en-US" dirty="0"/>
          </a:p>
        </p:txBody>
      </p:sp>
      <p:pic>
        <p:nvPicPr>
          <p:cNvPr id="2" name="Picture 10" descr="doc_logo"/>
          <p:cNvPicPr>
            <a:picLocks noChangeAspect="1" noChangeArrowheads="1"/>
          </p:cNvPicPr>
          <p:nvPr/>
        </p:nvPicPr>
        <p:blipFill>
          <a:blip r:embed="rId14" cstate="print"/>
          <a:srcRect/>
          <a:stretch>
            <a:fillRect/>
          </a:stretch>
        </p:blipFill>
        <p:spPr bwMode="auto">
          <a:xfrm>
            <a:off x="157163" y="219075"/>
            <a:ext cx="1052512" cy="996950"/>
          </a:xfrm>
          <a:prstGeom prst="rect">
            <a:avLst/>
          </a:prstGeom>
          <a:noFill/>
          <a:ln w="9525">
            <a:noFill/>
            <a:miter lim="800000"/>
            <a:headEnd/>
            <a:tailEnd/>
          </a:ln>
        </p:spPr>
      </p:pic>
      <p:pic>
        <p:nvPicPr>
          <p:cNvPr id="1034" name="Picture 11" descr="NOAA1COL"/>
          <p:cNvPicPr>
            <a:picLocks noChangeAspect="1" noChangeArrowheads="1"/>
          </p:cNvPicPr>
          <p:nvPr/>
        </p:nvPicPr>
        <p:blipFill>
          <a:blip r:embed="rId15" cstate="print"/>
          <a:srcRect/>
          <a:stretch>
            <a:fillRect/>
          </a:stretch>
        </p:blipFill>
        <p:spPr bwMode="auto">
          <a:xfrm>
            <a:off x="7996238" y="207963"/>
            <a:ext cx="990600" cy="9906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sldNum="0" hdr="0" dt="0"/>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charset="0"/>
        </a:defRPr>
      </a:lvl2pPr>
      <a:lvl3pPr algn="ctr" rtl="0" eaLnBrk="0" fontAlgn="base" hangingPunct="0">
        <a:spcBef>
          <a:spcPct val="0"/>
        </a:spcBef>
        <a:spcAft>
          <a:spcPct val="0"/>
        </a:spcAft>
        <a:defRPr sz="3600">
          <a:solidFill>
            <a:schemeClr val="tx2"/>
          </a:solidFill>
          <a:latin typeface="Arial" charset="0"/>
        </a:defRPr>
      </a:lvl3pPr>
      <a:lvl4pPr algn="ctr" rtl="0" eaLnBrk="0" fontAlgn="base" hangingPunct="0">
        <a:spcBef>
          <a:spcPct val="0"/>
        </a:spcBef>
        <a:spcAft>
          <a:spcPct val="0"/>
        </a:spcAft>
        <a:defRPr sz="3600">
          <a:solidFill>
            <a:schemeClr val="tx2"/>
          </a:solidFill>
          <a:latin typeface="Arial" charset="0"/>
        </a:defRPr>
      </a:lvl4pPr>
      <a:lvl5pPr algn="ctr" rtl="0" eaLnBrk="0" fontAlgn="base" hangingPunct="0">
        <a:spcBef>
          <a:spcPct val="0"/>
        </a:spcBef>
        <a:spcAft>
          <a:spcPct val="0"/>
        </a:spcAft>
        <a:defRPr sz="3600">
          <a:solidFill>
            <a:schemeClr val="tx2"/>
          </a:solidFill>
          <a:latin typeface="Arial" charset="0"/>
        </a:defRPr>
      </a:lvl5pPr>
      <a:lvl6pPr marL="457200" algn="ctr" rtl="0" fontAlgn="base">
        <a:spcBef>
          <a:spcPct val="0"/>
        </a:spcBef>
        <a:spcAft>
          <a:spcPct val="0"/>
        </a:spcAft>
        <a:defRPr sz="3600">
          <a:solidFill>
            <a:schemeClr val="tx2"/>
          </a:solidFill>
          <a:latin typeface="Arial" charset="0"/>
        </a:defRPr>
      </a:lvl6pPr>
      <a:lvl7pPr marL="914400" algn="ctr" rtl="0" fontAlgn="base">
        <a:spcBef>
          <a:spcPct val="0"/>
        </a:spcBef>
        <a:spcAft>
          <a:spcPct val="0"/>
        </a:spcAft>
        <a:defRPr sz="3600">
          <a:solidFill>
            <a:schemeClr val="tx2"/>
          </a:solidFill>
          <a:latin typeface="Arial" charset="0"/>
        </a:defRPr>
      </a:lvl7pPr>
      <a:lvl8pPr marL="1371600" algn="ctr" rtl="0" fontAlgn="base">
        <a:spcBef>
          <a:spcPct val="0"/>
        </a:spcBef>
        <a:spcAft>
          <a:spcPct val="0"/>
        </a:spcAft>
        <a:defRPr sz="3600">
          <a:solidFill>
            <a:schemeClr val="tx2"/>
          </a:solidFill>
          <a:latin typeface="Arial" charset="0"/>
        </a:defRPr>
      </a:lvl8pPr>
      <a:lvl9pPr marL="1828800" algn="ctr"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christopher.hedge@NOAA.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b="1" dirty="0" smtClean="0"/>
              <a:t>WRN Workshop</a:t>
            </a:r>
            <a:br>
              <a:rPr lang="en-US" b="1" dirty="0" smtClean="0"/>
            </a:br>
            <a:r>
              <a:rPr lang="en-US" b="1" dirty="0"/>
              <a:t> NWS Funding Opportunities</a:t>
            </a:r>
          </a:p>
        </p:txBody>
      </p:sp>
      <p:sp>
        <p:nvSpPr>
          <p:cNvPr id="6" name="Subtitle 5"/>
          <p:cNvSpPr>
            <a:spLocks noGrp="1"/>
          </p:cNvSpPr>
          <p:nvPr>
            <p:ph type="subTitle" idx="1"/>
          </p:nvPr>
        </p:nvSpPr>
        <p:spPr>
          <a:xfrm>
            <a:off x="1346200" y="3886200"/>
            <a:ext cx="6426200" cy="2489200"/>
          </a:xfrm>
        </p:spPr>
        <p:txBody>
          <a:bodyPr/>
          <a:lstStyle/>
          <a:p>
            <a:r>
              <a:rPr lang="en-US" sz="2800" dirty="0" smtClean="0"/>
              <a:t>Fred </a:t>
            </a:r>
            <a:r>
              <a:rPr lang="en-US" sz="2800" dirty="0" err="1" smtClean="0"/>
              <a:t>Toepfer</a:t>
            </a:r>
            <a:r>
              <a:rPr lang="en-US" sz="2800" dirty="0" smtClean="0"/>
              <a:t>, </a:t>
            </a:r>
          </a:p>
          <a:p>
            <a:r>
              <a:rPr lang="en-US" sz="2800" dirty="0" smtClean="0"/>
              <a:t>NWS Modeling Program Lead</a:t>
            </a:r>
          </a:p>
          <a:p>
            <a:r>
              <a:rPr lang="en-US" sz="2800" dirty="0" smtClean="0"/>
              <a:t>Christopher Hedge,</a:t>
            </a:r>
          </a:p>
          <a:p>
            <a:r>
              <a:rPr lang="en-US" sz="2800" dirty="0" smtClean="0"/>
              <a:t>NOAA/NWS Federal Program Officer</a:t>
            </a:r>
          </a:p>
          <a:p>
            <a:r>
              <a:rPr lang="en-US" sz="2800" dirty="0" smtClean="0"/>
              <a:t>November 1, 2017</a:t>
            </a:r>
            <a:endParaRPr lang="en-US" sz="2800" dirty="0"/>
          </a:p>
        </p:txBody>
      </p:sp>
    </p:spTree>
    <p:extLst>
      <p:ext uri="{BB962C8B-B14F-4D97-AF65-F5344CB8AC3E}">
        <p14:creationId xmlns:p14="http://schemas.microsoft.com/office/powerpoint/2010/main" val="101971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CSTAR</a:t>
            </a:r>
            <a:endParaRPr lang="en-US" dirty="0"/>
          </a:p>
        </p:txBody>
      </p:sp>
      <p:sp>
        <p:nvSpPr>
          <p:cNvPr id="3" name="Content Placeholder 2"/>
          <p:cNvSpPr>
            <a:spLocks noGrp="1"/>
          </p:cNvSpPr>
          <p:nvPr>
            <p:ph idx="1"/>
          </p:nvPr>
        </p:nvSpPr>
        <p:spPr/>
        <p:txBody>
          <a:bodyPr>
            <a:normAutofit/>
          </a:bodyPr>
          <a:lstStyle/>
          <a:p>
            <a:pPr marL="457200" lvl="1" indent="0">
              <a:buClrTx/>
              <a:buNone/>
            </a:pPr>
            <a:r>
              <a:rPr lang="en-US" sz="2400" dirty="0"/>
              <a:t>Most recent CSTAR priority areas:  </a:t>
            </a:r>
          </a:p>
          <a:p>
            <a:pPr lvl="1">
              <a:buFont typeface="Arial" panose="020B0604020202020204" pitchFamily="34" charset="0"/>
              <a:buChar char="•"/>
            </a:pPr>
            <a:r>
              <a:rPr lang="en-US" sz="2000" dirty="0"/>
              <a:t>Improving lead-time and accuracy of forecasts and warnings for high-impact weather and climate events</a:t>
            </a:r>
          </a:p>
          <a:p>
            <a:pPr lvl="1">
              <a:buFont typeface="Arial" panose="020B0604020202020204" pitchFamily="34" charset="0"/>
              <a:buChar char="•"/>
            </a:pPr>
            <a:r>
              <a:rPr lang="en-US" sz="2000" dirty="0"/>
              <a:t>Improving IDSS to integrate physical and social science for better messaging of weather, water, and climate hazards</a:t>
            </a:r>
          </a:p>
          <a:p>
            <a:pPr lvl="1">
              <a:buFont typeface="Arial" panose="020B0604020202020204" pitchFamily="34" charset="0"/>
              <a:buChar char="•"/>
            </a:pPr>
            <a:r>
              <a:rPr lang="en-US" sz="2000" dirty="0"/>
              <a:t>Improving water resource information for decision support and situational </a:t>
            </a:r>
            <a:r>
              <a:rPr lang="en-US" sz="2000" dirty="0" smtClean="0"/>
              <a:t>awareness</a:t>
            </a:r>
          </a:p>
          <a:p>
            <a:pPr marL="914400" lvl="1" indent="-457200">
              <a:buClrTx/>
              <a:buFont typeface="+mj-lt"/>
              <a:buAutoNum type="arabicPeriod"/>
            </a:pPr>
            <a:endParaRPr lang="en-US" sz="2000" dirty="0"/>
          </a:p>
          <a:p>
            <a:pPr marL="457200" lvl="1" indent="0">
              <a:buClrTx/>
              <a:buNone/>
            </a:pPr>
            <a:r>
              <a:rPr lang="en-US" sz="2000" dirty="0" smtClean="0"/>
              <a:t>These priorities are subject to change; NWS will re-evaluate critical needs before issuing the next funding opportunity in Fall 2018</a:t>
            </a:r>
          </a:p>
          <a:p>
            <a:pPr marL="457200" lvl="1" indent="0">
              <a:buClrTx/>
              <a:buNone/>
            </a:pPr>
            <a:r>
              <a:rPr lang="en-US" sz="2000" dirty="0" smtClean="0"/>
              <a:t>  </a:t>
            </a:r>
            <a:endParaRPr lang="en-US" sz="2000" dirty="0"/>
          </a:p>
          <a:p>
            <a:pPr marL="0" indent="0">
              <a:buNone/>
            </a:pPr>
            <a:endParaRPr lang="en-US" dirty="0"/>
          </a:p>
        </p:txBody>
      </p:sp>
    </p:spTree>
    <p:extLst>
      <p:ext uri="{BB962C8B-B14F-4D97-AF65-F5344CB8AC3E}">
        <p14:creationId xmlns:p14="http://schemas.microsoft.com/office/powerpoint/2010/main" val="355945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t>NWS Funding Opportunities</a:t>
            </a:r>
            <a:endParaRPr lang="en-US" b="1" dirty="0"/>
          </a:p>
        </p:txBody>
      </p:sp>
      <p:sp>
        <p:nvSpPr>
          <p:cNvPr id="6" name="Content Placeholder 5"/>
          <p:cNvSpPr>
            <a:spLocks noGrp="1"/>
          </p:cNvSpPr>
          <p:nvPr>
            <p:ph idx="1"/>
          </p:nvPr>
        </p:nvSpPr>
        <p:spPr/>
        <p:txBody>
          <a:bodyPr/>
          <a:lstStyle/>
          <a:p>
            <a:r>
              <a:rPr lang="en-US" dirty="0" smtClean="0"/>
              <a:t>POC:  Christopher Hedge </a:t>
            </a:r>
          </a:p>
          <a:p>
            <a:pPr lvl="1"/>
            <a:r>
              <a:rPr lang="en-US" dirty="0"/>
              <a:t> </a:t>
            </a:r>
            <a:r>
              <a:rPr lang="en-US" dirty="0" smtClean="0">
                <a:hlinkClick r:id="rId2"/>
              </a:rPr>
              <a:t>christopher.hedge@noaa.gov</a:t>
            </a:r>
          </a:p>
          <a:p>
            <a:pPr lvl="1"/>
            <a:r>
              <a:rPr lang="en-US" dirty="0" smtClean="0"/>
              <a:t> 301-427-9242</a:t>
            </a:r>
          </a:p>
          <a:p>
            <a:r>
              <a:rPr lang="en-US" dirty="0" smtClean="0"/>
              <a:t>Questions?</a:t>
            </a:r>
            <a:endParaRPr lang="en-US" dirty="0"/>
          </a:p>
        </p:txBody>
      </p:sp>
    </p:spTree>
    <p:extLst>
      <p:ext uri="{BB962C8B-B14F-4D97-AF65-F5344CB8AC3E}">
        <p14:creationId xmlns:p14="http://schemas.microsoft.com/office/powerpoint/2010/main" val="595613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a:r>
            <a:br>
              <a:rPr lang="en-US" dirty="0" smtClean="0"/>
            </a:br>
            <a:endParaRPr lang="en-US" sz="3100" dirty="0"/>
          </a:p>
        </p:txBody>
      </p:sp>
      <p:sp>
        <p:nvSpPr>
          <p:cNvPr id="3" name="Subtitle 2"/>
          <p:cNvSpPr>
            <a:spLocks noGrp="1"/>
          </p:cNvSpPr>
          <p:nvPr>
            <p:ph idx="1"/>
          </p:nvPr>
        </p:nvSpPr>
        <p:spPr/>
        <p:txBody>
          <a:bodyPr>
            <a:normAutofit fontScale="92500" lnSpcReduction="10000"/>
          </a:bodyPr>
          <a:lstStyle/>
          <a:p>
            <a:pPr algn="l"/>
            <a:r>
              <a:rPr lang="en-US" sz="2800" dirty="0" smtClean="0">
                <a:solidFill>
                  <a:schemeClr val="tx1"/>
                </a:solidFill>
              </a:rPr>
              <a:t>NWS/STI supports collaborative research with the external/academic community through these programs</a:t>
            </a:r>
            <a:endParaRPr lang="en-US" sz="2200" dirty="0" smtClean="0">
              <a:solidFill>
                <a:schemeClr val="tx1"/>
              </a:solidFill>
            </a:endParaRPr>
          </a:p>
          <a:p>
            <a:pPr marL="685800" lvl="1">
              <a:buFont typeface="Arial" panose="020B0604020202020204" pitchFamily="34" charset="0"/>
              <a:buChar char="•"/>
            </a:pPr>
            <a:r>
              <a:rPr lang="en-US" sz="2400" dirty="0" smtClean="0">
                <a:solidFill>
                  <a:schemeClr val="tx1"/>
                </a:solidFill>
              </a:rPr>
              <a:t>NGGPS:  Next Generation Global Prediction System</a:t>
            </a:r>
          </a:p>
          <a:p>
            <a:pPr marL="685800" lvl="1">
              <a:buFont typeface="Arial" panose="020B0604020202020204" pitchFamily="34" charset="0"/>
              <a:buChar char="•"/>
            </a:pPr>
            <a:r>
              <a:rPr lang="en-US" sz="2400" dirty="0" smtClean="0">
                <a:solidFill>
                  <a:schemeClr val="tx1"/>
                </a:solidFill>
              </a:rPr>
              <a:t>S2S:  Seasonal to Sub-seasonal (Weeks 3-4) forecasting improvements</a:t>
            </a:r>
          </a:p>
          <a:p>
            <a:pPr marL="685800" lvl="1">
              <a:buFont typeface="Arial" panose="020B0604020202020204" pitchFamily="34" charset="0"/>
              <a:buChar char="•"/>
            </a:pPr>
            <a:r>
              <a:rPr lang="en-US" sz="2400" dirty="0" smtClean="0">
                <a:solidFill>
                  <a:schemeClr val="tx1"/>
                </a:solidFill>
              </a:rPr>
              <a:t>HFIP:  Hurricane Forecast Improvement Project</a:t>
            </a:r>
          </a:p>
          <a:p>
            <a:pPr marL="685800" lvl="1">
              <a:buFont typeface="Arial" panose="020B0604020202020204" pitchFamily="34" charset="0"/>
              <a:buChar char="•"/>
            </a:pPr>
            <a:r>
              <a:rPr lang="en-US" sz="2400" dirty="0" smtClean="0">
                <a:solidFill>
                  <a:schemeClr val="tx1"/>
                </a:solidFill>
              </a:rPr>
              <a:t>CSTAR:  Collaborative Science, Technology, and Applied Research</a:t>
            </a:r>
          </a:p>
          <a:p>
            <a:pPr marL="685800" lvl="1">
              <a:buFont typeface="Arial" panose="020B0604020202020204" pitchFamily="34" charset="0"/>
              <a:buChar char="•"/>
            </a:pPr>
            <a:r>
              <a:rPr lang="en-US" sz="2400" dirty="0"/>
              <a:t>Full list of </a:t>
            </a:r>
            <a:r>
              <a:rPr lang="en-US" sz="2400" dirty="0" smtClean="0"/>
              <a:t>STI grants (</a:t>
            </a:r>
            <a:r>
              <a:rPr lang="en-US" sz="2400" dirty="0"/>
              <a:t>http://</a:t>
            </a:r>
            <a:r>
              <a:rPr lang="en-US" sz="2400" dirty="0" smtClean="0"/>
              <a:t>www.weather.gov/sti/stigrants) and also </a:t>
            </a:r>
            <a:r>
              <a:rPr lang="en-US" sz="2400" dirty="0"/>
              <a:t>in the NOAA </a:t>
            </a:r>
            <a:r>
              <a:rPr lang="en-US" sz="2400" dirty="0" err="1"/>
              <a:t>VLab</a:t>
            </a:r>
            <a:r>
              <a:rPr lang="en-US" sz="2400" dirty="0"/>
              <a:t> CSTAR </a:t>
            </a:r>
            <a:r>
              <a:rPr lang="en-US" sz="2400" dirty="0" smtClean="0"/>
              <a:t>community</a:t>
            </a:r>
            <a:endParaRPr lang="en-US" sz="2400" dirty="0">
              <a:solidFill>
                <a:schemeClr val="tx1"/>
              </a:solidFill>
            </a:endParaRPr>
          </a:p>
          <a:p>
            <a:pPr algn="l"/>
            <a:r>
              <a:rPr lang="en-US" sz="2800" dirty="0" smtClean="0"/>
              <a:t>Total funding in FY17:   ~ $5.4M for 35 projects</a:t>
            </a:r>
          </a:p>
          <a:p>
            <a:endParaRPr lang="en-US" sz="4000" dirty="0"/>
          </a:p>
        </p:txBody>
      </p:sp>
      <p:sp>
        <p:nvSpPr>
          <p:cNvPr id="4" name="TextBox 3"/>
          <p:cNvSpPr txBox="1"/>
          <p:nvPr/>
        </p:nvSpPr>
        <p:spPr>
          <a:xfrm>
            <a:off x="1193800" y="292100"/>
            <a:ext cx="6781800" cy="646331"/>
          </a:xfrm>
          <a:prstGeom prst="rect">
            <a:avLst/>
          </a:prstGeom>
          <a:noFill/>
        </p:spPr>
        <p:txBody>
          <a:bodyPr wrap="square" rtlCol="0">
            <a:spAutoFit/>
          </a:bodyPr>
          <a:lstStyle/>
          <a:p>
            <a:pPr algn="ctr"/>
            <a:r>
              <a:rPr lang="en-US" sz="3600" b="1" dirty="0" smtClean="0"/>
              <a:t>Currently Funded Projects</a:t>
            </a:r>
            <a:endParaRPr lang="en-US" sz="3600" b="1" dirty="0"/>
          </a:p>
        </p:txBody>
      </p:sp>
    </p:spTree>
    <p:extLst>
      <p:ext uri="{BB962C8B-B14F-4D97-AF65-F5344CB8AC3E}">
        <p14:creationId xmlns:p14="http://schemas.microsoft.com/office/powerpoint/2010/main" val="1670817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Upcoming</a:t>
            </a:r>
            <a:br>
              <a:rPr lang="en-US" b="1" dirty="0" smtClean="0"/>
            </a:br>
            <a:r>
              <a:rPr lang="en-US" b="1" dirty="0" smtClean="0"/>
              <a:t>NWS Funding Opportunities</a:t>
            </a:r>
            <a:endParaRPr lang="en-US" b="1" dirty="0"/>
          </a:p>
        </p:txBody>
      </p:sp>
      <p:sp>
        <p:nvSpPr>
          <p:cNvPr id="9" name="Subtitle 8"/>
          <p:cNvSpPr>
            <a:spLocks noGrp="1"/>
          </p:cNvSpPr>
          <p:nvPr>
            <p:ph idx="1"/>
          </p:nvPr>
        </p:nvSpPr>
        <p:spPr/>
        <p:txBody>
          <a:bodyPr>
            <a:noAutofit/>
          </a:bodyPr>
          <a:lstStyle/>
          <a:p>
            <a:pPr algn="l"/>
            <a:r>
              <a:rPr lang="en-US" sz="2000" dirty="0" smtClean="0">
                <a:solidFill>
                  <a:schemeClr val="tx1"/>
                </a:solidFill>
              </a:rPr>
              <a:t>Upcoming:  </a:t>
            </a:r>
            <a:r>
              <a:rPr lang="en-US" sz="2000" b="1" dirty="0" smtClean="0">
                <a:solidFill>
                  <a:schemeClr val="tx1"/>
                </a:solidFill>
              </a:rPr>
              <a:t>2 companion Federal Funding Opportunities (FFO)</a:t>
            </a:r>
            <a:endParaRPr lang="en-US" sz="1200" dirty="0" smtClean="0">
              <a:solidFill>
                <a:schemeClr val="tx1"/>
              </a:solidFill>
            </a:endParaRPr>
          </a:p>
          <a:p>
            <a:pPr marL="342900" indent="-342900" algn="l">
              <a:buFont typeface="Arial" panose="020B0604020202020204" pitchFamily="34" charset="0"/>
              <a:buChar char="•"/>
            </a:pPr>
            <a:r>
              <a:rPr lang="en-US" sz="2000" dirty="0" smtClean="0">
                <a:solidFill>
                  <a:schemeClr val="tx1"/>
                </a:solidFill>
              </a:rPr>
              <a:t>First FFO is two separate competitions:  </a:t>
            </a:r>
            <a:r>
              <a:rPr lang="en-US" sz="2000" b="1" dirty="0" smtClean="0">
                <a:solidFill>
                  <a:schemeClr val="tx1"/>
                </a:solidFill>
              </a:rPr>
              <a:t>NGGPS and HFIP</a:t>
            </a:r>
            <a:endParaRPr lang="en-US" sz="2000" dirty="0">
              <a:solidFill>
                <a:schemeClr val="tx1"/>
              </a:solidFill>
            </a:endParaRPr>
          </a:p>
          <a:p>
            <a:pPr lvl="1" indent="-342900">
              <a:buFont typeface="Arial" panose="020B0604020202020204" pitchFamily="34" charset="0"/>
              <a:buChar char="•"/>
            </a:pPr>
            <a:r>
              <a:rPr lang="en-US" sz="1800" dirty="0" smtClean="0">
                <a:solidFill>
                  <a:schemeClr val="tx1"/>
                </a:solidFill>
              </a:rPr>
              <a:t>NGGPS:  Collaborative projects with EMC or CPC researchers, including S2S projects</a:t>
            </a:r>
          </a:p>
          <a:p>
            <a:pPr lvl="1" indent="-342900">
              <a:buFont typeface="Arial" panose="020B0604020202020204" pitchFamily="34" charset="0"/>
              <a:buChar char="•"/>
            </a:pPr>
            <a:r>
              <a:rPr lang="en-US" sz="1800" dirty="0" smtClean="0">
                <a:solidFill>
                  <a:schemeClr val="tx1"/>
                </a:solidFill>
              </a:rPr>
              <a:t>HFIP:  Collaborative projects with EMC or NHC researchers</a:t>
            </a:r>
          </a:p>
          <a:p>
            <a:pPr marL="342900" indent="-342900" algn="l">
              <a:buFont typeface="Arial" panose="020B0604020202020204" pitchFamily="34" charset="0"/>
              <a:buChar char="•"/>
            </a:pPr>
            <a:r>
              <a:rPr lang="en-US" sz="2000" dirty="0" smtClean="0">
                <a:solidFill>
                  <a:schemeClr val="tx1"/>
                </a:solidFill>
              </a:rPr>
              <a:t>Open only to non-federal applications in the academic community  (no funding for feds or contractors)</a:t>
            </a:r>
          </a:p>
          <a:p>
            <a:pPr marL="342900" indent="-342900" algn="l">
              <a:buFont typeface="Arial" panose="020B0604020202020204" pitchFamily="34" charset="0"/>
              <a:buChar char="•"/>
            </a:pPr>
            <a:r>
              <a:rPr lang="en-US" sz="2000" dirty="0" smtClean="0">
                <a:solidFill>
                  <a:schemeClr val="tx1"/>
                </a:solidFill>
              </a:rPr>
              <a:t>Estimated funds available:  $2.5M for NGGPS, $1M for HFIP</a:t>
            </a:r>
          </a:p>
          <a:p>
            <a:pPr marL="342900" indent="-342900" algn="l">
              <a:buFont typeface="Arial" panose="020B0604020202020204" pitchFamily="34" charset="0"/>
              <a:buChar char="•"/>
            </a:pPr>
            <a:r>
              <a:rPr lang="en-US" sz="2000" dirty="0" smtClean="0">
                <a:solidFill>
                  <a:schemeClr val="tx1"/>
                </a:solidFill>
              </a:rPr>
              <a:t>2-year projects, maximum funding $200K/year</a:t>
            </a:r>
          </a:p>
          <a:p>
            <a:pPr marL="342900" indent="-342900" algn="l">
              <a:buFont typeface="Arial" panose="020B0604020202020204" pitchFamily="34" charset="0"/>
              <a:buChar char="•"/>
            </a:pPr>
            <a:r>
              <a:rPr lang="en-US" sz="2000" dirty="0" smtClean="0">
                <a:solidFill>
                  <a:schemeClr val="tx1"/>
                </a:solidFill>
              </a:rPr>
              <a:t>LOIs are strongly recommended and due ~December 1, 2017</a:t>
            </a:r>
          </a:p>
          <a:p>
            <a:pPr marL="342900" indent="-342900" algn="l">
              <a:buFont typeface="Arial" panose="020B0604020202020204" pitchFamily="34" charset="0"/>
              <a:buChar char="•"/>
            </a:pPr>
            <a:r>
              <a:rPr lang="en-US" sz="2000" dirty="0" smtClean="0">
                <a:solidFill>
                  <a:schemeClr val="tx1"/>
                </a:solidFill>
              </a:rPr>
              <a:t>Full applications due:  ~February 7, 2018</a:t>
            </a:r>
          </a:p>
          <a:p>
            <a:pPr marL="342900" indent="-342900" algn="l">
              <a:buFont typeface="Arial" panose="020B0604020202020204" pitchFamily="34" charset="0"/>
              <a:buChar char="•"/>
            </a:pPr>
            <a:r>
              <a:rPr lang="en-US" sz="2000" dirty="0" smtClean="0">
                <a:solidFill>
                  <a:schemeClr val="tx1"/>
                </a:solidFill>
              </a:rPr>
              <a:t>Expected project start date:  September 1, 2018</a:t>
            </a:r>
          </a:p>
          <a:p>
            <a:pPr algn="l"/>
            <a:endParaRPr lang="en-US" sz="2000" dirty="0">
              <a:solidFill>
                <a:schemeClr val="tx1"/>
              </a:solidFill>
            </a:endParaRPr>
          </a:p>
        </p:txBody>
      </p:sp>
      <p:sp>
        <p:nvSpPr>
          <p:cNvPr id="4" name="Rectangle 3"/>
          <p:cNvSpPr/>
          <p:nvPr/>
        </p:nvSpPr>
        <p:spPr>
          <a:xfrm>
            <a:off x="1143000" y="381000"/>
            <a:ext cx="3547783" cy="369332"/>
          </a:xfrm>
          <a:prstGeom prst="rect">
            <a:avLst/>
          </a:prstGeom>
        </p:spPr>
        <p:txBody>
          <a:bodyPr wrap="square">
            <a:spAutoFit/>
          </a:bodyPr>
          <a:lstStyle/>
          <a:p>
            <a:r>
              <a:rPr lang="en-US" dirty="0" smtClean="0"/>
              <a:t> </a:t>
            </a:r>
            <a:endParaRPr lang="en-US" dirty="0"/>
          </a:p>
        </p:txBody>
      </p:sp>
      <p:sp>
        <p:nvSpPr>
          <p:cNvPr id="5" name="Rectangle 4"/>
          <p:cNvSpPr/>
          <p:nvPr/>
        </p:nvSpPr>
        <p:spPr>
          <a:xfrm>
            <a:off x="4453217" y="3244334"/>
            <a:ext cx="237566" cy="369332"/>
          </a:xfrm>
          <a:prstGeom prst="rect">
            <a:avLst/>
          </a:prstGeom>
        </p:spPr>
        <p:txBody>
          <a:bodyPr wrap="none">
            <a:spAutoFit/>
          </a:bodyPr>
          <a:lstStyle/>
          <a:p>
            <a:r>
              <a:rPr lang="en-US" dirty="0" smtClean="0"/>
              <a:t> </a:t>
            </a:r>
            <a:endParaRPr lang="en-US" dirty="0"/>
          </a:p>
        </p:txBody>
      </p:sp>
      <p:sp>
        <p:nvSpPr>
          <p:cNvPr id="6" name="Rectangle 5"/>
          <p:cNvSpPr/>
          <p:nvPr/>
        </p:nvSpPr>
        <p:spPr>
          <a:xfrm>
            <a:off x="4453217" y="3244334"/>
            <a:ext cx="237566" cy="369332"/>
          </a:xfrm>
          <a:prstGeom prst="rect">
            <a:avLst/>
          </a:prstGeom>
        </p:spPr>
        <p:txBody>
          <a:bodyPr wrap="none">
            <a:spAutoFit/>
          </a:bodyPr>
          <a:lstStyle/>
          <a:p>
            <a:r>
              <a:rPr lang="en-US" dirty="0" smtClean="0"/>
              <a:t> </a:t>
            </a:r>
            <a:endParaRPr lang="en-US" dirty="0"/>
          </a:p>
        </p:txBody>
      </p:sp>
    </p:spTree>
    <p:extLst>
      <p:ext uri="{BB962C8B-B14F-4D97-AF65-F5344CB8AC3E}">
        <p14:creationId xmlns:p14="http://schemas.microsoft.com/office/powerpoint/2010/main" val="4043746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NGGPS Priorities</a:t>
            </a:r>
            <a:endParaRPr lang="en-US" b="1" dirty="0"/>
          </a:p>
        </p:txBody>
      </p:sp>
      <p:sp>
        <p:nvSpPr>
          <p:cNvPr id="3" name="Content Placeholder 2"/>
          <p:cNvSpPr>
            <a:spLocks noGrp="1"/>
          </p:cNvSpPr>
          <p:nvPr>
            <p:ph idx="1"/>
          </p:nvPr>
        </p:nvSpPr>
        <p:spPr/>
        <p:txBody>
          <a:bodyPr/>
          <a:lstStyle/>
          <a:p>
            <a:r>
              <a:rPr lang="en-US" dirty="0" smtClean="0"/>
              <a:t>Data Assimilation</a:t>
            </a:r>
          </a:p>
          <a:p>
            <a:r>
              <a:rPr lang="en-US" dirty="0" smtClean="0"/>
              <a:t>Prediction</a:t>
            </a:r>
          </a:p>
          <a:p>
            <a:r>
              <a:rPr lang="en-US" dirty="0" smtClean="0"/>
              <a:t>Ensemble Development</a:t>
            </a:r>
          </a:p>
          <a:p>
            <a:r>
              <a:rPr lang="en-US" dirty="0" smtClean="0"/>
              <a:t>Post-processing</a:t>
            </a:r>
          </a:p>
          <a:p>
            <a:r>
              <a:rPr lang="en-US" dirty="0" smtClean="0"/>
              <a:t>Verification</a:t>
            </a:r>
          </a:p>
          <a:p>
            <a:r>
              <a:rPr lang="en-US" dirty="0" smtClean="0"/>
              <a:t>Weeks 3-4 (S2S) Products</a:t>
            </a:r>
            <a:endParaRPr lang="en-US" dirty="0"/>
          </a:p>
        </p:txBody>
      </p:sp>
    </p:spTree>
    <p:extLst>
      <p:ext uri="{BB962C8B-B14F-4D97-AF65-F5344CB8AC3E}">
        <p14:creationId xmlns:p14="http://schemas.microsoft.com/office/powerpoint/2010/main" val="2584156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Weeks 3-4 Priorities</a:t>
            </a:r>
            <a:endParaRPr lang="en-US" b="1" dirty="0"/>
          </a:p>
        </p:txBody>
      </p:sp>
      <p:sp>
        <p:nvSpPr>
          <p:cNvPr id="3" name="Content Placeholder 2"/>
          <p:cNvSpPr>
            <a:spLocks noGrp="1"/>
          </p:cNvSpPr>
          <p:nvPr>
            <p:ph idx="1"/>
          </p:nvPr>
        </p:nvSpPr>
        <p:spPr/>
        <p:txBody>
          <a:bodyPr/>
          <a:lstStyle/>
          <a:p>
            <a:pPr marL="0" indent="0">
              <a:buNone/>
            </a:pPr>
            <a:r>
              <a:rPr lang="en-US" sz="2000" dirty="0" smtClean="0"/>
              <a:t>This priority area covers </a:t>
            </a:r>
            <a:r>
              <a:rPr lang="en-US" sz="2000" b="1" dirty="0" smtClean="0"/>
              <a:t>sub-seasonal to seasonal (S2S) </a:t>
            </a:r>
            <a:r>
              <a:rPr lang="en-US" sz="2000" dirty="0" smtClean="0"/>
              <a:t>research.  Specific priorities include:</a:t>
            </a:r>
          </a:p>
          <a:p>
            <a:r>
              <a:rPr lang="en-US" sz="2000" dirty="0" smtClean="0"/>
              <a:t>Model development expected to be within the NOAA unified coupled modeling framework</a:t>
            </a:r>
          </a:p>
          <a:p>
            <a:r>
              <a:rPr lang="en-US" sz="2000" dirty="0" smtClean="0"/>
              <a:t>Post-processing techniques for ensembles of dynamical models</a:t>
            </a:r>
          </a:p>
          <a:p>
            <a:r>
              <a:rPr lang="en-US" sz="2000" dirty="0" smtClean="0"/>
              <a:t>Novel statistical forecast techniques</a:t>
            </a:r>
          </a:p>
          <a:p>
            <a:r>
              <a:rPr lang="en-US" sz="2000" dirty="0" smtClean="0"/>
              <a:t>Hybrid dynamical-statistical techniques</a:t>
            </a:r>
          </a:p>
          <a:p>
            <a:r>
              <a:rPr lang="en-US" sz="2000" dirty="0" smtClean="0"/>
              <a:t>Interactions of tropical dynamics and land-marine boundary layer processes</a:t>
            </a:r>
          </a:p>
          <a:p>
            <a:r>
              <a:rPr lang="en-US" sz="2000" dirty="0" smtClean="0"/>
              <a:t>Focus on improving forecasts of precipitation and temperature over the U.S. including studies that target outlooks of temperature and/or precipitation extremes</a:t>
            </a:r>
          </a:p>
          <a:p>
            <a:pPr marL="0" indent="0">
              <a:buNone/>
            </a:pPr>
            <a:endParaRPr lang="en-US" sz="1800" dirty="0" smtClean="0"/>
          </a:p>
          <a:p>
            <a:pPr marL="0" indent="0">
              <a:buNone/>
            </a:pPr>
            <a:endParaRPr lang="en-US" dirty="0" smtClean="0"/>
          </a:p>
          <a:p>
            <a:endParaRPr lang="en-US" dirty="0"/>
          </a:p>
        </p:txBody>
      </p:sp>
    </p:spTree>
    <p:extLst>
      <p:ext uri="{BB962C8B-B14F-4D97-AF65-F5344CB8AC3E}">
        <p14:creationId xmlns:p14="http://schemas.microsoft.com/office/powerpoint/2010/main" val="625772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HFIP Priorities</a:t>
            </a:r>
            <a:endParaRPr lang="en-US" b="1" dirty="0"/>
          </a:p>
        </p:txBody>
      </p:sp>
      <p:sp>
        <p:nvSpPr>
          <p:cNvPr id="3" name="Content Placeholder 2"/>
          <p:cNvSpPr>
            <a:spLocks noGrp="1"/>
          </p:cNvSpPr>
          <p:nvPr>
            <p:ph idx="1"/>
          </p:nvPr>
        </p:nvSpPr>
        <p:spPr>
          <a:xfrm>
            <a:off x="457200" y="2133600"/>
            <a:ext cx="8229600" cy="3352800"/>
          </a:xfrm>
        </p:spPr>
        <p:txBody>
          <a:bodyPr/>
          <a:lstStyle/>
          <a:p>
            <a:r>
              <a:rPr lang="en-US" dirty="0" smtClean="0"/>
              <a:t>Data assimilation</a:t>
            </a:r>
          </a:p>
          <a:p>
            <a:r>
              <a:rPr lang="en-US" dirty="0" smtClean="0"/>
              <a:t>Advances in the prediction sub-system</a:t>
            </a:r>
          </a:p>
          <a:p>
            <a:r>
              <a:rPr lang="en-US" dirty="0" smtClean="0"/>
              <a:t>Ensemble development</a:t>
            </a:r>
          </a:p>
          <a:p>
            <a:r>
              <a:rPr lang="en-US" dirty="0" smtClean="0"/>
              <a:t>Post-processing techniques</a:t>
            </a:r>
            <a:endParaRPr lang="en-US" dirty="0"/>
          </a:p>
        </p:txBody>
      </p:sp>
    </p:spTree>
    <p:extLst>
      <p:ext uri="{BB962C8B-B14F-4D97-AF65-F5344CB8AC3E}">
        <p14:creationId xmlns:p14="http://schemas.microsoft.com/office/powerpoint/2010/main" val="1522793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NWS Funding Opportunities</a:t>
            </a:r>
            <a:br>
              <a:rPr lang="en-US" b="1" dirty="0" smtClean="0"/>
            </a:br>
            <a:r>
              <a:rPr lang="en-US" b="1" dirty="0" smtClean="0"/>
              <a:t>NOAA Testbeds</a:t>
            </a:r>
            <a:endParaRPr lang="en-US" b="1" dirty="0"/>
          </a:p>
        </p:txBody>
      </p:sp>
      <p:sp>
        <p:nvSpPr>
          <p:cNvPr id="9" name="Subtitle 8"/>
          <p:cNvSpPr>
            <a:spLocks noGrp="1"/>
          </p:cNvSpPr>
          <p:nvPr>
            <p:ph idx="1"/>
          </p:nvPr>
        </p:nvSpPr>
        <p:spPr/>
        <p:txBody>
          <a:bodyPr>
            <a:normAutofit/>
          </a:bodyPr>
          <a:lstStyle/>
          <a:p>
            <a:pPr marL="342900" indent="-342900" algn="l">
              <a:buFont typeface="Arial" panose="020B0604020202020204" pitchFamily="34" charset="0"/>
              <a:buChar char="•"/>
            </a:pPr>
            <a:r>
              <a:rPr lang="en-US" sz="2400" dirty="0" smtClean="0">
                <a:solidFill>
                  <a:schemeClr val="tx1"/>
                </a:solidFill>
              </a:rPr>
              <a:t>The second FFO will have 1 competition: </a:t>
            </a:r>
            <a:r>
              <a:rPr lang="en-US" sz="2400" b="1" dirty="0" smtClean="0">
                <a:solidFill>
                  <a:schemeClr val="tx1"/>
                </a:solidFill>
              </a:rPr>
              <a:t>NOAA Testbeds</a:t>
            </a:r>
            <a:endParaRPr lang="en-US" sz="2400" b="1" dirty="0">
              <a:solidFill>
                <a:schemeClr val="tx1"/>
              </a:solidFill>
            </a:endParaRPr>
          </a:p>
          <a:p>
            <a:pPr marL="342900" indent="-342900" algn="l">
              <a:buFont typeface="Arial" panose="020B0604020202020204" pitchFamily="34" charset="0"/>
              <a:buChar char="•"/>
            </a:pPr>
            <a:r>
              <a:rPr lang="en-US" sz="2400" dirty="0" smtClean="0">
                <a:solidFill>
                  <a:schemeClr val="tx1"/>
                </a:solidFill>
              </a:rPr>
              <a:t>These are NGGPS modeling projects which have a collaborative partnership with 1 or more NOAA Testbeds</a:t>
            </a:r>
          </a:p>
          <a:p>
            <a:pPr marL="342900" indent="-342900" algn="l">
              <a:buFont typeface="Arial" panose="020B0604020202020204" pitchFamily="34" charset="0"/>
              <a:buChar char="•"/>
            </a:pPr>
            <a:r>
              <a:rPr lang="en-US" sz="2400" dirty="0"/>
              <a:t>O</a:t>
            </a:r>
            <a:r>
              <a:rPr lang="en-US" sz="2400" dirty="0" smtClean="0">
                <a:solidFill>
                  <a:schemeClr val="tx1"/>
                </a:solidFill>
              </a:rPr>
              <a:t>pen to federal and non-federal applications  </a:t>
            </a:r>
          </a:p>
          <a:p>
            <a:pPr marL="342900" indent="-342900" algn="l">
              <a:buFont typeface="Arial" panose="020B0604020202020204" pitchFamily="34" charset="0"/>
              <a:buChar char="•"/>
            </a:pPr>
            <a:r>
              <a:rPr lang="en-US" sz="2400" dirty="0" smtClean="0">
                <a:solidFill>
                  <a:schemeClr val="tx1"/>
                </a:solidFill>
              </a:rPr>
              <a:t>Estimated funds available: up to $1M</a:t>
            </a:r>
          </a:p>
          <a:p>
            <a:pPr marL="342900" indent="-342900" algn="l">
              <a:buFont typeface="Arial" panose="020B0604020202020204" pitchFamily="34" charset="0"/>
              <a:buChar char="•"/>
            </a:pPr>
            <a:r>
              <a:rPr lang="en-US" sz="2400" dirty="0" smtClean="0">
                <a:solidFill>
                  <a:schemeClr val="tx1"/>
                </a:solidFill>
              </a:rPr>
              <a:t>2-year projects, maximum funding $200K/year</a:t>
            </a:r>
          </a:p>
          <a:p>
            <a:pPr marL="342900" indent="-342900" algn="l">
              <a:buFont typeface="Arial" panose="020B0604020202020204" pitchFamily="34" charset="0"/>
              <a:buChar char="•"/>
            </a:pPr>
            <a:r>
              <a:rPr lang="en-US" sz="2400" dirty="0" smtClean="0">
                <a:solidFill>
                  <a:schemeClr val="tx1"/>
                </a:solidFill>
              </a:rPr>
              <a:t>LOIs are </a:t>
            </a:r>
            <a:r>
              <a:rPr lang="en-US" sz="2400" b="1" dirty="0" smtClean="0">
                <a:solidFill>
                  <a:schemeClr val="tx1"/>
                </a:solidFill>
              </a:rPr>
              <a:t>required</a:t>
            </a:r>
            <a:r>
              <a:rPr lang="en-US" sz="2400" dirty="0" smtClean="0">
                <a:solidFill>
                  <a:schemeClr val="tx1"/>
                </a:solidFill>
              </a:rPr>
              <a:t> and due ~December 1, 2017</a:t>
            </a:r>
          </a:p>
          <a:p>
            <a:pPr marL="342900" indent="-342900" algn="l">
              <a:buFont typeface="Arial" panose="020B0604020202020204" pitchFamily="34" charset="0"/>
              <a:buChar char="•"/>
            </a:pPr>
            <a:r>
              <a:rPr lang="en-US" sz="2400" dirty="0" smtClean="0">
                <a:solidFill>
                  <a:schemeClr val="tx1"/>
                </a:solidFill>
              </a:rPr>
              <a:t>Full applications due:  ~February 7, 2018</a:t>
            </a:r>
          </a:p>
          <a:p>
            <a:pPr marL="342900" indent="-342900" algn="l">
              <a:buFont typeface="Arial" panose="020B0604020202020204" pitchFamily="34" charset="0"/>
              <a:buChar char="•"/>
            </a:pPr>
            <a:r>
              <a:rPr lang="en-US" sz="2400" dirty="0" smtClean="0">
                <a:solidFill>
                  <a:schemeClr val="tx1"/>
                </a:solidFill>
              </a:rPr>
              <a:t>Expected project start date:  September 1, 2018</a:t>
            </a:r>
          </a:p>
          <a:p>
            <a:pPr algn="l"/>
            <a:endParaRPr lang="en-US" sz="2000" dirty="0">
              <a:solidFill>
                <a:schemeClr val="tx1"/>
              </a:solidFill>
            </a:endParaRPr>
          </a:p>
        </p:txBody>
      </p:sp>
      <p:sp>
        <p:nvSpPr>
          <p:cNvPr id="4" name="Rectangle 3"/>
          <p:cNvSpPr/>
          <p:nvPr/>
        </p:nvSpPr>
        <p:spPr>
          <a:xfrm>
            <a:off x="1143000" y="381000"/>
            <a:ext cx="3547783" cy="369332"/>
          </a:xfrm>
          <a:prstGeom prst="rect">
            <a:avLst/>
          </a:prstGeom>
        </p:spPr>
        <p:txBody>
          <a:bodyPr wrap="square">
            <a:spAutoFit/>
          </a:bodyPr>
          <a:lstStyle/>
          <a:p>
            <a:r>
              <a:rPr lang="en-US" dirty="0" smtClean="0"/>
              <a:t> </a:t>
            </a:r>
            <a:endParaRPr lang="en-US" dirty="0"/>
          </a:p>
        </p:txBody>
      </p:sp>
      <p:sp>
        <p:nvSpPr>
          <p:cNvPr id="5" name="Rectangle 4"/>
          <p:cNvSpPr/>
          <p:nvPr/>
        </p:nvSpPr>
        <p:spPr>
          <a:xfrm>
            <a:off x="4453217" y="3244334"/>
            <a:ext cx="237566" cy="369332"/>
          </a:xfrm>
          <a:prstGeom prst="rect">
            <a:avLst/>
          </a:prstGeom>
        </p:spPr>
        <p:txBody>
          <a:bodyPr wrap="none">
            <a:spAutoFit/>
          </a:bodyPr>
          <a:lstStyle/>
          <a:p>
            <a:r>
              <a:rPr lang="en-US" dirty="0" smtClean="0"/>
              <a:t> </a:t>
            </a:r>
            <a:endParaRPr lang="en-US" dirty="0"/>
          </a:p>
        </p:txBody>
      </p:sp>
      <p:sp>
        <p:nvSpPr>
          <p:cNvPr id="6" name="Rectangle 5"/>
          <p:cNvSpPr/>
          <p:nvPr/>
        </p:nvSpPr>
        <p:spPr>
          <a:xfrm>
            <a:off x="4453217" y="3244334"/>
            <a:ext cx="237566" cy="369332"/>
          </a:xfrm>
          <a:prstGeom prst="rect">
            <a:avLst/>
          </a:prstGeom>
        </p:spPr>
        <p:txBody>
          <a:bodyPr wrap="none">
            <a:spAutoFit/>
          </a:bodyPr>
          <a:lstStyle/>
          <a:p>
            <a:r>
              <a:rPr lang="en-US" dirty="0" smtClean="0"/>
              <a:t> </a:t>
            </a:r>
            <a:endParaRPr lang="en-US" dirty="0"/>
          </a:p>
        </p:txBody>
      </p:sp>
    </p:spTree>
    <p:extLst>
      <p:ext uri="{BB962C8B-B14F-4D97-AF65-F5344CB8AC3E}">
        <p14:creationId xmlns:p14="http://schemas.microsoft.com/office/powerpoint/2010/main" val="3231127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NGGPS-Testbed FFO Priorities</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sz="1800" dirty="0"/>
              <a:t>This </a:t>
            </a:r>
            <a:r>
              <a:rPr lang="en-US" sz="1800" dirty="0" smtClean="0"/>
              <a:t>companion FFO </a:t>
            </a:r>
            <a:r>
              <a:rPr lang="en-US" sz="1800" dirty="0"/>
              <a:t>includes priorities for testing service impacts of proposed model advances for prediction of high-impact weather over several key time frames for </a:t>
            </a:r>
            <a:r>
              <a:rPr lang="en-US" sz="1800" dirty="0" smtClean="0"/>
              <a:t>decision support:</a:t>
            </a:r>
            <a:endParaRPr lang="en-US" sz="1800" dirty="0"/>
          </a:p>
          <a:p>
            <a:pPr marL="0" indent="0">
              <a:buNone/>
            </a:pPr>
            <a:endParaRPr lang="en-US" sz="1800" b="1" dirty="0"/>
          </a:p>
          <a:p>
            <a:r>
              <a:rPr lang="en-US" sz="1800" b="1" dirty="0" smtClean="0"/>
              <a:t>Forecasting for days 6-10</a:t>
            </a:r>
          </a:p>
          <a:p>
            <a:pPr marL="1028700" lvl="1" indent="-571500">
              <a:buFont typeface="+mj-lt"/>
              <a:buAutoNum type="romanLcPeriod"/>
            </a:pPr>
            <a:r>
              <a:rPr lang="en-US" sz="1800" dirty="0" smtClean="0"/>
              <a:t>Evaluate NGGPS guidance in this range with a focus on high-impact events</a:t>
            </a:r>
          </a:p>
          <a:p>
            <a:pPr marL="1028700" lvl="1" indent="-571500">
              <a:buFont typeface="+mj-lt"/>
              <a:buAutoNum type="romanLcPeriod"/>
            </a:pPr>
            <a:r>
              <a:rPr lang="en-US" sz="1800" dirty="0" smtClean="0"/>
              <a:t>May leverage testing of HMT, ATB, or JHT</a:t>
            </a:r>
          </a:p>
          <a:p>
            <a:r>
              <a:rPr lang="en-US" sz="1800" b="1" dirty="0" smtClean="0"/>
              <a:t>Forecasts for weeks 3-4 </a:t>
            </a:r>
          </a:p>
          <a:p>
            <a:pPr marL="800100" lvl="1" indent="-400050">
              <a:buFont typeface="+mj-lt"/>
              <a:buAutoNum type="romanLcPeriod"/>
            </a:pPr>
            <a:r>
              <a:rPr lang="en-US" sz="1800" dirty="0" smtClean="0"/>
              <a:t>    Investigate research gaps to improve forecasts in this time frame</a:t>
            </a:r>
          </a:p>
          <a:p>
            <a:pPr marL="800100" lvl="1" indent="-400050">
              <a:buFont typeface="+mj-lt"/>
              <a:buAutoNum type="romanLcPeriod"/>
            </a:pPr>
            <a:r>
              <a:rPr lang="en-US" sz="1800" dirty="0" smtClean="0"/>
              <a:t>    Collaborate with the CTB</a:t>
            </a:r>
          </a:p>
          <a:p>
            <a:r>
              <a:rPr lang="en-US" sz="1800" b="1" dirty="0" smtClean="0"/>
              <a:t>High-Impact weather: days 0-3</a:t>
            </a:r>
          </a:p>
          <a:p>
            <a:pPr marL="971550" lvl="1" indent="-571500">
              <a:buFont typeface="+mj-lt"/>
              <a:buAutoNum type="romanLcPeriod"/>
            </a:pPr>
            <a:r>
              <a:rPr lang="en-US" sz="1800" dirty="0" smtClean="0"/>
              <a:t>Advances in storm-scale, fire weather and convective/severe weather prediction</a:t>
            </a:r>
          </a:p>
          <a:p>
            <a:pPr marL="971550" lvl="1" indent="-571500">
              <a:buFont typeface="+mj-lt"/>
              <a:buAutoNum type="romanLcPeriod"/>
            </a:pPr>
            <a:r>
              <a:rPr lang="en-US" sz="1800" dirty="0" smtClean="0"/>
              <a:t>May leverage testing capabilities of HWT or AWT</a:t>
            </a:r>
            <a:endParaRPr lang="en-US" sz="1800" dirty="0"/>
          </a:p>
          <a:p>
            <a:pPr marL="0" indent="0">
              <a:buNone/>
            </a:pPr>
            <a:endParaRPr lang="en-US" sz="2000" dirty="0" smtClean="0"/>
          </a:p>
        </p:txBody>
      </p:sp>
    </p:spTree>
    <p:extLst>
      <p:ext uri="{BB962C8B-B14F-4D97-AF65-F5344CB8AC3E}">
        <p14:creationId xmlns:p14="http://schemas.microsoft.com/office/powerpoint/2010/main" val="2625191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6363" y="1371600"/>
            <a:ext cx="8305800" cy="5016758"/>
          </a:xfrm>
          <a:prstGeom prst="rect">
            <a:avLst/>
          </a:prstGeom>
        </p:spPr>
        <p:txBody>
          <a:bodyPr wrap="square">
            <a:spAutoFit/>
          </a:bodyPr>
          <a:lstStyle/>
          <a:p>
            <a:pPr>
              <a:buClrTx/>
            </a:pPr>
            <a:r>
              <a:rPr lang="en-US" sz="2000" dirty="0" smtClean="0"/>
              <a:t>This program focuses on the needs of the NWS regions and field offices to improve overall forecast and warning capabilities through collaborative research between NWS and academic institutions.</a:t>
            </a:r>
          </a:p>
          <a:p>
            <a:pPr>
              <a:buClrTx/>
            </a:pPr>
            <a:endParaRPr lang="en-US" sz="2000" dirty="0"/>
          </a:p>
          <a:p>
            <a:pPr>
              <a:buClrTx/>
            </a:pPr>
            <a:r>
              <a:rPr lang="en-US" sz="2000" dirty="0" smtClean="0"/>
              <a:t>Status of current CSTAR  Projects:</a:t>
            </a:r>
          </a:p>
          <a:p>
            <a:pPr marL="800100" lvl="1" indent="-342900">
              <a:buClrTx/>
              <a:buFont typeface="Arial" panose="020B0604020202020204" pitchFamily="34" charset="0"/>
              <a:buChar char="•"/>
            </a:pPr>
            <a:r>
              <a:rPr lang="en-US" sz="2000" dirty="0" smtClean="0"/>
              <a:t>5 new CSTAR projects selected from FY17 RFP began July 1 2017</a:t>
            </a:r>
          </a:p>
          <a:p>
            <a:pPr marL="800100" lvl="1" indent="-342900">
              <a:buClrTx/>
              <a:buFont typeface="Arial" panose="020B0604020202020204" pitchFamily="34" charset="0"/>
              <a:buChar char="•"/>
            </a:pPr>
            <a:r>
              <a:rPr lang="en-US" sz="2000" dirty="0" smtClean="0"/>
              <a:t>7 </a:t>
            </a:r>
            <a:r>
              <a:rPr lang="en-US" sz="2000" dirty="0"/>
              <a:t>projects awarded from FY16 RFP; to continue until </a:t>
            </a:r>
            <a:r>
              <a:rPr lang="en-US" sz="2000" dirty="0" smtClean="0"/>
              <a:t>2019</a:t>
            </a:r>
          </a:p>
          <a:p>
            <a:pPr marL="800100" lvl="1" indent="-342900">
              <a:buFont typeface="Arial" panose="020B0604020202020204" pitchFamily="34" charset="0"/>
              <a:buChar char="•"/>
            </a:pPr>
            <a:r>
              <a:rPr lang="en-US" sz="2000" dirty="0"/>
              <a:t>5 projects awarded from FY14 RFP are under a no-cost extension until </a:t>
            </a:r>
            <a:r>
              <a:rPr lang="en-US" sz="2000" dirty="0" smtClean="0"/>
              <a:t>mid-2018</a:t>
            </a:r>
          </a:p>
          <a:p>
            <a:pPr marL="800100" lvl="1" indent="-342900">
              <a:buFont typeface="Arial" panose="020B0604020202020204" pitchFamily="34" charset="0"/>
              <a:buChar char="•"/>
            </a:pPr>
            <a:r>
              <a:rPr lang="en-US" sz="2000" dirty="0" smtClean="0"/>
              <a:t>These are 2 to 3 year projects; Maximum $150K/year</a:t>
            </a:r>
          </a:p>
          <a:p>
            <a:pPr marL="800100" lvl="1" indent="-342900">
              <a:buFont typeface="Arial" panose="020B0604020202020204" pitchFamily="34" charset="0"/>
              <a:buChar char="•"/>
            </a:pPr>
            <a:r>
              <a:rPr lang="en-US" sz="2000" dirty="0" smtClean="0"/>
              <a:t>Next CSTAR funding opportunity expected to be published Fall 2018</a:t>
            </a:r>
            <a:endParaRPr lang="en-US" sz="2000" dirty="0"/>
          </a:p>
          <a:p>
            <a:pPr lvl="1">
              <a:buClrTx/>
              <a:buFont typeface="Wingdings" panose="05000000000000000000" pitchFamily="2" charset="2"/>
              <a:buChar char="ü"/>
            </a:pPr>
            <a:endParaRPr lang="en-US" sz="2000" dirty="0" smtClean="0"/>
          </a:p>
          <a:p>
            <a:pPr lvl="1">
              <a:buClrTx/>
            </a:pPr>
            <a:endParaRPr lang="en-US" sz="2000" dirty="0" smtClean="0"/>
          </a:p>
          <a:p>
            <a:pPr>
              <a:buClrTx/>
            </a:pPr>
            <a:endParaRPr lang="en-US" sz="2000" dirty="0" smtClean="0"/>
          </a:p>
        </p:txBody>
      </p:sp>
      <p:sp>
        <p:nvSpPr>
          <p:cNvPr id="5" name="TextBox 4"/>
          <p:cNvSpPr txBox="1"/>
          <p:nvPr/>
        </p:nvSpPr>
        <p:spPr>
          <a:xfrm>
            <a:off x="1447800" y="304800"/>
            <a:ext cx="6019800" cy="646331"/>
          </a:xfrm>
          <a:prstGeom prst="rect">
            <a:avLst/>
          </a:prstGeom>
          <a:noFill/>
        </p:spPr>
        <p:txBody>
          <a:bodyPr wrap="square" rtlCol="0">
            <a:spAutoFit/>
          </a:bodyPr>
          <a:lstStyle/>
          <a:p>
            <a:pPr algn="ctr"/>
            <a:r>
              <a:rPr lang="en-US" sz="3600" b="1" dirty="0" smtClean="0"/>
              <a:t>CSTAR</a:t>
            </a:r>
            <a:endParaRPr lang="en-US" sz="3600" b="1" dirty="0"/>
          </a:p>
        </p:txBody>
      </p:sp>
    </p:spTree>
    <p:extLst>
      <p:ext uri="{BB962C8B-B14F-4D97-AF65-F5344CB8AC3E}">
        <p14:creationId xmlns:p14="http://schemas.microsoft.com/office/powerpoint/2010/main" val="3322247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111480</TotalTime>
  <Words>1330</Words>
  <Application>Microsoft Macintosh PowerPoint</Application>
  <PresentationFormat>On-screen Show (4:3)</PresentationFormat>
  <Paragraphs>127</Paragraphs>
  <Slides>11</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Wingdings</vt:lpstr>
      <vt:lpstr>Arial</vt:lpstr>
      <vt:lpstr>Default Design</vt:lpstr>
      <vt:lpstr>WRN Workshop  NWS Funding Opportunities</vt:lpstr>
      <vt:lpstr> </vt:lpstr>
      <vt:lpstr>Upcoming NWS Funding Opportunities</vt:lpstr>
      <vt:lpstr>NGGPS Priorities</vt:lpstr>
      <vt:lpstr>Weeks 3-4 Priorities</vt:lpstr>
      <vt:lpstr>HFIP Priorities</vt:lpstr>
      <vt:lpstr>NWS Funding Opportunities NOAA Testbeds</vt:lpstr>
      <vt:lpstr>NGGPS-Testbed FFO Priorities</vt:lpstr>
      <vt:lpstr>PowerPoint Presentation</vt:lpstr>
      <vt:lpstr>CSTAR</vt:lpstr>
      <vt:lpstr>NWS Funding Opportunities</vt:lpstr>
    </vt:vector>
  </TitlesOfParts>
  <Company>DOC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NOAA High Performance Computing Recovery Act Plan</dc:title>
  <dc:creator>NOAA</dc:creator>
  <cp:lastModifiedBy>Frederick</cp:lastModifiedBy>
  <cp:revision>2233</cp:revision>
  <cp:lastPrinted>2015-03-16T14:44:00Z</cp:lastPrinted>
  <dcterms:created xsi:type="dcterms:W3CDTF">2005-11-02T16:37:12Z</dcterms:created>
  <dcterms:modified xsi:type="dcterms:W3CDTF">2017-10-30T16:52:03Z</dcterms:modified>
</cp:coreProperties>
</file>