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065" r:id="rId2"/>
    <p:sldId id="1051" r:id="rId3"/>
    <p:sldId id="1082" r:id="rId4"/>
    <p:sldId id="1063" r:id="rId5"/>
    <p:sldId id="1052" r:id="rId6"/>
    <p:sldId id="1076" r:id="rId7"/>
    <p:sldId id="1077" r:id="rId8"/>
    <p:sldId id="1079" r:id="rId9"/>
    <p:sldId id="1078" r:id="rId10"/>
    <p:sldId id="1080" r:id="rId11"/>
    <p:sldId id="1053" r:id="rId12"/>
    <p:sldId id="1089" r:id="rId13"/>
    <p:sldId id="1088" r:id="rId14"/>
    <p:sldId id="1087" r:id="rId15"/>
    <p:sldId id="1086" r:id="rId16"/>
    <p:sldId id="1085" r:id="rId17"/>
    <p:sldId id="1083" r:id="rId18"/>
    <p:sldId id="10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00"/>
    <a:srgbClr val="B8B400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96" autoAdjust="0"/>
  </p:normalViewPr>
  <p:slideViewPr>
    <p:cSldViewPr showGuides="1">
      <p:cViewPr>
        <p:scale>
          <a:sx n="76" d="100"/>
          <a:sy n="76" d="100"/>
        </p:scale>
        <p:origin x="-64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A5AC8-1F19-4A29-8359-5354BDC31C4E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6B38-3A45-485B-87C2-F5A8D0752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2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x-axis is the ratio of innovation standard deviations, experiment / control; the y-axis is channel number</a:t>
            </a:r>
          </a:p>
          <a:p>
            <a:r>
              <a:rPr lang="en-US" sz="1200" dirty="0"/>
              <a:t>Horizontal bars are 99% confidence intervals around the sample mean ratio</a:t>
            </a:r>
          </a:p>
          <a:p>
            <a:r>
              <a:rPr lang="en-US" sz="1200" dirty="0"/>
              <a:t>Blue/cyan bars are all to the left of 1.0, indicating that the experiment was better than the control</a:t>
            </a:r>
          </a:p>
          <a:p>
            <a:r>
              <a:rPr lang="en-US" sz="1200" dirty="0"/>
              <a:t>Red/magenta bars are all to the right of 1.0, indicating that the control was better than the experiment</a:t>
            </a:r>
          </a:p>
          <a:p>
            <a:r>
              <a:rPr lang="en-US" sz="1200" dirty="0"/>
              <a:t>Gray bars always include 1.0, and are neutral</a:t>
            </a:r>
          </a:p>
          <a:p>
            <a:r>
              <a:rPr lang="en-US" sz="1200" dirty="0"/>
              <a:t>Blue/red are assimilated channels; cyan/magenta are monitored</a:t>
            </a:r>
          </a:p>
          <a:p>
            <a:r>
              <a:rPr lang="en-US" sz="1200" dirty="0"/>
              <a:t>Satellite, instrument, channel group, range of dates are in the plot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C6B38-3A45-485B-87C2-F5A8D07526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581" r="2000" b="59302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tx1">
                  <a:alpha val="34998"/>
                </a:schemeClr>
              </a:gs>
              <a:gs pos="100000">
                <a:srgbClr val="19274E">
                  <a:alpha val="8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logo 1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991"/>
            <a:ext cx="914400" cy="914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innerShdw blurRad="76200">
              <a:schemeClr val="tx1">
                <a:alpha val="0"/>
              </a:schemeClr>
            </a:innerShdw>
          </a:effec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4B3C-13D2-46DA-96B2-728C388E6F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290613" cy="86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45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581" r="2000" b="59302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tx1">
                  <a:alpha val="34998"/>
                </a:schemeClr>
              </a:gs>
              <a:gs pos="100000">
                <a:srgbClr val="19274E">
                  <a:alpha val="8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03492" y="175260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6402-2769-45A4-BB97-D9D20763E7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4" descr="logo 1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46991"/>
            <a:ext cx="914400" cy="914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innerShdw blurRad="76200">
              <a:schemeClr val="tx1">
                <a:alpha val="0"/>
              </a:schemeClr>
            </a:innerShdw>
          </a:effectLst>
        </p:spPr>
      </p:pic>
      <p:pic>
        <p:nvPicPr>
          <p:cNvPr id="15" name="Picture 14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290613" cy="8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8A9F-E5F9-4229-A33D-28100314AC48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26-5A6B-496C-A768-798CECE3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8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78B3-0765-4348-81E6-F3912DE266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0382-F611-4C05-98E7-F0C09EB17E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9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William </a:t>
            </a:r>
            <a:r>
              <a:rPr lang="en-GB" b="1" dirty="0">
                <a:solidFill>
                  <a:srgbClr val="FFC000"/>
                </a:solidFill>
              </a:rPr>
              <a:t>F. </a:t>
            </a:r>
            <a:r>
              <a:rPr lang="en-US" b="1" dirty="0">
                <a:solidFill>
                  <a:srgbClr val="FFC000"/>
                </a:solidFill>
              </a:rPr>
              <a:t>Campbell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U.S. Naval Research Laboratory</a:t>
            </a:r>
            <a:endParaRPr lang="en-GB" sz="2000" b="1" dirty="0">
              <a:solidFill>
                <a:srgbClr val="FFC000"/>
              </a:solidFill>
            </a:endParaRPr>
          </a:p>
          <a:p>
            <a:r>
              <a:rPr lang="en-GB" sz="2000" b="1" dirty="0">
                <a:solidFill>
                  <a:srgbClr val="FFC000"/>
                </a:solidFill>
              </a:rPr>
              <a:t>Monterey, CA</a:t>
            </a:r>
            <a:endParaRPr lang="en-US" sz="2000" b="1" dirty="0">
              <a:solidFill>
                <a:srgbClr val="FFC000"/>
              </a:solidFill>
            </a:endParaRPr>
          </a:p>
          <a:p>
            <a:endParaRPr lang="en-US" sz="1700" b="1" i="1" dirty="0">
              <a:solidFill>
                <a:srgbClr val="FFC000"/>
              </a:solidFill>
            </a:endParaRPr>
          </a:p>
          <a:p>
            <a:endParaRPr lang="en-US" sz="1700" b="1" i="1" dirty="0">
              <a:solidFill>
                <a:srgbClr val="FFC000"/>
              </a:solidFill>
            </a:endParaRPr>
          </a:p>
          <a:p>
            <a:r>
              <a:rPr lang="en-US" sz="1700" b="1" i="1" dirty="0" smtClean="0">
                <a:solidFill>
                  <a:srgbClr val="FFC000"/>
                </a:solidFill>
              </a:rPr>
              <a:t>17</a:t>
            </a:r>
            <a:r>
              <a:rPr lang="en-US" sz="1700" b="1" i="1" baseline="30000" dirty="0" smtClean="0">
                <a:solidFill>
                  <a:srgbClr val="FFC000"/>
                </a:solidFill>
              </a:rPr>
              <a:t>th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>
                <a:solidFill>
                  <a:srgbClr val="FFC000"/>
                </a:solidFill>
              </a:rPr>
              <a:t>JCSDA Technical Review Meeting and Science Workshop</a:t>
            </a:r>
            <a:endParaRPr lang="en-GB" sz="1700" b="1" i="1" dirty="0">
              <a:solidFill>
                <a:srgbClr val="FFC000"/>
              </a:solidFill>
            </a:endParaRPr>
          </a:p>
          <a:p>
            <a:r>
              <a:rPr lang="en-US" sz="1700" b="1" i="1" dirty="0">
                <a:solidFill>
                  <a:srgbClr val="FFC000"/>
                </a:solidFill>
              </a:rPr>
              <a:t>May 29-31, 2019, </a:t>
            </a:r>
            <a:r>
              <a:rPr lang="en-GB" sz="1700" b="1" i="1" dirty="0">
                <a:solidFill>
                  <a:srgbClr val="FFC000"/>
                </a:solidFill>
              </a:rPr>
              <a:t>NASA Headquarters, </a:t>
            </a:r>
            <a:r>
              <a:rPr lang="en-US" sz="1700" b="1" i="1" dirty="0">
                <a:solidFill>
                  <a:srgbClr val="FFC000"/>
                </a:solidFill>
              </a:rPr>
              <a:t>Washington, 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Fit to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Space-based Observations</a:t>
            </a:r>
          </a:p>
        </p:txBody>
      </p:sp>
    </p:spTree>
    <p:extLst>
      <p:ext uri="{BB962C8B-B14F-4D97-AF65-F5344CB8AC3E}">
        <p14:creationId xmlns:p14="http://schemas.microsoft.com/office/powerpoint/2010/main" val="2356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 Trop Temp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943600"/>
            <a:ext cx="1376966" cy="194256"/>
          </a:xfrm>
          <a:prstGeom prst="rect">
            <a:avLst/>
          </a:prstGeom>
          <a:solidFill>
            <a:srgbClr val="00B050">
              <a:alpha val="23000"/>
            </a:srgbClr>
          </a:solidFill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7135" r="-454" b="8107"/>
          <a:stretch/>
        </p:blipFill>
        <p:spPr>
          <a:xfrm>
            <a:off x="758952" y="1097280"/>
            <a:ext cx="8238744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 </a:t>
            </a:r>
            <a:r>
              <a:rPr lang="en-US" sz="2200" b="1" dirty="0"/>
              <a:t>scorecard</a:t>
            </a:r>
            <a:r>
              <a:rPr lang="en-US" sz="2200" dirty="0"/>
              <a:t> can provide </a:t>
            </a:r>
            <a:r>
              <a:rPr lang="en-US" sz="2200" b="1" dirty="0"/>
              <a:t>summary guidance </a:t>
            </a:r>
            <a:r>
              <a:rPr lang="en-US" sz="2200" dirty="0"/>
              <a:t>as to whether enough evidence has been gathered to favor the experiment over the control or v.v., or whether not enough data has yet been evaluated to decide between them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As the </a:t>
            </a:r>
            <a:r>
              <a:rPr lang="en-US" sz="2200" b="1" dirty="0"/>
              <a:t>time series </a:t>
            </a:r>
            <a:r>
              <a:rPr lang="en-US" sz="2200" dirty="0"/>
              <a:t>of ratios becomes </a:t>
            </a:r>
            <a:r>
              <a:rPr lang="en-US" sz="2200" b="1" dirty="0"/>
              <a:t>longer</a:t>
            </a:r>
            <a:r>
              <a:rPr lang="en-US" sz="2200" dirty="0"/>
              <a:t>, </a:t>
            </a:r>
            <a:r>
              <a:rPr lang="en-US" sz="2200" b="1" dirty="0"/>
              <a:t>confidence intervals </a:t>
            </a:r>
            <a:r>
              <a:rPr lang="en-US" sz="2200" dirty="0"/>
              <a:t>get </a:t>
            </a:r>
            <a:r>
              <a:rPr lang="en-US" sz="2200" b="1" dirty="0"/>
              <a:t>shorter</a:t>
            </a:r>
            <a:r>
              <a:rPr lang="en-US" sz="2200" dirty="0"/>
              <a:t>, and observations that were neutral will </a:t>
            </a:r>
            <a:r>
              <a:rPr lang="en-US" sz="2200" b="1" dirty="0"/>
              <a:t>eventually</a:t>
            </a:r>
            <a:r>
              <a:rPr lang="en-US" sz="2200" b="1" baseline="30000" dirty="0"/>
              <a:t>*</a:t>
            </a:r>
            <a:r>
              <a:rPr lang="en-US" sz="2200" dirty="0"/>
              <a:t> show either a </a:t>
            </a:r>
            <a:r>
              <a:rPr lang="en-US" sz="2200" b="1" dirty="0">
                <a:solidFill>
                  <a:srgbClr val="00B050"/>
                </a:solidFill>
              </a:rPr>
              <a:t>win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or a </a:t>
            </a:r>
            <a:r>
              <a:rPr lang="en-US" sz="2200" b="1" dirty="0">
                <a:solidFill>
                  <a:srgbClr val="C00000"/>
                </a:solidFill>
              </a:rPr>
              <a:t>loss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We can do this for individual observations, physically sensible groups of observations, and all observations aggregated together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For groups of </a:t>
            </a:r>
            <a:r>
              <a:rPr lang="en-GB" sz="2200" dirty="0"/>
              <a:t>observation</a:t>
            </a:r>
            <a:r>
              <a:rPr lang="en-US" sz="2200" dirty="0"/>
              <a:t>s, we chose a conservative criterion for declaring a </a:t>
            </a:r>
            <a:r>
              <a:rPr lang="en-US" sz="2200" b="1" dirty="0">
                <a:solidFill>
                  <a:srgbClr val="00B050"/>
                </a:solidFill>
              </a:rPr>
              <a:t>group win</a:t>
            </a:r>
            <a:r>
              <a:rPr lang="en-US" sz="2200" dirty="0"/>
              <a:t>: If number of individual wins exceeds the sum of losses and ties, we declare a </a:t>
            </a:r>
            <a:r>
              <a:rPr lang="en-US" sz="2200" b="1" dirty="0">
                <a:solidFill>
                  <a:srgbClr val="00B050"/>
                </a:solidFill>
              </a:rPr>
              <a:t>group win</a:t>
            </a:r>
            <a:r>
              <a:rPr lang="en-US" sz="2200" dirty="0"/>
              <a:t>; if number of individual losses exceed the sum of wins and ties, we declare a </a:t>
            </a:r>
            <a:r>
              <a:rPr lang="en-US" sz="2200" b="1" dirty="0">
                <a:solidFill>
                  <a:srgbClr val="C00000"/>
                </a:solidFill>
              </a:rPr>
              <a:t>group loss</a:t>
            </a:r>
            <a:r>
              <a:rPr lang="en-US" sz="2200" dirty="0"/>
              <a:t>; otherwise a </a:t>
            </a:r>
            <a:r>
              <a:rPr lang="en-US" sz="2200" b="1" dirty="0">
                <a:solidFill>
                  <a:srgbClr val="FFC000"/>
                </a:solidFill>
              </a:rPr>
              <a:t>group tie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baseline="30000" dirty="0" smtClean="0"/>
              <a:t>* Assumes </a:t>
            </a:r>
            <a:r>
              <a:rPr lang="en-US" sz="1500" b="1" baseline="30000" dirty="0"/>
              <a:t>statistical stationarity, which may not be true. Some side effects may </a:t>
            </a:r>
            <a:r>
              <a:rPr lang="en-US" sz="1500" b="1" baseline="30000" dirty="0" smtClean="0"/>
              <a:t>occur. Consult </a:t>
            </a:r>
            <a:r>
              <a:rPr lang="en-US" sz="1500" b="1" baseline="30000" dirty="0"/>
              <a:t>your </a:t>
            </a:r>
            <a:r>
              <a:rPr lang="en-US" sz="1500" b="1" baseline="30000" dirty="0" smtClean="0"/>
              <a:t>doctor(ate) </a:t>
            </a:r>
            <a:r>
              <a:rPr lang="en-US" sz="1500" b="1" baseline="30000" dirty="0"/>
              <a:t>before using the scorecard.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to Obs </a:t>
            </a: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Scorecard</a:t>
            </a:r>
          </a:p>
        </p:txBody>
      </p:sp>
    </p:spTree>
    <p:extLst>
      <p:ext uri="{BB962C8B-B14F-4D97-AF65-F5344CB8AC3E}">
        <p14:creationId xmlns:p14="http://schemas.microsoft.com/office/powerpoint/2010/main" val="9150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181528"/>
              </p:ext>
            </p:extLst>
          </p:nvPr>
        </p:nvGraphicFramePr>
        <p:xfrm>
          <a:off x="36576" y="2325624"/>
          <a:ext cx="9052560" cy="300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10377519" imgH="2767049" progId="Excel.Sheet.12">
                  <p:embed/>
                </p:oleObj>
              </mc:Choice>
              <mc:Fallback>
                <p:oleObj name="Worksheet" r:id="rId3" imgW="10377519" imgH="2767049" progId="Excel.Sheet.12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" y="2325624"/>
                        <a:ext cx="9052560" cy="300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0050" y="4906851"/>
            <a:ext cx="9030237" cy="45720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563" y="3370560"/>
            <a:ext cx="9030237" cy="188925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62" y="4508679"/>
            <a:ext cx="9030237" cy="457200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050" y="3757855"/>
            <a:ext cx="9030237" cy="381629"/>
          </a:xfrm>
          <a:prstGeom prst="rect">
            <a:avLst/>
          </a:prstGeom>
          <a:solidFill>
            <a:schemeClr val="bg2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70" y="4530144"/>
            <a:ext cx="1376966" cy="350949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2009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Channels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63" y="4124460"/>
            <a:ext cx="9030237" cy="457200"/>
          </a:xfrm>
          <a:prstGeom prst="rect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9317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Assimilated Channels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63" y="4180268"/>
            <a:ext cx="1376966" cy="316606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29" y="3763851"/>
            <a:ext cx="1066800" cy="343405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8" y="1905000"/>
            <a:ext cx="16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63" y="4918656"/>
            <a:ext cx="1524000" cy="4196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Water vapor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15" y="3353388"/>
            <a:ext cx="1066800" cy="188925"/>
          </a:xfrm>
          <a:prstGeom prst="rect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Ozone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881" y="2502863"/>
            <a:ext cx="9030237" cy="6858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050" y="2502863"/>
            <a:ext cx="1088265" cy="636432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6500" y="11971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Cpl_jac_pb0 vs Cntrl</a:t>
            </a:r>
          </a:p>
          <a:p>
            <a:pPr algn="ctr"/>
            <a:r>
              <a:rPr lang="en-US" sz="2000" b="1" dirty="0"/>
              <a:t>Jun 1 – Aug 31, 2016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21158" y="1772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Run Sample Scorecard</a:t>
            </a:r>
          </a:p>
        </p:txBody>
      </p:sp>
    </p:spTree>
    <p:extLst>
      <p:ext uri="{BB962C8B-B14F-4D97-AF65-F5344CB8AC3E}">
        <p14:creationId xmlns:p14="http://schemas.microsoft.com/office/powerpoint/2010/main" val="2279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87290"/>
              </p:ext>
            </p:extLst>
          </p:nvPr>
        </p:nvGraphicFramePr>
        <p:xfrm>
          <a:off x="36576" y="2322576"/>
          <a:ext cx="9052560" cy="300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10377519" imgH="2767049" progId="Excel.Sheet.12">
                  <p:embed/>
                </p:oleObj>
              </mc:Choice>
              <mc:Fallback>
                <p:oleObj name="Worksheet" r:id="rId3" imgW="10377519" imgH="2767049" progId="Excel.Sheet.12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" y="2322576"/>
                        <a:ext cx="9052560" cy="300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90800" y="192009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0" y="11971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Cpl_jac_pb0 vs Cntrl</a:t>
            </a:r>
          </a:p>
          <a:p>
            <a:pPr algn="ctr"/>
            <a:r>
              <a:rPr lang="en-US" sz="2000" b="1" dirty="0"/>
              <a:t>Jun 1 – 23, 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19317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Assimilated Channels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88" y="1905000"/>
            <a:ext cx="16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Groups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563" y="3370560"/>
            <a:ext cx="9030237" cy="188925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562" y="4508679"/>
            <a:ext cx="9030237" cy="457200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050" y="3757855"/>
            <a:ext cx="9030237" cy="381629"/>
          </a:xfrm>
          <a:prstGeom prst="rect">
            <a:avLst/>
          </a:prstGeom>
          <a:solidFill>
            <a:schemeClr val="bg2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70" y="4530144"/>
            <a:ext cx="1376966" cy="350949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563" y="4124460"/>
            <a:ext cx="9030237" cy="457200"/>
          </a:xfrm>
          <a:prstGeom prst="rect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563" y="4180268"/>
            <a:ext cx="1376966" cy="316606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929" y="3763851"/>
            <a:ext cx="1066800" cy="343405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Surface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63" y="4918656"/>
            <a:ext cx="1524000" cy="4196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Water vapor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15" y="3353388"/>
            <a:ext cx="1066800" cy="188925"/>
          </a:xfrm>
          <a:prstGeom prst="rect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Ozone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881" y="2502863"/>
            <a:ext cx="9030237" cy="6858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050" y="2502863"/>
            <a:ext cx="1088265" cy="636432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All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050" y="4911144"/>
            <a:ext cx="9030237" cy="45720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21158" y="1772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Weeks to Predict Win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029200" y="1920094"/>
            <a:ext cx="3758485" cy="582769"/>
            <a:chOff x="5029200" y="1920094"/>
            <a:chExt cx="3758485" cy="582769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5029200" y="1931762"/>
              <a:ext cx="381000" cy="571101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458200" y="1920094"/>
              <a:ext cx="329485" cy="556007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21158" y="1772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as a Function of 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4326228"/>
            <a:ext cx="1376966" cy="1312572"/>
          </a:xfrm>
          <a:prstGeom prst="rect">
            <a:avLst/>
          </a:prstGeom>
          <a:solidFill>
            <a:srgbClr val="00B050">
              <a:alpha val="23000"/>
            </a:srgbClr>
          </a:solidFill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6600" y="3428999"/>
            <a:ext cx="1376966" cy="779309"/>
          </a:xfrm>
          <a:prstGeom prst="rect">
            <a:avLst/>
          </a:prstGeom>
          <a:solidFill>
            <a:srgbClr val="00B0F0">
              <a:alpha val="23000"/>
            </a:srgb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6600" y="3060879"/>
            <a:ext cx="1524000" cy="304800"/>
          </a:xfrm>
          <a:prstGeom prst="rect">
            <a:avLst/>
          </a:prstGeom>
          <a:solidFill>
            <a:srgbClr val="7030A0">
              <a:alpha val="23000"/>
            </a:srgbClr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Scattering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2209799"/>
            <a:ext cx="1524000" cy="846787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5867400"/>
            <a:ext cx="1524000" cy="2286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</p:spTree>
    <p:extLst>
      <p:ext uri="{BB962C8B-B14F-4D97-AF65-F5344CB8AC3E}">
        <p14:creationId xmlns:p14="http://schemas.microsoft.com/office/powerpoint/2010/main" val="37048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21158" y="1772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as a Function of Time</a:t>
            </a:r>
          </a:p>
        </p:txBody>
      </p:sp>
    </p:spTree>
    <p:extLst>
      <p:ext uri="{BB962C8B-B14F-4D97-AF65-F5344CB8AC3E}">
        <p14:creationId xmlns:p14="http://schemas.microsoft.com/office/powerpoint/2010/main" val="18431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321158" y="1772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as a Function of Time</a:t>
            </a:r>
          </a:p>
        </p:txBody>
      </p:sp>
    </p:spTree>
    <p:extLst>
      <p:ext uri="{BB962C8B-B14F-4D97-AF65-F5344CB8AC3E}">
        <p14:creationId xmlns:p14="http://schemas.microsoft.com/office/powerpoint/2010/main" val="6551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4378"/>
            <a:ext cx="8991600" cy="57149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Evaluation of reliability and fidelity to traditional forecast scores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Fits to bias-corrected innovations, absolute bias</a:t>
            </a:r>
          </a:p>
          <a:p>
            <a:pPr>
              <a:spcBef>
                <a:spcPts val="600"/>
              </a:spcBef>
            </a:pPr>
            <a:r>
              <a:rPr lang="en-GB" sz="2600" dirty="0" smtClean="0"/>
              <a:t>Add </a:t>
            </a:r>
            <a:r>
              <a:rPr lang="en-GB" sz="2600" dirty="0"/>
              <a:t>o</a:t>
            </a:r>
            <a:r>
              <a:rPr lang="en-US" sz="2600" dirty="0"/>
              <a:t>ther space-based observations such as AMVs, scatterometers, GPS-RO</a:t>
            </a:r>
            <a:r>
              <a:rPr lang="en-GB" sz="2600" dirty="0"/>
              <a:t>, Lidar, future sensors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Regional statistics and scorecards to match traditional verification, or for limited area models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Longer </a:t>
            </a:r>
            <a:r>
              <a:rPr lang="en-US" sz="2600" dirty="0"/>
              <a:t>lead times (e.g. fit to 5-day forecasts</a:t>
            </a:r>
            <a:r>
              <a:rPr lang="en-US" sz="2600" dirty="0" smtClean="0"/>
              <a:t>), which will project onto model error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OSE </a:t>
            </a:r>
            <a:r>
              <a:rPr lang="en-US" sz="2600" dirty="0"/>
              <a:t>and OSSE </a:t>
            </a:r>
            <a:r>
              <a:rPr lang="en-US" sz="2600" dirty="0" smtClean="0"/>
              <a:t>applications, e.g. if new observations fit poorly, there may be a problem with the new </a:t>
            </a:r>
            <a:r>
              <a:rPr lang="en-US" sz="2600" dirty="0" smtClean="0"/>
              <a:t>observations or the forward model </a:t>
            </a:r>
            <a:r>
              <a:rPr lang="en-US" sz="2600" dirty="0" smtClean="0"/>
              <a:t>rather than the </a:t>
            </a:r>
            <a:r>
              <a:rPr lang="en-US" sz="2600" dirty="0" smtClean="0"/>
              <a:t>forecast model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67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2311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Evaluating the background fit to observations is a useful </a:t>
            </a:r>
            <a:r>
              <a:rPr lang="en-US" b="1" dirty="0"/>
              <a:t>verification</a:t>
            </a:r>
            <a:r>
              <a:rPr lang="en-US" dirty="0"/>
              <a:t> tool in </a:t>
            </a:r>
            <a:r>
              <a:rPr lang="en-US" b="1" dirty="0"/>
              <a:t>observation space </a:t>
            </a:r>
            <a:r>
              <a:rPr lang="en-US" dirty="0"/>
              <a:t>that </a:t>
            </a:r>
            <a:r>
              <a:rPr lang="en-US" b="1" dirty="0"/>
              <a:t>achieves</a:t>
            </a:r>
            <a:r>
              <a:rPr lang="en-US" dirty="0"/>
              <a:t> statistical </a:t>
            </a:r>
            <a:r>
              <a:rPr lang="en-US" b="1" dirty="0"/>
              <a:t>significance</a:t>
            </a:r>
            <a:r>
              <a:rPr lang="en-US" dirty="0"/>
              <a:t> </a:t>
            </a:r>
            <a:r>
              <a:rPr lang="en-US" b="1" dirty="0"/>
              <a:t>much faster</a:t>
            </a:r>
            <a:r>
              <a:rPr lang="en-US" dirty="0"/>
              <a:t> than traditional verification methods in model space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Substantial savings in </a:t>
            </a:r>
            <a:r>
              <a:rPr lang="en-US" b="1" dirty="0"/>
              <a:t>computer time </a:t>
            </a:r>
            <a:r>
              <a:rPr lang="en-US" dirty="0"/>
              <a:t>and </a:t>
            </a:r>
            <a:r>
              <a:rPr lang="en-US" b="1" dirty="0"/>
              <a:t>developer time </a:t>
            </a:r>
            <a:r>
              <a:rPr lang="en-US" dirty="0"/>
              <a:t>can be realized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 it uses innovations that are already produced in the normal data assimilation process, there is </a:t>
            </a:r>
            <a:r>
              <a:rPr lang="en-US" b="1" dirty="0"/>
              <a:t>little overhead needed to compute </a:t>
            </a:r>
            <a:r>
              <a:rPr lang="en-US" dirty="0"/>
              <a:t>and evaluate their statistics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lightweight Python implementation </a:t>
            </a:r>
            <a:r>
              <a:rPr lang="en-US" b="1" dirty="0"/>
              <a:t>runs in minutes on a laptop for months of data</a:t>
            </a:r>
            <a:r>
              <a:rPr lang="en-US" dirty="0"/>
              <a:t> (satellite radiances only at present)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Output plots for each satellite, instrument, and user-defined channel group yield useful </a:t>
            </a:r>
            <a:r>
              <a:rPr lang="en-US" b="1" dirty="0"/>
              <a:t>diagnostic</a:t>
            </a:r>
            <a:r>
              <a:rPr lang="en-US" dirty="0"/>
              <a:t> information to the researcher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Output </a:t>
            </a:r>
            <a:r>
              <a:rPr lang="en-US" b="1" dirty="0"/>
              <a:t>scorecard</a:t>
            </a:r>
            <a:r>
              <a:rPr lang="en-US" dirty="0"/>
              <a:t> is a useful </a:t>
            </a:r>
            <a:r>
              <a:rPr lang="en-US" b="1" dirty="0"/>
              <a:t>summary and decision aid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67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9876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575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Background fit to observations is a measure of how close, on average, a short forecast (background) is to the entire set of observations valid at the forecast time</a:t>
            </a:r>
          </a:p>
          <a:p>
            <a:r>
              <a:rPr lang="en-US" dirty="0"/>
              <a:t>The measure of closeness typically chosen is the </a:t>
            </a:r>
            <a:r>
              <a:rPr lang="en-US" b="1" dirty="0"/>
              <a:t>innovation</a:t>
            </a:r>
            <a:r>
              <a:rPr lang="en-US" dirty="0"/>
              <a:t> (observation minus background) </a:t>
            </a:r>
            <a:r>
              <a:rPr lang="en-US" b="1" dirty="0"/>
              <a:t>standard deviation</a:t>
            </a:r>
          </a:p>
          <a:p>
            <a:r>
              <a:rPr lang="en-US" dirty="0"/>
              <a:t>Unlike most verification metrics, it is computed in </a:t>
            </a:r>
            <a:r>
              <a:rPr lang="en-US" b="1" dirty="0"/>
              <a:t>observation space</a:t>
            </a:r>
            <a:r>
              <a:rPr lang="en-US" dirty="0"/>
              <a:t> rather than model space</a:t>
            </a:r>
          </a:p>
          <a:p>
            <a:r>
              <a:rPr lang="en-US" dirty="0"/>
              <a:t>Observations used to measure the background fit </a:t>
            </a:r>
            <a:r>
              <a:rPr lang="en-US" b="1" i="1" dirty="0"/>
              <a:t>need not be assimilated</a:t>
            </a:r>
            <a:r>
              <a:rPr lang="en-US" dirty="0"/>
              <a:t>, but the observation operator must be computed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to Observations</a:t>
            </a:r>
          </a:p>
        </p:txBody>
      </p:sp>
    </p:spTree>
    <p:extLst>
      <p:ext uri="{BB962C8B-B14F-4D97-AF65-F5344CB8AC3E}">
        <p14:creationId xmlns:p14="http://schemas.microsoft.com/office/powerpoint/2010/main" val="42216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ECMWF uses background fit to observations as their </a:t>
            </a:r>
            <a:r>
              <a:rPr lang="en-US" b="1" i="1" dirty="0"/>
              <a:t>primary</a:t>
            </a:r>
            <a:r>
              <a:rPr lang="en-US" dirty="0"/>
              <a:t> </a:t>
            </a:r>
            <a:r>
              <a:rPr lang="en-US" b="1" i="1" dirty="0"/>
              <a:t>metric</a:t>
            </a:r>
            <a:r>
              <a:rPr lang="en-US" dirty="0"/>
              <a:t> in evaluating short-range (up to 5 days) forecasts</a:t>
            </a:r>
            <a:r>
              <a:rPr lang="en-US" baseline="30000" dirty="0"/>
              <a:t>*</a:t>
            </a:r>
            <a:endParaRPr lang="en-US" dirty="0"/>
          </a:p>
          <a:p>
            <a:r>
              <a:rPr lang="en-US" dirty="0"/>
              <a:t>Decisions on the improvement or degradation of numerical experiments (relative to a control run) can be made </a:t>
            </a:r>
            <a:r>
              <a:rPr lang="en-US" b="1" i="1" dirty="0"/>
              <a:t>much</a:t>
            </a:r>
            <a:r>
              <a:rPr lang="en-US" dirty="0"/>
              <a:t> </a:t>
            </a:r>
            <a:r>
              <a:rPr lang="en-US" b="1" i="1" dirty="0"/>
              <a:t>faster</a:t>
            </a:r>
            <a:r>
              <a:rPr lang="en-US" i="1" dirty="0"/>
              <a:t> </a:t>
            </a:r>
            <a:r>
              <a:rPr lang="en-US" dirty="0"/>
              <a:t>and (potentially) </a:t>
            </a:r>
            <a:r>
              <a:rPr lang="en-US" b="1" i="1" dirty="0"/>
              <a:t>more reliably</a:t>
            </a:r>
            <a:r>
              <a:rPr lang="en-US" dirty="0"/>
              <a:t> than with traditional forecast metrics</a:t>
            </a:r>
          </a:p>
          <a:p>
            <a:r>
              <a:rPr lang="en-US" b="1" i="1" dirty="0"/>
              <a:t>Any</a:t>
            </a:r>
            <a:r>
              <a:rPr lang="en-US" dirty="0"/>
              <a:t> </a:t>
            </a:r>
            <a:r>
              <a:rPr lang="en-US" b="1" i="1" dirty="0"/>
              <a:t>type of change</a:t>
            </a:r>
            <a:r>
              <a:rPr lang="en-US" dirty="0"/>
              <a:t> between experiment and control can be evaluated using this method: dynamics, numerics, observations, error covariances, physics, </a:t>
            </a:r>
            <a:r>
              <a:rPr lang="en-US" dirty="0" smtClean="0"/>
              <a:t>data assimilation, …</a:t>
            </a:r>
            <a:endParaRPr lang="en-US" dirty="0"/>
          </a:p>
          <a:p>
            <a:r>
              <a:rPr lang="en-US" dirty="0"/>
              <a:t>The savings in </a:t>
            </a:r>
            <a:r>
              <a:rPr lang="en-US" b="1" i="1" dirty="0"/>
              <a:t>computer time</a:t>
            </a:r>
            <a:r>
              <a:rPr lang="en-US" dirty="0"/>
              <a:t> and, more importantly, </a:t>
            </a:r>
            <a:r>
              <a:rPr lang="en-US" b="1" i="1" dirty="0"/>
              <a:t>researcher time</a:t>
            </a:r>
            <a:r>
              <a:rPr lang="en-US" dirty="0"/>
              <a:t> are substantial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700" b="1" baseline="30000" dirty="0"/>
              <a:t>*</a:t>
            </a:r>
            <a:r>
              <a:rPr lang="en-US" sz="1700" b="1" dirty="0"/>
              <a:t>Alan Geer, personal 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001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8" y="1143000"/>
            <a:ext cx="8763000" cy="5638800"/>
          </a:xfrm>
        </p:spPr>
        <p:txBody>
          <a:bodyPr>
            <a:noAutofit/>
          </a:bodyPr>
          <a:lstStyle/>
          <a:p>
            <a:r>
              <a:rPr lang="en-US" sz="2800" dirty="0"/>
              <a:t>Fit to observations is also a </a:t>
            </a:r>
            <a:r>
              <a:rPr lang="en-US" sz="2800" b="1" i="1" dirty="0"/>
              <a:t>diagnostic tool</a:t>
            </a:r>
          </a:p>
          <a:p>
            <a:r>
              <a:rPr lang="en-US" sz="2800" dirty="0"/>
              <a:t>Millions of monitored and assimilated </a:t>
            </a:r>
            <a:r>
              <a:rPr lang="en-US" sz="2800" b="1" dirty="0"/>
              <a:t>observations</a:t>
            </a:r>
            <a:r>
              <a:rPr lang="en-US" sz="2800" dirty="0"/>
              <a:t> can be </a:t>
            </a:r>
            <a:r>
              <a:rPr lang="en-US" sz="2800" b="1" dirty="0"/>
              <a:t>used an additional time </a:t>
            </a:r>
            <a:r>
              <a:rPr lang="en-US" sz="2800" dirty="0"/>
              <a:t>to evaluate the prior forecast in observation space</a:t>
            </a:r>
          </a:p>
          <a:p>
            <a:r>
              <a:rPr lang="en-GB" sz="2800" dirty="0"/>
              <a:t>We </a:t>
            </a:r>
            <a:r>
              <a:rPr lang="en-US" sz="2800" dirty="0"/>
              <a:t>can </a:t>
            </a:r>
            <a:r>
              <a:rPr lang="en-US" sz="2800" b="1" dirty="0"/>
              <a:t>aggregate similar observations</a:t>
            </a:r>
            <a:r>
              <a:rPr lang="en-US" sz="2800" dirty="0"/>
              <a:t> </a:t>
            </a:r>
            <a:r>
              <a:rPr lang="en-GB" sz="2800" dirty="0"/>
              <a:t>in plots and scorecards to facilitate</a:t>
            </a:r>
            <a:r>
              <a:rPr lang="en-US" sz="2800" dirty="0"/>
              <a:t> </a:t>
            </a:r>
            <a:r>
              <a:rPr lang="en-US" sz="2800" b="1" dirty="0"/>
              <a:t>causal inferences</a:t>
            </a:r>
          </a:p>
          <a:p>
            <a:pPr lvl="1"/>
            <a:r>
              <a:rPr lang="en-US" sz="2200" dirty="0"/>
              <a:t>For example, an experiment improves the background fit to radiances sensitive to moisture in the boundary layer, </a:t>
            </a:r>
            <a:r>
              <a:rPr lang="en-US" sz="2200" dirty="0" smtClean="0"/>
              <a:t>but degrades </a:t>
            </a:r>
            <a:r>
              <a:rPr lang="en-US" sz="2200" dirty="0"/>
              <a:t>the background fit to radiances sensitive to stratospheric temperature</a:t>
            </a:r>
          </a:p>
          <a:p>
            <a:pPr lvl="1"/>
            <a:r>
              <a:rPr lang="en-US" sz="2200" dirty="0" smtClean="0"/>
              <a:t>Diagnostic information like this provides </a:t>
            </a:r>
            <a:r>
              <a:rPr lang="en-US" sz="2200" dirty="0"/>
              <a:t>guidance on how to resolve issues, resulting in an acceleration of the </a:t>
            </a:r>
            <a:r>
              <a:rPr lang="en-US" sz="2200" dirty="0" smtClean="0"/>
              <a:t>software </a:t>
            </a:r>
            <a:r>
              <a:rPr lang="en-US" sz="2200" dirty="0"/>
              <a:t>development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of Observations</a:t>
            </a:r>
            <a:endParaRPr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each observation (e.g. </a:t>
            </a:r>
            <a:r>
              <a:rPr lang="en-US" dirty="0" smtClean="0"/>
              <a:t>NPP ATMS channel 4) </a:t>
            </a:r>
            <a:r>
              <a:rPr lang="en-US" dirty="0"/>
              <a:t>and for each assimilation window, </a:t>
            </a:r>
            <a:r>
              <a:rPr lang="en-US" b="1" i="1" dirty="0"/>
              <a:t>measure</a:t>
            </a:r>
            <a:r>
              <a:rPr lang="en-US" dirty="0"/>
              <a:t> how well the </a:t>
            </a:r>
            <a:r>
              <a:rPr lang="en-US" b="1" i="1" dirty="0"/>
              <a:t>background fit</a:t>
            </a:r>
            <a:r>
              <a:rPr lang="en-US" dirty="0"/>
              <a:t>s all of the observations by computing the </a:t>
            </a:r>
            <a:r>
              <a:rPr lang="en-US" b="1" i="1" dirty="0"/>
              <a:t>innovation standard deviation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Form the </a:t>
            </a:r>
            <a:r>
              <a:rPr lang="en-US" b="1" dirty="0"/>
              <a:t>ratio</a:t>
            </a:r>
            <a:r>
              <a:rPr lang="en-US" dirty="0"/>
              <a:t> of innovation standard deviations of the </a:t>
            </a:r>
            <a:r>
              <a:rPr lang="en-US" b="1" dirty="0">
                <a:solidFill>
                  <a:srgbClr val="0070C0"/>
                </a:solidFill>
              </a:rPr>
              <a:t>experiment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to the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the </a:t>
            </a:r>
            <a:r>
              <a:rPr lang="en-US" b="1" dirty="0">
                <a:solidFill>
                  <a:srgbClr val="0070C0"/>
                </a:solidFill>
              </a:rPr>
              <a:t>experiment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fits the background </a:t>
            </a:r>
            <a:r>
              <a:rPr lang="en-US" b="1" dirty="0">
                <a:solidFill>
                  <a:srgbClr val="0070C0"/>
                </a:solidFill>
              </a:rPr>
              <a:t>better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than the control, the </a:t>
            </a:r>
            <a:r>
              <a:rPr lang="en-US" b="1" dirty="0">
                <a:solidFill>
                  <a:srgbClr val="0070C0"/>
                </a:solidFill>
              </a:rPr>
              <a:t>ratio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will be </a:t>
            </a:r>
            <a:r>
              <a:rPr lang="en-US" b="1" dirty="0">
                <a:solidFill>
                  <a:srgbClr val="0070C0"/>
                </a:solidFill>
              </a:rPr>
              <a:t>less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; if the </a:t>
            </a:r>
            <a:r>
              <a:rPr lang="en-US" b="1" dirty="0">
                <a:solidFill>
                  <a:srgbClr val="FF0000"/>
                </a:solidFill>
              </a:rPr>
              <a:t>control </a:t>
            </a:r>
            <a:r>
              <a:rPr lang="en-US" dirty="0"/>
              <a:t>fits</a:t>
            </a:r>
            <a:r>
              <a:rPr lang="en-US" b="1" dirty="0">
                <a:solidFill>
                  <a:srgbClr val="FF0000"/>
                </a:solidFill>
              </a:rPr>
              <a:t> better, </a:t>
            </a:r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 ratio </a:t>
            </a:r>
            <a:r>
              <a:rPr lang="en-US" dirty="0"/>
              <a:t>will be </a:t>
            </a:r>
            <a:r>
              <a:rPr lang="en-US" b="1" dirty="0">
                <a:solidFill>
                  <a:srgbClr val="FF0000"/>
                </a:solidFill>
              </a:rPr>
              <a:t>greater than 1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Form a </a:t>
            </a:r>
            <a:r>
              <a:rPr lang="en-US" b="1" dirty="0"/>
              <a:t>time series of</a:t>
            </a:r>
            <a:r>
              <a:rPr lang="en-US" dirty="0"/>
              <a:t> these </a:t>
            </a:r>
            <a:r>
              <a:rPr lang="en-US" b="1" dirty="0"/>
              <a:t>ratios</a:t>
            </a:r>
            <a:r>
              <a:rPr lang="en-US" dirty="0"/>
              <a:t>, and evaluate whether the mean is </a:t>
            </a:r>
            <a:r>
              <a:rPr lang="en-US" b="1" dirty="0"/>
              <a:t>statistically significant</a:t>
            </a:r>
            <a:r>
              <a:rPr lang="en-US" dirty="0"/>
              <a:t>ly different from </a:t>
            </a:r>
            <a:r>
              <a:rPr lang="en-US" b="1" dirty="0"/>
              <a:t>1</a:t>
            </a:r>
            <a:r>
              <a:rPr lang="en-US" dirty="0"/>
              <a:t> (Student’s t-test on the log of the time series with lag-1 autocorrelation correction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that particular observation and time period: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the confidence </a:t>
            </a:r>
            <a:r>
              <a:rPr lang="en-US" dirty="0" smtClean="0"/>
              <a:t>interval around the mean </a:t>
            </a:r>
            <a:r>
              <a:rPr lang="en-US" b="1" dirty="0"/>
              <a:t>includes 1</a:t>
            </a:r>
            <a:r>
              <a:rPr lang="en-US" dirty="0"/>
              <a:t>, </a:t>
            </a:r>
            <a:r>
              <a:rPr lang="en-US" dirty="0" smtClean="0"/>
              <a:t>the null hypothesis that </a:t>
            </a:r>
            <a:r>
              <a:rPr lang="en-US" b="1" dirty="0" smtClean="0">
                <a:solidFill>
                  <a:srgbClr val="0070C0"/>
                </a:solidFill>
              </a:rPr>
              <a:t>experiment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</a:t>
            </a:r>
            <a:r>
              <a:rPr lang="en-US" dirty="0" smtClean="0"/>
              <a:t>indistinguishable cannot be rejected; else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the mean is </a:t>
            </a:r>
            <a:r>
              <a:rPr lang="en-US" b="1" dirty="0">
                <a:solidFill>
                  <a:srgbClr val="0070C0"/>
                </a:solidFill>
              </a:rPr>
              <a:t>less than 1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experiment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rgbClr val="0070C0"/>
                </a:solidFill>
              </a:rPr>
              <a:t>better</a:t>
            </a:r>
            <a:r>
              <a:rPr lang="en-US" dirty="0"/>
              <a:t> </a:t>
            </a:r>
            <a:r>
              <a:rPr lang="en-US" dirty="0" smtClean="0"/>
              <a:t>than the </a:t>
            </a:r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the mean is </a:t>
            </a:r>
            <a:r>
              <a:rPr lang="en-US" b="1" dirty="0">
                <a:solidFill>
                  <a:srgbClr val="FF0000"/>
                </a:solidFill>
              </a:rPr>
              <a:t>greater than 1</a:t>
            </a:r>
            <a:r>
              <a:rPr lang="en-US" dirty="0" smtClean="0"/>
              <a:t>, the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than the </a:t>
            </a:r>
            <a:r>
              <a:rPr lang="en-US" b="1" dirty="0" smtClean="0">
                <a:solidFill>
                  <a:srgbClr val="0070C0"/>
                </a:solidFill>
              </a:rPr>
              <a:t>experiment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19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7270" b="7768"/>
          <a:stretch/>
        </p:blipFill>
        <p:spPr>
          <a:xfrm>
            <a:off x="956256" y="1094704"/>
            <a:ext cx="8048580" cy="5610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SSMIS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8634" y="5019188"/>
            <a:ext cx="1376966" cy="1188282"/>
          </a:xfrm>
          <a:prstGeom prst="rect">
            <a:avLst/>
          </a:prstGeom>
          <a:solidFill>
            <a:srgbClr val="00B050">
              <a:alpha val="23000"/>
            </a:srgbClr>
          </a:solidFill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0507" y="3942944"/>
            <a:ext cx="1066800" cy="307084"/>
          </a:xfrm>
          <a:prstGeom prst="rect">
            <a:avLst/>
          </a:prstGeom>
          <a:solidFill>
            <a:schemeClr val="bg2">
              <a:lumMod val="50000"/>
              <a:alpha val="23000"/>
            </a:schemeClr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343400"/>
            <a:ext cx="15240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905000"/>
            <a:ext cx="1376966" cy="978932"/>
          </a:xfrm>
          <a:prstGeom prst="rect">
            <a:avLst/>
          </a:prstGeom>
          <a:solidFill>
            <a:srgbClr val="00B0F0">
              <a:alpha val="23000"/>
            </a:srgb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241" y="3666186"/>
            <a:ext cx="1524000" cy="2286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5515" y="2971800"/>
            <a:ext cx="1524000" cy="304800"/>
          </a:xfrm>
          <a:prstGeom prst="rect">
            <a:avLst/>
          </a:prstGeom>
          <a:solidFill>
            <a:srgbClr val="7030A0">
              <a:alpha val="23000"/>
            </a:srgbClr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Scattering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4800600"/>
            <a:ext cx="1524000" cy="206062"/>
          </a:xfrm>
          <a:prstGeom prst="rect">
            <a:avLst/>
          </a:prstGeom>
          <a:solidFill>
            <a:srgbClr val="7030A0">
              <a:alpha val="23000"/>
            </a:srgbClr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27321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7075" b="7508"/>
          <a:stretch/>
        </p:blipFill>
        <p:spPr>
          <a:xfrm>
            <a:off x="960120" y="1097280"/>
            <a:ext cx="8046720" cy="5614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ATMS 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5834" y="1892121"/>
            <a:ext cx="4952999" cy="4432479"/>
            <a:chOff x="1975834" y="1892121"/>
            <a:chExt cx="4952999" cy="4432479"/>
          </a:xfrm>
        </p:grpSpPr>
        <p:sp>
          <p:nvSpPr>
            <p:cNvPr id="5" name="TextBox 4"/>
            <p:cNvSpPr txBox="1"/>
            <p:nvPr/>
          </p:nvSpPr>
          <p:spPr>
            <a:xfrm>
              <a:off x="1975834" y="4326228"/>
              <a:ext cx="1376966" cy="1506828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 w="254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Trop Temp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3305577"/>
              <a:ext cx="1376966" cy="902732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  <a:ln w="254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Strat Temp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04833" y="2904186"/>
              <a:ext cx="1524000" cy="304800"/>
            </a:xfrm>
            <a:prstGeom prst="rect">
              <a:avLst/>
            </a:prstGeom>
            <a:solidFill>
              <a:srgbClr val="7030A0">
                <a:alpha val="23000"/>
              </a:srgbClr>
            </a:solidFill>
            <a:ln w="254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Scattering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1892121"/>
              <a:ext cx="1524000" cy="999186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Water vapor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6096000"/>
              <a:ext cx="1524000" cy="228600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Water vapor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7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7400" b="7768"/>
          <a:stretch/>
        </p:blipFill>
        <p:spPr>
          <a:xfrm>
            <a:off x="762000" y="1097280"/>
            <a:ext cx="8194541" cy="5602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804079"/>
            <a:ext cx="1376966" cy="449618"/>
          </a:xfrm>
          <a:prstGeom prst="rect">
            <a:avLst/>
          </a:prstGeom>
          <a:solidFill>
            <a:srgbClr val="00B0F0">
              <a:alpha val="23000"/>
            </a:srgb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4953000"/>
            <a:ext cx="1376966" cy="851079"/>
          </a:xfrm>
          <a:prstGeom prst="rect">
            <a:avLst/>
          </a:prstGeom>
          <a:solidFill>
            <a:srgbClr val="00B050">
              <a:alpha val="23000"/>
            </a:srgbClr>
          </a:solidFill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495800"/>
            <a:ext cx="1066800" cy="457200"/>
          </a:xfrm>
          <a:prstGeom prst="rect">
            <a:avLst/>
          </a:prstGeom>
          <a:solidFill>
            <a:schemeClr val="bg2">
              <a:lumMod val="50000"/>
              <a:alpha val="23000"/>
            </a:schemeClr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038600"/>
            <a:ext cx="1066800" cy="383284"/>
          </a:xfrm>
          <a:prstGeom prst="rect">
            <a:avLst/>
          </a:prstGeom>
          <a:solidFill>
            <a:srgbClr val="FFC000">
              <a:alpha val="23000"/>
            </a:srgbClr>
          </a:solidFill>
          <a:ln w="254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200400"/>
            <a:ext cx="1524000" cy="753276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1905000"/>
            <a:ext cx="1376966" cy="1295400"/>
          </a:xfrm>
          <a:prstGeom prst="rect">
            <a:avLst/>
          </a:prstGeom>
          <a:solidFill>
            <a:srgbClr val="92D050">
              <a:alpha val="23000"/>
            </a:srgbClr>
          </a:solidFill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en-US" b="1" dirty="0">
              <a:solidFill>
                <a:srgbClr val="16A270"/>
              </a:solidFill>
            </a:endParaRPr>
          </a:p>
          <a:p>
            <a:pPr algn="ctr"/>
            <a:r>
              <a:rPr lang="en-US" b="1" dirty="0">
                <a:solidFill>
                  <a:srgbClr val="16A270"/>
                </a:solidFill>
              </a:rPr>
              <a:t>SW Trop Temp</a:t>
            </a:r>
          </a:p>
        </p:txBody>
      </p:sp>
    </p:spTree>
    <p:extLst>
      <p:ext uri="{BB962C8B-B14F-4D97-AF65-F5344CB8AC3E}">
        <p14:creationId xmlns:p14="http://schemas.microsoft.com/office/powerpoint/2010/main" val="12723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6945" r="-502" b="7963"/>
          <a:stretch/>
        </p:blipFill>
        <p:spPr>
          <a:xfrm>
            <a:off x="762000" y="1097280"/>
            <a:ext cx="8242480" cy="561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1158" y="17722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0198" y="6086203"/>
            <a:ext cx="1376966" cy="216932"/>
          </a:xfrm>
          <a:prstGeom prst="rect">
            <a:avLst/>
          </a:prstGeom>
          <a:solidFill>
            <a:srgbClr val="00B0F0">
              <a:alpha val="23000"/>
            </a:srgb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 Temp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943600"/>
            <a:ext cx="1376966" cy="194256"/>
          </a:xfrm>
          <a:prstGeom prst="rect">
            <a:avLst/>
          </a:prstGeom>
          <a:solidFill>
            <a:srgbClr val="00B050">
              <a:alpha val="23000"/>
            </a:srgbClr>
          </a:solidFill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Trop Temp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486400"/>
            <a:ext cx="1066800" cy="459484"/>
          </a:xfrm>
          <a:prstGeom prst="rect">
            <a:avLst/>
          </a:prstGeom>
          <a:solidFill>
            <a:schemeClr val="bg2">
              <a:lumMod val="50000"/>
              <a:alpha val="23000"/>
            </a:schemeClr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1158" y="5171803"/>
            <a:ext cx="1066800" cy="307084"/>
          </a:xfrm>
          <a:prstGeom prst="rect">
            <a:avLst/>
          </a:prstGeom>
          <a:solidFill>
            <a:srgbClr val="FFC000">
              <a:alpha val="23000"/>
            </a:srgbClr>
          </a:solidFill>
          <a:ln w="254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3581400"/>
            <a:ext cx="1524000" cy="1591476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Water vapor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981200"/>
            <a:ext cx="1376966" cy="1600200"/>
          </a:xfrm>
          <a:prstGeom prst="rect">
            <a:avLst/>
          </a:prstGeom>
          <a:solidFill>
            <a:srgbClr val="92D050">
              <a:alpha val="23000"/>
            </a:srgbClr>
          </a:solidFill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16A270"/>
                </a:solidFill>
              </a:rPr>
              <a:t>SW Trop Temp</a:t>
            </a:r>
          </a:p>
        </p:txBody>
      </p:sp>
    </p:spTree>
    <p:extLst>
      <p:ext uri="{BB962C8B-B14F-4D97-AF65-F5344CB8AC3E}">
        <p14:creationId xmlns:p14="http://schemas.microsoft.com/office/powerpoint/2010/main" val="41328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1120</Words>
  <Application>Microsoft Office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Worksheet</vt:lpstr>
      <vt:lpstr>Background Fit to Space-based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Laboratory, Monterey 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Statsdir (old) vs Results (new)</dc:title>
  <dc:creator>Campbell, Dr. Bill</dc:creator>
  <cp:lastModifiedBy>Campbell, Dr. Bill</cp:lastModifiedBy>
  <cp:revision>112</cp:revision>
  <dcterms:created xsi:type="dcterms:W3CDTF">2019-04-09T00:20:58Z</dcterms:created>
  <dcterms:modified xsi:type="dcterms:W3CDTF">2019-05-30T17:03:32Z</dcterms:modified>
</cp:coreProperties>
</file>