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300" r:id="rId3"/>
    <p:sldId id="313" r:id="rId4"/>
    <p:sldId id="258" r:id="rId5"/>
    <p:sldId id="304" r:id="rId6"/>
    <p:sldId id="310" r:id="rId7"/>
    <p:sldId id="262" r:id="rId8"/>
    <p:sldId id="256" r:id="rId9"/>
    <p:sldId id="302" r:id="rId10"/>
    <p:sldId id="309" r:id="rId11"/>
    <p:sldId id="291" r:id="rId12"/>
    <p:sldId id="288" r:id="rId13"/>
    <p:sldId id="294" r:id="rId14"/>
    <p:sldId id="303" r:id="rId15"/>
    <p:sldId id="296" r:id="rId16"/>
    <p:sldId id="297" r:id="rId17"/>
    <p:sldId id="305" r:id="rId18"/>
    <p:sldId id="260" r:id="rId19"/>
    <p:sldId id="264" r:id="rId20"/>
    <p:sldId id="266" r:id="rId21"/>
    <p:sldId id="270" r:id="rId22"/>
    <p:sldId id="320" r:id="rId23"/>
    <p:sldId id="290" r:id="rId24"/>
    <p:sldId id="273" r:id="rId25"/>
    <p:sldId id="319" r:id="rId26"/>
    <p:sldId id="314" r:id="rId27"/>
    <p:sldId id="315" r:id="rId28"/>
    <p:sldId id="316" r:id="rId29"/>
    <p:sldId id="317" r:id="rId30"/>
    <p:sldId id="318" r:id="rId31"/>
    <p:sldId id="268" r:id="rId32"/>
    <p:sldId id="307" r:id="rId33"/>
    <p:sldId id="306" r:id="rId34"/>
    <p:sldId id="29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73"/>
    <p:restoredTop sz="94696"/>
  </p:normalViewPr>
  <p:slideViewPr>
    <p:cSldViewPr snapToGrid="0" snapToObjects="1">
      <p:cViewPr varScale="1">
        <p:scale>
          <a:sx n="88" d="100"/>
          <a:sy n="88" d="100"/>
        </p:scale>
        <p:origin x="82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2011DC-AA94-D244-BCFD-BAADC4C41F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DA5B6-989E-F04E-862D-566E541781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49424-254F-A34B-9A46-67EE5312335D}" type="datetimeFigureOut">
              <a:rPr lang="en-US" smtClean="0"/>
              <a:t>5/29/19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54586-7D21-984A-A519-32AC71C2F8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54944-AC87-4740-9EBA-F14C420A07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1335A-75B4-1E4E-8825-A3D28526F4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500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E87B-38EC-5F42-B4DC-C4A057027F4C}" type="datetimeFigureOut">
              <a:rPr lang="en-US" smtClean="0"/>
              <a:t>5/29/19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C583-F4B1-834B-9486-C22126F4F1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higher likelihood of error correlation when using CCRs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235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1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Slp dropped from ~1000hPa to 945hPa and back up again in 2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91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a circle and state that the slight improvement comes from isolated</a:t>
            </a:r>
            <a:r>
              <a:rPr lang="en-US" baseline="0" dirty="0"/>
              <a:t> forecasts in which CLD3 is much better than RAD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67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 data can replace the vortex relocator!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76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Polar lows are extremely small and elusive, vertically aligned convective storms that resemble TCs, but form at high latitudes</a:t>
            </a:r>
          </a:p>
          <a:p>
            <a:r>
              <a:rPr lang="en-US" dirty="0"/>
              <a:t>(perhaps</a:t>
            </a:r>
            <a:r>
              <a:rPr lang="en-US" baseline="0" dirty="0"/>
              <a:t> take out the PL stuff)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056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CLD3, while able to improve global skill, could not improve convective systems</a:t>
            </a:r>
            <a:r>
              <a:rPr lang="en-US" sz="1200" dirty="0"/>
              <a:t>300hPa winds (shaded), </a:t>
            </a:r>
          </a:p>
          <a:p>
            <a:pPr algn="ctr"/>
            <a:r>
              <a:rPr lang="en-US" sz="1200" dirty="0"/>
              <a:t>vertically integrated vorticity (red), </a:t>
            </a:r>
          </a:p>
          <a:p>
            <a:pPr algn="ctr"/>
            <a:r>
              <a:rPr lang="en-US" sz="1200" dirty="0"/>
              <a:t>slp (black)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5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Perhaps</a:t>
            </a:r>
            <a:r>
              <a:rPr lang="en-US" baseline="0" dirty="0"/>
              <a:t> skip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03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03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Adaptive thinning is COMPROMISE between improved global skill and improved TC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1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transition</a:t>
            </a:r>
            <a:r>
              <a:rPr lang="en-US" baseline="0" dirty="0"/>
              <a:t> with motivation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79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void areas</a:t>
            </a:r>
          </a:p>
          <a:p>
            <a:r>
              <a:rPr lang="en-US" dirty="0"/>
              <a:t>Point out continents, Clear-sky coverage is much sparser due to presence of clouds, homogeneous coverage of cloud-cleared experiment</a:t>
            </a:r>
          </a:p>
          <a:p>
            <a:r>
              <a:rPr lang="en-US" dirty="0"/>
              <a:t>Clear-sky contains more overall data because higher density, but also more heterogeneous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2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Anomaly consistent with sea 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2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1.5x the size of the United States, Physically consistent</a:t>
            </a:r>
          </a:p>
          <a:p>
            <a:r>
              <a:rPr lang="en-US" dirty="0"/>
              <a:t>By assimilating only clear-sky AIRS radiances, discard observations in cloudy regions that are associated with colder temperatures so biasing system warm, due to hydrostatic adjustment, this shifts the geopotential height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837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events can have quite large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13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5/29/19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90663"/>
            <a:ext cx="10515600" cy="4594225"/>
          </a:xfrm>
        </p:spPr>
        <p:txBody>
          <a:bodyPr/>
          <a:lstStyle/>
          <a:p>
            <a:pPr lvl="0"/>
            <a:r>
              <a:rPr lang="en-US" dirty="0"/>
              <a:t>Click to edit text.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pPr/>
              <a:t>5/29/19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5/29/19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5/29/19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4178" y="6445501"/>
            <a:ext cx="529730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 and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0140"/>
            <a:ext cx="10515600" cy="46021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5/29/19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3151" y="733778"/>
            <a:ext cx="3932237" cy="1134533"/>
          </a:xfrm>
        </p:spPr>
        <p:txBody>
          <a:bodyPr anchor="t" anchorCtr="0">
            <a:norm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919" y="733778"/>
            <a:ext cx="6172200" cy="51352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952978"/>
            <a:ext cx="3932237" cy="3916010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5/29/19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text.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  <a:r>
              <a:rPr lang="en-US"/>
              <a:t>text.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5/29/19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rgbClr val="0D0D0D"/>
            </a:gs>
            <a:gs pos="34000">
              <a:srgbClr val="303030"/>
            </a:gs>
            <a:gs pos="49000">
              <a:schemeClr val="bg2">
                <a:lumMod val="1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9786"/>
            <a:ext cx="10515600" cy="82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140"/>
            <a:ext cx="10515600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88947"/>
            <a:ext cx="12192000" cy="46907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53099" y="6464945"/>
            <a:ext cx="2581079" cy="2354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Global Modeling</a:t>
            </a:r>
            <a:r>
              <a:rPr lang="en-US" sz="900" b="1" i="0" baseline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 </a:t>
            </a: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and</a:t>
            </a:r>
            <a:r>
              <a:rPr lang="en-US" sz="900" b="1" i="0" baseline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 </a:t>
            </a: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gmao.gsfc.nasa.gov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06226" y="6449580"/>
            <a:ext cx="1052957" cy="311817"/>
          </a:xfrm>
          <a:prstGeom prst="rect">
            <a:avLst/>
          </a:prstGeom>
          <a:noFill/>
          <a:ln w="6350">
            <a:solidFill>
              <a:schemeClr val="tx1">
                <a:lumMod val="95000"/>
              </a:schemeClr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133" b="1" i="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GMAO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4666" y="6440922"/>
            <a:ext cx="567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8D1E3-1DAE-664E-B350-75CA63E753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33378" y="6440922"/>
            <a:ext cx="122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0F2B-E692-5549-89C0-DEF97C653501}" type="datetimeFigureOut">
              <a:rPr lang="en-US" smtClean="0"/>
              <a:pPr/>
              <a:t>5/29/19</a:t>
            </a:fld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43107" y="127916"/>
            <a:ext cx="3571124" cy="3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5844" tIns="67921" rIns="135844" bIns="67921"/>
          <a:lstStyle>
            <a:lvl1pPr defTabSz="1019175">
              <a:defRPr sz="4000">
                <a:solidFill>
                  <a:srgbClr val="939BA8"/>
                </a:solidFill>
                <a:latin typeface="Arial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33" b="0" i="0" dirty="0">
                <a:solidFill>
                  <a:schemeClr val="tx1">
                    <a:lumMod val="65000"/>
                  </a:schemeClr>
                </a:solidFill>
                <a:ea typeface="Arial Regular" charset="0"/>
              </a:rPr>
              <a:t>National Aeronautics and Space Administration</a:t>
            </a:r>
          </a:p>
        </p:txBody>
      </p:sp>
      <p:pic>
        <p:nvPicPr>
          <p:cNvPr id="13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8222" y="127907"/>
            <a:ext cx="575446" cy="48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51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5" r:id="rId3"/>
    <p:sldLayoutId id="2147483649" r:id="rId4"/>
    <p:sldLayoutId id="2147483650" r:id="rId5"/>
    <p:sldLayoutId id="2147483657" r:id="rId6"/>
    <p:sldLayoutId id="2147483652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5151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9159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4490" indent="-17145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ams.confex.com/ams/87ANNUAL/techprogram/paper_117655.htm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4E8D6-73D4-7347-AAD8-1EF0B6516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343" y="1122363"/>
            <a:ext cx="10740571" cy="2387600"/>
          </a:xfrm>
        </p:spPr>
        <p:txBody>
          <a:bodyPr>
            <a:normAutofit/>
          </a:bodyPr>
          <a:lstStyle/>
          <a:p>
            <a:r>
              <a:rPr lang="en-US" dirty="0"/>
              <a:t>Impact of Assimilating Adaptively Thinned AIRS Cloud-Cleared Radiances in the GEOS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31F0C2-45BB-0947-BC60-992A82FD4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0992" y="3602038"/>
            <a:ext cx="9250017" cy="1655762"/>
          </a:xfrm>
        </p:spPr>
        <p:txBody>
          <a:bodyPr/>
          <a:lstStyle/>
          <a:p>
            <a:r>
              <a:rPr lang="en-US" dirty="0"/>
              <a:t>Erica McGrath-Spangler</a:t>
            </a:r>
            <a:r>
              <a:rPr lang="en-US" baseline="30000" dirty="0"/>
              <a:t>1,2</a:t>
            </a:r>
            <a:r>
              <a:rPr lang="en-US" dirty="0"/>
              <a:t>, Oreste Reale</a:t>
            </a:r>
            <a:r>
              <a:rPr lang="en-US" baseline="30000" dirty="0"/>
              <a:t>1,2</a:t>
            </a:r>
            <a:r>
              <a:rPr lang="en-US" dirty="0"/>
              <a:t>, Manisha Ganeshan</a:t>
            </a:r>
            <a:r>
              <a:rPr lang="en-US" baseline="30000" dirty="0"/>
              <a:t>1,2</a:t>
            </a:r>
            <a:r>
              <a:rPr lang="en-US" dirty="0"/>
              <a:t>, </a:t>
            </a:r>
          </a:p>
          <a:p>
            <a:r>
              <a:rPr lang="en-US" dirty="0"/>
              <a:t>Will McCarty</a:t>
            </a:r>
            <a:r>
              <a:rPr lang="en-US" baseline="30000" dirty="0"/>
              <a:t>1</a:t>
            </a:r>
            <a:r>
              <a:rPr lang="en-US" dirty="0"/>
              <a:t>, and Ron Gelaro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9A37A-924F-0245-9275-EE665DC74DF4}"/>
              </a:ext>
            </a:extLst>
          </p:cNvPr>
          <p:cNvSpPr txBox="1"/>
          <p:nvPr/>
        </p:nvSpPr>
        <p:spPr>
          <a:xfrm>
            <a:off x="674251" y="5349875"/>
            <a:ext cx="2481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aseline="30000" dirty="0"/>
              <a:t>1</a:t>
            </a:r>
            <a:r>
              <a:rPr lang="en-US" sz="2400" dirty="0"/>
              <a:t>NASA GSFC</a:t>
            </a:r>
          </a:p>
          <a:p>
            <a:pPr algn="ctr"/>
            <a:r>
              <a:rPr lang="en-US" sz="2400" baseline="30000" dirty="0"/>
              <a:t>2</a:t>
            </a:r>
            <a:r>
              <a:rPr lang="en-US" sz="2400" dirty="0"/>
              <a:t>GESTAR/USRA</a:t>
            </a:r>
            <a:endParaRPr lang="en-US" sz="2400" baseline="30000" dirty="0"/>
          </a:p>
        </p:txBody>
      </p:sp>
      <p:pic>
        <p:nvPicPr>
          <p:cNvPr id="1026" name="Picture 2" descr="https://www.usra.edu/sites/default/files/2018-09/USRA-50th-Full-Logo-RGB-72-dpi.png">
            <a:extLst>
              <a:ext uri="{FF2B5EF4-FFF2-40B4-BE49-F238E27FC236}">
                <a16:creationId xmlns:a16="http://schemas.microsoft.com/office/drawing/2014/main" id="{B164836F-3A9E-224B-8B39-038F7804C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122" y="102774"/>
            <a:ext cx="877774" cy="97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26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A755B9-05A0-0946-A8C4-5F8B34B37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7" t="15028" r="3375" b="10872"/>
          <a:stretch/>
        </p:blipFill>
        <p:spPr>
          <a:xfrm>
            <a:off x="1981200" y="1440886"/>
            <a:ext cx="8229600" cy="4892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6B1EAF-1B88-2342-99BE-C457BAAA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Clear-sky vs cloud-cleared coverage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7853C9-194A-C545-B0CF-44FFE477F2E7}"/>
              </a:ext>
            </a:extLst>
          </p:cNvPr>
          <p:cNvSpPr/>
          <p:nvPr/>
        </p:nvSpPr>
        <p:spPr>
          <a:xfrm>
            <a:off x="3048000" y="1444485"/>
            <a:ext cx="2464904" cy="3313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Clear-Sky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CCF098-CFEC-EE48-AEDF-9EE08A9871D1}"/>
              </a:ext>
            </a:extLst>
          </p:cNvPr>
          <p:cNvSpPr/>
          <p:nvPr/>
        </p:nvSpPr>
        <p:spPr>
          <a:xfrm>
            <a:off x="6897756" y="1444485"/>
            <a:ext cx="2464904" cy="3313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Cloud-Cleared</a:t>
            </a:r>
          </a:p>
        </p:txBody>
      </p:sp>
    </p:spTree>
    <p:extLst>
      <p:ext uri="{BB962C8B-B14F-4D97-AF65-F5344CB8AC3E}">
        <p14:creationId xmlns:p14="http://schemas.microsoft.com/office/powerpoint/2010/main" val="444482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52B32A-0439-2046-A9BA-28358D214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7" t="2858" r="6142" b="6437"/>
          <a:stretch/>
        </p:blipFill>
        <p:spPr>
          <a:xfrm>
            <a:off x="599724" y="172517"/>
            <a:ext cx="5257800" cy="4875069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8BB3F6B-06F7-CF46-A4E7-E238C63E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7" y="5100861"/>
            <a:ext cx="11128513" cy="1327235"/>
          </a:xfrm>
        </p:spPr>
        <p:txBody>
          <a:bodyPr>
            <a:normAutofit fontScale="40000" lnSpcReduction="20000"/>
          </a:bodyPr>
          <a:lstStyle/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5500" i="1" dirty="0">
                <a:solidFill>
                  <a:schemeClr val="bg1"/>
                </a:solidFill>
              </a:rPr>
              <a:t>Cloud-cleared</a:t>
            </a:r>
            <a:r>
              <a:rPr lang="en-US" sz="5500" dirty="0">
                <a:solidFill>
                  <a:schemeClr val="bg1"/>
                </a:solidFill>
              </a:rPr>
              <a:t> minus </a:t>
            </a:r>
            <a:r>
              <a:rPr lang="en-US" sz="5500" i="1" dirty="0">
                <a:solidFill>
                  <a:schemeClr val="bg1"/>
                </a:solidFill>
              </a:rPr>
              <a:t>clear-sky</a:t>
            </a:r>
            <a:r>
              <a:rPr lang="en-US" sz="5500" dirty="0">
                <a:solidFill>
                  <a:schemeClr val="bg1"/>
                </a:solidFill>
              </a:rPr>
              <a:t> v</a:t>
            </a:r>
            <a:r>
              <a:rPr lang="en-US" sz="5500" dirty="0"/>
              <a:t>ertically integrated (sfc to 800-hPa) temperature and 500-hPa geopotential height anomalies in a </a:t>
            </a:r>
            <a:r>
              <a:rPr lang="en-US" sz="5500" dirty="0">
                <a:solidFill>
                  <a:srgbClr val="FFC000"/>
                </a:solidFill>
              </a:rPr>
              <a:t>two month-long </a:t>
            </a:r>
            <a:r>
              <a:rPr lang="en-US" sz="5500" dirty="0">
                <a:solidFill>
                  <a:schemeClr val="accent2"/>
                </a:solidFill>
              </a:rPr>
              <a:t>analysis</a:t>
            </a:r>
          </a:p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5500" dirty="0"/>
              <a:t>Large, spatially coherent temperature anomaly over Arctic induces negative mid- and upper-tropospheric geopotential height anomalies due to hydrostatic adjustment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A9E271-BB3C-284D-A809-F75086A35E8F}"/>
              </a:ext>
            </a:extLst>
          </p:cNvPr>
          <p:cNvSpPr/>
          <p:nvPr/>
        </p:nvSpPr>
        <p:spPr>
          <a:xfrm>
            <a:off x="599724" y="62790"/>
            <a:ext cx="5257800" cy="4049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Vertically Integrated Temperature Anomaly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A79338-3D5A-084E-A441-956DF7BA5DD1}"/>
              </a:ext>
            </a:extLst>
          </p:cNvPr>
          <p:cNvSpPr txBox="1"/>
          <p:nvPr/>
        </p:nvSpPr>
        <p:spPr>
          <a:xfrm>
            <a:off x="4945996" y="945155"/>
            <a:ext cx="9925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</a:rPr>
              <a:t>K∙kg∙m</a:t>
            </a:r>
            <a:r>
              <a:rPr lang="en-US" sz="1700" baseline="30000" dirty="0">
                <a:solidFill>
                  <a:srgbClr val="000000"/>
                </a:solidFill>
              </a:rPr>
              <a:t>-2</a:t>
            </a:r>
            <a:endParaRPr lang="en-US" sz="17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ADDD0-8FEF-1C42-96A1-3A98D4891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96" t="2912" r="7662" b="6382"/>
          <a:stretch/>
        </p:blipFill>
        <p:spPr>
          <a:xfrm>
            <a:off x="6301150" y="172517"/>
            <a:ext cx="5114020" cy="48737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30E76E-887B-C447-93F0-8CA7E8351932}"/>
              </a:ext>
            </a:extLst>
          </p:cNvPr>
          <p:cNvSpPr/>
          <p:nvPr/>
        </p:nvSpPr>
        <p:spPr>
          <a:xfrm>
            <a:off x="6296365" y="51306"/>
            <a:ext cx="5118805" cy="4164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500-hPa Geopotential Height Anomaly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766913-CEB6-C34C-848E-C89D07FC56A0}"/>
              </a:ext>
            </a:extLst>
          </p:cNvPr>
          <p:cNvSpPr/>
          <p:nvPr/>
        </p:nvSpPr>
        <p:spPr>
          <a:xfrm>
            <a:off x="10769600" y="1278778"/>
            <a:ext cx="482600" cy="3665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606868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5C13814-2940-5D46-B6C1-BDD644E698AB}"/>
              </a:ext>
            </a:extLst>
          </p:cNvPr>
          <p:cNvGrpSpPr>
            <a:grpSpLocks noChangeAspect="1"/>
          </p:cNvGrpSpPr>
          <p:nvPr/>
        </p:nvGrpSpPr>
        <p:grpSpPr>
          <a:xfrm>
            <a:off x="706844" y="128393"/>
            <a:ext cx="5227361" cy="4572000"/>
            <a:chOff x="2564296" y="177799"/>
            <a:chExt cx="7648231" cy="66893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890AFA-1C5B-CA4A-826A-FC830D21E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49" r="1983"/>
            <a:stretch/>
          </p:blipFill>
          <p:spPr>
            <a:xfrm>
              <a:off x="2564296" y="177799"/>
              <a:ext cx="7648231" cy="668936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67907D-134A-B64A-92DE-B78FD0734189}"/>
                </a:ext>
              </a:extLst>
            </p:cNvPr>
            <p:cNvSpPr/>
            <p:nvPr/>
          </p:nvSpPr>
          <p:spPr>
            <a:xfrm>
              <a:off x="3180522" y="177800"/>
              <a:ext cx="6062869" cy="3390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Temperature Anomaly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6E8E99-EF70-6645-962A-2A7574A53346}"/>
              </a:ext>
            </a:extLst>
          </p:cNvPr>
          <p:cNvGrpSpPr>
            <a:grpSpLocks noChangeAspect="1"/>
          </p:cNvGrpSpPr>
          <p:nvPr/>
        </p:nvGrpSpPr>
        <p:grpSpPr>
          <a:xfrm>
            <a:off x="6158460" y="118557"/>
            <a:ext cx="5224184" cy="4572000"/>
            <a:chOff x="356616" y="197678"/>
            <a:chExt cx="7191660" cy="62938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2EAE5B-BA9E-BB4B-A9FF-BA379A8C7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24" r="2025"/>
            <a:stretch/>
          </p:blipFill>
          <p:spPr>
            <a:xfrm>
              <a:off x="356616" y="201168"/>
              <a:ext cx="7191660" cy="629036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FBE5E9-D32D-1C4A-9322-B3BA3B412982}"/>
                </a:ext>
              </a:extLst>
            </p:cNvPr>
            <p:cNvSpPr/>
            <p:nvPr/>
          </p:nvSpPr>
          <p:spPr>
            <a:xfrm>
              <a:off x="974038" y="197678"/>
              <a:ext cx="6062869" cy="3390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Geopotential Height Anomaly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2F45FD-1FB3-4341-914A-2F750D393B24}"/>
                </a:ext>
              </a:extLst>
            </p:cNvPr>
            <p:cNvSpPr txBox="1"/>
            <p:nvPr/>
          </p:nvSpPr>
          <p:spPr>
            <a:xfrm>
              <a:off x="6755228" y="5982196"/>
              <a:ext cx="377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C3617F7-80C0-EE4E-89E8-9D3DB32C843A}"/>
              </a:ext>
            </a:extLst>
          </p:cNvPr>
          <p:cNvSpPr txBox="1"/>
          <p:nvPr/>
        </p:nvSpPr>
        <p:spPr>
          <a:xfrm>
            <a:off x="5102549" y="4320560"/>
            <a:ext cx="33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K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0B080CFF-747C-5544-872D-7918F13F4E88}"/>
              </a:ext>
            </a:extLst>
          </p:cNvPr>
          <p:cNvSpPr txBox="1">
            <a:spLocks/>
          </p:cNvSpPr>
          <p:nvPr/>
        </p:nvSpPr>
        <p:spPr>
          <a:xfrm>
            <a:off x="54592" y="4754986"/>
            <a:ext cx="11987693" cy="168675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51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159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4490" indent="-1714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8000" i="1" dirty="0">
                <a:solidFill>
                  <a:schemeClr val="bg1"/>
                </a:solidFill>
              </a:rPr>
              <a:t>Time series (Sep1st – Nov 10</a:t>
            </a:r>
            <a:r>
              <a:rPr lang="en-US" sz="8000" i="1" baseline="30000" dirty="0">
                <a:solidFill>
                  <a:schemeClr val="bg1"/>
                </a:solidFill>
              </a:rPr>
              <a:t>th</a:t>
            </a:r>
            <a:r>
              <a:rPr lang="en-US" sz="8000" i="1" dirty="0">
                <a:solidFill>
                  <a:schemeClr val="bg1"/>
                </a:solidFill>
              </a:rPr>
              <a:t>) of cloud-cleared</a:t>
            </a:r>
            <a:r>
              <a:rPr lang="en-US" sz="8000" dirty="0">
                <a:solidFill>
                  <a:schemeClr val="bg1"/>
                </a:solidFill>
              </a:rPr>
              <a:t> minus </a:t>
            </a:r>
            <a:r>
              <a:rPr lang="en-US" sz="8000" i="1" dirty="0">
                <a:solidFill>
                  <a:schemeClr val="bg1"/>
                </a:solidFill>
              </a:rPr>
              <a:t>clear-sky</a:t>
            </a:r>
            <a:r>
              <a:rPr lang="en-US" sz="8000" dirty="0">
                <a:solidFill>
                  <a:schemeClr val="bg1"/>
                </a:solidFill>
              </a:rPr>
              <a:t> anomalies </a:t>
            </a:r>
            <a:r>
              <a:rPr lang="en-US" sz="8000" dirty="0"/>
              <a:t>averaged 70ºN – 90ºN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8000" dirty="0"/>
              <a:t>Persistent low-tropospheric cooling induced by assimilation of cloud-clear radiances over large area (over 15 million sq. km)  lowers mid-troposphere geopotential height field 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8000" dirty="0"/>
              <a:t>The anomaly propagates into a small average improvement in forecast skill over the northern hemisphere, originating from a few individual forecasts in which the difference in skill between CLD3 and RAD is very large.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899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FF6B39-938E-C748-A708-1B1D491F5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90" y="498640"/>
            <a:ext cx="6992079" cy="559366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CDC9CC8-04A8-6947-8614-7DF3E0DA7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0268" y="449786"/>
            <a:ext cx="4560817" cy="5747814"/>
          </a:xfrm>
        </p:spPr>
        <p:txBody>
          <a:bodyPr>
            <a:normAutofit lnSpcReduction="10000"/>
          </a:bodyPr>
          <a:lstStyle/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Hovmöller diagram with 500 hPa geopotential height anomaly averaged from 40ºN – 80ºN</a:t>
            </a:r>
          </a:p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Shaded: </a:t>
            </a:r>
            <a:r>
              <a:rPr lang="en-US" sz="2400" i="1" dirty="0"/>
              <a:t>cloud-cleared</a:t>
            </a:r>
            <a:r>
              <a:rPr lang="en-US" sz="2400" dirty="0"/>
              <a:t> </a:t>
            </a:r>
            <a:r>
              <a:rPr lang="en-US" sz="2400" i="1" dirty="0"/>
              <a:t>forecast</a:t>
            </a:r>
            <a:r>
              <a:rPr lang="en-US" sz="2400" dirty="0"/>
              <a:t> minus </a:t>
            </a:r>
            <a:r>
              <a:rPr lang="en-US" sz="2400" i="1" dirty="0"/>
              <a:t>clear-sky</a:t>
            </a:r>
            <a:r>
              <a:rPr lang="en-US" sz="2400" dirty="0"/>
              <a:t> </a:t>
            </a:r>
            <a:r>
              <a:rPr lang="en-US" sz="2400" i="1" dirty="0"/>
              <a:t>forecast</a:t>
            </a:r>
          </a:p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Contour: </a:t>
            </a:r>
            <a:r>
              <a:rPr lang="en-US" sz="2400" i="1" dirty="0"/>
              <a:t>NCEP analysis</a:t>
            </a:r>
            <a:r>
              <a:rPr lang="en-US" sz="2400" dirty="0"/>
              <a:t> minus </a:t>
            </a:r>
            <a:r>
              <a:rPr lang="en-US" sz="2400" i="1" dirty="0"/>
              <a:t>clear-sky forecast</a:t>
            </a:r>
          </a:p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Anomalies grow with time and travel with westerly mid-latitude waves</a:t>
            </a:r>
          </a:p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Changes induced by cloud-clearing attempt to correct the forecast in the direction of the verifying analysis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BCFB0E-D552-1341-B00A-75416A3042DE}"/>
              </a:ext>
            </a:extLst>
          </p:cNvPr>
          <p:cNvSpPr/>
          <p:nvPr/>
        </p:nvSpPr>
        <p:spPr>
          <a:xfrm>
            <a:off x="1349115" y="4863272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Initialized: 00Z 22 Oct 2014, 5 day forecast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D91787-4A5D-124A-BA85-40F0314F1456}"/>
              </a:ext>
            </a:extLst>
          </p:cNvPr>
          <p:cNvSpPr/>
          <p:nvPr/>
        </p:nvSpPr>
        <p:spPr>
          <a:xfrm>
            <a:off x="1349115" y="498640"/>
            <a:ext cx="5336498" cy="280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Geopotential Height Anomaly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1E232-CDEB-4146-BBEB-4D4A483A8531}"/>
              </a:ext>
            </a:extLst>
          </p:cNvPr>
          <p:cNvSpPr txBox="1"/>
          <p:nvPr/>
        </p:nvSpPr>
        <p:spPr>
          <a:xfrm>
            <a:off x="6497099" y="5605670"/>
            <a:ext cx="37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989569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BFD995-9DD8-8649-BD03-025A18E28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602894"/>
            <a:ext cx="10515600" cy="1269994"/>
          </a:xfrm>
        </p:spPr>
        <p:txBody>
          <a:bodyPr>
            <a:noAutofit/>
          </a:bodyPr>
          <a:lstStyle/>
          <a:p>
            <a:r>
              <a:rPr lang="en-US" sz="3600" dirty="0"/>
              <a:t>Part 3: Impact of a comprehensive adaptive thinning strategy for all IR sensors together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9072" y="2242868"/>
            <a:ext cx="103603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/>
              <a:t>Assimilation of low density AIRS CCRs brings a substantial improvement in global skill but negligible impact on TC structure 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/>
              <a:t>Adaptively thinned AIRS CCRs bring a strong improvement on structure of many TCs, without damage to Global Skill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/>
              <a:t>Cloud-cleared CrIS and IASI are not yet available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/>
              <a:t>However, when the adaptive thinning strategy is </a:t>
            </a:r>
            <a:r>
              <a:rPr lang="en-US" sz="2600" i="1" dirty="0">
                <a:solidFill>
                  <a:srgbClr val="FF0000"/>
                </a:solidFill>
              </a:rPr>
              <a:t>simultaneously applied </a:t>
            </a:r>
            <a:r>
              <a:rPr lang="en-US" sz="2600" dirty="0">
                <a:solidFill>
                  <a:schemeClr val="bg1"/>
                </a:solidFill>
              </a:rPr>
              <a:t>to </a:t>
            </a:r>
            <a:r>
              <a:rPr lang="en-US" sz="2600" b="1" i="1" dirty="0">
                <a:solidFill>
                  <a:srgbClr val="FFC000"/>
                </a:solidFill>
              </a:rPr>
              <a:t>all</a:t>
            </a:r>
            <a:r>
              <a:rPr lang="en-US" sz="2600" dirty="0">
                <a:solidFill>
                  <a:schemeClr val="bg1"/>
                </a:solidFill>
              </a:rPr>
              <a:t> hyperspectral sensors </a:t>
            </a:r>
            <a:r>
              <a:rPr lang="en-US" sz="2600" b="1" i="1" dirty="0">
                <a:solidFill>
                  <a:srgbClr val="FFC000"/>
                </a:solidFill>
              </a:rPr>
              <a:t>together</a:t>
            </a:r>
            <a:r>
              <a:rPr lang="en-US" sz="2600" dirty="0">
                <a:solidFill>
                  <a:schemeClr val="bg1"/>
                </a:solidFill>
              </a:rPr>
              <a:t> (Cloud-cleared AIRS and clear-sky CrIS and IASI) global and TC representation both improve substantially; even more TCs are positively affected</a:t>
            </a:r>
            <a:endParaRPr lang="en-US" sz="2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58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7647"/>
            <a:ext cx="10515600" cy="820208"/>
          </a:xfrm>
        </p:spPr>
        <p:txBody>
          <a:bodyPr/>
          <a:lstStyle/>
          <a:p>
            <a:r>
              <a:rPr lang="en-US" dirty="0"/>
              <a:t>Global 500 hPa height anomaly correlation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3069D-F313-EF4F-8395-C1BEDA7E1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11236" y="810913"/>
            <a:ext cx="3918577" cy="527397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A comprehensive,  adaptive thinning approach for all hyperspectral infrared sensors, using cloud-cleared AIRS radiances, results in a statistically significant improvement in global forecast skill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42969" y="5329084"/>
            <a:ext cx="1999265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Reference = OPS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t="2851" r="7046" b="2406"/>
          <a:stretch/>
        </p:blipFill>
        <p:spPr>
          <a:xfrm>
            <a:off x="262187" y="810912"/>
            <a:ext cx="7643856" cy="5478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4EFB-140E-6145-BA84-E806E7362778}"/>
              </a:ext>
            </a:extLst>
          </p:cNvPr>
          <p:cNvSpPr txBox="1"/>
          <p:nvPr/>
        </p:nvSpPr>
        <p:spPr>
          <a:xfrm>
            <a:off x="1343704" y="5144418"/>
            <a:ext cx="1999265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Reference = OPS</a:t>
            </a:r>
          </a:p>
        </p:txBody>
      </p:sp>
    </p:spTree>
    <p:extLst>
      <p:ext uri="{BB962C8B-B14F-4D97-AF65-F5344CB8AC3E}">
        <p14:creationId xmlns:p14="http://schemas.microsoft.com/office/powerpoint/2010/main" val="3889724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8461BB-10BD-1947-87DB-3C026C958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69"/>
          <a:stretch/>
        </p:blipFill>
        <p:spPr>
          <a:xfrm>
            <a:off x="3352800" y="105229"/>
            <a:ext cx="5486400" cy="66475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99065" y="1461781"/>
            <a:ext cx="2109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cross section</a:t>
            </a:r>
          </a:p>
          <a:p>
            <a:r>
              <a:rPr lang="en-US" dirty="0"/>
              <a:t>Wind magnitude (shaded)</a:t>
            </a:r>
          </a:p>
          <a:p>
            <a:r>
              <a:rPr lang="en-US" dirty="0"/>
              <a:t>Temperature </a:t>
            </a:r>
          </a:p>
          <a:p>
            <a:r>
              <a:rPr lang="en-US" dirty="0"/>
              <a:t>(°C, black)</a:t>
            </a:r>
          </a:p>
          <a:p>
            <a:r>
              <a:rPr lang="en-US" dirty="0"/>
              <a:t>Temp. Anomaly (°C, red)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99065" y="5103673"/>
            <a:ext cx="2197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850 hPa winds (shaded)</a:t>
            </a:r>
          </a:p>
          <a:p>
            <a:r>
              <a:rPr lang="en-US" dirty="0"/>
              <a:t>slp (contours)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/>
          <a:stretch/>
        </p:blipFill>
        <p:spPr>
          <a:xfrm>
            <a:off x="71902" y="2554515"/>
            <a:ext cx="3253253" cy="21606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6735" y="4826674"/>
            <a:ext cx="248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Impossibly difficult </a:t>
            </a:r>
            <a:r>
              <a:rPr lang="en-US" dirty="0"/>
              <a:t>TC:</a:t>
            </a:r>
          </a:p>
          <a:p>
            <a:r>
              <a:rPr lang="en-US" dirty="0"/>
              <a:t>extremely small, </a:t>
            </a:r>
          </a:p>
          <a:p>
            <a:r>
              <a:rPr lang="en-US" dirty="0"/>
              <a:t>rapid deepening and </a:t>
            </a:r>
          </a:p>
          <a:p>
            <a:r>
              <a:rPr lang="en-US" dirty="0"/>
              <a:t>rapid dissipation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EA3410-F4E1-EF45-920A-3E5233B3C7BE}"/>
              </a:ext>
            </a:extLst>
          </p:cNvPr>
          <p:cNvSpPr txBox="1"/>
          <p:nvPr/>
        </p:nvSpPr>
        <p:spPr>
          <a:xfrm>
            <a:off x="209291" y="682211"/>
            <a:ext cx="2427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H. Simon (2014)</a:t>
            </a:r>
          </a:p>
          <a:p>
            <a:pPr algn="ctr"/>
            <a:r>
              <a:rPr lang="en-US" sz="2400" dirty="0"/>
              <a:t>East Pacific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D13ED3-234E-E843-90E0-53DD3861D30A}"/>
              </a:ext>
            </a:extLst>
          </p:cNvPr>
          <p:cNvCxnSpPr>
            <a:cxnSpLocks/>
          </p:cNvCxnSpPr>
          <p:nvPr/>
        </p:nvCxnSpPr>
        <p:spPr>
          <a:xfrm>
            <a:off x="2387600" y="3185888"/>
            <a:ext cx="0" cy="124096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335150" y="3806372"/>
            <a:ext cx="70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50hPa</a:t>
            </a:r>
          </a:p>
        </p:txBody>
      </p:sp>
    </p:spTree>
    <p:extLst>
      <p:ext uri="{BB962C8B-B14F-4D97-AF65-F5344CB8AC3E}">
        <p14:creationId xmlns:p14="http://schemas.microsoft.com/office/powerpoint/2010/main" val="999701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6A47F-CD3A-594C-A636-9CEF5C169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140"/>
            <a:ext cx="10515600" cy="4602163"/>
          </a:xfrm>
        </p:spPr>
        <p:txBody>
          <a:bodyPr>
            <a:noAutofit/>
          </a:bodyPr>
          <a:lstStyle/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FFFF"/>
                </a:solidFill>
              </a:rPr>
              <a:t>GEOS, version 5.17 experiments, using hybrid 4DEnVar data assimilation, simulating boreal late summer – early fall 2017</a:t>
            </a:r>
          </a:p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80 daily 10-day forecasts initialized at 00Z from July 31</a:t>
            </a:r>
            <a:r>
              <a:rPr lang="en-US" sz="2800" baseline="30000" dirty="0">
                <a:solidFill>
                  <a:srgbClr val="FFFFFF"/>
                </a:solidFill>
              </a:rPr>
              <a:t>st</a:t>
            </a:r>
            <a:r>
              <a:rPr lang="en-US" sz="2800" dirty="0">
                <a:solidFill>
                  <a:srgbClr val="FFFFFF"/>
                </a:solidFill>
              </a:rPr>
              <a:t>  to October 19</a:t>
            </a:r>
            <a:r>
              <a:rPr lang="en-US" sz="2800" baseline="30000" dirty="0">
                <a:solidFill>
                  <a:srgbClr val="FFFFFF"/>
                </a:solidFill>
              </a:rPr>
              <a:t>th</a:t>
            </a:r>
            <a:r>
              <a:rPr lang="en-US" sz="2800" dirty="0">
                <a:solidFill>
                  <a:srgbClr val="FFFFFF"/>
                </a:solidFill>
              </a:rPr>
              <a:t>  </a:t>
            </a:r>
            <a:endParaRPr lang="en-US" sz="2500" dirty="0">
              <a:solidFill>
                <a:srgbClr val="FFFFFF"/>
              </a:solidFill>
            </a:endParaRPr>
          </a:p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2"/>
                </a:solidFill>
              </a:rPr>
              <a:t>RAD</a:t>
            </a:r>
            <a:r>
              <a:rPr lang="en-US" sz="2500" dirty="0"/>
              <a:t>: Clear-sky AIRS radiances, as used operationally</a:t>
            </a:r>
          </a:p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accent2"/>
                </a:solidFill>
              </a:rPr>
              <a:t>CLD3</a:t>
            </a:r>
            <a:r>
              <a:rPr lang="en-US" sz="2500" dirty="0">
                <a:solidFill>
                  <a:srgbClr val="FFFFFF"/>
                </a:solidFill>
              </a:rPr>
              <a:t>: Cloud-cleared AIRS radiances, globally assimilated at a lower density (~1/3 of RAD)</a:t>
            </a:r>
          </a:p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FFFF"/>
                </a:solidFill>
              </a:rPr>
              <a:t>CLD3 shows an improvement in global forecast skill after day 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8F2DDE-3725-FC4F-9C4E-92F76A63DFD7}"/>
              </a:ext>
            </a:extLst>
          </p:cNvPr>
          <p:cNvSpPr txBox="1">
            <a:spLocks/>
          </p:cNvSpPr>
          <p:nvPr/>
        </p:nvSpPr>
        <p:spPr>
          <a:xfrm>
            <a:off x="838200" y="389996"/>
            <a:ext cx="10515600" cy="82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Part 4: Hybrid 4DEnVar experiments and results</a:t>
            </a:r>
          </a:p>
        </p:txBody>
      </p:sp>
    </p:spTree>
    <p:extLst>
      <p:ext uri="{BB962C8B-B14F-4D97-AF65-F5344CB8AC3E}">
        <p14:creationId xmlns:p14="http://schemas.microsoft.com/office/powerpoint/2010/main" val="1065387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86E77-C80C-C249-ADDF-A4AFE68C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3AFE8-E166-C84F-8B3B-EC878C714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48" y="1269993"/>
            <a:ext cx="10538105" cy="4939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612A67-4D6D-E34C-9DE2-F8E02191C0B8}"/>
              </a:ext>
            </a:extLst>
          </p:cNvPr>
          <p:cNvSpPr/>
          <p:nvPr/>
        </p:nvSpPr>
        <p:spPr>
          <a:xfrm>
            <a:off x="1148081" y="1269993"/>
            <a:ext cx="9387992" cy="5178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Impact of assimilating cloud-cleared against clear-sky radiances on the analyzed SLP</a:t>
            </a:r>
          </a:p>
        </p:txBody>
      </p:sp>
    </p:spTree>
    <p:extLst>
      <p:ext uri="{BB962C8B-B14F-4D97-AF65-F5344CB8AC3E}">
        <p14:creationId xmlns:p14="http://schemas.microsoft.com/office/powerpoint/2010/main" val="2699470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A4DE-0994-1A42-A60D-EEA7F6932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83E96-BB8B-BC48-84DC-3B15A7150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77800"/>
            <a:ext cx="8128000" cy="6502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6A2F6E-6471-574A-B88D-8B914239D755}"/>
              </a:ext>
            </a:extLst>
          </p:cNvPr>
          <p:cNvSpPr/>
          <p:nvPr/>
        </p:nvSpPr>
        <p:spPr>
          <a:xfrm>
            <a:off x="2524834" y="600958"/>
            <a:ext cx="7096837" cy="5178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H. Harvey (2017)  Cloud-cleared minus Clear-sky Vertically Integrated Temperature Anomaly  (300 to 200 hPa)</a:t>
            </a:r>
          </a:p>
        </p:txBody>
      </p:sp>
    </p:spTree>
    <p:extLst>
      <p:ext uri="{BB962C8B-B14F-4D97-AF65-F5344CB8AC3E}">
        <p14:creationId xmlns:p14="http://schemas.microsoft.com/office/powerpoint/2010/main" val="1679615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514350" indent="-514350" algn="l">
              <a:spcBef>
                <a:spcPts val="160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Short summary of work on AIRS published in 2018: Impact of adaptively thinned AIRS </a:t>
            </a:r>
            <a:r>
              <a:rPr lang="en-US" sz="2600" dirty="0">
                <a:solidFill>
                  <a:schemeClr val="accent2"/>
                </a:solidFill>
              </a:rPr>
              <a:t>cloud-cleared</a:t>
            </a: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radiances (CCRs) on </a:t>
            </a:r>
            <a:r>
              <a:rPr lang="en-US" sz="2600" dirty="0">
                <a:solidFill>
                  <a:srgbClr val="FFC000"/>
                </a:solidFill>
              </a:rPr>
              <a:t>TCs</a:t>
            </a: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>
                <a:solidFill>
                  <a:schemeClr val="accent4"/>
                </a:solidFill>
              </a:rPr>
              <a:t>and global skill with GEOS 3DVAR  </a:t>
            </a: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(2014 TC season, from Sep 1</a:t>
            </a:r>
            <a:r>
              <a:rPr lang="en-US" sz="2600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</a:t>
            </a: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to Nov 10</a:t>
            </a:r>
            <a:r>
              <a:rPr lang="en-US" sz="2600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)</a:t>
            </a:r>
          </a:p>
          <a:p>
            <a:pPr marL="514350" indent="-514350" algn="l">
              <a:spcBef>
                <a:spcPts val="160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</a:rPr>
              <a:t>Impact of AIRS CCRs on the</a:t>
            </a:r>
            <a:r>
              <a:rPr lang="en-US" sz="2600" dirty="0">
                <a:solidFill>
                  <a:srgbClr val="FFC000"/>
                </a:solidFill>
              </a:rPr>
              <a:t> analyzed temperature structure over the Arctic region</a:t>
            </a:r>
          </a:p>
          <a:p>
            <a:pPr marL="514350" indent="-514350" algn="l">
              <a:spcBef>
                <a:spcPts val="160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</a:rPr>
              <a:t>Adaptive thinning strategy tested on </a:t>
            </a:r>
            <a:r>
              <a:rPr lang="en-US" sz="2600" dirty="0">
                <a:solidFill>
                  <a:schemeClr val="accent4"/>
                </a:solidFill>
              </a:rPr>
              <a:t>other sensors </a:t>
            </a:r>
            <a:r>
              <a:rPr lang="en-US" sz="2600" dirty="0">
                <a:solidFill>
                  <a:schemeClr val="bg1"/>
                </a:solidFill>
              </a:rPr>
              <a:t>(CrIS and IASI)</a:t>
            </a:r>
          </a:p>
          <a:p>
            <a:pPr marL="514350" indent="-514350" algn="l">
              <a:spcBef>
                <a:spcPts val="160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</a:rPr>
              <a:t>New experiments with the </a:t>
            </a:r>
            <a:r>
              <a:rPr lang="en-US" sz="2600" dirty="0">
                <a:solidFill>
                  <a:schemeClr val="accent4"/>
                </a:solidFill>
              </a:rPr>
              <a:t>Hybrid 4DEnVar GEOS system (2017 TC season)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2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AF451-45D4-0541-8CDC-29127BC80C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7718" y="449787"/>
            <a:ext cx="5376081" cy="5635102"/>
          </a:xfrm>
        </p:spPr>
        <p:txBody>
          <a:bodyPr/>
          <a:lstStyle/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H. Harvey (2017)</a:t>
            </a:r>
          </a:p>
          <a:p>
            <a:pPr marL="61722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Vertical cross section: Wind magnitude (shaded), Temperature (°C, black), Temp. Anomaly (°C, red)</a:t>
            </a:r>
          </a:p>
          <a:p>
            <a:pPr marL="560070" lvl="1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850 hPa winds (shaded), slp (contours)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Increased warm core structure, stronger wind speeds and lower sea level pressure and an overall improvement in vertical and horizontal structure result from assimilation of cloud-cleared AIRS radiances assimilated at low global resolution 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Both track and intensity forecast improve (not shown)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C517B-4581-9B46-9CA6-75497E961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10" y="62553"/>
            <a:ext cx="5386316" cy="6732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104EF2-079A-1B46-918B-86734FAC2310}"/>
              </a:ext>
            </a:extLst>
          </p:cNvPr>
          <p:cNvSpPr/>
          <p:nvPr/>
        </p:nvSpPr>
        <p:spPr>
          <a:xfrm>
            <a:off x="1023585" y="395195"/>
            <a:ext cx="1746914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Clear-sky AIRS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350C59-6834-6047-8939-C94ECFC22312}"/>
              </a:ext>
            </a:extLst>
          </p:cNvPr>
          <p:cNvSpPr/>
          <p:nvPr/>
        </p:nvSpPr>
        <p:spPr>
          <a:xfrm>
            <a:off x="2720463" y="372427"/>
            <a:ext cx="2479331" cy="2650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Cloud-cleared AIRS</a:t>
            </a:r>
          </a:p>
        </p:txBody>
      </p:sp>
    </p:spTree>
    <p:extLst>
      <p:ext uri="{BB962C8B-B14F-4D97-AF65-F5344CB8AC3E}">
        <p14:creationId xmlns:p14="http://schemas.microsoft.com/office/powerpoint/2010/main" val="1716148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1E946-0856-AE49-BEEC-ED227EA5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42ADB-358B-5540-8314-92350F91A5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69995"/>
            <a:ext cx="10515600" cy="4814894"/>
          </a:xfrm>
        </p:spPr>
        <p:txBody>
          <a:bodyPr>
            <a:normAutofit/>
          </a:bodyPr>
          <a:lstStyle/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Previous work has shown the strong positive impact of assimilating adaptively thinned AIRS cloud-cleared radiances (CCRs) on TC representation, with no loss of global skill</a:t>
            </a:r>
          </a:p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More recent findings show that the increase in mid-latitude forecast skill is caused by a strong sensitivity of the Arctic region to assimilation of AIRS CCRs. </a:t>
            </a:r>
          </a:p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A comprehensive thinning approach (which adaptively thins </a:t>
            </a:r>
            <a:r>
              <a:rPr lang="en-US" i="1" dirty="0">
                <a:solidFill>
                  <a:srgbClr val="00B0F0"/>
                </a:solidFill>
              </a:rPr>
              <a:t>all hyperspectral infrared radiances together</a:t>
            </a:r>
            <a:r>
              <a:rPr lang="en-US" dirty="0">
                <a:solidFill>
                  <a:srgbClr val="FFC000"/>
                </a:solidFill>
              </a:rPr>
              <a:t>) results in improved global forecast skill and better TC representation than when applied to AIRS radiances alone</a:t>
            </a:r>
          </a:p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Ongoing experiments with the newer Hybrid 4DEnVar data assimilation system continue to show the strong sensitivity of TC representation to assimilation of CCRs and appear very promising </a:t>
            </a:r>
          </a:p>
          <a:p>
            <a:pPr marL="342900" indent="-34290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Future work</a:t>
            </a:r>
            <a:r>
              <a:rPr lang="en-US" dirty="0"/>
              <a:t> will involve assimilation of </a:t>
            </a:r>
            <a:r>
              <a:rPr lang="en-US" dirty="0">
                <a:solidFill>
                  <a:srgbClr val="00B0F0"/>
                </a:solidFill>
              </a:rPr>
              <a:t>CrIS CCR </a:t>
            </a:r>
            <a:r>
              <a:rPr lang="en-US" dirty="0"/>
              <a:t>and further exploring the sensitivity to adaptive thinning in the Hybrid 4DEnVar system</a:t>
            </a:r>
          </a:p>
        </p:txBody>
      </p:sp>
    </p:spTree>
    <p:extLst>
      <p:ext uri="{BB962C8B-B14F-4D97-AF65-F5344CB8AC3E}">
        <p14:creationId xmlns:p14="http://schemas.microsoft.com/office/powerpoint/2010/main" val="2816299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689E1-372D-EA41-865B-AE0346A89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674"/>
            <a:ext cx="10515600" cy="820208"/>
          </a:xfrm>
        </p:spPr>
        <p:txBody>
          <a:bodyPr>
            <a:normAutofit/>
          </a:bodyPr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FC2AE-26B1-EB4C-B415-EC066D02D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515" y="1175656"/>
            <a:ext cx="11146971" cy="5123543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ts val="1600"/>
              </a:spcBef>
            </a:pPr>
            <a:r>
              <a:rPr lang="en-US" sz="2500" dirty="0" err="1"/>
              <a:t>Bondarenko</a:t>
            </a:r>
            <a:r>
              <a:rPr lang="en-US" sz="2500" dirty="0"/>
              <a:t>, V., T. </a:t>
            </a:r>
            <a:r>
              <a:rPr lang="en-US" sz="2500" dirty="0" err="1"/>
              <a:t>Ochotta</a:t>
            </a:r>
            <a:r>
              <a:rPr lang="en-US" sz="2500" dirty="0"/>
              <a:t>, and D. </a:t>
            </a:r>
            <a:r>
              <a:rPr lang="en-US" sz="2500" dirty="0" err="1"/>
              <a:t>Sauple</a:t>
            </a:r>
            <a:r>
              <a:rPr lang="en-US" sz="2500" dirty="0"/>
              <a:t>, 2007: The interaction between model resolution, observation resolution and observation density in data assimilation: a two-dimensional study. 87th AMS Annual Meeting, January 13-18, 2007, San Antonio, Texas, [Available online at </a:t>
            </a:r>
            <a:r>
              <a:rPr lang="en-US" sz="25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https://ams.confex.com/ams/87ANNUAL/techprogram/paper_117655.htm</a:t>
            </a:r>
            <a:r>
              <a:rPr lang="en-US" sz="2500" dirty="0"/>
              <a:t>]</a:t>
            </a:r>
          </a:p>
          <a:p>
            <a:pPr algn="l">
              <a:spcBef>
                <a:spcPts val="1600"/>
              </a:spcBef>
            </a:pPr>
            <a:r>
              <a:rPr lang="en-US" sz="2500" dirty="0"/>
              <a:t>Chahine, M. T., and Coauthors, 2006: AIRS: Improving weather forecasting and providing new data on greenhouse gases. Bull. Amer. Meteor. Soc., 87, 911–926, doi:10.1175/BAMS-87-7-911.</a:t>
            </a:r>
          </a:p>
          <a:p>
            <a:pPr algn="l"/>
            <a:r>
              <a:rPr lang="en-US" sz="2500" dirty="0"/>
              <a:t>Lazarus, S. M., 799 M. E. </a:t>
            </a:r>
            <a:r>
              <a:rPr lang="en-US" sz="2500" dirty="0" err="1"/>
              <a:t>Splitt</a:t>
            </a:r>
            <a:r>
              <a:rPr lang="en-US" sz="2500" dirty="0"/>
              <a:t>, M. D. </a:t>
            </a:r>
            <a:r>
              <a:rPr lang="en-US" sz="2500" dirty="0" err="1"/>
              <a:t>Lueken</a:t>
            </a:r>
            <a:r>
              <a:rPr lang="en-US" sz="2500" dirty="0"/>
              <a:t>, and B. T. </a:t>
            </a:r>
            <a:r>
              <a:rPr lang="en-US" sz="2500" dirty="0" err="1"/>
              <a:t>Zavodsky</a:t>
            </a:r>
            <a:r>
              <a:rPr lang="en-US" sz="2500" dirty="0"/>
              <a:t>, 2010: Evaluation of data reduction algorithms for real-time analysis. </a:t>
            </a:r>
            <a:r>
              <a:rPr lang="en-US" sz="2500" dirty="0" err="1"/>
              <a:t>Wea</a:t>
            </a:r>
            <a:r>
              <a:rPr lang="en-US" sz="2500" dirty="0"/>
              <a:t>. Forecasting, 25, 837-851.</a:t>
            </a:r>
          </a:p>
          <a:p>
            <a:pPr algn="l">
              <a:spcBef>
                <a:spcPts val="1600"/>
              </a:spcBef>
            </a:pPr>
            <a:r>
              <a:rPr lang="en-US" sz="2500" dirty="0"/>
              <a:t>Le Marshall, J., and co-authors, 2006: Improving global analysis and forecasting with AIRS. Bull. Am. Meteorol. Soc., 87, 891–894, doi:10.1175/BAMS-87-7-891.</a:t>
            </a:r>
          </a:p>
          <a:p>
            <a:pPr algn="l">
              <a:spcBef>
                <a:spcPts val="1600"/>
              </a:spcBef>
            </a:pPr>
            <a:r>
              <a:rPr lang="en-US" sz="2500" dirty="0"/>
              <a:t>Liu, Z.-Q. and </a:t>
            </a:r>
            <a:r>
              <a:rPr lang="en-US" sz="2500" dirty="0" err="1"/>
              <a:t>Rabier</a:t>
            </a:r>
            <a:r>
              <a:rPr lang="en-US" sz="2500" dirty="0"/>
              <a:t>, F., 2002: The interaction between model resolution, observation resolution and observation density in data assimilation: A one-dimensional study. Q.J.R. Meteorol. Soc., 128, 1367–1386.</a:t>
            </a:r>
          </a:p>
          <a:p>
            <a:pPr algn="l">
              <a:spcBef>
                <a:spcPts val="1600"/>
              </a:spcBef>
            </a:pPr>
            <a:r>
              <a:rPr lang="en-US" sz="2500" dirty="0" err="1"/>
              <a:t>Ochotta</a:t>
            </a:r>
            <a:r>
              <a:rPr lang="en-US" sz="2500" dirty="0"/>
              <a:t>, T., C. </a:t>
            </a:r>
            <a:r>
              <a:rPr lang="en-US" sz="2500" dirty="0" err="1"/>
              <a:t>Cebhardt</a:t>
            </a:r>
            <a:r>
              <a:rPr lang="en-US" sz="2500" dirty="0"/>
              <a:t>, D. </a:t>
            </a:r>
            <a:r>
              <a:rPr lang="en-US" sz="2500" dirty="0" err="1"/>
              <a:t>Saupe</a:t>
            </a:r>
            <a:r>
              <a:rPr lang="en-US" sz="2500" dirty="0"/>
              <a:t>, and W. </a:t>
            </a:r>
            <a:r>
              <a:rPr lang="en-US" sz="2500" dirty="0" err="1"/>
              <a:t>Wergen</a:t>
            </a:r>
            <a:r>
              <a:rPr lang="en-US" sz="2500" dirty="0"/>
              <a:t>, 2005: Adaptive thinning of atmospheric observations in data assimilation with vector quantization and filtering methods. Q. J. R. Meteorol. Soc., 131, 3427-3437.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60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Acknowledgements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1113183"/>
            <a:ext cx="10515600" cy="5192083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Thanks to: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Dr. Tsengdar Lee for current support through grant 80NSSC18K0927  ”Using AIRS and CrIS data to understand processes affecting TC structure in a Global Data Assimilation and Forecasting Framework (2018-2021)” (PI: Dr. O. Reale)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Dr. Ramesh Kakar for past support through previous grants NNX11AK05G  and NNX14AK19G  “Using AIRS Data to Understand Processes Affecting Tropical Cyclone Structure and Extreme Precipitation in a Global Data Assimilation and Forecasting Framework”(2011-2014, 2014-2018), PI: O. Reale</a:t>
            </a:r>
          </a:p>
          <a:p>
            <a:pPr algn="l"/>
            <a:r>
              <a:rPr lang="en-US" dirty="0"/>
              <a:t>Dr. Chris Barnet for his leadership on the development of cloud-cleared radiance algorithms. 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Dr. Tsengdar Lee for generous allocations of NASA High End Computing resources (NCCS)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AIRS team at JPL and the Sounder Research Team at NASA GSFC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GES DISC for their outstanding service to the community</a:t>
            </a:r>
          </a:p>
        </p:txBody>
      </p:sp>
    </p:spTree>
    <p:extLst>
      <p:ext uri="{BB962C8B-B14F-4D97-AF65-F5344CB8AC3E}">
        <p14:creationId xmlns:p14="http://schemas.microsoft.com/office/powerpoint/2010/main" val="4238511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95085" y="333829"/>
            <a:ext cx="11001830" cy="6190343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chemeClr val="accent4"/>
                </a:solidFill>
              </a:rPr>
              <a:t>AIRS-related articles published by this team</a:t>
            </a:r>
            <a:br>
              <a:rPr lang="en-US" sz="24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folHlink"/>
                </a:solidFill>
              </a:rPr>
            </a:br>
            <a:br>
              <a:rPr lang="en-US" sz="1400" b="1" dirty="0">
                <a:solidFill>
                  <a:schemeClr val="hlink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Reale, O., J. Susskind, R. Rosenberg, E. Brin, E. Liu, L. P. Riishojgaard, J. Terry, J. C. Jusem, 2008: Improving forecast skill by assimilation of quality-controlled AIRS temperature retrievals under partially cloudy conditions. Geophysical Research Letters, 35, L08809,  doi:10.1029/2007GL033002.</a:t>
            </a:r>
            <a:br>
              <a:rPr lang="en-US" sz="1800" b="1" dirty="0">
                <a:solidFill>
                  <a:srgbClr val="FFFFFF"/>
                </a:solidFill>
              </a:rPr>
            </a:b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Reale, O., W. K. Lau, J. Susskind, E. Brin, E. Liu, L. P. Riishojgaard, M. Fuentes, R. Rosenberg, 2009: AIRS Impact on the Analysis and Forecast Track of Tropical Cyclone Nargis in a global data assimilation and forecasting system. Geophysical Research Letters, 36, L06812, doi:10.1029/2008GL037122.</a:t>
            </a:r>
            <a:br>
              <a:rPr lang="en-US" sz="1800" b="1" dirty="0">
                <a:solidFill>
                  <a:srgbClr val="FFFFFF"/>
                </a:solidFill>
              </a:rPr>
            </a:b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Reale, O., W. K. Lau, K.-M. Kim, E. Brin, 2009: Atlantic tropical cyclogenetic processes during SOP-3 NAMMA in the GEOS-5 global data assimilation and forecast system.  Journal of the Atmospheric Sciences, 66, 3563-3578.</a:t>
            </a:r>
            <a:br>
              <a:rPr lang="en-US" sz="1800" b="1" dirty="0">
                <a:solidFill>
                  <a:srgbClr val="FFFFFF"/>
                </a:solidFill>
              </a:rPr>
            </a:b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  <a:effectLst/>
              </a:rPr>
              <a:t>Reale, O., K. M. Lau, J. Susskind, and R. Rosenberg, 2012: AIRS impact on analysis and forecast of an extreme rainfall event (Indus River Valley, Pakistan, 2010) with a global data assimilation and forecast system, J. Geophys. Res., 117, D08103, doi:10.1029/2011JD017093.</a:t>
            </a:r>
            <a:br>
              <a:rPr lang="en-US" sz="1800" b="1" dirty="0">
                <a:solidFill>
                  <a:srgbClr val="FFFFFF"/>
                </a:solidFill>
                <a:effectLst/>
              </a:rPr>
            </a:b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chemeClr val="accent4"/>
                </a:solidFill>
              </a:rPr>
              <a:t>Reale, O., E. McGrath-Spangler, </a:t>
            </a:r>
            <a:r>
              <a:rPr lang="en-US" sz="1800" b="1" dirty="0">
                <a:solidFill>
                  <a:schemeClr val="accent4"/>
                </a:solidFill>
              </a:rPr>
              <a:t> W. McCarty,  D. Holdaway, R, Gelaro, 2018: Impact of adaptively thinned AIRS cloud-cleared radiances on tropical cyclone representation in a global data assimilation and forecast system. Weather and Forecasting, 33, 908-931.</a:t>
            </a:r>
            <a:br>
              <a:rPr lang="en-US" sz="1800" b="1" dirty="0">
                <a:solidFill>
                  <a:srgbClr val="FFFFFF"/>
                </a:solidFill>
              </a:rPr>
            </a:br>
            <a:endParaRPr lang="en-US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55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430202-525A-2044-8BC4-415D04CD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2536428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NHE Forecast Skill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46EA3-9664-174A-8392-FD41A44F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430" y="1269994"/>
            <a:ext cx="5504083" cy="46082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4142A7-3249-5C49-89AC-835482FEC47E}"/>
              </a:ext>
            </a:extLst>
          </p:cNvPr>
          <p:cNvSpPr txBox="1"/>
          <p:nvPr/>
        </p:nvSpPr>
        <p:spPr>
          <a:xfrm>
            <a:off x="9300413" y="2336800"/>
            <a:ext cx="164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5-day forecast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392E0-E932-2049-B40A-AAF0F48EB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92" t="2177" r="8837" b="5859"/>
          <a:stretch/>
        </p:blipFill>
        <p:spPr>
          <a:xfrm>
            <a:off x="819149" y="1269994"/>
            <a:ext cx="5027913" cy="46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23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CD9A16-5CD4-064F-BA94-DE19FB64B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08472" y="483653"/>
            <a:ext cx="3075710" cy="563510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5 day forecast geopotential height anomalies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All valid 00Z 27 Oct. 2014.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Left: </a:t>
            </a:r>
            <a:r>
              <a:rPr lang="en-US" i="1" dirty="0"/>
              <a:t>Cloud-cleared forecast </a:t>
            </a:r>
            <a:r>
              <a:rPr lang="en-US" dirty="0"/>
              <a:t>minus </a:t>
            </a:r>
            <a:r>
              <a:rPr lang="en-US" i="1" dirty="0"/>
              <a:t>clear-sky forecast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Right: </a:t>
            </a:r>
            <a:r>
              <a:rPr lang="en-US" i="1" dirty="0"/>
              <a:t>NCEP operational analysis minus clear-sky forecast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Similar to Hovmöller, shows assimilation of cloud-cleared radiances reduces error growth in the forecast.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586235-922B-C944-94CC-CA341C153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63" y="423826"/>
            <a:ext cx="8436651" cy="5754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C2ABC-BF38-3E4C-9F9F-C59E88974566}"/>
              </a:ext>
            </a:extLst>
          </p:cNvPr>
          <p:cNvSpPr txBox="1"/>
          <p:nvPr/>
        </p:nvSpPr>
        <p:spPr>
          <a:xfrm>
            <a:off x="8320908" y="5824067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C4E0E-390E-664F-89B1-3FABB97693AD}"/>
              </a:ext>
            </a:extLst>
          </p:cNvPr>
          <p:cNvSpPr txBox="1"/>
          <p:nvPr/>
        </p:nvSpPr>
        <p:spPr>
          <a:xfrm>
            <a:off x="2792414" y="5268686"/>
            <a:ext cx="299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Initialized: 00Z 22 Oct 2014</a:t>
            </a:r>
          </a:p>
        </p:txBody>
      </p:sp>
    </p:spTree>
    <p:extLst>
      <p:ext uri="{BB962C8B-B14F-4D97-AF65-F5344CB8AC3E}">
        <p14:creationId xmlns:p14="http://schemas.microsoft.com/office/powerpoint/2010/main" val="1084237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848" y="30889"/>
            <a:ext cx="10515600" cy="1042416"/>
          </a:xfrm>
        </p:spPr>
        <p:txBody>
          <a:bodyPr>
            <a:normAutofit/>
          </a:bodyPr>
          <a:lstStyle/>
          <a:p>
            <a:r>
              <a:rPr lang="en-US" sz="3600" dirty="0"/>
              <a:t>H. Simon intensity forecast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092" y="5899358"/>
            <a:ext cx="11068335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Intensity forecast for this difficult storm is identical to the one obtained with vortex relocator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r="3844"/>
          <a:stretch/>
        </p:blipFill>
        <p:spPr>
          <a:xfrm>
            <a:off x="655092" y="878941"/>
            <a:ext cx="11068335" cy="51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93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339AE4-595C-8949-8E7D-E664F14AC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3B425-56E9-7F4D-9811-F8E97903D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52178" y="1490663"/>
            <a:ext cx="3301621" cy="459422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Assimilation of cloud-cleared AIRS radiances, more aggressively thinned, does not degrade the global forecast skill and produces an improvement after 6 days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9E70F-E630-F848-B3CE-4B2236EAC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71" y="592445"/>
            <a:ext cx="76200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04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A392-9893-CE4A-9C33-3A714CD41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Part 1</a:t>
            </a:r>
            <a:br>
              <a:rPr lang="en-US" sz="3600" dirty="0"/>
            </a:br>
            <a:r>
              <a:rPr lang="en-US" sz="3600" dirty="0"/>
              <a:t>Adaptive Thinning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8879F-C718-0948-AD09-A2BAA6A62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0037"/>
            <a:ext cx="10515600" cy="4917671"/>
          </a:xfrm>
        </p:spPr>
        <p:txBody>
          <a:bodyPr>
            <a:noAutofit/>
          </a:bodyPr>
          <a:lstStyle/>
          <a:p>
            <a:pPr marL="342900" indent="-342900" algn="l">
              <a:spcBef>
                <a:spcPts val="1600"/>
              </a:spcBef>
              <a:buFont typeface="Arial" pitchFamily="34" charset="0"/>
              <a:buChar char="•"/>
            </a:pPr>
            <a:r>
              <a:rPr lang="en-US" dirty="0"/>
              <a:t>Clear-sky infrared satellite observations are uniformly thinned globally prior to assimilation to reduce computational cost and the incidence of horizontal error correlation</a:t>
            </a:r>
          </a:p>
          <a:p>
            <a:pPr marL="342900" indent="-342900" algn="l">
              <a:spcBef>
                <a:spcPts val="1600"/>
              </a:spcBef>
              <a:buFont typeface="Arial" pitchFamily="34" charset="0"/>
              <a:buChar char="•"/>
            </a:pPr>
            <a:r>
              <a:rPr lang="en-US" dirty="0"/>
              <a:t>Liu and Rabier (2003), in a </a:t>
            </a:r>
            <a:r>
              <a:rPr lang="en-US" sz="1800" dirty="0"/>
              <a:t>theoretical framework, found </a:t>
            </a:r>
            <a:r>
              <a:rPr lang="en-US" dirty="0"/>
              <a:t>that “</a:t>
            </a:r>
            <a:r>
              <a:rPr lang="en-US" dirty="0">
                <a:solidFill>
                  <a:schemeClr val="accent2"/>
                </a:solidFill>
              </a:rPr>
              <a:t>increased observation density with uncorrelated errors always increases the analysis accuracy</a:t>
            </a:r>
            <a:r>
              <a:rPr lang="en-US" dirty="0"/>
              <a:t>”; however,  “</a:t>
            </a:r>
            <a:r>
              <a:rPr lang="en-US" dirty="0">
                <a:solidFill>
                  <a:schemeClr val="accent2"/>
                </a:solidFill>
              </a:rPr>
              <a:t>an increase in observation density degrades both the analysis and forecast if the error correlation between adjacent observations is greater than a certain threshold</a:t>
            </a:r>
            <a:r>
              <a:rPr lang="en-US" dirty="0"/>
              <a:t>”</a:t>
            </a:r>
          </a:p>
          <a:p>
            <a:pPr marL="342900" indent="-342900" algn="l">
              <a:spcBef>
                <a:spcPts val="1600"/>
              </a:spcBef>
              <a:buFont typeface="Arial" pitchFamily="34" charset="0"/>
              <a:buChar char="•"/>
            </a:pPr>
            <a:r>
              <a:rPr lang="en-US" dirty="0"/>
              <a:t>Several studies have shown that adaptive thinning (</a:t>
            </a:r>
            <a:r>
              <a:rPr lang="en-US" dirty="0">
                <a:solidFill>
                  <a:srgbClr val="FFC000"/>
                </a:solidFill>
              </a:rPr>
              <a:t>with fewer observations in slowly evolving inactive areas, and more observations within rapidly evolving features characterized by steep gradients</a:t>
            </a:r>
            <a:r>
              <a:rPr lang="en-US" dirty="0"/>
              <a:t>) could substantially improve both the analysis and the forecasts (e.g. Ochotta et al., 2005, Lazarus et al., 2010). However,  “</a:t>
            </a:r>
            <a:r>
              <a:rPr lang="en-US" dirty="0">
                <a:solidFill>
                  <a:schemeClr val="accent2"/>
                </a:solidFill>
              </a:rPr>
              <a:t>a suboptimal analysis is often a necessary choice because of the difficulty and cost</a:t>
            </a:r>
            <a:r>
              <a:rPr lang="en-US" dirty="0"/>
              <a:t>” (Bondarenko 2007).</a:t>
            </a:r>
          </a:p>
          <a:p>
            <a:pPr marL="342900" indent="-342900" algn="l">
              <a:spcBef>
                <a:spcPts val="1600"/>
              </a:spcBef>
              <a:buFont typeface="Arial" pitchFamily="34" charset="0"/>
              <a:buChar char="•"/>
            </a:pPr>
            <a:r>
              <a:rPr lang="en-US" dirty="0"/>
              <a:t>A very simple </a:t>
            </a:r>
            <a:r>
              <a:rPr lang="en-US" dirty="0">
                <a:solidFill>
                  <a:schemeClr val="accent2"/>
                </a:solidFill>
              </a:rPr>
              <a:t>TC-centered adaptive thinning approach</a:t>
            </a:r>
            <a:r>
              <a:rPr lang="en-US" dirty="0"/>
              <a:t>, assimilating additional observations in a moving domain activated by Tropical Cyclone tracks, is presented </a:t>
            </a:r>
          </a:p>
        </p:txBody>
      </p:sp>
    </p:spTree>
    <p:extLst>
      <p:ext uri="{BB962C8B-B14F-4D97-AF65-F5344CB8AC3E}">
        <p14:creationId xmlns:p14="http://schemas.microsoft.com/office/powerpoint/2010/main" val="3178331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41EF-1694-384D-9D28-6A3EAA33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98AB7-9AE8-A044-A536-EF84676EC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5" t="1905" r="6582"/>
          <a:stretch/>
        </p:blipFill>
        <p:spPr>
          <a:xfrm>
            <a:off x="2612572" y="130628"/>
            <a:ext cx="6778172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37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8DDCA-EEAA-5047-A3EB-55216CF4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6C784-F36F-3D4B-AB03-8A3160031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7" r="6086"/>
          <a:stretch/>
        </p:blipFill>
        <p:spPr>
          <a:xfrm>
            <a:off x="1605886" y="233716"/>
            <a:ext cx="8980228" cy="56722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A91489-17EE-6640-97F3-FC0904EE2FD3}"/>
              </a:ext>
            </a:extLst>
          </p:cNvPr>
          <p:cNvSpPr/>
          <p:nvPr/>
        </p:nvSpPr>
        <p:spPr>
          <a:xfrm>
            <a:off x="2893325" y="846161"/>
            <a:ext cx="1869744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</a:rPr>
              <a:t>Clear-sky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2C4914-2437-6F45-BD74-EE3E9618B62F}"/>
              </a:ext>
            </a:extLst>
          </p:cNvPr>
          <p:cNvSpPr/>
          <p:nvPr/>
        </p:nvSpPr>
        <p:spPr>
          <a:xfrm>
            <a:off x="2893325" y="1099774"/>
            <a:ext cx="1869744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</a:rPr>
              <a:t>Cloud-cleared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2E4F9B-9591-174D-B1C0-C5E86EA80FDA}"/>
              </a:ext>
            </a:extLst>
          </p:cNvPr>
          <p:cNvSpPr txBox="1"/>
          <p:nvPr/>
        </p:nvSpPr>
        <p:spPr>
          <a:xfrm>
            <a:off x="5741501" y="3330053"/>
            <a:ext cx="4644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Assimilation of cloud-cleared AIRS radiances, even at a reduced density, have the capability to improve TC forecast intensity</a:t>
            </a:r>
          </a:p>
        </p:txBody>
      </p:sp>
    </p:spTree>
    <p:extLst>
      <p:ext uri="{BB962C8B-B14F-4D97-AF65-F5344CB8AC3E}">
        <p14:creationId xmlns:p14="http://schemas.microsoft.com/office/powerpoint/2010/main" val="2052707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Polar, Arctic, and Antarctic Lows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62004-8C54-9B46-AA25-BCF4C9B17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90663"/>
            <a:ext cx="10515600" cy="4594225"/>
          </a:xfrm>
        </p:spPr>
        <p:txBody>
          <a:bodyPr>
            <a:normAutofit fontScale="70000" lnSpcReduction="20000"/>
          </a:bodyPr>
          <a:lstStyle/>
          <a:p>
            <a:pPr marL="285750" indent="-285750" algn="l">
              <a:spcBef>
                <a:spcPts val="1600"/>
              </a:spcBef>
              <a:buFont typeface="Arial" pitchFamily="34" charset="0"/>
              <a:buChar char="•"/>
            </a:pPr>
            <a:r>
              <a:rPr lang="en-US" sz="3700" dirty="0"/>
              <a:t>Based on positive results obtained for TCs, we explore the sensitivity of Polar Lows (PLs) to the adaptive thinning methodology</a:t>
            </a:r>
          </a:p>
          <a:p>
            <a:pPr marL="285750" indent="-285750" algn="l">
              <a:spcBef>
                <a:spcPts val="1600"/>
              </a:spcBef>
              <a:buFont typeface="Arial" pitchFamily="34" charset="0"/>
              <a:buChar char="•"/>
            </a:pPr>
            <a:r>
              <a:rPr lang="en-US" sz="3700" dirty="0"/>
              <a:t>Unlike TCs, polar lows are generally not tracked in real time on a global scale (i.e., there is no TC vital-like information for PLs)</a:t>
            </a:r>
          </a:p>
          <a:p>
            <a:pPr marL="285750" indent="-285750" algn="l">
              <a:spcBef>
                <a:spcPts val="1600"/>
              </a:spcBef>
              <a:buFont typeface="Arial" pitchFamily="34" charset="0"/>
              <a:buChar char="•"/>
            </a:pPr>
            <a:r>
              <a:rPr lang="en-US" sz="3700" dirty="0"/>
              <a:t>This limits the operational applicability of the methodology as of now</a:t>
            </a:r>
          </a:p>
          <a:p>
            <a:pPr marL="285750" indent="-285750" algn="l">
              <a:spcBef>
                <a:spcPts val="1600"/>
              </a:spcBef>
              <a:buFont typeface="Arial" pitchFamily="34" charset="0"/>
              <a:buChar char="•"/>
            </a:pPr>
            <a:r>
              <a:rPr lang="en-US" sz="3700" dirty="0"/>
              <a:t>Adaptive thinning experiments are attempted to investigate whether the methodology could be applicable</a:t>
            </a:r>
          </a:p>
          <a:p>
            <a:pPr marL="285750" indent="-285750" algn="l">
              <a:spcBef>
                <a:spcPts val="1600"/>
              </a:spcBef>
              <a:buFont typeface="Arial" pitchFamily="34" charset="0"/>
              <a:buChar char="•"/>
            </a:pPr>
            <a:r>
              <a:rPr lang="en-US" sz="3700" dirty="0">
                <a:solidFill>
                  <a:schemeClr val="accent2"/>
                </a:solidFill>
              </a:rPr>
              <a:t>SThinPL_CLD</a:t>
            </a:r>
            <a:r>
              <a:rPr lang="en-US" sz="3700" dirty="0"/>
              <a:t>: ‘PL domains’ (in which higher density AIRS cloud-cleared radiances are used around PLs) are constructed as TC domains, but based on satellite information (AMSU-B) only</a:t>
            </a:r>
          </a:p>
          <a:p>
            <a:pPr marL="285750" indent="-285750" algn="l">
              <a:spcBef>
                <a:spcPts val="1600"/>
              </a:spcBef>
              <a:buFont typeface="Arial" pitchFamily="34" charset="0"/>
              <a:buChar char="•"/>
            </a:pPr>
            <a:r>
              <a:rPr lang="en-US" sz="3700" dirty="0"/>
              <a:t>Results are promising and show strong sensitivity to assimilation of additional data in proximity to the storms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57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FEB77-D495-CD48-8C32-B924F9DB8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8244" b="-33"/>
          <a:stretch/>
        </p:blipFill>
        <p:spPr>
          <a:xfrm>
            <a:off x="55685" y="52485"/>
            <a:ext cx="4879172" cy="47818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52A4FD-EF85-2A47-83CA-E5896B1DFB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74"/>
          <a:stretch/>
        </p:blipFill>
        <p:spPr>
          <a:xfrm>
            <a:off x="4673600" y="52485"/>
            <a:ext cx="4260625" cy="4272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01C483-7D9D-AB4C-9BA7-23846FDD23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74"/>
          <a:stretch/>
        </p:blipFill>
        <p:spPr>
          <a:xfrm>
            <a:off x="7823201" y="2443391"/>
            <a:ext cx="4258142" cy="42699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4199C5-7FF3-5340-B2D1-38F3F96D9C6A}"/>
              </a:ext>
            </a:extLst>
          </p:cNvPr>
          <p:cNvSpPr txBox="1"/>
          <p:nvPr/>
        </p:nvSpPr>
        <p:spPr>
          <a:xfrm>
            <a:off x="564616" y="5295150"/>
            <a:ext cx="6622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Satellite detection of polar low on 23 Sep. 2014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6CCBF1-7922-7F42-AB7F-92FB228ACD3E}"/>
              </a:ext>
            </a:extLst>
          </p:cNvPr>
          <p:cNvCxnSpPr/>
          <p:nvPr/>
        </p:nvCxnSpPr>
        <p:spPr>
          <a:xfrm flipH="1">
            <a:off x="10377714" y="4455886"/>
            <a:ext cx="986972" cy="26125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F27A4D-2AF1-D04D-AB9B-D177A1F481EE}"/>
              </a:ext>
            </a:extLst>
          </p:cNvPr>
          <p:cNvCxnSpPr/>
          <p:nvPr/>
        </p:nvCxnSpPr>
        <p:spPr>
          <a:xfrm flipH="1">
            <a:off x="7011586" y="2182134"/>
            <a:ext cx="986972" cy="26125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179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EFA5B1-4BD5-D645-ABA7-C4B0599AB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321" y="58057"/>
            <a:ext cx="3905677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22AF6-80CB-3040-ACD0-1EF66ACE9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998" y="58057"/>
            <a:ext cx="1902539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11C54C-05A6-1B4A-A0EF-7D7D1817D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49" y="2672053"/>
            <a:ext cx="3832262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13D299-52AD-9641-850E-14A67FE63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411" y="2666952"/>
            <a:ext cx="1903242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25034F-A0BD-D74C-8EF5-04F6443A6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6286" y="2666952"/>
            <a:ext cx="1963089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06390B-6E66-9D41-AD0E-5989F2E361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14" t="1506" r="8750" b="5190"/>
          <a:stretch/>
        </p:blipFill>
        <p:spPr>
          <a:xfrm>
            <a:off x="194588" y="58057"/>
            <a:ext cx="2592155" cy="24024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1CEB05-74DD-FF42-86EE-0D6E4F6C7CDA}"/>
              </a:ext>
            </a:extLst>
          </p:cNvPr>
          <p:cNvSpPr txBox="1"/>
          <p:nvPr/>
        </p:nvSpPr>
        <p:spPr>
          <a:xfrm>
            <a:off x="194588" y="5164462"/>
            <a:ext cx="11707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Maximum vertically integrated cyclonic vorticity and a vertically aligned eye-like feature occur when adaptively thinned AIRS CCRs are used around a polar low</a:t>
            </a:r>
          </a:p>
          <a:p>
            <a:r>
              <a:rPr lang="en-US" sz="2400" b="1" dirty="0"/>
              <a:t> 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372DD-1BAB-BF44-B6C3-F4439C2598F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669" b="14028"/>
          <a:stretch/>
        </p:blipFill>
        <p:spPr>
          <a:xfrm>
            <a:off x="6208144" y="2666952"/>
            <a:ext cx="3878142" cy="228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3F9F84-1D08-E64B-81BE-05D9808D7421}"/>
              </a:ext>
            </a:extLst>
          </p:cNvPr>
          <p:cNvSpPr txBox="1"/>
          <p:nvPr/>
        </p:nvSpPr>
        <p:spPr>
          <a:xfrm>
            <a:off x="8888162" y="551543"/>
            <a:ext cx="330383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Horiz.: 300hPa winds (shaded), </a:t>
            </a:r>
          </a:p>
          <a:p>
            <a:r>
              <a:rPr lang="en-US" sz="1600" dirty="0"/>
              <a:t>Vert. Integ. vorticity (red), </a:t>
            </a:r>
          </a:p>
          <a:p>
            <a:r>
              <a:rPr lang="en-US" sz="1600" dirty="0"/>
              <a:t>slp (black)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Vert: Winds (shaded), vorticity (red), temperature (black)</a:t>
            </a:r>
          </a:p>
        </p:txBody>
      </p:sp>
    </p:spTree>
    <p:extLst>
      <p:ext uri="{BB962C8B-B14F-4D97-AF65-F5344CB8AC3E}">
        <p14:creationId xmlns:p14="http://schemas.microsoft.com/office/powerpoint/2010/main" val="158524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80" y="108432"/>
            <a:ext cx="10515600" cy="907364"/>
          </a:xfrm>
        </p:spPr>
        <p:txBody>
          <a:bodyPr>
            <a:normAutofit/>
          </a:bodyPr>
          <a:lstStyle/>
          <a:p>
            <a:r>
              <a:rPr lang="en-US" sz="3200" dirty="0"/>
              <a:t>Two major findings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867627"/>
            <a:ext cx="10515600" cy="530094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1600"/>
              </a:spcBef>
            </a:pPr>
            <a:r>
              <a:rPr lang="en-US" dirty="0"/>
              <a:t>Published in August 2018,  article summarizing the improvements obtained by assimilating 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adaptively thinned AIRS cloud-cleared radiances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over</a:t>
            </a:r>
            <a:r>
              <a:rPr lang="en-US" dirty="0"/>
              <a:t> 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homogeneously thinned clear-sky radiances.</a:t>
            </a:r>
          </a:p>
          <a:p>
            <a:pPr algn="l">
              <a:lnSpc>
                <a:spcPct val="100000"/>
              </a:lnSpc>
              <a:spcBef>
                <a:spcPts val="1600"/>
              </a:spcBef>
            </a:pPr>
            <a:r>
              <a:rPr lang="en-US" dirty="0">
                <a:solidFill>
                  <a:srgbClr val="FFFFFF"/>
                </a:solidFill>
              </a:rPr>
              <a:t>Reale, O., E. McGrath-Spangler,  W. McCarty,  D. Holdaway, R, Gelaro, 2018: Impact of adaptively thinned AIRS cloud-cleared radiances on tropical cyclone representation in a global data assimilation and forecast system. </a:t>
            </a:r>
            <a:r>
              <a:rPr lang="en-US" i="1" dirty="0">
                <a:solidFill>
                  <a:srgbClr val="FFFFFF"/>
                </a:solidFill>
              </a:rPr>
              <a:t>Weather and Forecasting, 33, 908-931.</a:t>
            </a:r>
            <a:endParaRPr lang="en-US" i="1" dirty="0"/>
          </a:p>
          <a:p>
            <a:pPr algn="l">
              <a:lnSpc>
                <a:spcPct val="100000"/>
              </a:lnSpc>
              <a:spcBef>
                <a:spcPts val="1600"/>
              </a:spcBef>
            </a:pPr>
            <a:endParaRPr lang="en-US" dirty="0">
              <a:solidFill>
                <a:srgbClr val="FFC000"/>
              </a:solidFill>
            </a:endParaRPr>
          </a:p>
          <a:p>
            <a:pPr marL="457200" indent="-457200" algn="l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dirty="0">
                <a:solidFill>
                  <a:srgbClr val="FFC000"/>
                </a:solidFill>
              </a:rPr>
              <a:t>Assimilation of cloud-cleared AIRS radiances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is a substantial improvement relative to clear-sky because </a:t>
            </a:r>
            <a:r>
              <a:rPr lang="en-US" dirty="0">
                <a:solidFill>
                  <a:srgbClr val="FFC000"/>
                </a:solidFill>
              </a:rPr>
              <a:t>the areas affected by clouds are meteorologically more active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 However, CCRs  must be thinned more aggressively because of higher information content </a:t>
            </a:r>
          </a:p>
          <a:p>
            <a:pPr marL="457200" indent="-457200" algn="l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Assimilating </a:t>
            </a:r>
            <a:r>
              <a:rPr lang="en-US" i="1" dirty="0">
                <a:solidFill>
                  <a:schemeClr val="accent2"/>
                </a:solidFill>
              </a:rPr>
              <a:t>more data around TCs </a:t>
            </a:r>
            <a:r>
              <a:rPr lang="en-US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(small scale, strong gradients and rapid evolution)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and </a:t>
            </a:r>
            <a:r>
              <a:rPr lang="en-US" i="1" dirty="0">
                <a:solidFill>
                  <a:schemeClr val="accent2"/>
                </a:solidFill>
              </a:rPr>
              <a:t>less globally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improves TC structure and intensity forecast, without damaging global skill.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7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6504-77FA-EC44-A28A-CC604B810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491"/>
            <a:ext cx="10515600" cy="820208"/>
          </a:xfrm>
        </p:spPr>
        <p:txBody>
          <a:bodyPr>
            <a:normAutofit/>
          </a:bodyPr>
          <a:lstStyle/>
          <a:p>
            <a:r>
              <a:rPr lang="en-US" sz="3600" dirty="0"/>
              <a:t>Experiments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6A47F-CD3A-594C-A636-9CEF5C169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15" y="894778"/>
            <a:ext cx="10842171" cy="5476994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</a:pPr>
            <a:r>
              <a:rPr lang="en-US" sz="2300" dirty="0">
                <a:solidFill>
                  <a:srgbClr val="FFFFFF"/>
                </a:solidFill>
              </a:rPr>
              <a:t>GEOS, version 5.13, using 3DVar data assimilation </a:t>
            </a:r>
            <a:r>
              <a:rPr lang="en-US" sz="2300" dirty="0">
                <a:solidFill>
                  <a:schemeClr val="accent2"/>
                </a:solidFill>
              </a:rPr>
              <a:t>of all operational observations</a:t>
            </a:r>
            <a:r>
              <a:rPr lang="en-US" sz="2300" dirty="0">
                <a:solidFill>
                  <a:srgbClr val="FFFFFF"/>
                </a:solidFill>
              </a:rPr>
              <a:t>, simulating boreal fall 2014, differing only on AIRS data types or thinning</a:t>
            </a:r>
          </a:p>
          <a:p>
            <a:pPr algn="l">
              <a:spcBef>
                <a:spcPts val="1200"/>
              </a:spcBef>
            </a:pPr>
            <a:r>
              <a:rPr lang="en-US" sz="2300" dirty="0">
                <a:solidFill>
                  <a:srgbClr val="FFFFFF"/>
                </a:solidFill>
              </a:rPr>
              <a:t>60 daily 10-day forecasts initialized at 00Z starting Sep 10</a:t>
            </a:r>
            <a:r>
              <a:rPr lang="en-US" sz="2300" baseline="30000" dirty="0">
                <a:solidFill>
                  <a:srgbClr val="FFFFFF"/>
                </a:solidFill>
              </a:rPr>
              <a:t>th</a:t>
            </a:r>
            <a:r>
              <a:rPr lang="en-US" sz="2300" dirty="0">
                <a:solidFill>
                  <a:srgbClr val="FFFFFF"/>
                </a:solidFill>
              </a:rPr>
              <a:t> until Nov 10</a:t>
            </a:r>
            <a:r>
              <a:rPr lang="en-US" sz="2300" baseline="30000" dirty="0">
                <a:solidFill>
                  <a:srgbClr val="FFFFFF"/>
                </a:solidFill>
              </a:rPr>
              <a:t>th 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2"/>
                </a:solidFill>
              </a:rPr>
              <a:t>OPS</a:t>
            </a:r>
            <a:r>
              <a:rPr lang="en-US" sz="2300" dirty="0">
                <a:solidFill>
                  <a:schemeClr val="bg1"/>
                </a:solidFill>
              </a:rPr>
              <a:t>: Clear-sky AIRS radiances, version used quasi-operationally by the GMAO</a:t>
            </a:r>
            <a:endParaRPr lang="en-US" sz="2300" dirty="0">
              <a:solidFill>
                <a:schemeClr val="accent2"/>
              </a:solidFill>
            </a:endParaRP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2"/>
                </a:solidFill>
              </a:rPr>
              <a:t>RAD</a:t>
            </a:r>
            <a:r>
              <a:rPr lang="en-US" sz="2300" dirty="0"/>
              <a:t>: Clear-sky AIRS radiances, equivalent to OPS except with the vortex relocator turned off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2"/>
                </a:solidFill>
              </a:rPr>
              <a:t>CLD3</a:t>
            </a:r>
            <a:r>
              <a:rPr lang="en-US" sz="2300" dirty="0">
                <a:solidFill>
                  <a:srgbClr val="FFFFFF"/>
                </a:solidFill>
              </a:rPr>
              <a:t>: Cloud-cleared AIRS radiances, globally assimilated at about ¼ of clear sky density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2"/>
                </a:solidFill>
              </a:rPr>
              <a:t>SThin2_CLD</a:t>
            </a:r>
            <a:r>
              <a:rPr lang="en-US" sz="2300" dirty="0">
                <a:solidFill>
                  <a:srgbClr val="FFFFFF"/>
                </a:solidFill>
              </a:rPr>
              <a:t>: Cloud-cleared AIRS radiances, adaptively thinned with lower global density, but higher density surrounding TCs using a moving `TC’ domain that is activated with TC-vital or Best Track information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2"/>
                </a:solidFill>
              </a:rPr>
              <a:t>SThin2CLD_SThin2CrIS_SThin2IASI</a:t>
            </a:r>
            <a:r>
              <a:rPr lang="en-US" sz="2300" dirty="0">
                <a:solidFill>
                  <a:srgbClr val="FFFFFF"/>
                </a:solidFill>
              </a:rPr>
              <a:t>: Cloud-cleared AIRS radiances AND clear-sky CrIS and IASI radiances assimilated using adaptive thinning, a comprehensive thinning approach for ALL hyperspectral infrared radiances</a:t>
            </a:r>
            <a:endParaRPr lang="en-US" sz="23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0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275042-D44A-334C-ABD8-3A6839D93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265" b="21058"/>
          <a:stretch/>
        </p:blipFill>
        <p:spPr>
          <a:xfrm>
            <a:off x="490332" y="1890486"/>
            <a:ext cx="11211336" cy="409302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2D50901-DEE0-AD44-86A5-E6D160B23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Density of AIRS coverage around Hurricane Gonzalo (2014)</a:t>
            </a:r>
          </a:p>
        </p:txBody>
      </p:sp>
    </p:spTree>
    <p:extLst>
      <p:ext uri="{BB962C8B-B14F-4D97-AF65-F5344CB8AC3E}">
        <p14:creationId xmlns:p14="http://schemas.microsoft.com/office/powerpoint/2010/main" val="2055808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0855" y="62695"/>
            <a:ext cx="10515600" cy="1042416"/>
          </a:xfrm>
        </p:spPr>
        <p:txBody>
          <a:bodyPr/>
          <a:lstStyle/>
          <a:p>
            <a:r>
              <a:rPr lang="en-US" dirty="0"/>
              <a:t>Global 500 hPa height anomaly 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5E098-68DD-DF45-AB37-11B160598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7" t="2177" r="8393" b="5636"/>
          <a:stretch/>
        </p:blipFill>
        <p:spPr>
          <a:xfrm>
            <a:off x="2931885" y="805544"/>
            <a:ext cx="6604001" cy="599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28AA68-7C08-EA4D-95DF-191712A1773F}"/>
              </a:ext>
            </a:extLst>
          </p:cNvPr>
          <p:cNvSpPr txBox="1"/>
          <p:nvPr/>
        </p:nvSpPr>
        <p:spPr>
          <a:xfrm>
            <a:off x="4234620" y="5800799"/>
            <a:ext cx="1999265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Reference = OPS</a:t>
            </a:r>
          </a:p>
        </p:txBody>
      </p:sp>
    </p:spTree>
    <p:extLst>
      <p:ext uri="{BB962C8B-B14F-4D97-AF65-F5344CB8AC3E}">
        <p14:creationId xmlns:p14="http://schemas.microsoft.com/office/powerpoint/2010/main" val="3051638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21896" y="449787"/>
            <a:ext cx="5131904" cy="5635102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H. Gonzalo (2014)</a:t>
            </a:r>
          </a:p>
          <a:p>
            <a:pPr marL="61722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Vertical cross section: Wind magnitude (shaded), Temperature (°C, black), Temp. Anomaly (°C, red)</a:t>
            </a:r>
          </a:p>
          <a:p>
            <a:pPr marL="560070" lvl="1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850 hPa winds (shaded), slp (contours)</a:t>
            </a:r>
          </a:p>
          <a:p>
            <a:pPr algn="l">
              <a:spcBef>
                <a:spcPts val="1800"/>
              </a:spcBef>
            </a:pPr>
            <a:r>
              <a:rPr lang="en-US" sz="2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Homogenously thinned cloud-cleared radiances (CLD3)</a:t>
            </a:r>
            <a:r>
              <a:rPr lang="en-US" sz="2200" dirty="0">
                <a:solidFill>
                  <a:srgbClr val="FFC000"/>
                </a:solidFill>
              </a:rPr>
              <a:t> </a:t>
            </a:r>
            <a:r>
              <a:rPr lang="en-US" sz="2200" dirty="0"/>
              <a:t>improve the global skill but not TC structure</a:t>
            </a:r>
          </a:p>
          <a:p>
            <a:pPr algn="l">
              <a:spcBef>
                <a:spcPts val="1800"/>
              </a:spcBef>
            </a:pPr>
            <a:r>
              <a:rPr lang="en-US" sz="2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Adaptively thinned cloud-cleared radiances </a:t>
            </a:r>
            <a:r>
              <a:rPr lang="en-US" sz="2200" dirty="0"/>
              <a:t>produce large improvements in vertical and horizontal TC structure, without degrading the global skill</a:t>
            </a:r>
          </a:p>
          <a:p>
            <a:pPr algn="l">
              <a:spcBef>
                <a:spcPts val="1800"/>
              </a:spcBef>
            </a:pPr>
            <a:r>
              <a:rPr lang="en-US" sz="2200" dirty="0"/>
              <a:t>Specifically: more compact scale, stronger wind speeds, lower minimum pressure, stronger warm core</a:t>
            </a:r>
          </a:p>
          <a:p>
            <a:pPr algn="l">
              <a:spcBef>
                <a:spcPts val="1800"/>
              </a:spcBef>
            </a:pP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Limits: only TCs with good AIRS coverage were affected; TCs with very short lifespans were difficult to improve </a:t>
            </a:r>
          </a:p>
          <a:p>
            <a:pPr algn="l">
              <a:spcBef>
                <a:spcPts val="1200"/>
              </a:spcBef>
            </a:pP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D541F-BA26-2A44-9324-59FFBAFD1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6" y="-13252"/>
            <a:ext cx="54864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DD01EE-9DDF-CD42-AD8E-3E2F462E4B37}"/>
              </a:ext>
            </a:extLst>
          </p:cNvPr>
          <p:cNvSpPr/>
          <p:nvPr/>
        </p:nvSpPr>
        <p:spPr>
          <a:xfrm>
            <a:off x="1192696" y="318052"/>
            <a:ext cx="1020417" cy="2650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Operational, clear-sky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23D426-B7FD-5848-9514-8D6DBE2398B5}"/>
              </a:ext>
            </a:extLst>
          </p:cNvPr>
          <p:cNvSpPr/>
          <p:nvPr/>
        </p:nvSpPr>
        <p:spPr>
          <a:xfrm>
            <a:off x="2789587" y="304013"/>
            <a:ext cx="1020417" cy="2650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Cloud-cleared, low density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ECA08-F3FF-EC4F-B449-14986DE240D6}"/>
              </a:ext>
            </a:extLst>
          </p:cNvPr>
          <p:cNvSpPr/>
          <p:nvPr/>
        </p:nvSpPr>
        <p:spPr>
          <a:xfrm>
            <a:off x="3995534" y="303225"/>
            <a:ext cx="1186066" cy="2658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Cloud-cleared, Adaptive thinning</a:t>
            </a:r>
          </a:p>
        </p:txBody>
      </p:sp>
    </p:spTree>
    <p:extLst>
      <p:ext uri="{BB962C8B-B14F-4D97-AF65-F5344CB8AC3E}">
        <p14:creationId xmlns:p14="http://schemas.microsoft.com/office/powerpoint/2010/main" val="1802078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03217C-0034-EB49-AE30-17C06D1F6D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760" y="1775143"/>
            <a:ext cx="10515600" cy="4594225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Aside from the impact on </a:t>
            </a:r>
            <a:r>
              <a:rPr lang="en-US" sz="2400" dirty="0">
                <a:solidFill>
                  <a:srgbClr val="FFC000"/>
                </a:solidFill>
              </a:rPr>
              <a:t>convectively driven cyclones worldwide </a:t>
            </a:r>
            <a:r>
              <a:rPr lang="en-US" sz="2400" dirty="0"/>
              <a:t>(including Polar Lows), based on an improved representation of their thermal structure, assimilation of AIRS CCRs produces also another very different impact on a regional scale.</a:t>
            </a:r>
          </a:p>
          <a:p>
            <a:pPr marL="342900" indent="-3429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FFC000"/>
                </a:solidFill>
              </a:rPr>
              <a:t>Arctic region </a:t>
            </a:r>
            <a:r>
              <a:rPr lang="en-US" sz="2400" dirty="0"/>
              <a:t>is extremely data scarce. </a:t>
            </a:r>
            <a:r>
              <a:rPr lang="en-US" sz="2400" dirty="0">
                <a:solidFill>
                  <a:srgbClr val="FFC000"/>
                </a:solidFill>
              </a:rPr>
              <a:t>Low-level stratus clouds </a:t>
            </a:r>
            <a:r>
              <a:rPr lang="en-US" sz="2400" dirty="0"/>
              <a:t>limit the assimilation of clear-sky radiances. </a:t>
            </a:r>
            <a:r>
              <a:rPr lang="en-US" sz="2400" dirty="0">
                <a:solidFill>
                  <a:schemeClr val="accent2"/>
                </a:solidFill>
              </a:rPr>
              <a:t>The analyzed thermal structure of the low-troposphere is very sensitive to the assimilation of AIRS CCRs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028FB-9A29-9F47-9AF8-0D9254EF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Part 2: </a:t>
            </a:r>
            <a:br>
              <a:rPr lang="en-US" sz="3600" dirty="0"/>
            </a:br>
            <a:r>
              <a:rPr lang="en-US" sz="3600" dirty="0"/>
              <a:t>Impact of cloud-cleared AIRS radiances </a:t>
            </a:r>
            <a:br>
              <a:rPr lang="en-US" sz="3600" dirty="0"/>
            </a:br>
            <a:r>
              <a:rPr lang="en-US" sz="3600" dirty="0"/>
              <a:t>on temperature structure in the Arctic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20082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13355</TotalTime>
  <Words>2400</Words>
  <Application>Microsoft Macintosh PowerPoint</Application>
  <PresentationFormat>Widescreen</PresentationFormat>
  <Paragraphs>188</Paragraphs>
  <Slides>34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Arial Regular</vt:lpstr>
      <vt:lpstr>Calibri</vt:lpstr>
      <vt:lpstr>Office Theme</vt:lpstr>
      <vt:lpstr>Impact of Assimilating Adaptively Thinned AIRS Cloud-Cleared Radiances in the GEOS</vt:lpstr>
      <vt:lpstr>Outline</vt:lpstr>
      <vt:lpstr>Part 1 Adaptive Thinning</vt:lpstr>
      <vt:lpstr>Two major findings</vt:lpstr>
      <vt:lpstr>Experiments setup</vt:lpstr>
      <vt:lpstr>Density of AIRS coverage around Hurricane Gonzalo (2014)</vt:lpstr>
      <vt:lpstr>Global 500 hPa height anomaly correlation</vt:lpstr>
      <vt:lpstr>PowerPoint Presentation</vt:lpstr>
      <vt:lpstr>Part 2:  Impact of cloud-cleared AIRS radiances  on temperature structure in the Arctic</vt:lpstr>
      <vt:lpstr>Clear-sky vs cloud-cleared coverage</vt:lpstr>
      <vt:lpstr>PowerPoint Presentation</vt:lpstr>
      <vt:lpstr>PowerPoint Presentation</vt:lpstr>
      <vt:lpstr>PowerPoint Presentation</vt:lpstr>
      <vt:lpstr>Part 3: Impact of a comprehensive adaptive thinning strategy for all IR sensors together</vt:lpstr>
      <vt:lpstr>Global 500 hPa height anomaly correlation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References</vt:lpstr>
      <vt:lpstr>Acknowledgements</vt:lpstr>
      <vt:lpstr>AIRS-related articles published by this team   Reale, O., J. Susskind, R. Rosenberg, E. Brin, E. Liu, L. P. Riishojgaard, J. Terry, J. C. Jusem, 2008: Improving forecast skill by assimilation of quality-controlled AIRS temperature retrievals under partially cloudy conditions. Geophysical Research Letters, 35, L08809,  doi:10.1029/2007GL033002.  Reale, O., W. K. Lau, J. Susskind, E. Brin, E. Liu, L. P. Riishojgaard, M. Fuentes, R. Rosenberg, 2009: AIRS Impact on the Analysis and Forecast Track of Tropical Cyclone Nargis in a global data assimilation and forecasting system. Geophysical Research Letters, 36, L06812, doi:10.1029/2008GL037122.  Reale, O., W. K. Lau, K.-M. Kim, E. Brin, 2009: Atlantic tropical cyclogenetic processes during SOP-3 NAMMA in the GEOS-5 global data assimilation and forecast system.  Journal of the Atmospheric Sciences, 66, 3563-3578.  Reale, O., K. M. Lau, J. Susskind, and R. Rosenberg, 2012: AIRS impact on analysis and forecast of an extreme rainfall event (Indus River Valley, Pakistan, 2010) with a global data assimilation and forecast system, J. Geophys. Res., 117, D08103, doi:10.1029/2011JD017093.  Reale, O., E. McGrath-Spangler,  W. McCarty,  D. Holdaway, R, Gelaro, 2018: Impact of adaptively thinned AIRS cloud-cleared radiances on tropical cyclone representation in a global data assimilation and forecast system. Weather and Forecasting, 33, 908-931. </vt:lpstr>
      <vt:lpstr>Additional Slides</vt:lpstr>
      <vt:lpstr>NHE Forecast Skill</vt:lpstr>
      <vt:lpstr>PowerPoint Presentation</vt:lpstr>
      <vt:lpstr>H. Simon intensity forecast</vt:lpstr>
      <vt:lpstr>PowerPoint Presentation</vt:lpstr>
      <vt:lpstr>PowerPoint Presentation</vt:lpstr>
      <vt:lpstr>PowerPoint Presentation</vt:lpstr>
      <vt:lpstr>Investigating Polar, Arctic, and Antarctic Lows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Sterling Spangler</dc:creator>
  <cp:lastModifiedBy>Mcgrath-spangler, Erica (GSFC-610.1)[USRA]</cp:lastModifiedBy>
  <cp:revision>217</cp:revision>
  <cp:lastPrinted>2019-03-29T16:19:02Z</cp:lastPrinted>
  <dcterms:created xsi:type="dcterms:W3CDTF">2017-09-25T14:06:05Z</dcterms:created>
  <dcterms:modified xsi:type="dcterms:W3CDTF">2019-05-29T20:00:02Z</dcterms:modified>
</cp:coreProperties>
</file>