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4" r:id="rId2"/>
    <p:sldId id="371" r:id="rId3"/>
    <p:sldId id="404" r:id="rId4"/>
    <p:sldId id="396" r:id="rId5"/>
    <p:sldId id="445" r:id="rId6"/>
    <p:sldId id="502" r:id="rId7"/>
    <p:sldId id="399" r:id="rId8"/>
    <p:sldId id="397" r:id="rId9"/>
    <p:sldId id="395" r:id="rId10"/>
    <p:sldId id="501" r:id="rId11"/>
    <p:sldId id="489" r:id="rId12"/>
    <p:sldId id="468" r:id="rId13"/>
    <p:sldId id="398" r:id="rId14"/>
    <p:sldId id="496" r:id="rId15"/>
    <p:sldId id="497" r:id="rId16"/>
    <p:sldId id="466" r:id="rId17"/>
    <p:sldId id="498" r:id="rId18"/>
    <p:sldId id="336" r:id="rId19"/>
    <p:sldId id="503" r:id="rId20"/>
    <p:sldId id="401" r:id="rId21"/>
    <p:sldId id="355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22A2EC-6D30-40B9-A60B-F8C2D5B0C614}">
          <p14:sldIdLst>
            <p14:sldId id="314"/>
            <p14:sldId id="371"/>
            <p14:sldId id="404"/>
            <p14:sldId id="396"/>
            <p14:sldId id="445"/>
            <p14:sldId id="502"/>
            <p14:sldId id="399"/>
            <p14:sldId id="397"/>
            <p14:sldId id="395"/>
            <p14:sldId id="501"/>
            <p14:sldId id="489"/>
            <p14:sldId id="468"/>
            <p14:sldId id="398"/>
            <p14:sldId id="496"/>
            <p14:sldId id="497"/>
            <p14:sldId id="466"/>
            <p14:sldId id="498"/>
            <p14:sldId id="336"/>
            <p14:sldId id="503"/>
            <p14:sldId id="401"/>
            <p14:sldId id="355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/>
    <p:restoredTop sz="89456"/>
  </p:normalViewPr>
  <p:slideViewPr>
    <p:cSldViewPr snapToGrid="0" snapToObjects="1">
      <p:cViewPr>
        <p:scale>
          <a:sx n="70" d="100"/>
          <a:sy n="70" d="100"/>
        </p:scale>
        <p:origin x="1328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E57D-8948-534E-AD14-97F9BAE6DEDE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93055-F8BB-8240-A1D3-93ECC03C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dirty="0"/>
              <a:t>IOS objectives: </a:t>
            </a:r>
          </a:p>
          <a:p>
            <a:pPr fontAlgn="base"/>
            <a:r>
              <a:rPr lang="en-US" sz="1200" dirty="0"/>
              <a:t>- An infrastructure that permits the agencies to conduct “what if” scenarios to evaluate the degradation or lost of an instrument or a full satellite in a timely manner;</a:t>
            </a:r>
          </a:p>
          <a:p>
            <a:pPr fontAlgn="base"/>
            <a:r>
              <a:rPr lang="en-US" sz="1200" dirty="0"/>
              <a:t>- FSOI diagnostic tools that enable the agencies to monitor in real-time the relative contributions of each of the assimilated observing platforms on the forecast skills;</a:t>
            </a:r>
          </a:p>
          <a:p>
            <a:pPr fontAlgn="base"/>
            <a:r>
              <a:rPr lang="en-US" sz="1200" dirty="0"/>
              <a:t>- Automated and adaptive algorithms for processing satellite observations with the objective of optimizing their impact on forecast.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0CD8-3986-4B33-9A57-2FEF802A01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93055-F8BB-8240-A1D3-93ECC03C49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B2AA-7A01-2E45-98CD-19C65227A5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B2AA-7A01-2E45-98CD-19C65227A5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9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 component time correlations at 250hPa (model level 43) </a:t>
            </a:r>
            <a:b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represent the correlation between the temperature component valid at the given location and corresponding time (1,2,3,.., 6hrs) and the temperature component valid at t = 0hr at location 65.3oW, 49.3oS (indicated by the black dot).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sampling noise on covariance is inversely proportional to the size of the ensemble, a larger ensemble could partially alleviate the problem, but at a higher computational cost.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B2AA-7A01-2E45-98CD-19C65227A5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3418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 b="0" kern="1200" dirty="0">
              <a:solidFill>
                <a:schemeClr val="tx1"/>
              </a:solidFill>
              <a:effectLst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4CBA7C1-85A6-104A-8D68-BC3E76634C6A}" type="slidenum">
              <a:rPr lang="en-US" altLang="en-US">
                <a:ea typeface="Arial Regular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ea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9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3418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 b="0" kern="1200" dirty="0">
              <a:solidFill>
                <a:schemeClr val="tx1"/>
              </a:solidFill>
              <a:effectLst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4CBA7C1-85A6-104A-8D68-BC3E76634C6A}" type="slidenum">
              <a:rPr lang="en-US" altLang="en-US">
                <a:ea typeface="Arial Regular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ea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7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93055-F8BB-8240-A1D3-93ECC03C49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BFDBD13A-9B1D-5247-A12C-F0B1C272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F87B7D3E-D187-4B4A-833C-859689A71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Build the illustration in a few steps, click by click....</a:t>
            </a: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F4174CA-FFA1-754C-87D3-DBD9941A4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E3FA3-7957-9642-9ED8-B12823B18DD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9A9-222A-8140-A03A-CE329E8FA66A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9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4DF-D35B-6744-B36C-22C2308B23DC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2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1158-BA37-984D-995A-A4AB553A7A28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41E9-5C40-2141-954B-418482CD72CD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F3DA-D437-2C40-BC55-F6400473C367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3ED-5F16-054A-B65B-C22708DC5EC3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37E1-52A2-0E4C-9550-22DA43FFB38A}" type="datetime1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6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0CD1-080F-9645-9E78-5D18C17BAAC0}" type="datetime1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4281-C19F-3941-B712-40AB496626F2}" type="datetime1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7BDE-3FF1-A340-AC41-93F99CD1A6CC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F647-B89D-4647-B8BE-5A608F7FC0FB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9885-7D1F-B941-8D4C-E4EFE08808FE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2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os.jcsd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_disk_ahi_true_color_201508190700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-304800"/>
            <a:ext cx="7181126" cy="2819400"/>
          </a:xfrm>
          <a:effectLst>
            <a:outerShdw blurRad="50800" dist="50800" dir="2700000" algn="tl" rotWithShape="0">
              <a:prstClr val="black">
                <a:alpha val="87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Impact of Observing Systems Project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33001"/>
            <a:ext cx="8534400" cy="2743200"/>
          </a:xfrm>
          <a:noFill/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1" dirty="0">
                <a:solidFill>
                  <a:schemeClr val="bg1"/>
                </a:solidFill>
              </a:rPr>
              <a:t>JCSDA IOS Team: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F. </a:t>
            </a:r>
            <a:r>
              <a:rPr lang="en-US" dirty="0" err="1">
                <a:solidFill>
                  <a:schemeClr val="bg1"/>
                </a:solidFill>
              </a:rPr>
              <a:t>Vandenberghe</a:t>
            </a:r>
            <a:r>
              <a:rPr lang="en-US" dirty="0">
                <a:solidFill>
                  <a:schemeClr val="bg1"/>
                </a:solidFill>
              </a:rPr>
              <a:t>, S. Dutta. D. Hahn, H. Zhang, H. Shao</a:t>
            </a:r>
          </a:p>
          <a:p>
            <a:pPr algn="l"/>
            <a:endParaRPr lang="en-US" sz="1100" dirty="0">
              <a:solidFill>
                <a:schemeClr val="bg1"/>
              </a:solidFill>
            </a:endParaRPr>
          </a:p>
          <a:p>
            <a:pPr algn="l"/>
            <a:r>
              <a:rPr lang="en-US" b="1" i="1" dirty="0">
                <a:solidFill>
                  <a:schemeClr val="bg1"/>
                </a:solidFill>
              </a:rPr>
              <a:t>Contributors</a:t>
            </a:r>
            <a:r>
              <a:rPr lang="en-US" i="1" dirty="0">
                <a:solidFill>
                  <a:schemeClr val="bg1"/>
                </a:solidFill>
              </a:rPr>
              <a:t>: </a:t>
            </a: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R. Langland, B. Ruston, R. Mahajan, A. El </a:t>
            </a:r>
            <a:r>
              <a:rPr lang="en-US" i="1" dirty="0" err="1">
                <a:solidFill>
                  <a:schemeClr val="bg1"/>
                </a:solidFill>
              </a:rPr>
              <a:t>Akkraoui</a:t>
            </a:r>
            <a:r>
              <a:rPr lang="en-US" i="1" dirty="0">
                <a:solidFill>
                  <a:schemeClr val="bg1"/>
                </a:solidFill>
              </a:rPr>
              <a:t>, C. Schwartz, B. </a:t>
            </a:r>
            <a:r>
              <a:rPr lang="en-US" i="1" dirty="0" err="1">
                <a:solidFill>
                  <a:schemeClr val="bg1"/>
                </a:solidFill>
              </a:rPr>
              <a:t>Menetrier</a:t>
            </a:r>
            <a:r>
              <a:rPr lang="en-US" i="1" dirty="0">
                <a:solidFill>
                  <a:schemeClr val="bg1"/>
                </a:solidFill>
              </a:rPr>
              <a:t>, G. </a:t>
            </a:r>
            <a:r>
              <a:rPr lang="en-US" i="1" dirty="0" err="1">
                <a:solidFill>
                  <a:schemeClr val="bg1"/>
                </a:solidFill>
              </a:rPr>
              <a:t>Bolmier</a:t>
            </a:r>
            <a:r>
              <a:rPr lang="en-US" i="1" dirty="0">
                <a:solidFill>
                  <a:schemeClr val="bg1"/>
                </a:solidFill>
              </a:rPr>
              <a:t> and the JEDI team</a:t>
            </a:r>
          </a:p>
        </p:txBody>
      </p:sp>
      <p:pic>
        <p:nvPicPr>
          <p:cNvPr id="6" name="Picture 5" descr="JCSDA_transp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5925" y="304800"/>
            <a:ext cx="1524000" cy="152708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6983" y="6581001"/>
            <a:ext cx="402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JCSDA Science Workshop, Washington DC, May 29-31,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817F-6D8C-854E-B8A8-2DE008F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8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0"/>
            <a:ext cx="8361218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FV3 FSOI capabilities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A93BA-4CDC-FD4F-96BA-18B2820A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10</a:t>
            </a:fld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A3D257F-9DFC-DD4C-9709-AC1CDE93F100}"/>
              </a:ext>
            </a:extLst>
          </p:cNvPr>
          <p:cNvGrpSpPr/>
          <p:nvPr/>
        </p:nvGrpSpPr>
        <p:grpSpPr>
          <a:xfrm>
            <a:off x="11469" y="1600621"/>
            <a:ext cx="9332911" cy="4531012"/>
            <a:chOff x="617523" y="1910872"/>
            <a:chExt cx="9332911" cy="4531012"/>
          </a:xfrm>
        </p:grpSpPr>
        <p:sp>
          <p:nvSpPr>
            <p:cNvPr id="178" name="Rounded Rectangle 177">
              <a:extLst>
                <a:ext uri="{FF2B5EF4-FFF2-40B4-BE49-F238E27FC236}">
                  <a16:creationId xmlns:a16="http://schemas.microsoft.com/office/drawing/2014/main" id="{5D0C0C3E-CBA4-D545-852D-9DCE3A55B421}"/>
                </a:ext>
              </a:extLst>
            </p:cNvPr>
            <p:cNvSpPr/>
            <p:nvPr/>
          </p:nvSpPr>
          <p:spPr>
            <a:xfrm>
              <a:off x="7722045" y="1910872"/>
              <a:ext cx="1863156" cy="109633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GSI</a:t>
              </a:r>
            </a:p>
            <a:p>
              <a:pPr algn="ctr"/>
              <a:r>
                <a:rPr lang="en-US" dirty="0"/>
                <a:t>operational analysis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3097A4C-3FBA-424D-9AB5-613F04526504}"/>
                </a:ext>
              </a:extLst>
            </p:cNvPr>
            <p:cNvSpPr txBox="1"/>
            <p:nvPr/>
          </p:nvSpPr>
          <p:spPr>
            <a:xfrm>
              <a:off x="9006583" y="6072552"/>
              <a:ext cx="9438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JEDI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075DC20-4057-7A4F-A73B-A538A8FFFC5F}"/>
                </a:ext>
              </a:extLst>
            </p:cNvPr>
            <p:cNvGrpSpPr/>
            <p:nvPr/>
          </p:nvGrpSpPr>
          <p:grpSpPr>
            <a:xfrm>
              <a:off x="617523" y="3164648"/>
              <a:ext cx="9105615" cy="3225899"/>
              <a:chOff x="1449628" y="3388159"/>
              <a:chExt cx="9105615" cy="3225899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1B76859-364E-7746-A94F-53885D3F60E6}"/>
                  </a:ext>
                </a:extLst>
              </p:cNvPr>
              <p:cNvSpPr/>
              <p:nvPr/>
            </p:nvSpPr>
            <p:spPr>
              <a:xfrm>
                <a:off x="2878159" y="3388159"/>
                <a:ext cx="7677084" cy="32258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26691D86-6196-0740-918A-7EEF27C63290}"/>
                  </a:ext>
                </a:extLst>
              </p:cNvPr>
              <p:cNvGrpSpPr/>
              <p:nvPr/>
            </p:nvGrpSpPr>
            <p:grpSpPr>
              <a:xfrm>
                <a:off x="1449628" y="3558054"/>
                <a:ext cx="8979802" cy="3026396"/>
                <a:chOff x="1832089" y="3082058"/>
                <a:chExt cx="8979802" cy="3026396"/>
              </a:xfrm>
            </p:grpSpPr>
            <p:sp>
              <p:nvSpPr>
                <p:cNvPr id="184" name="Right Arrow 183">
                  <a:extLst>
                    <a:ext uri="{FF2B5EF4-FFF2-40B4-BE49-F238E27FC236}">
                      <a16:creationId xmlns:a16="http://schemas.microsoft.com/office/drawing/2014/main" id="{CA1072C2-0A28-1D4E-B45A-2ACAFB8BDAF5}"/>
                    </a:ext>
                  </a:extLst>
                </p:cNvPr>
                <p:cNvSpPr/>
                <p:nvPr/>
              </p:nvSpPr>
              <p:spPr>
                <a:xfrm>
                  <a:off x="2870194" y="3537712"/>
                  <a:ext cx="393192" cy="228600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ounded Rectangle 184">
                  <a:extLst>
                    <a:ext uri="{FF2B5EF4-FFF2-40B4-BE49-F238E27FC236}">
                      <a16:creationId xmlns:a16="http://schemas.microsoft.com/office/drawing/2014/main" id="{A248F6B7-50D7-5F43-B6DA-A7D1EBE9BB1D}"/>
                    </a:ext>
                  </a:extLst>
                </p:cNvPr>
                <p:cNvSpPr/>
                <p:nvPr/>
              </p:nvSpPr>
              <p:spPr>
                <a:xfrm>
                  <a:off x="1832089" y="4909673"/>
                  <a:ext cx="991175" cy="1096333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Obs</a:t>
                  </a:r>
                  <a:r>
                    <a:rPr lang="en-US" dirty="0"/>
                    <a:t> impact</a:t>
                  </a:r>
                </a:p>
              </p:txBody>
            </p:sp>
            <p:sp>
              <p:nvSpPr>
                <p:cNvPr id="186" name="Right Arrow 185">
                  <a:extLst>
                    <a:ext uri="{FF2B5EF4-FFF2-40B4-BE49-F238E27FC236}">
                      <a16:creationId xmlns:a16="http://schemas.microsoft.com/office/drawing/2014/main" id="{0DF71EA8-939F-9A40-B78B-033DD1DFD4D8}"/>
                    </a:ext>
                  </a:extLst>
                </p:cNvPr>
                <p:cNvSpPr/>
                <p:nvPr/>
              </p:nvSpPr>
              <p:spPr>
                <a:xfrm rot="10800000">
                  <a:off x="2831448" y="5403161"/>
                  <a:ext cx="393192" cy="22860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ounded Rectangle 186">
                  <a:extLst>
                    <a:ext uri="{FF2B5EF4-FFF2-40B4-BE49-F238E27FC236}">
                      <a16:creationId xmlns:a16="http://schemas.microsoft.com/office/drawing/2014/main" id="{A15C7DB2-DFA0-384B-8E2A-843792727C9F}"/>
                    </a:ext>
                  </a:extLst>
                </p:cNvPr>
                <p:cNvSpPr/>
                <p:nvPr/>
              </p:nvSpPr>
              <p:spPr>
                <a:xfrm>
                  <a:off x="3309399" y="3082058"/>
                  <a:ext cx="1791286" cy="1096333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JEDI analysis</a:t>
                  </a:r>
                </a:p>
              </p:txBody>
            </p:sp>
            <p:sp>
              <p:nvSpPr>
                <p:cNvPr id="188" name="Rounded Rectangle 187">
                  <a:extLst>
                    <a:ext uri="{FF2B5EF4-FFF2-40B4-BE49-F238E27FC236}">
                      <a16:creationId xmlns:a16="http://schemas.microsoft.com/office/drawing/2014/main" id="{181A1109-F4DC-9144-8903-BDDB19B3EAA9}"/>
                    </a:ext>
                  </a:extLst>
                </p:cNvPr>
                <p:cNvSpPr/>
                <p:nvPr/>
              </p:nvSpPr>
              <p:spPr>
                <a:xfrm>
                  <a:off x="5539089" y="3096323"/>
                  <a:ext cx="2436768" cy="1153667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FV3 forecast</a:t>
                  </a:r>
                </a:p>
              </p:txBody>
            </p:sp>
            <p:sp>
              <p:nvSpPr>
                <p:cNvPr id="189" name="Right Arrow 188">
                  <a:extLst>
                    <a:ext uri="{FF2B5EF4-FFF2-40B4-BE49-F238E27FC236}">
                      <a16:creationId xmlns:a16="http://schemas.microsoft.com/office/drawing/2014/main" id="{4AB9F7D0-9B4D-4649-969E-5B388072E793}"/>
                    </a:ext>
                  </a:extLst>
                </p:cNvPr>
                <p:cNvSpPr/>
                <p:nvPr/>
              </p:nvSpPr>
              <p:spPr>
                <a:xfrm>
                  <a:off x="5131577" y="3539311"/>
                  <a:ext cx="379592" cy="215153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ounded Rectangle 189">
                  <a:extLst>
                    <a:ext uri="{FF2B5EF4-FFF2-40B4-BE49-F238E27FC236}">
                      <a16:creationId xmlns:a16="http://schemas.microsoft.com/office/drawing/2014/main" id="{2C0CD339-42A8-1649-9FED-AB51CE87E912}"/>
                    </a:ext>
                  </a:extLst>
                </p:cNvPr>
                <p:cNvSpPr/>
                <p:nvPr/>
              </p:nvSpPr>
              <p:spPr>
                <a:xfrm>
                  <a:off x="8948735" y="3976947"/>
                  <a:ext cx="1863156" cy="1096333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Cost function J for error reduction  &amp;adjoint</a:t>
                  </a:r>
                </a:p>
              </p:txBody>
            </p:sp>
            <p:sp>
              <p:nvSpPr>
                <p:cNvPr id="191" name="Rounded Rectangle 190">
                  <a:extLst>
                    <a:ext uri="{FF2B5EF4-FFF2-40B4-BE49-F238E27FC236}">
                      <a16:creationId xmlns:a16="http://schemas.microsoft.com/office/drawing/2014/main" id="{8BCCCB4D-E2C7-0B47-B766-1F5E9ECD42BA}"/>
                    </a:ext>
                  </a:extLst>
                </p:cNvPr>
                <p:cNvSpPr/>
                <p:nvPr/>
              </p:nvSpPr>
              <p:spPr>
                <a:xfrm>
                  <a:off x="5558752" y="5012121"/>
                  <a:ext cx="2501153" cy="1096333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FV3 forecast</a:t>
                  </a:r>
                </a:p>
                <a:p>
                  <a:pPr algn="ctr"/>
                  <a:r>
                    <a:rPr lang="en-US" dirty="0"/>
                    <a:t>adjoint </a:t>
                  </a:r>
                  <a:endParaRPr lang="en-US" baseline="30000" dirty="0"/>
                </a:p>
              </p:txBody>
            </p:sp>
            <p:sp>
              <p:nvSpPr>
                <p:cNvPr id="192" name="Right Arrow 191">
                  <a:extLst>
                    <a:ext uri="{FF2B5EF4-FFF2-40B4-BE49-F238E27FC236}">
                      <a16:creationId xmlns:a16="http://schemas.microsoft.com/office/drawing/2014/main" id="{323ACBBE-F0AE-A14C-ACC0-75C4A45E8990}"/>
                    </a:ext>
                  </a:extLst>
                </p:cNvPr>
                <p:cNvSpPr/>
                <p:nvPr/>
              </p:nvSpPr>
              <p:spPr>
                <a:xfrm rot="1582589">
                  <a:off x="7977433" y="3834395"/>
                  <a:ext cx="965489" cy="197832"/>
                </a:xfrm>
                <a:prstGeom prst="rightArrow">
                  <a:avLst/>
                </a:prstGeom>
                <a:solidFill>
                  <a:srgbClr val="0070C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ight Arrow 192">
                  <a:extLst>
                    <a:ext uri="{FF2B5EF4-FFF2-40B4-BE49-F238E27FC236}">
                      <a16:creationId xmlns:a16="http://schemas.microsoft.com/office/drawing/2014/main" id="{FCF4355F-FF74-D740-92F5-AAB23E6BDC05}"/>
                    </a:ext>
                  </a:extLst>
                </p:cNvPr>
                <p:cNvSpPr/>
                <p:nvPr/>
              </p:nvSpPr>
              <p:spPr>
                <a:xfrm rot="10800000">
                  <a:off x="5129149" y="5416609"/>
                  <a:ext cx="379592" cy="215153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27CD440A-EEFC-B74F-9F1E-F8D90A6C9735}"/>
                    </a:ext>
                  </a:extLst>
                </p:cNvPr>
                <p:cNvSpPr txBox="1"/>
                <p:nvPr/>
              </p:nvSpPr>
              <p:spPr>
                <a:xfrm>
                  <a:off x="6183060" y="4446886"/>
                  <a:ext cx="13581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Trajectories</a:t>
                  </a:r>
                </a:p>
              </p:txBody>
            </p:sp>
            <p:sp>
              <p:nvSpPr>
                <p:cNvPr id="199" name="Right Arrow 198">
                  <a:extLst>
                    <a:ext uri="{FF2B5EF4-FFF2-40B4-BE49-F238E27FC236}">
                      <a16:creationId xmlns:a16="http://schemas.microsoft.com/office/drawing/2014/main" id="{89780701-9AB9-EB43-8ECE-38A489E118E0}"/>
                    </a:ext>
                  </a:extLst>
                </p:cNvPr>
                <p:cNvSpPr/>
                <p:nvPr/>
              </p:nvSpPr>
              <p:spPr>
                <a:xfrm rot="9193500">
                  <a:off x="8075437" y="5227066"/>
                  <a:ext cx="965489" cy="197832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ounded Rectangle 199">
                  <a:extLst>
                    <a:ext uri="{FF2B5EF4-FFF2-40B4-BE49-F238E27FC236}">
                      <a16:creationId xmlns:a16="http://schemas.microsoft.com/office/drawing/2014/main" id="{EB7908B1-ACA2-7747-8D7C-1ADEE46BC211}"/>
                    </a:ext>
                  </a:extLst>
                </p:cNvPr>
                <p:cNvSpPr/>
                <p:nvPr/>
              </p:nvSpPr>
              <p:spPr>
                <a:xfrm>
                  <a:off x="3297984" y="4949137"/>
                  <a:ext cx="1791286" cy="1096333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JEDI analysis</a:t>
                  </a:r>
                </a:p>
                <a:p>
                  <a:pPr algn="ctr"/>
                  <a:r>
                    <a:rPr lang="en-US" dirty="0"/>
                    <a:t>adjoint</a:t>
                  </a:r>
                </a:p>
              </p:txBody>
            </p: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71E1A7FF-AC2C-DF49-9389-6D76FBABFA7E}"/>
                    </a:ext>
                  </a:extLst>
                </p:cNvPr>
                <p:cNvCxnSpPr/>
                <p:nvPr/>
              </p:nvCxnSpPr>
              <p:spPr>
                <a:xfrm>
                  <a:off x="3536281" y="4209646"/>
                  <a:ext cx="0" cy="69214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Arrow Connector 201">
                  <a:extLst>
                    <a:ext uri="{FF2B5EF4-FFF2-40B4-BE49-F238E27FC236}">
                      <a16:creationId xmlns:a16="http://schemas.microsoft.com/office/drawing/2014/main" id="{2D156C4A-664F-5841-8827-F91C1D898E4A}"/>
                    </a:ext>
                  </a:extLst>
                </p:cNvPr>
                <p:cNvCxnSpPr/>
                <p:nvPr/>
              </p:nvCxnSpPr>
              <p:spPr>
                <a:xfrm>
                  <a:off x="4798787" y="4219129"/>
                  <a:ext cx="0" cy="69214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0FC981B5-8A03-4641-BBAA-90BDFA215841}"/>
                    </a:ext>
                  </a:extLst>
                </p:cNvPr>
                <p:cNvSpPr txBox="1"/>
                <p:nvPr/>
              </p:nvSpPr>
              <p:spPr>
                <a:xfrm>
                  <a:off x="3309399" y="4446886"/>
                  <a:ext cx="18206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Ritz Pairs</a:t>
                  </a:r>
                </a:p>
              </p:txBody>
            </p:sp>
            <p:sp>
              <p:nvSpPr>
                <p:cNvPr id="204" name="Rounded Rectangle 203">
                  <a:extLst>
                    <a:ext uri="{FF2B5EF4-FFF2-40B4-BE49-F238E27FC236}">
                      <a16:creationId xmlns:a16="http://schemas.microsoft.com/office/drawing/2014/main" id="{465CA743-57A5-BD4B-9310-B5A7773E1D5F}"/>
                    </a:ext>
                  </a:extLst>
                </p:cNvPr>
                <p:cNvSpPr/>
                <p:nvPr/>
              </p:nvSpPr>
              <p:spPr>
                <a:xfrm>
                  <a:off x="1839428" y="3097124"/>
                  <a:ext cx="1020047" cy="1096333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OBS &amp; BKG</a:t>
                  </a:r>
                </a:p>
              </p:txBody>
            </p:sp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48891B74-37BE-A540-ADDB-805DD3321C0E}"/>
                    </a:ext>
                  </a:extLst>
                </p:cNvPr>
                <p:cNvCxnSpPr/>
                <p:nvPr/>
              </p:nvCxnSpPr>
              <p:spPr>
                <a:xfrm>
                  <a:off x="7488405" y="4288229"/>
                  <a:ext cx="0" cy="69214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>
                  <a:extLst>
                    <a:ext uri="{FF2B5EF4-FFF2-40B4-BE49-F238E27FC236}">
                      <a16:creationId xmlns:a16="http://schemas.microsoft.com/office/drawing/2014/main" id="{7C076FA0-CA47-4A43-AE51-3618E3AD9BF5}"/>
                    </a:ext>
                  </a:extLst>
                </p:cNvPr>
                <p:cNvCxnSpPr/>
                <p:nvPr/>
              </p:nvCxnSpPr>
              <p:spPr>
                <a:xfrm>
                  <a:off x="7738294" y="4293291"/>
                  <a:ext cx="0" cy="69214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22F50AF6-B438-1E4B-9578-479975C58C7E}"/>
                    </a:ext>
                  </a:extLst>
                </p:cNvPr>
                <p:cNvCxnSpPr/>
                <p:nvPr/>
              </p:nvCxnSpPr>
              <p:spPr>
                <a:xfrm>
                  <a:off x="6130252" y="4274782"/>
                  <a:ext cx="0" cy="69214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2566AA69-3FF5-B545-8B35-F860621F574D}"/>
                    </a:ext>
                  </a:extLst>
                </p:cNvPr>
                <p:cNvCxnSpPr/>
                <p:nvPr/>
              </p:nvCxnSpPr>
              <p:spPr>
                <a:xfrm>
                  <a:off x="5905012" y="4279844"/>
                  <a:ext cx="0" cy="69214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1" name="Right Arrow 180">
              <a:extLst>
                <a:ext uri="{FF2B5EF4-FFF2-40B4-BE49-F238E27FC236}">
                  <a16:creationId xmlns:a16="http://schemas.microsoft.com/office/drawing/2014/main" id="{980EABC1-29FF-7B4D-9A45-4041F3C99976}"/>
                </a:ext>
              </a:extLst>
            </p:cNvPr>
            <p:cNvSpPr/>
            <p:nvPr/>
          </p:nvSpPr>
          <p:spPr>
            <a:xfrm rot="5400000">
              <a:off x="8079311" y="3510244"/>
              <a:ext cx="1160573" cy="209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2076-EE43-AB4D-834D-CCF7711C0479}"/>
              </a:ext>
            </a:extLst>
          </p:cNvPr>
          <p:cNvGrpSpPr/>
          <p:nvPr/>
        </p:nvGrpSpPr>
        <p:grpSpPr>
          <a:xfrm>
            <a:off x="3574643" y="4830910"/>
            <a:ext cx="2676813" cy="1674651"/>
            <a:chOff x="3635559" y="4911913"/>
            <a:chExt cx="2676813" cy="16746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AEA3D6-4AD7-BD49-BE31-36AF13759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898" y="4911913"/>
              <a:ext cx="2583474" cy="12311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4C87D3-F0B3-AF4A-961E-293D5137731B}"/>
                </a:ext>
              </a:extLst>
            </p:cNvPr>
            <p:cNvSpPr txBox="1"/>
            <p:nvPr/>
          </p:nvSpPr>
          <p:spPr>
            <a:xfrm>
              <a:off x="3635559" y="6217232"/>
              <a:ext cx="2603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D. </a:t>
              </a:r>
              <a:r>
                <a:rPr lang="en-US" dirty="0" err="1"/>
                <a:t>Holdaway</a:t>
              </a:r>
              <a:r>
                <a:rPr lang="en-US" dirty="0"/>
                <a:t> presentation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21EBC3B-43F5-574F-BDFE-B68AF859D512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IOS-2: Improved Assessment of Observation Impact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5DC493-AB51-1E42-B808-9CCA5AF95209}"/>
              </a:ext>
            </a:extLst>
          </p:cNvPr>
          <p:cNvGrpSpPr/>
          <p:nvPr/>
        </p:nvGrpSpPr>
        <p:grpSpPr>
          <a:xfrm>
            <a:off x="6384332" y="3315613"/>
            <a:ext cx="3076066" cy="2196927"/>
            <a:chOff x="6384332" y="3315613"/>
            <a:chExt cx="3076066" cy="21969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F528EE-1496-F146-9645-5F0ABC7A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4332" y="3315613"/>
              <a:ext cx="3076066" cy="185696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CE4E5E-62CB-6D4E-B575-2B960FE14E55}"/>
                </a:ext>
              </a:extLst>
            </p:cNvPr>
            <p:cNvSpPr txBox="1"/>
            <p:nvPr/>
          </p:nvSpPr>
          <p:spPr>
            <a:xfrm>
              <a:off x="7091249" y="5143208"/>
              <a:ext cx="1917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C. Schwartz poster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6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80" y="5874150"/>
            <a:ext cx="8774226" cy="983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wind field and temperature correlation 00hr/00hr forecast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" y="44576"/>
            <a:ext cx="8913813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E-FSOI: Time localization</a:t>
            </a:r>
          </a:p>
        </p:txBody>
      </p:sp>
      <p:pic>
        <p:nvPicPr>
          <p:cNvPr id="9" name="Picture 8" descr="Global_P00-P0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300722" cy="3956304"/>
          </a:xfrm>
          <a:prstGeom prst="rect">
            <a:avLst/>
          </a:prstGeom>
        </p:spPr>
      </p:pic>
      <p:pic>
        <p:nvPicPr>
          <p:cNvPr id="10" name="Picture 9" descr="Global_P00-P06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801368"/>
            <a:ext cx="7300722" cy="39479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292B-C44C-E245-9AE5-CC185F137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B6E10B-D8AF-2F47-AE7A-74E6D759D18F}"/>
              </a:ext>
            </a:extLst>
          </p:cNvPr>
          <p:cNvSpPr txBox="1">
            <a:spLocks/>
          </p:cNvSpPr>
          <p:nvPr/>
        </p:nvSpPr>
        <p:spPr>
          <a:xfrm>
            <a:off x="153080" y="5874150"/>
            <a:ext cx="8774226" cy="98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wind field and temperature correlation 00hr/06hr forecast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720BD-B3B2-4140-AE53-251DBD385675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IOS-2: Improved Assessment of Observation Impact</a:t>
            </a:r>
          </a:p>
        </p:txBody>
      </p:sp>
    </p:spTree>
    <p:extLst>
      <p:ext uri="{BB962C8B-B14F-4D97-AF65-F5344CB8AC3E}">
        <p14:creationId xmlns:p14="http://schemas.microsoft.com/office/powerpoint/2010/main" val="5453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" y="44576"/>
            <a:ext cx="8913813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Temperature Time Correlation at 250hPa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292B-C44C-E245-9AE5-CC185F137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A68E01E-BF24-BC4D-9AF9-E1EACFB0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276" y="6554590"/>
            <a:ext cx="3108843" cy="333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FV3-GEOS 0.5º 32-members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E36FAE0-D8BD-4C48-97B8-081A04960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43000"/>
            <a:ext cx="657268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2562F-4D48-934A-B343-2DAEB99506A1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IOS-2: Improved Assessment of Observation Impact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F289FA-D37E-C446-B869-2DDCEDE6CE03}"/>
              </a:ext>
            </a:extLst>
          </p:cNvPr>
          <p:cNvCxnSpPr>
            <a:cxnSpLocks/>
          </p:cNvCxnSpPr>
          <p:nvPr/>
        </p:nvCxnSpPr>
        <p:spPr>
          <a:xfrm>
            <a:off x="1355271" y="2612571"/>
            <a:ext cx="19267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C90FED-7171-E645-A3C1-B1BCC3746318}"/>
              </a:ext>
            </a:extLst>
          </p:cNvPr>
          <p:cNvSpPr txBox="1"/>
          <p:nvPr/>
        </p:nvSpPr>
        <p:spPr>
          <a:xfrm>
            <a:off x="74510" y="2090055"/>
            <a:ext cx="1320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correlation</a:t>
            </a:r>
          </a:p>
          <a:p>
            <a:pPr algn="ctr"/>
            <a:r>
              <a:rPr lang="en-US" dirty="0"/>
              <a:t>at this point</a:t>
            </a:r>
          </a:p>
        </p:txBody>
      </p:sp>
    </p:spTree>
    <p:extLst>
      <p:ext uri="{BB962C8B-B14F-4D97-AF65-F5344CB8AC3E}">
        <p14:creationId xmlns:p14="http://schemas.microsoft.com/office/powerpoint/2010/main" val="330048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IOS-1:	Toward Near-Real-Time FSOI Capability			and inter-comparison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IOS-2:	Improved Assessment of Observation				Impact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IOS-3:	</a:t>
            </a:r>
            <a:r>
              <a:rPr lang="en-US" b="1" dirty="0"/>
              <a:t>Impact-based Adaptive Observation				Processing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sz="800" b="1" dirty="0"/>
          </a:p>
          <a:p>
            <a:r>
              <a:rPr lang="en-US" dirty="0"/>
              <a:t>1 cycle, 80 members, 30hr forecast at full resolution (T574/T1534):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~ 560 core*hours &amp; ~2 Tb disk</a:t>
            </a:r>
          </a:p>
          <a:p>
            <a:pPr marL="457200" lvl="1" indent="0">
              <a:buNone/>
            </a:pPr>
            <a:endParaRPr lang="en-US" sz="800" b="1" dirty="0"/>
          </a:p>
          <a:p>
            <a:r>
              <a:rPr lang="en-US" dirty="0"/>
              <a:t>Multiply by </a:t>
            </a:r>
            <a:r>
              <a:rPr lang="en-US" b="1" dirty="0">
                <a:solidFill>
                  <a:schemeClr val="accent1"/>
                </a:solidFill>
              </a:rPr>
              <a:t>3.09</a:t>
            </a:r>
            <a:r>
              <a:rPr lang="en-US" dirty="0"/>
              <a:t> to convert in </a:t>
            </a:r>
            <a:r>
              <a:rPr lang="en-US" b="1" dirty="0">
                <a:solidFill>
                  <a:schemeClr val="accent1"/>
                </a:solidFill>
              </a:rPr>
              <a:t>Discover</a:t>
            </a:r>
            <a:r>
              <a:rPr lang="en-US" dirty="0"/>
              <a:t> Standard Billing Units </a:t>
            </a:r>
            <a:r>
              <a:rPr lang="en-US" b="1" dirty="0">
                <a:solidFill>
                  <a:schemeClr val="accent1"/>
                </a:solidFill>
              </a:rPr>
              <a:t>(~1600 SBU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endParaRPr lang="en-US" sz="800" dirty="0"/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E-FSOI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must be updated to </a:t>
            </a:r>
            <a:r>
              <a:rPr lang="en-US" b="1" dirty="0">
                <a:solidFill>
                  <a:schemeClr val="accent1"/>
                </a:solidFill>
              </a:rPr>
              <a:t>NEMS GSI/GFS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Impact of Observing Systems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Project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A5973-0BEB-8F44-BDF8-6D6A7346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6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Seek for the radiance </a:t>
            </a:r>
            <a:r>
              <a:rPr lang="en-US" sz="3600" b="1" dirty="0">
                <a:solidFill>
                  <a:schemeClr val="accent1"/>
                </a:solidFill>
              </a:rPr>
              <a:t>bias correction </a:t>
            </a:r>
            <a:r>
              <a:rPr lang="en-US" sz="3600" b="1" dirty="0"/>
              <a:t>that maximizes </a:t>
            </a:r>
            <a:r>
              <a:rPr lang="en-US" sz="3600" b="1" dirty="0">
                <a:solidFill>
                  <a:schemeClr val="accent1"/>
                </a:solidFill>
              </a:rPr>
              <a:t>FSOI</a:t>
            </a:r>
            <a:r>
              <a:rPr lang="en-US" sz="3600" b="1" dirty="0"/>
              <a:t>:</a:t>
            </a:r>
            <a:endParaRPr lang="en-US" sz="36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sz="800" b="1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Use </a:t>
            </a:r>
            <a:r>
              <a:rPr lang="en-US" sz="3200" b="1" dirty="0">
                <a:solidFill>
                  <a:schemeClr val="accent1"/>
                </a:solidFill>
              </a:rPr>
              <a:t>Machine Learning </a:t>
            </a:r>
            <a:r>
              <a:rPr lang="en-US" sz="3200" b="1" dirty="0"/>
              <a:t>to compute bias correction coefficients (MLBC)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400" b="1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Do not limit the number of </a:t>
            </a:r>
            <a:r>
              <a:rPr lang="en-US" sz="3200" b="1" dirty="0">
                <a:solidFill>
                  <a:schemeClr val="accent1"/>
                </a:solidFill>
              </a:rPr>
              <a:t>predictors.  </a:t>
            </a:r>
            <a:r>
              <a:rPr lang="en-US" sz="3200" b="1" dirty="0"/>
              <a:t> (big data)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IOS-3: Impact-based Adaptive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Observation Processing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5E71B-69F5-B94A-B4B9-3AE8B24D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08A38-7B68-EB46-977C-C266ADC606D3}"/>
              </a:ext>
            </a:extLst>
          </p:cNvPr>
          <p:cNvSpPr txBox="1"/>
          <p:nvPr/>
        </p:nvSpPr>
        <p:spPr>
          <a:xfrm>
            <a:off x="-42789" y="6306968"/>
            <a:ext cx="9229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Forecast Sensitivity to Observations be predicted?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2E8EC5-6C2E-A24B-BFE9-11064660064A}"/>
              </a:ext>
            </a:extLst>
          </p:cNvPr>
          <p:cNvGrpSpPr/>
          <p:nvPr/>
        </p:nvGrpSpPr>
        <p:grpSpPr>
          <a:xfrm>
            <a:off x="2087374" y="4983098"/>
            <a:ext cx="4424262" cy="1288323"/>
            <a:chOff x="1951160" y="5175561"/>
            <a:chExt cx="4424262" cy="12883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A9DF3C-FB07-4546-BEB0-8DA15CCAA2B2}"/>
                </a:ext>
              </a:extLst>
            </p:cNvPr>
            <p:cNvGrpSpPr/>
            <p:nvPr/>
          </p:nvGrpSpPr>
          <p:grpSpPr>
            <a:xfrm>
              <a:off x="1951160" y="5175561"/>
              <a:ext cx="4424262" cy="1288323"/>
              <a:chOff x="2364739" y="5591532"/>
              <a:chExt cx="4424262" cy="12883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9AA4C31F-C9E8-5643-B9DF-3619B4942AE3}"/>
                      </a:ext>
                    </a:extLst>
                  </p:cNvPr>
                  <p:cNvSpPr txBox="1"/>
                  <p:nvPr/>
                </p:nvSpPr>
                <p:spPr>
                  <a:xfrm>
                    <a:off x="3004870" y="5591532"/>
                    <a:ext cx="3196259" cy="8577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9AA4C31F-C9E8-5643-B9DF-3619B4942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4870" y="5591532"/>
                    <a:ext cx="3196259" cy="85773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3C1FEF-B9C5-194A-A4ED-82FFB29007E6}"/>
                  </a:ext>
                </a:extLst>
              </p:cNvPr>
              <p:cNvSpPr txBox="1"/>
              <p:nvPr/>
            </p:nvSpPr>
            <p:spPr>
              <a:xfrm>
                <a:off x="2364739" y="6379795"/>
                <a:ext cx="1042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impact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0F55C-FCAB-9F4F-9904-086A0C5F865E}"/>
                  </a:ext>
                </a:extLst>
              </p:cNvPr>
              <p:cNvSpPr txBox="1"/>
              <p:nvPr/>
            </p:nvSpPr>
            <p:spPr>
              <a:xfrm>
                <a:off x="3674007" y="6396335"/>
                <a:ext cx="1516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innovation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255DA8-D870-C44D-9CD1-A80A89EDF760}"/>
                  </a:ext>
                </a:extLst>
              </p:cNvPr>
              <p:cNvSpPr txBox="1"/>
              <p:nvPr/>
            </p:nvSpPr>
            <p:spPr>
              <a:xfrm>
                <a:off x="5352389" y="6418190"/>
                <a:ext cx="1436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sensitivity</a:t>
                </a:r>
              </a:p>
            </p:txBody>
          </p:sp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id="{FE39E996-A095-C44F-BDB0-455E654D2508}"/>
                  </a:ext>
                </a:extLst>
              </p:cNvPr>
              <p:cNvSpPr/>
              <p:nvPr/>
            </p:nvSpPr>
            <p:spPr>
              <a:xfrm rot="5400000">
                <a:off x="3056174" y="5991879"/>
                <a:ext cx="235668" cy="647925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Brace 11">
                <a:extLst>
                  <a:ext uri="{FF2B5EF4-FFF2-40B4-BE49-F238E27FC236}">
                    <a16:creationId xmlns:a16="http://schemas.microsoft.com/office/drawing/2014/main" id="{C09EC55C-E559-0447-ADDA-9376BA0ACF99}"/>
                  </a:ext>
                </a:extLst>
              </p:cNvPr>
              <p:cNvSpPr/>
              <p:nvPr/>
            </p:nvSpPr>
            <p:spPr>
              <a:xfrm rot="5400000">
                <a:off x="4442682" y="5586242"/>
                <a:ext cx="290437" cy="1513972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255CEA13-6AC3-CA4E-AAE7-63E5F8C1FFFF}"/>
                </a:ext>
              </a:extLst>
            </p:cNvPr>
            <p:cNvSpPr/>
            <p:nvPr/>
          </p:nvSpPr>
          <p:spPr>
            <a:xfrm rot="5400000">
              <a:off x="5210235" y="5619341"/>
              <a:ext cx="235668" cy="64792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491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387"/>
            <a:ext cx="8229600" cy="4946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Software:		</a:t>
            </a:r>
            <a:r>
              <a:rPr lang="en-US" b="1" dirty="0" err="1">
                <a:solidFill>
                  <a:schemeClr val="accent1"/>
                </a:solidFill>
              </a:rPr>
              <a:t>TenserFlow</a:t>
            </a:r>
            <a:r>
              <a:rPr lang="en-US" b="1" dirty="0">
                <a:solidFill>
                  <a:schemeClr val="accent1"/>
                </a:solidFill>
              </a:rPr>
              <a:t> on Amazon</a:t>
            </a:r>
          </a:p>
          <a:p>
            <a:pPr marL="0" indent="0">
              <a:buNone/>
            </a:pPr>
            <a:r>
              <a:rPr lang="en-US" dirty="0"/>
              <a:t>Data</a:t>
            </a:r>
            <a:r>
              <a:rPr lang="en-US" b="1" dirty="0"/>
              <a:t>:</a:t>
            </a:r>
            <a:r>
              <a:rPr lang="en-US" b="1" dirty="0">
                <a:solidFill>
                  <a:schemeClr val="accent1"/>
                </a:solidFill>
              </a:rPr>
              <a:t>				Dec 2014, Jan 2015 &amp; Feb 2015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					Focus initially on AMSU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Training</a:t>
            </a:r>
            <a:r>
              <a:rPr lang="en-US" b="1" dirty="0"/>
              <a:t>:</a:t>
            </a:r>
            <a:r>
              <a:rPr lang="en-US" b="1" dirty="0">
                <a:solidFill>
                  <a:schemeClr val="accent1"/>
                </a:solidFill>
              </a:rPr>
              <a:t>		Dec 1 – Feb 14</a:t>
            </a:r>
          </a:p>
          <a:p>
            <a:pPr marL="0" indent="0">
              <a:buNone/>
            </a:pPr>
            <a:r>
              <a:rPr lang="en-US" dirty="0"/>
              <a:t>Prediction</a:t>
            </a:r>
            <a:r>
              <a:rPr lang="en-US" b="1" dirty="0"/>
              <a:t>:</a:t>
            </a:r>
            <a:r>
              <a:rPr lang="en-US" b="1" dirty="0">
                <a:solidFill>
                  <a:schemeClr val="accent1"/>
                </a:solidFill>
              </a:rPr>
              <a:t>		Feb 14 - 28</a:t>
            </a:r>
          </a:p>
          <a:p>
            <a:pPr marL="0" indent="0">
              <a:buNone/>
            </a:pPr>
            <a:r>
              <a:rPr lang="en-US" dirty="0"/>
              <a:t>Predictors:		</a:t>
            </a:r>
            <a:r>
              <a:rPr lang="en-US" b="1" dirty="0">
                <a:solidFill>
                  <a:schemeClr val="accent1"/>
                </a:solidFill>
              </a:rPr>
              <a:t>all FV3 first guess variables:</a:t>
            </a:r>
          </a:p>
          <a:p>
            <a:pPr marL="0" indent="0">
              <a:buNone/>
            </a:pPr>
            <a:r>
              <a:rPr lang="en-US" sz="2000" b="1" dirty="0"/>
              <a:t>2D:</a:t>
            </a:r>
            <a:r>
              <a:rPr lang="en-US" sz="2000" dirty="0"/>
              <a:t> Topography geopotential, Surface temperature, Fraction-of-land, Fraction-of-land-ice, Fraction-of-lake, Fraction-of-ocean, Fraction-of-ocean-ice, Surface Pressure. </a:t>
            </a:r>
            <a:r>
              <a:rPr lang="en-US" sz="2000" b="1" dirty="0"/>
              <a:t>3D</a:t>
            </a:r>
            <a:r>
              <a:rPr lang="en-US" sz="2000" dirty="0"/>
              <a:t>: Pressure Thickness, Zonal Wind, Meridional wind, Virtual Temperature, Specific Humidity, ozone, Mass Fraction Cloud Ice Water, Mass Fraction Cloud Liquid Water.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FSOI Machine Learning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C545C-9C23-7F48-AD09-153AD13C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F753F-DC15-B142-A77A-58908E8E8BB0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IOS-3: Impact-based adaptive observation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284653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0132" y="5441176"/>
            <a:ext cx="7709338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b="1" baseline="30000" dirty="0">
                <a:solidFill>
                  <a:srgbClr val="0050A0"/>
                </a:solidFill>
              </a:rPr>
              <a:t>for GMAO Dec-Jan-Feb 2015 sensitivity AMSU N18 channel 7 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36F435-DB12-0949-956F-64A2DBEDCEC9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IOS3: Machine Learning Results</a:t>
            </a:r>
          </a:p>
        </p:txBody>
      </p:sp>
      <p:pic>
        <p:nvPicPr>
          <p:cNvPr id="11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5174150-A900-094D-9473-9B645576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32" y="1822990"/>
            <a:ext cx="7503735" cy="3358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54B74-06C1-874D-85F5-FE8C28F2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D6193-2600-D640-9FA5-5A9B2E437B11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IOS-3: Impact-based adaptive observation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120783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IOS-4:	</a:t>
            </a:r>
            <a:r>
              <a:rPr lang="en-US" b="1" dirty="0"/>
              <a:t>Evaluate and Advance GNSSRO Data 				Assimilation, assist Transition to		 				Operations </a:t>
            </a:r>
            <a:r>
              <a:rPr lang="en-US" dirty="0">
                <a:solidFill>
                  <a:schemeClr val="accent1"/>
                </a:solidFill>
              </a:rPr>
              <a:t>(common with NIO)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Impact of Observing Systems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Project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62561-8C1B-7243-98AE-43543414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Port </a:t>
            </a:r>
            <a:r>
              <a:rPr lang="en-US" b="1" dirty="0">
                <a:solidFill>
                  <a:schemeClr val="accent1"/>
                </a:solidFill>
              </a:rPr>
              <a:t>GNSSRO operators </a:t>
            </a:r>
            <a:r>
              <a:rPr lang="en-US" dirty="0"/>
              <a:t>(GSI NBAM, ROMSAF ROPP 1D/2D) in </a:t>
            </a:r>
            <a:r>
              <a:rPr lang="en-US" b="1" dirty="0">
                <a:solidFill>
                  <a:schemeClr val="accent1"/>
                </a:solidFill>
              </a:rPr>
              <a:t>JEDI</a:t>
            </a:r>
            <a:r>
              <a:rPr lang="en-US" b="1" dirty="0"/>
              <a:t> </a:t>
            </a:r>
            <a:r>
              <a:rPr lang="en-US" dirty="0"/>
              <a:t>(H. Zhang’s presentation)</a:t>
            </a:r>
          </a:p>
          <a:p>
            <a:pPr>
              <a:buFont typeface="Wingdings" pitchFamily="2" charset="2"/>
              <a:buChar char="ü"/>
            </a:pP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Evaluate </a:t>
            </a:r>
            <a:r>
              <a:rPr lang="en-US" b="1" dirty="0">
                <a:solidFill>
                  <a:schemeClr val="accent1"/>
                </a:solidFill>
              </a:rPr>
              <a:t>GNSSRO </a:t>
            </a:r>
            <a:r>
              <a:rPr lang="en-US" dirty="0"/>
              <a:t>new</a:t>
            </a:r>
            <a:r>
              <a:rPr lang="en-US" b="1" dirty="0"/>
              <a:t> </a:t>
            </a:r>
            <a:r>
              <a:rPr lang="en-US" dirty="0"/>
              <a:t>platforms</a:t>
            </a:r>
            <a:r>
              <a:rPr lang="en-US" b="1" dirty="0">
                <a:solidFill>
                  <a:schemeClr val="accent1"/>
                </a:solidFill>
              </a:rPr>
              <a:t>: Kompsat-5, </a:t>
            </a:r>
            <a:r>
              <a:rPr lang="en-US" b="1" dirty="0" err="1">
                <a:solidFill>
                  <a:schemeClr val="accent1"/>
                </a:solidFill>
              </a:rPr>
              <a:t>Megha-Tropiques</a:t>
            </a:r>
            <a:r>
              <a:rPr lang="en-US" b="1" dirty="0">
                <a:solidFill>
                  <a:schemeClr val="accent1"/>
                </a:solidFill>
              </a:rPr>
              <a:t>, PAZ &amp;  </a:t>
            </a:r>
            <a:r>
              <a:rPr lang="en-US" b="1" dirty="0" err="1">
                <a:solidFill>
                  <a:schemeClr val="accent1"/>
                </a:solidFill>
              </a:rPr>
              <a:t>MetOp</a:t>
            </a:r>
            <a:r>
              <a:rPr lang="en-US" b="1" dirty="0">
                <a:solidFill>
                  <a:schemeClr val="accent1"/>
                </a:solidFill>
              </a:rPr>
              <a:t>-C </a:t>
            </a:r>
            <a:r>
              <a:rPr lang="en-US" dirty="0"/>
              <a:t>(S. Sutta’s poster)</a:t>
            </a:r>
          </a:p>
          <a:p>
            <a:pPr>
              <a:buFont typeface="Wingdings" pitchFamily="2" charset="2"/>
              <a:buChar char="ü"/>
            </a:pP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Evaluate NOAA </a:t>
            </a:r>
            <a:r>
              <a:rPr lang="en-US" b="1" dirty="0">
                <a:solidFill>
                  <a:schemeClr val="accent1"/>
                </a:solidFill>
              </a:rPr>
              <a:t>Commercial Weather Data Products </a:t>
            </a:r>
            <a:r>
              <a:rPr lang="en-US" b="1" dirty="0"/>
              <a:t>(</a:t>
            </a:r>
            <a:r>
              <a:rPr lang="en-US" dirty="0"/>
              <a:t>CWDP)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GNSSRO UFOs developments &amp;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new platforms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C8CD-C4FC-7B4F-9AF6-6DE2E4D8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AF909-6BEC-784D-9987-3E9A1DF73371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IOS-4/NIO-4: Evaluate and Advance GNSSRO</a:t>
            </a:r>
          </a:p>
        </p:txBody>
      </p:sp>
    </p:spTree>
    <p:extLst>
      <p:ext uri="{BB962C8B-B14F-4D97-AF65-F5344CB8AC3E}">
        <p14:creationId xmlns:p14="http://schemas.microsoft.com/office/powerpoint/2010/main" val="63346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6A36F435-DB12-0949-956F-64A2DBEDCEC9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GNSSRO new platforms evaluation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54B74-06C1-874D-85F5-FE8C28F2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2FF2C-527A-7647-9626-0D158642199E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IOS-4/NIO-4: Evaluate and Advance GNSSRO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35A71-BEA7-8246-BC3E-B681D39C9F48}"/>
              </a:ext>
            </a:extLst>
          </p:cNvPr>
          <p:cNvSpPr txBox="1"/>
          <p:nvPr/>
        </p:nvSpPr>
        <p:spPr>
          <a:xfrm>
            <a:off x="5697645" y="6425930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 Dutta’s poster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53507B-F8D0-3F45-9D1C-DBD3A8F76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4" t="7766" r="23011" b="7839"/>
          <a:stretch/>
        </p:blipFill>
        <p:spPr>
          <a:xfrm>
            <a:off x="1249529" y="1143000"/>
            <a:ext cx="3265715" cy="5787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2D1BD0-6B40-E44A-AD10-2D69A2551C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16" t="9817" r="14479" b="51502"/>
          <a:stretch/>
        </p:blipFill>
        <p:spPr>
          <a:xfrm>
            <a:off x="4842468" y="2536958"/>
            <a:ext cx="3768132" cy="26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IOS-1:	</a:t>
            </a:r>
            <a:r>
              <a:rPr lang="en-US" b="1" dirty="0"/>
              <a:t>Toward Near-Real-Time FSOI Capability			and inter-comparison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IOS-2:	</a:t>
            </a:r>
            <a:r>
              <a:rPr lang="en-US" b="1" dirty="0"/>
              <a:t>Improved Assessment of Observation				Impact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IOS-3:	</a:t>
            </a:r>
            <a:r>
              <a:rPr lang="en-US" b="1" dirty="0"/>
              <a:t>Impact-based Adaptive Observation				Processing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2018 IOS Tasks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62561-8C1B-7243-98AE-43543414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6285"/>
            <a:ext cx="8409214" cy="5415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Plan for 2019: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Extend FSOI inter-comparisons </a:t>
            </a:r>
            <a:r>
              <a:rPr lang="en-US" dirty="0">
                <a:solidFill>
                  <a:schemeClr val="accent1"/>
                </a:solidFill>
              </a:rPr>
              <a:t>(with USAF &amp; NRL)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Cloud-based metrics </a:t>
            </a:r>
            <a:r>
              <a:rPr lang="en-US" dirty="0">
                <a:solidFill>
                  <a:schemeClr val="accent1"/>
                </a:solidFill>
              </a:rPr>
              <a:t>(with USAF/NCAR and NRL)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Finalize FSOI Adjoint capability </a:t>
            </a:r>
            <a:r>
              <a:rPr lang="en-US" dirty="0">
                <a:solidFill>
                  <a:schemeClr val="accent1"/>
                </a:solidFill>
              </a:rPr>
              <a:t>(with NASA)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Advance FSOI Ensemble capability </a:t>
            </a:r>
            <a:r>
              <a:rPr lang="en-US" dirty="0">
                <a:solidFill>
                  <a:schemeClr val="accent1"/>
                </a:solidFill>
              </a:rPr>
              <a:t>(with NASA and NOAA)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Revisit Machine Learning </a:t>
            </a:r>
            <a:r>
              <a:rPr lang="en-US" dirty="0">
                <a:solidFill>
                  <a:schemeClr val="accent1"/>
                </a:solidFill>
              </a:rPr>
              <a:t>(with NRL)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CWDP evaluation (</a:t>
            </a:r>
            <a:r>
              <a:rPr lang="en-US" dirty="0">
                <a:solidFill>
                  <a:schemeClr val="accent1"/>
                </a:solidFill>
              </a:rPr>
              <a:t>with NOAA/STAR)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Impact of Observing Systems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Project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FEF03C-ACB0-C348-BD52-AACB19BC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086"/>
            <a:ext cx="8229600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Additional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C5478-549B-2D44-B5BE-359A254C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A9A17811-F68E-954C-A173-9EADD928F620}"/>
              </a:ext>
            </a:extLst>
          </p:cNvPr>
          <p:cNvGrpSpPr>
            <a:grpSpLocks/>
          </p:cNvGrpSpPr>
          <p:nvPr/>
        </p:nvGrpSpPr>
        <p:grpSpPr bwMode="auto">
          <a:xfrm>
            <a:off x="2065338" y="4592638"/>
            <a:ext cx="5435600" cy="1878012"/>
            <a:chOff x="889216" y="4046939"/>
            <a:chExt cx="5434836" cy="1879347"/>
          </a:xfrm>
        </p:grpSpPr>
        <p:graphicFrame>
          <p:nvGraphicFramePr>
            <p:cNvPr id="1072" name="Object 3">
              <a:extLst>
                <a:ext uri="{FF2B5EF4-FFF2-40B4-BE49-F238E27FC236}">
                  <a16:creationId xmlns:a16="http://schemas.microsoft.com/office/drawing/2014/main" id="{DD6C7992-2556-DC4F-803F-30DDCB8CA8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9216" y="4351486"/>
            <a:ext cx="5033962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Equation" r:id="rId4" imgW="2273300" imgH="711200" progId="Equation.3">
                    <p:embed/>
                  </p:oleObj>
                </mc:Choice>
                <mc:Fallback>
                  <p:oleObj name="Equation" r:id="rId4" imgW="2273300" imgH="711200" progId="Equation.3">
                    <p:embed/>
                    <p:pic>
                      <p:nvPicPr>
                        <p:cNvPr id="1072" name="Object 3">
                          <a:extLst>
                            <a:ext uri="{FF2B5EF4-FFF2-40B4-BE49-F238E27FC236}">
                              <a16:creationId xmlns:a16="http://schemas.microsoft.com/office/drawing/2014/main" id="{DD6C7992-2556-DC4F-803F-30DDCB8CA8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216" y="4351486"/>
                          <a:ext cx="5033962" cy="157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3" name="TextBox 11">
              <a:extLst>
                <a:ext uri="{FF2B5EF4-FFF2-40B4-BE49-F238E27FC236}">
                  <a16:creationId xmlns:a16="http://schemas.microsoft.com/office/drawing/2014/main" id="{A29F8B60-45CF-5C46-B57A-ACED66423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514" y="4046939"/>
              <a:ext cx="542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</a:rPr>
                <a:t>Adjoint-derived (single outer-loop) observation impact</a:t>
              </a:r>
            </a:p>
          </p:txBody>
        </p:sp>
        <p:sp>
          <p:nvSpPr>
            <p:cNvPr id="1074" name="TextBox 46">
              <a:extLst>
                <a:ext uri="{FF2B5EF4-FFF2-40B4-BE49-F238E27FC236}">
                  <a16:creationId xmlns:a16="http://schemas.microsoft.com/office/drawing/2014/main" id="{1E84F992-CF38-6D46-90CD-6A1E49F3E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514" y="5070987"/>
              <a:ext cx="38206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</a:rPr>
                <a:t>Ensemble-derived observation impact</a:t>
              </a:r>
            </a:p>
          </p:txBody>
        </p:sp>
      </p:grpSp>
      <p:grpSp>
        <p:nvGrpSpPr>
          <p:cNvPr id="1026" name="Group 5">
            <a:extLst>
              <a:ext uri="{FF2B5EF4-FFF2-40B4-BE49-F238E27FC236}">
                <a16:creationId xmlns:a16="http://schemas.microsoft.com/office/drawing/2014/main" id="{5C535B33-6FC3-FD44-877B-EBC1D5CD35E1}"/>
              </a:ext>
            </a:extLst>
          </p:cNvPr>
          <p:cNvGrpSpPr>
            <a:grpSpLocks/>
          </p:cNvGrpSpPr>
          <p:nvPr/>
        </p:nvGrpSpPr>
        <p:grpSpPr bwMode="auto">
          <a:xfrm>
            <a:off x="3557588" y="2189163"/>
            <a:ext cx="3521075" cy="1266825"/>
            <a:chOff x="3558271" y="2768637"/>
            <a:chExt cx="3519948" cy="12678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C6EAC-B4D2-D94D-8926-D059D23D20C1}"/>
                </a:ext>
              </a:extLst>
            </p:cNvPr>
            <p:cNvSpPr/>
            <p:nvPr/>
          </p:nvSpPr>
          <p:spPr>
            <a:xfrm>
              <a:off x="3558271" y="2992662"/>
              <a:ext cx="2778822" cy="1043865"/>
            </a:xfrm>
            <a:custGeom>
              <a:avLst/>
              <a:gdLst>
                <a:gd name="connsiteX0" fmla="*/ 0 w 2778720"/>
                <a:gd name="connsiteY0" fmla="*/ 1043711 h 1043711"/>
                <a:gd name="connsiteX1" fmla="*/ 62867 w 2778720"/>
                <a:gd name="connsiteY1" fmla="*/ 1005986 h 1043711"/>
                <a:gd name="connsiteX2" fmla="*/ 138307 w 2778720"/>
                <a:gd name="connsiteY2" fmla="*/ 993411 h 1043711"/>
                <a:gd name="connsiteX3" fmla="*/ 502936 w 2778720"/>
                <a:gd name="connsiteY3" fmla="*/ 792214 h 1043711"/>
                <a:gd name="connsiteX4" fmla="*/ 1081312 w 2778720"/>
                <a:gd name="connsiteY4" fmla="*/ 653891 h 1043711"/>
                <a:gd name="connsiteX5" fmla="*/ 1848289 w 2778720"/>
                <a:gd name="connsiteY5" fmla="*/ 314370 h 1043711"/>
                <a:gd name="connsiteX6" fmla="*/ 2439238 w 2778720"/>
                <a:gd name="connsiteY6" fmla="*/ 100598 h 1043711"/>
                <a:gd name="connsiteX7" fmla="*/ 2778720 w 2778720"/>
                <a:gd name="connsiteY7" fmla="*/ 0 h 10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8720" h="1043711">
                  <a:moveTo>
                    <a:pt x="0" y="1043711"/>
                  </a:moveTo>
                  <a:cubicBezTo>
                    <a:pt x="19908" y="1029040"/>
                    <a:pt x="39816" y="1014369"/>
                    <a:pt x="62867" y="1005986"/>
                  </a:cubicBezTo>
                  <a:cubicBezTo>
                    <a:pt x="85918" y="997603"/>
                    <a:pt x="64962" y="1029040"/>
                    <a:pt x="138307" y="993411"/>
                  </a:cubicBezTo>
                  <a:cubicBezTo>
                    <a:pt x="211652" y="957782"/>
                    <a:pt x="345769" y="848801"/>
                    <a:pt x="502936" y="792214"/>
                  </a:cubicBezTo>
                  <a:cubicBezTo>
                    <a:pt x="660104" y="735627"/>
                    <a:pt x="857087" y="733532"/>
                    <a:pt x="1081312" y="653891"/>
                  </a:cubicBezTo>
                  <a:cubicBezTo>
                    <a:pt x="1305537" y="574250"/>
                    <a:pt x="1621968" y="406585"/>
                    <a:pt x="1848289" y="314370"/>
                  </a:cubicBezTo>
                  <a:cubicBezTo>
                    <a:pt x="2074610" y="222155"/>
                    <a:pt x="2284166" y="152993"/>
                    <a:pt x="2439238" y="100598"/>
                  </a:cubicBezTo>
                  <a:cubicBezTo>
                    <a:pt x="2594310" y="48203"/>
                    <a:pt x="2778720" y="0"/>
                    <a:pt x="2778720" y="0"/>
                  </a:cubicBezTo>
                </a:path>
              </a:pathLst>
            </a:custGeom>
            <a:ln w="27940">
              <a:solidFill>
                <a:srgbClr val="00009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70" name="Picture 7" descr="latex-image-1.pdf">
              <a:extLst>
                <a:ext uri="{FF2B5EF4-FFF2-40B4-BE49-F238E27FC236}">
                  <a16:creationId xmlns:a16="http://schemas.microsoft.com/office/drawing/2014/main" id="{64F5B1B2-23D7-8E4E-BF2A-F0FF97606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477" y="2931502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8" descr="latex-image-1.pdf">
              <a:extLst>
                <a:ext uri="{FF2B5EF4-FFF2-40B4-BE49-F238E27FC236}">
                  <a16:creationId xmlns:a16="http://schemas.microsoft.com/office/drawing/2014/main" id="{02762E88-930A-4740-B492-27354ED4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219" y="2768637"/>
              <a:ext cx="6350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10">
            <a:extLst>
              <a:ext uri="{FF2B5EF4-FFF2-40B4-BE49-F238E27FC236}">
                <a16:creationId xmlns:a16="http://schemas.microsoft.com/office/drawing/2014/main" id="{C28EEB3F-7BB1-2F47-AA33-8B8161A06CC3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397000"/>
            <a:ext cx="1905000" cy="2119313"/>
            <a:chOff x="2362200" y="1977450"/>
            <a:chExt cx="1905000" cy="2118360"/>
          </a:xfrm>
        </p:grpSpPr>
        <p:sp>
          <p:nvSpPr>
            <p:cNvPr id="1065" name="Line 9">
              <a:extLst>
                <a:ext uri="{FF2B5EF4-FFF2-40B4-BE49-F238E27FC236}">
                  <a16:creationId xmlns:a16="http://schemas.microsoft.com/office/drawing/2014/main" id="{E65DEB70-2F34-BA49-9997-FF1619CF4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400" y="2510850"/>
              <a:ext cx="0" cy="144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Text Box 12">
              <a:extLst>
                <a:ext uri="{FF2B5EF4-FFF2-40B4-BE49-F238E27FC236}">
                  <a16:creationId xmlns:a16="http://schemas.microsoft.com/office/drawing/2014/main" id="{A69E3E4A-E06C-CD43-BF93-735CCD600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1977450"/>
              <a:ext cx="19050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ym typeface="Symbol" pitchFamily="2" charset="2"/>
                </a:rPr>
                <a:t>observations assimilated</a:t>
              </a:r>
              <a:endParaRPr lang="en-US" altLang="en-US" sz="1600"/>
            </a:p>
          </p:txBody>
        </p:sp>
        <p:sp>
          <p:nvSpPr>
            <p:cNvPr id="1067" name="Oval 13">
              <a:extLst>
                <a:ext uri="{FF2B5EF4-FFF2-40B4-BE49-F238E27FC236}">
                  <a16:creationId xmlns:a16="http://schemas.microsoft.com/office/drawing/2014/main" id="{09560D8A-2611-B44B-A2A2-96ECD43D7D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7900" y="3958650"/>
              <a:ext cx="137160" cy="1371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68" name="Picture 15" descr="latex-image-1.pdf">
              <a:extLst>
                <a:ext uri="{FF2B5EF4-FFF2-40B4-BE49-F238E27FC236}">
                  <a16:creationId xmlns:a16="http://schemas.microsoft.com/office/drawing/2014/main" id="{F8F53691-74A3-594B-A05E-90927F20B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50" y="3759517"/>
              <a:ext cx="2921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Line 3">
            <a:extLst>
              <a:ext uri="{FF2B5EF4-FFF2-40B4-BE49-F238E27FC236}">
                <a16:creationId xmlns:a16="http://schemas.microsoft.com/office/drawing/2014/main" id="{824EE547-3755-E74C-BF60-5A112029F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168400"/>
            <a:ext cx="0" cy="2424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89D51584-CA96-3841-8781-BD88D4C8E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592513"/>
            <a:ext cx="48768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DEA2A8C3-CC25-134A-A3F8-7597EE57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683000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0 h</a:t>
            </a:r>
          </a:p>
        </p:txBody>
      </p:sp>
      <p:sp>
        <p:nvSpPr>
          <p:cNvPr id="1031" name="Oval 14">
            <a:extLst>
              <a:ext uri="{FF2B5EF4-FFF2-40B4-BE49-F238E27FC236}">
                <a16:creationId xmlns:a16="http://schemas.microsoft.com/office/drawing/2014/main" id="{47FB422D-F309-5845-B873-805100558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200" y="3378200"/>
            <a:ext cx="138113" cy="1381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Text Box 6">
            <a:extLst>
              <a:ext uri="{FF2B5EF4-FFF2-40B4-BE49-F238E27FC236}">
                <a16:creationId xmlns:a16="http://schemas.microsoft.com/office/drawing/2014/main" id="{D4B4B9C1-9B22-744B-8AEA-168D82C71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3684588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-6 h</a:t>
            </a:r>
          </a:p>
        </p:txBody>
      </p:sp>
      <p:sp>
        <p:nvSpPr>
          <p:cNvPr id="1033" name="Text Box 6">
            <a:extLst>
              <a:ext uri="{FF2B5EF4-FFF2-40B4-BE49-F238E27FC236}">
                <a16:creationId xmlns:a16="http://schemas.microsoft.com/office/drawing/2014/main" id="{4FD8532E-3801-554C-A9CE-B0C28CCD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86175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24 h</a:t>
            </a:r>
          </a:p>
        </p:txBody>
      </p:sp>
      <p:pic>
        <p:nvPicPr>
          <p:cNvPr id="1034" name="Picture 22" descr="latex-image-1.pdf">
            <a:extLst>
              <a:ext uri="{FF2B5EF4-FFF2-40B4-BE49-F238E27FC236}">
                <a16:creationId xmlns:a16="http://schemas.microsoft.com/office/drawing/2014/main" id="{B6DD21E0-0B5F-674E-840C-04FB98FF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041525"/>
            <a:ext cx="1143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Group 23">
            <a:extLst>
              <a:ext uri="{FF2B5EF4-FFF2-40B4-BE49-F238E27FC236}">
                <a16:creationId xmlns:a16="http://schemas.microsoft.com/office/drawing/2014/main" id="{B065F85E-D7ED-AA4F-A1CD-9AC460FD7AD0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444625"/>
            <a:ext cx="342900" cy="960438"/>
            <a:chOff x="6020308" y="1647304"/>
            <a:chExt cx="341829" cy="96012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BB15219-3085-C54D-9D56-88AE56DDB73A}"/>
                </a:ext>
              </a:extLst>
            </p:cNvPr>
            <p:cNvCxnSpPr/>
            <p:nvPr/>
          </p:nvCxnSpPr>
          <p:spPr>
            <a:xfrm flipH="1">
              <a:off x="6336816" y="1647304"/>
              <a:ext cx="25321" cy="96012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64" name="Picture 25" descr="latex-image-1.pdf">
              <a:extLst>
                <a:ext uri="{FF2B5EF4-FFF2-40B4-BE49-F238E27FC236}">
                  <a16:creationId xmlns:a16="http://schemas.microsoft.com/office/drawing/2014/main" id="{1CD890B4-9DDE-A442-9EA5-8914A8659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308" y="1965325"/>
              <a:ext cx="254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6" name="TextBox 26">
            <a:extLst>
              <a:ext uri="{FF2B5EF4-FFF2-40B4-BE49-F238E27FC236}">
                <a16:creationId xmlns:a16="http://schemas.microsoft.com/office/drawing/2014/main" id="{28D8B4E4-572B-B04E-A111-479745FF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382963"/>
            <a:ext cx="96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037" name="TextBox 27">
            <a:extLst>
              <a:ext uri="{FF2B5EF4-FFF2-40B4-BE49-F238E27FC236}">
                <a16:creationId xmlns:a16="http://schemas.microsoft.com/office/drawing/2014/main" id="{702854B0-E6A7-1649-AE5B-1BE564C67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04900"/>
            <a:ext cx="137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Fcst Error</a:t>
            </a:r>
          </a:p>
        </p:txBody>
      </p:sp>
      <p:sp>
        <p:nvSpPr>
          <p:cNvPr id="1038" name="Rectangle 16">
            <a:extLst>
              <a:ext uri="{FF2B5EF4-FFF2-40B4-BE49-F238E27FC236}">
                <a16:creationId xmlns:a16="http://schemas.microsoft.com/office/drawing/2014/main" id="{F780A20F-E522-A64B-A7AC-2DABFA53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9438" y="3213100"/>
            <a:ext cx="27178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200"/>
              <a:t>Langland and Baker (2004)</a:t>
            </a:r>
          </a:p>
        </p:txBody>
      </p:sp>
      <p:pic>
        <p:nvPicPr>
          <p:cNvPr id="1039" name="Picture 29" descr="latex-image-1.pdf">
            <a:extLst>
              <a:ext uri="{FF2B5EF4-FFF2-40B4-BE49-F238E27FC236}">
                <a16:creationId xmlns:a16="http://schemas.microsoft.com/office/drawing/2014/main" id="{1C895468-38DD-DC48-9819-076A99B0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138488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0" name="Group 30">
            <a:extLst>
              <a:ext uri="{FF2B5EF4-FFF2-40B4-BE49-F238E27FC236}">
                <a16:creationId xmlns:a16="http://schemas.microsoft.com/office/drawing/2014/main" id="{7513DD68-097C-E94F-8518-14A877DDD22C}"/>
              </a:ext>
            </a:extLst>
          </p:cNvPr>
          <p:cNvGrpSpPr>
            <a:grpSpLocks/>
          </p:cNvGrpSpPr>
          <p:nvPr/>
        </p:nvGrpSpPr>
        <p:grpSpPr bwMode="auto">
          <a:xfrm>
            <a:off x="2665413" y="1174750"/>
            <a:ext cx="4413250" cy="2281238"/>
            <a:chOff x="2665559" y="1755200"/>
            <a:chExt cx="4412660" cy="2281327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30E8EBC-9578-1E45-A732-CBAFA7AB151A}"/>
                </a:ext>
              </a:extLst>
            </p:cNvPr>
            <p:cNvSpPr/>
            <p:nvPr/>
          </p:nvSpPr>
          <p:spPr>
            <a:xfrm>
              <a:off x="2665559" y="1999685"/>
              <a:ext cx="3696793" cy="2036842"/>
            </a:xfrm>
            <a:custGeom>
              <a:avLst/>
              <a:gdLst>
                <a:gd name="connsiteX0" fmla="*/ 0 w 3696578"/>
                <a:gd name="connsiteY0" fmla="*/ 2037123 h 2037123"/>
                <a:gd name="connsiteX1" fmla="*/ 377202 w 3696578"/>
                <a:gd name="connsiteY1" fmla="*/ 1697602 h 2037123"/>
                <a:gd name="connsiteX2" fmla="*/ 917858 w 3696578"/>
                <a:gd name="connsiteY2" fmla="*/ 1483830 h 2037123"/>
                <a:gd name="connsiteX3" fmla="*/ 1785422 w 3696578"/>
                <a:gd name="connsiteY3" fmla="*/ 1169459 h 2037123"/>
                <a:gd name="connsiteX4" fmla="*/ 2451812 w 3696578"/>
                <a:gd name="connsiteY4" fmla="*/ 528143 h 2037123"/>
                <a:gd name="connsiteX5" fmla="*/ 3696578 w 3696578"/>
                <a:gd name="connsiteY5" fmla="*/ 0 h 2037123"/>
                <a:gd name="connsiteX6" fmla="*/ 3696578 w 3696578"/>
                <a:gd name="connsiteY6" fmla="*/ 0 h 203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578" h="2037123">
                  <a:moveTo>
                    <a:pt x="0" y="2037123"/>
                  </a:moveTo>
                  <a:cubicBezTo>
                    <a:pt x="112113" y="1913470"/>
                    <a:pt x="224226" y="1789817"/>
                    <a:pt x="377202" y="1697602"/>
                  </a:cubicBezTo>
                  <a:cubicBezTo>
                    <a:pt x="530178" y="1605387"/>
                    <a:pt x="683155" y="1571854"/>
                    <a:pt x="917858" y="1483830"/>
                  </a:cubicBezTo>
                  <a:cubicBezTo>
                    <a:pt x="1152561" y="1395806"/>
                    <a:pt x="1529763" y="1328740"/>
                    <a:pt x="1785422" y="1169459"/>
                  </a:cubicBezTo>
                  <a:cubicBezTo>
                    <a:pt x="2041081" y="1010178"/>
                    <a:pt x="2133286" y="723053"/>
                    <a:pt x="2451812" y="528143"/>
                  </a:cubicBezTo>
                  <a:cubicBezTo>
                    <a:pt x="2770338" y="333233"/>
                    <a:pt x="3696578" y="0"/>
                    <a:pt x="3696578" y="0"/>
                  </a:cubicBezTo>
                  <a:lnTo>
                    <a:pt x="3696578" y="0"/>
                  </a:lnTo>
                </a:path>
              </a:pathLst>
            </a:custGeom>
            <a:ln w="27940">
              <a:solidFill>
                <a:srgbClr val="00009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61" name="Picture 32" descr="latex-image-1.pdf">
              <a:extLst>
                <a:ext uri="{FF2B5EF4-FFF2-40B4-BE49-F238E27FC236}">
                  <a16:creationId xmlns:a16="http://schemas.microsoft.com/office/drawing/2014/main" id="{7DC84374-46C2-6640-9561-302001E04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456875"/>
              <a:ext cx="2921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3" descr="latex-image-1.pdf">
              <a:extLst>
                <a:ext uri="{FF2B5EF4-FFF2-40B4-BE49-F238E27FC236}">
                  <a16:creationId xmlns:a16="http://schemas.microsoft.com/office/drawing/2014/main" id="{77533C23-D0EF-424D-931A-C44A14028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219" y="1755200"/>
              <a:ext cx="635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1" name="Oval 15">
            <a:extLst>
              <a:ext uri="{FF2B5EF4-FFF2-40B4-BE49-F238E27FC236}">
                <a16:creationId xmlns:a16="http://schemas.microsoft.com/office/drawing/2014/main" id="{A6B20975-AB0B-BA49-B37C-5D9640CF1F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5200" y="2844800"/>
            <a:ext cx="136525" cy="138113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42" name="Picture 35" descr="latex-image-1.pdf">
            <a:extLst>
              <a:ext uri="{FF2B5EF4-FFF2-40B4-BE49-F238E27FC236}">
                <a16:creationId xmlns:a16="http://schemas.microsoft.com/office/drawing/2014/main" id="{4F35002A-A45B-3944-AF7D-2236FA00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643188"/>
            <a:ext cx="2667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FE3541-3AF0-DB4C-87E5-04BD90783CE7}"/>
              </a:ext>
            </a:extLst>
          </p:cNvPr>
          <p:cNvCxnSpPr/>
          <p:nvPr/>
        </p:nvCxnSpPr>
        <p:spPr>
          <a:xfrm>
            <a:off x="2968625" y="3078163"/>
            <a:ext cx="119063" cy="119062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FDD018-A4F2-1041-A3AE-E8F21F34E9A9}"/>
              </a:ext>
            </a:extLst>
          </p:cNvPr>
          <p:cNvCxnSpPr/>
          <p:nvPr/>
        </p:nvCxnSpPr>
        <p:spPr>
          <a:xfrm>
            <a:off x="3222625" y="2963863"/>
            <a:ext cx="34925" cy="119062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5BED72-1D77-654B-B791-136E26CB07AB}"/>
              </a:ext>
            </a:extLst>
          </p:cNvPr>
          <p:cNvCxnSpPr/>
          <p:nvPr/>
        </p:nvCxnSpPr>
        <p:spPr>
          <a:xfrm>
            <a:off x="3467100" y="2887378"/>
            <a:ext cx="0" cy="118872"/>
          </a:xfrm>
          <a:prstGeom prst="line">
            <a:avLst/>
          </a:prstGeom>
          <a:ln w="50800">
            <a:solidFill>
              <a:schemeClr val="bg1"/>
            </a:solidFill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66C7E7-835D-1445-8CBE-66BFBEBA5E5A}"/>
              </a:ext>
            </a:extLst>
          </p:cNvPr>
          <p:cNvCxnSpPr/>
          <p:nvPr/>
        </p:nvCxnSpPr>
        <p:spPr>
          <a:xfrm>
            <a:off x="2778125" y="3243263"/>
            <a:ext cx="119063" cy="119062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itle 1">
            <a:extLst>
              <a:ext uri="{FF2B5EF4-FFF2-40B4-BE49-F238E27FC236}">
                <a16:creationId xmlns:a16="http://schemas.microsoft.com/office/drawing/2014/main" id="{92D9CBB2-36F0-764E-9767-CD688CE6699B}"/>
              </a:ext>
            </a:extLst>
          </p:cNvPr>
          <p:cNvSpPr txBox="1">
            <a:spLocks/>
          </p:cNvSpPr>
          <p:nvPr/>
        </p:nvSpPr>
        <p:spPr>
          <a:xfrm>
            <a:off x="381000" y="-228600"/>
            <a:ext cx="7467600" cy="1470025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7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Forecast Sensitivity to Observations Impact (FSOI)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47D677-859C-C544-A044-0CFA5863E55E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9319" y="2514227"/>
            <a:ext cx="10037" cy="91440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72D66C-3608-0C41-BD33-B925F56C2989}"/>
              </a:ext>
            </a:extLst>
          </p:cNvPr>
          <p:cNvCxnSpPr>
            <a:cxnSpLocks/>
          </p:cNvCxnSpPr>
          <p:nvPr/>
        </p:nvCxnSpPr>
        <p:spPr bwMode="auto">
          <a:xfrm>
            <a:off x="7095395" y="1513327"/>
            <a:ext cx="9241" cy="192024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5E9EBA-1C33-E046-A6E2-4311B0C42DA4}"/>
              </a:ext>
            </a:extLst>
          </p:cNvPr>
          <p:cNvCxnSpPr>
            <a:cxnSpLocks/>
          </p:cNvCxnSpPr>
          <p:nvPr/>
        </p:nvCxnSpPr>
        <p:spPr>
          <a:xfrm flipV="1">
            <a:off x="6459538" y="3446379"/>
            <a:ext cx="856297" cy="579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E54ED-CA29-BA4E-AE12-37ED580E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IOS-4:	</a:t>
            </a:r>
            <a:r>
              <a:rPr lang="en-US" b="1" dirty="0"/>
              <a:t>Evaluate and Advance GNSSRO Data 				Assimilation, assist Transition to		 				Operations </a:t>
            </a:r>
            <a:r>
              <a:rPr lang="en-US" dirty="0">
                <a:solidFill>
                  <a:schemeClr val="accent1"/>
                </a:solidFill>
              </a:rPr>
              <a:t>(common with NIO)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2018 IOS Tasks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62561-8C1B-7243-98AE-43543414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1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IOS-1:	</a:t>
            </a:r>
            <a:r>
              <a:rPr lang="en-US" b="1" dirty="0"/>
              <a:t>Toward Near-Real-Time FSOI Capability			and inter-comparison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IOS-2:	Improved Assessment of Observation				Impact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IOS-3:	Impact-based Adaptive Observation				Processing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sz="800" b="1" dirty="0"/>
          </a:p>
          <a:p>
            <a:r>
              <a:rPr lang="en-US" dirty="0"/>
              <a:t>1 cycle, 80 members, 30hr forecast at full resolution (T574/T1534):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~ 560 core*hours &amp; ~2 Tb disk</a:t>
            </a:r>
          </a:p>
          <a:p>
            <a:pPr marL="457200" lvl="1" indent="0">
              <a:buNone/>
            </a:pPr>
            <a:endParaRPr lang="en-US" sz="800" b="1" dirty="0"/>
          </a:p>
          <a:p>
            <a:r>
              <a:rPr lang="en-US" dirty="0"/>
              <a:t>Multiply by </a:t>
            </a:r>
            <a:r>
              <a:rPr lang="en-US" b="1" dirty="0">
                <a:solidFill>
                  <a:schemeClr val="accent1"/>
                </a:solidFill>
              </a:rPr>
              <a:t>3.09</a:t>
            </a:r>
            <a:r>
              <a:rPr lang="en-US" dirty="0"/>
              <a:t> to convert in </a:t>
            </a:r>
            <a:r>
              <a:rPr lang="en-US" b="1" dirty="0">
                <a:solidFill>
                  <a:schemeClr val="accent1"/>
                </a:solidFill>
              </a:rPr>
              <a:t>Discover</a:t>
            </a:r>
            <a:r>
              <a:rPr lang="en-US" dirty="0"/>
              <a:t> Standard Billing Units </a:t>
            </a:r>
            <a:r>
              <a:rPr lang="en-US" b="1" dirty="0">
                <a:solidFill>
                  <a:schemeClr val="accent1"/>
                </a:solidFill>
              </a:rPr>
              <a:t>(~1600 SBU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endParaRPr lang="en-US" sz="800" dirty="0"/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E-FSOI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must be updated to </a:t>
            </a:r>
            <a:r>
              <a:rPr lang="en-US" b="1" dirty="0">
                <a:solidFill>
                  <a:schemeClr val="accent1"/>
                </a:solidFill>
              </a:rPr>
              <a:t>NEMS GSI/GFS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Impact of Observing Systems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Project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C545C-9C23-7F48-AD09-153AD13C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5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0850"/>
            <a:ext cx="8229600" cy="49449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A prototype of </a:t>
            </a:r>
            <a:r>
              <a:rPr lang="en-US" b="1" dirty="0">
                <a:solidFill>
                  <a:schemeClr val="accent1"/>
                </a:solidFill>
              </a:rPr>
              <a:t>WEB</a:t>
            </a:r>
            <a:r>
              <a:rPr lang="en-US" dirty="0"/>
              <a:t> interface is up and running at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ios.jcsda.org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800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800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/>
              <a:t>All data from the </a:t>
            </a:r>
            <a:r>
              <a:rPr lang="en-US" b="1" dirty="0">
                <a:solidFill>
                  <a:schemeClr val="accent1"/>
                </a:solidFill>
              </a:rPr>
              <a:t>Dec.-Jan 2015 </a:t>
            </a:r>
            <a:r>
              <a:rPr lang="en-US" dirty="0"/>
              <a:t>EMC, NASA, NRL, JMA, UK Met-Office and </a:t>
            </a:r>
            <a:r>
              <a:rPr lang="en-US" dirty="0" err="1"/>
              <a:t>Meteo</a:t>
            </a:r>
            <a:r>
              <a:rPr lang="en-US" dirty="0"/>
              <a:t>-France </a:t>
            </a:r>
            <a:r>
              <a:rPr lang="en-US" b="1" dirty="0">
                <a:solidFill>
                  <a:schemeClr val="accent1"/>
                </a:solidFill>
              </a:rPr>
              <a:t>inter-comparison</a:t>
            </a:r>
            <a:r>
              <a:rPr lang="en-US" dirty="0"/>
              <a:t> experiments available for </a:t>
            </a:r>
            <a:r>
              <a:rPr lang="en-US" b="1" dirty="0">
                <a:solidFill>
                  <a:schemeClr val="accent1"/>
                </a:solidFill>
              </a:rPr>
              <a:t>visualization</a:t>
            </a:r>
          </a:p>
          <a:p>
            <a:pPr>
              <a:buFont typeface="Wingdings" pitchFamily="2" charset="2"/>
              <a:buChar char="ü"/>
            </a:pPr>
            <a:endParaRPr lang="en-US" sz="800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Daily</a:t>
            </a:r>
            <a:r>
              <a:rPr lang="en-US" b="1" dirty="0">
                <a:solidFill>
                  <a:schemeClr val="accent1"/>
                </a:solidFill>
              </a:rPr>
              <a:t> NRL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NASA </a:t>
            </a:r>
            <a:r>
              <a:rPr lang="en-US" dirty="0"/>
              <a:t>FSOI </a:t>
            </a:r>
            <a:r>
              <a:rPr lang="en-US" b="1" dirty="0">
                <a:solidFill>
                  <a:schemeClr val="accent1"/>
                </a:solidFill>
              </a:rPr>
              <a:t>diagnostics</a:t>
            </a:r>
            <a:r>
              <a:rPr lang="en-US" dirty="0"/>
              <a:t> files are pulled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processed</a:t>
            </a:r>
            <a:r>
              <a:rPr lang="en-US" dirty="0"/>
              <a:t> in </a:t>
            </a:r>
            <a:r>
              <a:rPr lang="en-US" b="1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on Amazon Web Services (</a:t>
            </a:r>
            <a:r>
              <a:rPr lang="en-US" b="1" dirty="0">
                <a:solidFill>
                  <a:schemeClr val="accent1"/>
                </a:solidFill>
              </a:rPr>
              <a:t>AWS</a:t>
            </a:r>
            <a:r>
              <a:rPr lang="en-US" dirty="0"/>
              <a:t>)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sz="8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0"/>
            <a:ext cx="8361218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IOS WEB Interface: 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A93BA-4CDC-FD4F-96BA-18B2820A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5E92F-FAEE-E944-B9FA-4F0CC7F9CF91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IOS-1:Toward Near-Real-Time FSOI Capability and inter-comparison</a:t>
            </a:r>
          </a:p>
        </p:txBody>
      </p:sp>
    </p:spTree>
    <p:extLst>
      <p:ext uri="{BB962C8B-B14F-4D97-AF65-F5344CB8AC3E}">
        <p14:creationId xmlns:p14="http://schemas.microsoft.com/office/powerpoint/2010/main" val="4042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" y="44576"/>
            <a:ext cx="8913813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IOS WEB Interface: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292B-C44C-E245-9AE5-CC185F137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6FEA8-194A-5942-BF01-113A3AEF22AB}"/>
              </a:ext>
            </a:extLst>
          </p:cNvPr>
          <p:cNvSpPr txBox="1"/>
          <p:nvPr/>
        </p:nvSpPr>
        <p:spPr>
          <a:xfrm>
            <a:off x="5259801" y="615856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1"/>
                </a:solidFill>
              </a:rPr>
              <a:t>ios.jcsda.org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44CD3-5061-D54A-A4DD-8B341A70C44F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IOS-1:Toward Near-Real-Time FSOI Capability and inter-comparison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85BD3-9194-C444-AE91-4535E6742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823"/>
            <a:ext cx="9144000" cy="4482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710C8-4BEB-4348-8953-EF9731A73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0239"/>
            <a:ext cx="9144000" cy="4457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1B5EB8-7E3A-4B4A-8D10-3AA6F2A01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8160"/>
            <a:ext cx="9144000" cy="4521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95340A-45E7-2B48-9B90-CE411646B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91258"/>
            <a:ext cx="9144000" cy="44754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66BAE5-9D41-CB41-BC60-91F4DE695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96662"/>
            <a:ext cx="9144000" cy="44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Improve </a:t>
            </a:r>
            <a:r>
              <a:rPr lang="en-US" b="1" dirty="0">
                <a:solidFill>
                  <a:schemeClr val="accent1"/>
                </a:solidFill>
              </a:rPr>
              <a:t>speed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robustness</a:t>
            </a:r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Work with </a:t>
            </a:r>
            <a:r>
              <a:rPr lang="en-US" b="1" dirty="0">
                <a:solidFill>
                  <a:schemeClr val="accent1"/>
                </a:solidFill>
              </a:rPr>
              <a:t>US Air Force </a:t>
            </a:r>
            <a:r>
              <a:rPr lang="en-US" dirty="0"/>
              <a:t>to add their FSOI data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Engage </a:t>
            </a:r>
            <a:r>
              <a:rPr lang="en-US" b="1" dirty="0">
                <a:solidFill>
                  <a:schemeClr val="accent1"/>
                </a:solidFill>
              </a:rPr>
              <a:t>JMA, UK Met-Office, </a:t>
            </a:r>
            <a:r>
              <a:rPr lang="en-US" b="1" dirty="0" err="1">
                <a:solidFill>
                  <a:schemeClr val="accent1"/>
                </a:solidFill>
              </a:rPr>
              <a:t>Meteo</a:t>
            </a:r>
            <a:r>
              <a:rPr lang="en-US" b="1" dirty="0">
                <a:solidFill>
                  <a:schemeClr val="accent1"/>
                </a:solidFill>
              </a:rPr>
              <a:t>-France &amp; ECMWF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IOS WEB Interface: Coming 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62FDA-C075-854C-A70C-22C4A8724EB8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IOS-1:Toward Near-Real-Time FSOI Capability and inter-comparison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C7F5E-3AFD-F44E-ADBD-6FF6229E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9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9001-74FF-934E-8C1D-60BE4722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IOS-1:	Toward Near-Real-Time FSOI Capability			and inter-comparison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IOS-2:	</a:t>
            </a:r>
            <a:r>
              <a:rPr lang="en-US" b="1" dirty="0"/>
              <a:t>Improved Assessment of Observation				Impact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IOS-3:	Impact-based Adaptive Observation				Processing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sz="800" b="1" dirty="0"/>
          </a:p>
          <a:p>
            <a:r>
              <a:rPr lang="en-US" dirty="0"/>
              <a:t>1 cycle, 80 members, 30hr forecast at full resolution (T574/T1534):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~ 560 core*hours &amp; ~2 Tb disk</a:t>
            </a:r>
          </a:p>
          <a:p>
            <a:pPr marL="457200" lvl="1" indent="0">
              <a:buNone/>
            </a:pPr>
            <a:endParaRPr lang="en-US" sz="800" b="1" dirty="0"/>
          </a:p>
          <a:p>
            <a:r>
              <a:rPr lang="en-US" dirty="0"/>
              <a:t>Multiply by </a:t>
            </a:r>
            <a:r>
              <a:rPr lang="en-US" b="1" dirty="0">
                <a:solidFill>
                  <a:schemeClr val="accent1"/>
                </a:solidFill>
              </a:rPr>
              <a:t>3.09</a:t>
            </a:r>
            <a:r>
              <a:rPr lang="en-US" dirty="0"/>
              <a:t> to convert in </a:t>
            </a:r>
            <a:r>
              <a:rPr lang="en-US" b="1" dirty="0">
                <a:solidFill>
                  <a:schemeClr val="accent1"/>
                </a:solidFill>
              </a:rPr>
              <a:t>Discover</a:t>
            </a:r>
            <a:r>
              <a:rPr lang="en-US" dirty="0"/>
              <a:t> Standard Billing Units </a:t>
            </a:r>
            <a:r>
              <a:rPr lang="en-US" b="1" dirty="0">
                <a:solidFill>
                  <a:schemeClr val="accent1"/>
                </a:solidFill>
              </a:rPr>
              <a:t>(~1600 SBU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endParaRPr lang="en-US" sz="800" dirty="0"/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E-FSOI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must be updated to </a:t>
            </a:r>
            <a:r>
              <a:rPr lang="en-US" b="1" dirty="0">
                <a:solidFill>
                  <a:schemeClr val="accent1"/>
                </a:solidFill>
              </a:rPr>
              <a:t>NEMS GSI/GFS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Impact of Observing Systems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Project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5E636-201A-B94F-902B-6B9403BD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BFC07B-0B42-E243-AF5E-182B7279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Improved IOS: On-going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1380D-01DE-5644-A8F1-257C2075FE28}"/>
              </a:ext>
            </a:extLst>
          </p:cNvPr>
          <p:cNvSpPr txBox="1"/>
          <p:nvPr/>
        </p:nvSpPr>
        <p:spPr>
          <a:xfrm>
            <a:off x="0" y="6583680"/>
            <a:ext cx="4515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IOS-2: Improved Assessment of Observation Impact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C7A30-1AD0-D14D-94F9-9CF58CA2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7DB3E1-EC18-7541-8B45-73D1F99E490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</a:t>
            </a:r>
            <a:r>
              <a:rPr lang="en-US" b="1" dirty="0">
                <a:solidFill>
                  <a:schemeClr val="accent1"/>
                </a:solidFill>
              </a:rPr>
              <a:t> FV3 FSOI </a:t>
            </a:r>
            <a:r>
              <a:rPr lang="en-US" dirty="0"/>
              <a:t>capabilities</a:t>
            </a:r>
            <a:r>
              <a:rPr lang="en-US" b="1" dirty="0"/>
              <a:t> </a:t>
            </a:r>
            <a:r>
              <a:rPr lang="en-US" dirty="0"/>
              <a:t>in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JEDI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Account for </a:t>
            </a:r>
            <a:r>
              <a:rPr lang="en-US" b="1" dirty="0">
                <a:solidFill>
                  <a:schemeClr val="accent1"/>
                </a:solidFill>
              </a:rPr>
              <a:t>clouds</a:t>
            </a:r>
            <a:r>
              <a:rPr lang="en-US" dirty="0"/>
              <a:t> in FSOI error </a:t>
            </a:r>
            <a:r>
              <a:rPr lang="en-US" b="1" dirty="0">
                <a:solidFill>
                  <a:schemeClr val="accent1"/>
                </a:solidFill>
              </a:rPr>
              <a:t>metrics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6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11223</TotalTime>
  <Words>719</Words>
  <Application>Microsoft Macintosh PowerPoint</Application>
  <PresentationFormat>On-screen Show (4:3)</PresentationFormat>
  <Paragraphs>211</Paragraphs>
  <Slides>22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Arial Regular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Impact of Observing Systems Project Overview</vt:lpstr>
      <vt:lpstr>2018 IOS Tasks</vt:lpstr>
      <vt:lpstr>2018 IOS Tasks</vt:lpstr>
      <vt:lpstr>Impact of Observing Systems  Project Overview</vt:lpstr>
      <vt:lpstr>IOS WEB Interface: Status</vt:lpstr>
      <vt:lpstr>IOS WEB Interface: Example</vt:lpstr>
      <vt:lpstr>IOS WEB Interface: Coming Work </vt:lpstr>
      <vt:lpstr>Impact of Observing Systems Project Overview</vt:lpstr>
      <vt:lpstr>Improved IOS: On-going Work</vt:lpstr>
      <vt:lpstr>FV3 FSOI capabilities</vt:lpstr>
      <vt:lpstr>E-FSOI: Time localization</vt:lpstr>
      <vt:lpstr>Temperature Time Correlation at 250hPa</vt:lpstr>
      <vt:lpstr>Impact of Observing Systems  Project Review</vt:lpstr>
      <vt:lpstr>IOS-3: Impact-based Adaptive  Observation Processing</vt:lpstr>
      <vt:lpstr>FSOI Machine Learning</vt:lpstr>
      <vt:lpstr>PowerPoint Presentation</vt:lpstr>
      <vt:lpstr>Impact of Observing Systems  Project Overview</vt:lpstr>
      <vt:lpstr>GNSSRO UFOs developments &amp; new platforms evaluation</vt:lpstr>
      <vt:lpstr>PowerPoint Presentation</vt:lpstr>
      <vt:lpstr>Impact of Observing Systems  Project Overview</vt:lpstr>
      <vt:lpstr>Additional Slides</vt:lpstr>
      <vt:lpstr>PowerPoint Presentation</vt:lpstr>
    </vt:vector>
  </TitlesOfParts>
  <Company>JCSDA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Auligné</dc:creator>
  <cp:lastModifiedBy>Microsoft Office User</cp:lastModifiedBy>
  <cp:revision>261</cp:revision>
  <cp:lastPrinted>2018-05-30T04:29:01Z</cp:lastPrinted>
  <dcterms:created xsi:type="dcterms:W3CDTF">2017-07-01T00:06:20Z</dcterms:created>
  <dcterms:modified xsi:type="dcterms:W3CDTF">2019-05-31T12:12:39Z</dcterms:modified>
</cp:coreProperties>
</file>